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06" r:id="rId3"/>
    <p:sldId id="324" r:id="rId4"/>
    <p:sldId id="325" r:id="rId5"/>
    <p:sldId id="326" r:id="rId6"/>
    <p:sldId id="327" r:id="rId7"/>
    <p:sldId id="32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A696E-A6D4-45A5-8CBC-B877F4AF8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036384-75BD-4E86-92C4-99024E0E7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80F472-C99A-4081-9F7E-B00E0E45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6921-BB78-4DD1-A86B-B02B466E2CB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C2D810-520E-42C1-8B95-075383A8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F505B5-F3BF-4B34-A77D-02C46C15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123F-B4E9-41AA-9DF2-10A5E5467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0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3E933-593D-4DF2-9315-674FB9F0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C60332-7850-402C-AE5D-27320CF29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BF5D10-BFF8-49DA-AE46-60E5C09A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6921-BB78-4DD1-A86B-B02B466E2CB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6527E8-87A6-4AD6-86DB-1550FAF9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F459D-C685-451D-A054-184392D7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123F-B4E9-41AA-9DF2-10A5E5467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72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348F2F-BF57-4D24-9561-F3FE16E3F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F5D35A-3D2F-43ED-89C5-4ECA4CFE8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C2610A-54F5-4927-87D3-3B50B78D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6921-BB78-4DD1-A86B-B02B466E2CB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D54843-DC77-41E1-8598-A4CB4821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73A2BA-DA2D-42FE-84A9-97A409FF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123F-B4E9-41AA-9DF2-10A5E5467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43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56104E-A75F-4A29-82DF-F26E3F5F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DA158-8F78-4124-80B5-E6397744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C5048B-383D-4CA7-9009-2446C632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6921-BB78-4DD1-A86B-B02B466E2CB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D88BB0-52A2-4393-826E-BB519EEC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A5C92-5901-4774-87AE-3F2B729B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123F-B4E9-41AA-9DF2-10A5E5467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79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36863-8807-4382-9275-489EAD41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5F043F-C1D1-45D4-BF38-E16A57C52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C177AE-7BE1-48C7-9472-062F79EB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6921-BB78-4DD1-A86B-B02B466E2CB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3607A1-37CE-4423-9CED-E2E840D3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E634A5-1EC3-4BBE-8260-7BCF85A6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123F-B4E9-41AA-9DF2-10A5E5467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95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FF9CC-61DB-43A0-974E-678EF42C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3440C-6CEC-4072-83D2-2ED212640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B7131B-21C3-476F-AEDF-F63C5ACF5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708387-C48E-44F4-A5D1-81C8E82A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6921-BB78-4DD1-A86B-B02B466E2CB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12DC92-833D-477F-BC8D-B096ADBC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81608A-1CF3-4376-B8DB-FF30A19D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123F-B4E9-41AA-9DF2-10A5E5467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5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9E406-B731-401B-A089-879447B9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0CE71E-E833-4780-8E9F-086E3F25E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C35800-B82B-433D-AC59-A4A978386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8D6CCD-2A95-4C62-96C8-7CD472BC3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1022DA-CD5B-40BC-B96E-D5AE17596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85F926-05CA-4F26-A7EC-F1269ACB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6921-BB78-4DD1-A86B-B02B466E2CB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DFA1350-8206-46BA-B647-7A683DD8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9FB842-06EE-41EF-AC00-94466681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123F-B4E9-41AA-9DF2-10A5E5467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3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A99AC-97D7-4741-90AA-37E565E3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8A8F25-375C-45CC-BF2F-F64A84F0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6921-BB78-4DD1-A86B-B02B466E2CB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FD0C1E-FF2D-4A86-9D32-2720D5D1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B357B6-CDA6-4FA3-828E-363A5164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123F-B4E9-41AA-9DF2-10A5E5467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88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DA097BC-41DD-4B36-832E-A5946AD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6921-BB78-4DD1-A86B-B02B466E2CB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C4BAD22-FC74-4566-A2B0-152EBE07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3579FA-6B75-484A-9468-4B9AAFA7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123F-B4E9-41AA-9DF2-10A5E5467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13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24298-1F6D-4FD9-8AB5-0202DA30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57C9CF-43E1-4495-AB18-1AA1A5C9A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3507C9-A5F3-46BB-AB68-BA0828001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B80ECA-589C-45DD-BF7F-D7B67D9A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6921-BB78-4DD1-A86B-B02B466E2CB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DA7547-BD37-44E6-A2D8-4D010762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E71909-A56A-4439-8208-78824D28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123F-B4E9-41AA-9DF2-10A5E5467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85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901EC-FC63-4912-BC92-A3DEF475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2A9D30-A13B-4229-B6BF-5874103A2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A31EE2-6EE3-433D-8743-AFA8ED867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98B1C0-748D-4AE6-A2DD-41E713CA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6921-BB78-4DD1-A86B-B02B466E2CB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CBA051-5F14-45E6-AEA9-3260DB92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0A42A5-922A-447E-A378-C3EEEFB1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123F-B4E9-41AA-9DF2-10A5E5467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76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776D5-C8BA-4E37-B56E-C4A91926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839C0D-DBCE-4DDE-B409-0F6C6181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45E090-C4DA-4F3D-92E9-425A13BA2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06921-BB78-4DD1-A86B-B02B466E2CBD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621625-E49A-41F6-A484-6B115BBB2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8AD2F6-B3FA-49A7-BD11-BD6077460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123F-B4E9-41AA-9DF2-10A5E5467D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5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7E9469A-35A5-4D94-9C98-FD072A15515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24114" y="1557338"/>
            <a:ext cx="7623175" cy="1752600"/>
          </a:xfrm>
        </p:spPr>
        <p:txBody>
          <a:bodyPr>
            <a:noAutofit/>
          </a:bodyPr>
          <a:lstStyle/>
          <a:p>
            <a:pPr eaLnBrk="1" hangingPunct="1"/>
            <a:r>
              <a:rPr lang="ru-RU" altLang="ru-RU" sz="3600" dirty="0">
                <a:solidFill>
                  <a:srgbClr val="0000FF"/>
                </a:solidFill>
              </a:rPr>
              <a:t>ИНТЕЛЛЕКТУАЛЬНЫЕ СИСТЕМЫ И ТЕХНОЛОГИИ</a:t>
            </a:r>
            <a:br>
              <a:rPr lang="ru-RU" altLang="ru-RU" sz="3600" dirty="0">
                <a:solidFill>
                  <a:srgbClr val="0000FF"/>
                </a:solidFill>
              </a:rPr>
            </a:br>
            <a:r>
              <a:rPr lang="ru-RU" altLang="ru-RU" sz="3200" b="0" dirty="0">
                <a:solidFill>
                  <a:srgbClr val="0000FF"/>
                </a:solidFill>
              </a:rPr>
              <a:t>ТЕМА</a:t>
            </a:r>
            <a:r>
              <a:rPr lang="ru-RU" altLang="ru-RU" sz="3600" b="0" dirty="0">
                <a:solidFill>
                  <a:srgbClr val="0000FF"/>
                </a:solidFill>
              </a:rPr>
              <a:t> ЛЕКЦИИ:</a:t>
            </a:r>
            <a:r>
              <a:rPr lang="ru-RU" altLang="ru-RU" sz="3600" dirty="0">
                <a:solidFill>
                  <a:srgbClr val="0000FF"/>
                </a:solidFill>
              </a:rPr>
              <a:t> </a:t>
            </a:r>
            <a:r>
              <a:rPr lang="ru-RU" altLang="ru-RU" sz="3600" b="0" dirty="0">
                <a:solidFill>
                  <a:srgbClr val="0000FF"/>
                </a:solidFill>
              </a:rPr>
              <a:t>«Введение в искусственный интеллект.»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56E7AC5-3A06-4B57-BB39-3392E07AF0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ru-RU">
                <a:solidFill>
                  <a:srgbClr val="0000FF"/>
                </a:solidFill>
              </a:rPr>
              <a:t>Массель Л.В., д.т.н., профессор Института Информационных технологий и Анализа Данных ИРНИТУ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687982A-DCB9-4C0D-8672-FE5413516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800">
                <a:solidFill>
                  <a:srgbClr val="0000FF"/>
                </a:solidFill>
              </a:rPr>
              <a:t>ДАННЫЕ И ЗНАНИЯ: </a:t>
            </a:r>
            <a:br>
              <a:rPr lang="ru-RU" altLang="ru-RU" sz="2800">
                <a:solidFill>
                  <a:srgbClr val="0000FF"/>
                </a:solidFill>
              </a:rPr>
            </a:br>
            <a:r>
              <a:rPr lang="ru-RU" altLang="ru-RU" sz="2400">
                <a:solidFill>
                  <a:srgbClr val="0000FF"/>
                </a:solidFill>
              </a:rPr>
              <a:t>ЗНАНИЯ КАК ОБОБЩЕННЫЕ, УСЛОЖНЕННЫЕ ДАННЫЕ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00D93B1-D60D-4CD9-B2A6-641AB310F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3573463"/>
            <a:ext cx="8229600" cy="2735262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1000" i="1"/>
          </a:p>
          <a:p>
            <a:pPr eaLnBrk="1" hangingPunct="1">
              <a:lnSpc>
                <a:spcPct val="80000"/>
              </a:lnSpc>
            </a:pPr>
            <a:r>
              <a:rPr lang="ru-RU" altLang="ru-RU" sz="2400" i="1"/>
              <a:t>1 – внутренняя интерпретируемость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i="1"/>
              <a:t>2 – наличие внутренней структуры связей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i="1"/>
              <a:t>3 – наличие внешней структуры связей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i="1"/>
              <a:t>4 – шкалирование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i="1"/>
              <a:t>5 – погружение в пространство с семантической метрикой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i="1"/>
              <a:t>6 – наличие активности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2500"/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930E4A80-BD29-4DE8-8706-8A7E9DF89A3F}"/>
              </a:ext>
            </a:extLst>
          </p:cNvPr>
          <p:cNvGrpSpPr>
            <a:grpSpLocks/>
          </p:cNvGrpSpPr>
          <p:nvPr/>
        </p:nvGrpSpPr>
        <p:grpSpPr bwMode="auto">
          <a:xfrm>
            <a:off x="1774825" y="1052514"/>
            <a:ext cx="8497888" cy="2663825"/>
            <a:chOff x="2592" y="4260"/>
            <a:chExt cx="6867" cy="3539"/>
          </a:xfrm>
        </p:grpSpPr>
        <p:sp>
          <p:nvSpPr>
            <p:cNvPr id="36869" name="Oval 5">
              <a:extLst>
                <a:ext uri="{FF2B5EF4-FFF2-40B4-BE49-F238E27FC236}">
                  <a16:creationId xmlns:a16="http://schemas.microsoft.com/office/drawing/2014/main" id="{BCD359A3-9A25-4064-B47D-FE618DEF6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7079"/>
              <a:ext cx="1728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sz="1400"/>
                <a:t>данные</a:t>
              </a:r>
              <a:endParaRPr lang="ru-RU" altLang="ru-RU"/>
            </a:p>
          </p:txBody>
        </p:sp>
        <p:sp>
          <p:nvSpPr>
            <p:cNvPr id="36870" name="Oval 6">
              <a:extLst>
                <a:ext uri="{FF2B5EF4-FFF2-40B4-BE49-F238E27FC236}">
                  <a16:creationId xmlns:a16="http://schemas.microsoft.com/office/drawing/2014/main" id="{0BCBED7E-66FF-439C-9BE3-994EFEF17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0" y="4568"/>
              <a:ext cx="1519" cy="89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400"/>
                <a:t>знания</a:t>
              </a:r>
              <a:endParaRPr lang="ru-RU" altLang="ru-RU"/>
            </a:p>
          </p:txBody>
        </p:sp>
        <p:sp>
          <p:nvSpPr>
            <p:cNvPr id="36871" name="Text Box 7">
              <a:extLst>
                <a:ext uri="{FF2B5EF4-FFF2-40B4-BE49-F238E27FC236}">
                  <a16:creationId xmlns:a16="http://schemas.microsoft.com/office/drawing/2014/main" id="{2F67AE64-9BC8-4F4A-8682-DBA3099CB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0" y="4260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6872" name="Text Box 8">
              <a:extLst>
                <a:ext uri="{FF2B5EF4-FFF2-40B4-BE49-F238E27FC236}">
                  <a16:creationId xmlns:a16="http://schemas.microsoft.com/office/drawing/2014/main" id="{89B95ECE-DD50-4B09-A924-7C65FB575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8" y="4424"/>
              <a:ext cx="432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200"/>
                <a:t>4</a:t>
              </a:r>
              <a:endParaRPr lang="ru-RU" altLang="ru-RU"/>
            </a:p>
          </p:txBody>
        </p:sp>
        <p:sp>
          <p:nvSpPr>
            <p:cNvPr id="36873" name="Text Box 9">
              <a:extLst>
                <a:ext uri="{FF2B5EF4-FFF2-40B4-BE49-F238E27FC236}">
                  <a16:creationId xmlns:a16="http://schemas.microsoft.com/office/drawing/2014/main" id="{0198C5D4-D350-4685-93D5-C8F8899C9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4" y="498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200"/>
                <a:t>3</a:t>
              </a:r>
              <a:endParaRPr lang="ru-RU" altLang="ru-RU"/>
            </a:p>
          </p:txBody>
        </p:sp>
        <p:sp>
          <p:nvSpPr>
            <p:cNvPr id="36874" name="Text Box 10">
              <a:extLst>
                <a:ext uri="{FF2B5EF4-FFF2-40B4-BE49-F238E27FC236}">
                  <a16:creationId xmlns:a16="http://schemas.microsoft.com/office/drawing/2014/main" id="{8AB96BA9-CC05-40B4-9864-B7B962C0A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4" y="5858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200"/>
                <a:t>2</a:t>
              </a:r>
              <a:endParaRPr lang="ru-RU" altLang="ru-RU"/>
            </a:p>
          </p:txBody>
        </p:sp>
        <p:sp>
          <p:nvSpPr>
            <p:cNvPr id="36875" name="Text Box 11">
              <a:extLst>
                <a:ext uri="{FF2B5EF4-FFF2-40B4-BE49-F238E27FC236}">
                  <a16:creationId xmlns:a16="http://schemas.microsoft.com/office/drawing/2014/main" id="{FD57C629-48A0-4D1F-94EE-86B71A821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7078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6876" name="Line 12">
              <a:extLst>
                <a:ext uri="{FF2B5EF4-FFF2-40B4-BE49-F238E27FC236}">
                  <a16:creationId xmlns:a16="http://schemas.microsoft.com/office/drawing/2014/main" id="{E084EEBF-94EA-402A-B08D-187157519E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5" y="6647"/>
              <a:ext cx="28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877" name="Line 13">
              <a:extLst>
                <a:ext uri="{FF2B5EF4-FFF2-40B4-BE49-F238E27FC236}">
                  <a16:creationId xmlns:a16="http://schemas.microsoft.com/office/drawing/2014/main" id="{388E2E1D-0964-4241-A9EF-25DF48E447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6146"/>
              <a:ext cx="43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878" name="Line 14">
              <a:extLst>
                <a:ext uri="{FF2B5EF4-FFF2-40B4-BE49-F238E27FC236}">
                  <a16:creationId xmlns:a16="http://schemas.microsoft.com/office/drawing/2014/main" id="{38CFAD50-4F4F-49F3-B60D-B7FA05C9F7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5645"/>
              <a:ext cx="57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879" name="Line 15">
              <a:extLst>
                <a:ext uri="{FF2B5EF4-FFF2-40B4-BE49-F238E27FC236}">
                  <a16:creationId xmlns:a16="http://schemas.microsoft.com/office/drawing/2014/main" id="{C5CD66FB-E79A-4E87-AC05-5C2573753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5144"/>
              <a:ext cx="864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880" name="Line 16">
              <a:extLst>
                <a:ext uri="{FF2B5EF4-FFF2-40B4-BE49-F238E27FC236}">
                  <a16:creationId xmlns:a16="http://schemas.microsoft.com/office/drawing/2014/main" id="{0E072309-E933-487A-94E7-65D0BA9EF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0" y="5006"/>
              <a:ext cx="100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881" name="Line 17">
              <a:extLst>
                <a:ext uri="{FF2B5EF4-FFF2-40B4-BE49-F238E27FC236}">
                  <a16:creationId xmlns:a16="http://schemas.microsoft.com/office/drawing/2014/main" id="{1812FF9C-EB06-4142-B1FB-044ED9965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8" y="5006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882" name="Text Box 18">
              <a:extLst>
                <a:ext uri="{FF2B5EF4-FFF2-40B4-BE49-F238E27FC236}">
                  <a16:creationId xmlns:a16="http://schemas.microsoft.com/office/drawing/2014/main" id="{E2801DDB-0675-4FC0-8585-230F3E10C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1" y="6221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200"/>
                <a:t>1</a:t>
              </a:r>
              <a:endParaRPr lang="ru-RU" altLang="ru-RU"/>
            </a:p>
          </p:txBody>
        </p:sp>
        <p:sp>
          <p:nvSpPr>
            <p:cNvPr id="36883" name="Text Box 19">
              <a:extLst>
                <a:ext uri="{FF2B5EF4-FFF2-40B4-BE49-F238E27FC236}">
                  <a16:creationId xmlns:a16="http://schemas.microsoft.com/office/drawing/2014/main" id="{35672ED8-44E8-43EC-925F-265233AFB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3" y="5927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6884" name="Text Box 20">
              <a:extLst>
                <a:ext uri="{FF2B5EF4-FFF2-40B4-BE49-F238E27FC236}">
                  <a16:creationId xmlns:a16="http://schemas.microsoft.com/office/drawing/2014/main" id="{8790759C-25DA-4F35-A302-D483EB363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9" y="5195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6885" name="Text Box 21">
              <a:extLst>
                <a:ext uri="{FF2B5EF4-FFF2-40B4-BE49-F238E27FC236}">
                  <a16:creationId xmlns:a16="http://schemas.microsoft.com/office/drawing/2014/main" id="{ABE12B9E-362E-4EC6-B768-9A60EA35A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8" y="4677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6886" name="Text Box 22">
              <a:extLst>
                <a:ext uri="{FF2B5EF4-FFF2-40B4-BE49-F238E27FC236}">
                  <a16:creationId xmlns:a16="http://schemas.microsoft.com/office/drawing/2014/main" id="{7EC0C5C4-7408-4EE1-AEC9-1B26DBF78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6" y="4499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200"/>
                <a:t>5</a:t>
              </a:r>
              <a:endParaRPr lang="ru-RU" altLang="ru-RU"/>
            </a:p>
          </p:txBody>
        </p:sp>
        <p:sp>
          <p:nvSpPr>
            <p:cNvPr id="36887" name="Text Box 23">
              <a:extLst>
                <a:ext uri="{FF2B5EF4-FFF2-40B4-BE49-F238E27FC236}">
                  <a16:creationId xmlns:a16="http://schemas.microsoft.com/office/drawing/2014/main" id="{99E1DEE5-0E3F-4AF4-BF11-7069E7C6C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3" y="4499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200"/>
                <a:t>6</a:t>
              </a:r>
              <a:endParaRPr lang="ru-RU" altLang="ru-RU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4679E4A-D6B8-47F3-9EF0-44B80B83C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000"/>
              <a:t>ОСНОВНЫЕ ФОРМЫ ДАННЫХ И ЗНАНИЙ:</a:t>
            </a:r>
            <a:br>
              <a:rPr lang="ru-RU" altLang="ru-RU" sz="2000"/>
            </a:br>
            <a:r>
              <a:rPr lang="ru-RU" altLang="ru-RU" sz="2000"/>
              <a:t>ФОРМЫ ПРЕДСТАВЛЕНИЯ ДАННЫХ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FB790E9-39D0-4F6A-AB4D-02ED9F794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2997201"/>
            <a:ext cx="8229600" cy="2663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500"/>
              <a:t>D 1 – результаты наблюдения над объектами или данные в памяти;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500"/>
              <a:t>D 2 – фиксация данных на материальном носителе;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500"/>
              <a:t>D 3 – модель данных;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500"/>
              <a:t>D 4 – данные на языке описания данных;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500"/>
              <a:t>D 5 – база данных на машинных носителях информации.</a:t>
            </a:r>
          </a:p>
        </p:txBody>
      </p:sp>
      <p:grpSp>
        <p:nvGrpSpPr>
          <p:cNvPr id="37892" name="Group 4">
            <a:extLst>
              <a:ext uri="{FF2B5EF4-FFF2-40B4-BE49-F238E27FC236}">
                <a16:creationId xmlns:a16="http://schemas.microsoft.com/office/drawing/2014/main" id="{3BF87DF3-ACCB-4B3C-9D4A-8B30606A6E19}"/>
              </a:ext>
            </a:extLst>
          </p:cNvPr>
          <p:cNvGrpSpPr>
            <a:grpSpLocks/>
          </p:cNvGrpSpPr>
          <p:nvPr/>
        </p:nvGrpSpPr>
        <p:grpSpPr bwMode="auto">
          <a:xfrm>
            <a:off x="3143251" y="1412876"/>
            <a:ext cx="5184775" cy="1393825"/>
            <a:chOff x="2564" y="12805"/>
            <a:chExt cx="6547" cy="2194"/>
          </a:xfrm>
        </p:grpSpPr>
        <p:sp>
          <p:nvSpPr>
            <p:cNvPr id="37893" name="Oval 5">
              <a:extLst>
                <a:ext uri="{FF2B5EF4-FFF2-40B4-BE49-F238E27FC236}">
                  <a16:creationId xmlns:a16="http://schemas.microsoft.com/office/drawing/2014/main" id="{10F4E1FC-C0BB-42C6-9FF0-332C8B8DC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" y="12868"/>
              <a:ext cx="864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200"/>
                <a:t>D </a:t>
              </a:r>
              <a:r>
                <a:rPr lang="ru-RU" altLang="ru-RU" sz="1200" baseline="-25000"/>
                <a:t>2</a:t>
              </a:r>
              <a:endParaRPr lang="ru-RU" altLang="ru-RU"/>
            </a:p>
          </p:txBody>
        </p:sp>
        <p:sp>
          <p:nvSpPr>
            <p:cNvPr id="37894" name="Oval 6">
              <a:extLst>
                <a:ext uri="{FF2B5EF4-FFF2-40B4-BE49-F238E27FC236}">
                  <a16:creationId xmlns:a16="http://schemas.microsoft.com/office/drawing/2014/main" id="{E6244E29-CDA5-44FC-B550-455F55DC9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12834"/>
              <a:ext cx="864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200"/>
                <a:t>D </a:t>
              </a:r>
              <a:r>
                <a:rPr lang="ru-RU" altLang="ru-RU" sz="1200" baseline="-25000"/>
                <a:t>3</a:t>
              </a:r>
              <a:endParaRPr lang="ru-RU" altLang="ru-RU"/>
            </a:p>
          </p:txBody>
        </p:sp>
        <p:sp>
          <p:nvSpPr>
            <p:cNvPr id="37895" name="Oval 7">
              <a:extLst>
                <a:ext uri="{FF2B5EF4-FFF2-40B4-BE49-F238E27FC236}">
                  <a16:creationId xmlns:a16="http://schemas.microsoft.com/office/drawing/2014/main" id="{12011084-BACB-4D70-8B40-C8B95DED9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4" y="12805"/>
              <a:ext cx="864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200"/>
                <a:t>D </a:t>
              </a:r>
              <a:r>
                <a:rPr lang="ru-RU" altLang="ru-RU" sz="1200" baseline="-25000"/>
                <a:t>4</a:t>
              </a:r>
              <a:endParaRPr lang="ru-RU" altLang="ru-RU"/>
            </a:p>
          </p:txBody>
        </p:sp>
        <p:sp>
          <p:nvSpPr>
            <p:cNvPr id="37896" name="Oval 8">
              <a:extLst>
                <a:ext uri="{FF2B5EF4-FFF2-40B4-BE49-F238E27FC236}">
                  <a16:creationId xmlns:a16="http://schemas.microsoft.com/office/drawing/2014/main" id="{94749B42-AE5E-4C23-B492-77E4A288A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" y="12805"/>
              <a:ext cx="864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200"/>
                <a:t>D </a:t>
              </a:r>
              <a:r>
                <a:rPr lang="ru-RU" altLang="ru-RU" sz="1200" baseline="-25000"/>
                <a:t>5</a:t>
              </a:r>
              <a:endParaRPr lang="ru-RU" altLang="ru-RU"/>
            </a:p>
          </p:txBody>
        </p:sp>
        <p:sp>
          <p:nvSpPr>
            <p:cNvPr id="37897" name="Oval 9">
              <a:extLst>
                <a:ext uri="{FF2B5EF4-FFF2-40B4-BE49-F238E27FC236}">
                  <a16:creationId xmlns:a16="http://schemas.microsoft.com/office/drawing/2014/main" id="{39EB9EA2-4310-4AAC-B664-44B42BD0E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14279"/>
              <a:ext cx="864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200"/>
                <a:t>D </a:t>
              </a:r>
              <a:r>
                <a:rPr lang="ru-RU" altLang="ru-RU" sz="1200" baseline="-25000"/>
                <a:t>1</a:t>
              </a:r>
              <a:endParaRPr lang="ru-RU" altLang="ru-RU"/>
            </a:p>
          </p:txBody>
        </p:sp>
        <p:sp>
          <p:nvSpPr>
            <p:cNvPr id="37898" name="Line 10">
              <a:extLst>
                <a:ext uri="{FF2B5EF4-FFF2-40B4-BE49-F238E27FC236}">
                  <a16:creationId xmlns:a16="http://schemas.microsoft.com/office/drawing/2014/main" id="{95CE887E-018D-4BEF-8735-11412F714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9" y="13554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899" name="Line 11">
              <a:extLst>
                <a:ext uri="{FF2B5EF4-FFF2-40B4-BE49-F238E27FC236}">
                  <a16:creationId xmlns:a16="http://schemas.microsoft.com/office/drawing/2014/main" id="{0030A19C-66E8-49CE-95C9-781C0B176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1" y="13122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00" name="Line 12">
              <a:extLst>
                <a:ext uri="{FF2B5EF4-FFF2-40B4-BE49-F238E27FC236}">
                  <a16:creationId xmlns:a16="http://schemas.microsoft.com/office/drawing/2014/main" id="{9DBC3464-2205-4E3A-AF6B-38DC6B620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3" y="13122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01" name="Line 13">
              <a:extLst>
                <a:ext uri="{FF2B5EF4-FFF2-40B4-BE49-F238E27FC236}">
                  <a16:creationId xmlns:a16="http://schemas.microsoft.com/office/drawing/2014/main" id="{2718E81D-44C6-4A24-B231-2649FF967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5" y="13122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902" name="Line 14">
              <a:extLst>
                <a:ext uri="{FF2B5EF4-FFF2-40B4-BE49-F238E27FC236}">
                  <a16:creationId xmlns:a16="http://schemas.microsoft.com/office/drawing/2014/main" id="{A2F9A460-4E80-436C-9D5A-701B886C8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1" y="13347"/>
              <a:ext cx="1152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6187E28-6F1A-402E-8C5B-7CC6160B4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000">
                <a:solidFill>
                  <a:srgbClr val="0000FF"/>
                </a:solidFill>
              </a:rPr>
              <a:t>ОСНОВНЫЕ ФОРМЫ ДАННЫХ И ЗНАНИЙ:</a:t>
            </a:r>
            <a:br>
              <a:rPr lang="ru-RU" altLang="ru-RU" sz="2000">
                <a:solidFill>
                  <a:srgbClr val="0000FF"/>
                </a:solidFill>
              </a:rPr>
            </a:br>
            <a:r>
              <a:rPr lang="ru-RU" altLang="ru-RU" sz="2000">
                <a:solidFill>
                  <a:srgbClr val="0000FF"/>
                </a:solidFill>
              </a:rPr>
              <a:t>ФОРМЫ ПРЕДСТАВЛЕНИЯ ЗНАНИЙ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C476AF7-A6B6-44F2-9145-E03D89E7D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2997200"/>
            <a:ext cx="8229600" cy="33845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ru-RU" sz="2200"/>
              <a:t>Z</a:t>
            </a:r>
            <a:r>
              <a:rPr lang="ru-RU" altLang="ru-RU" sz="2200"/>
              <a:t>1 – знания в памяти человека;</a:t>
            </a:r>
            <a:endParaRPr lang="en-US" altLang="ru-RU" sz="2200"/>
          </a:p>
          <a:p>
            <a:pPr eaLnBrk="1" hangingPunct="1">
              <a:lnSpc>
                <a:spcPct val="90000"/>
              </a:lnSpc>
            </a:pPr>
            <a:r>
              <a:rPr lang="en-US" altLang="ru-RU" sz="2200"/>
              <a:t>Z</a:t>
            </a:r>
            <a:r>
              <a:rPr lang="ru-RU" altLang="ru-RU" sz="2200"/>
              <a:t>2 – материализованные знания (статьи, учебники);</a:t>
            </a:r>
            <a:endParaRPr lang="en-US" altLang="ru-RU" sz="2200"/>
          </a:p>
          <a:p>
            <a:pPr eaLnBrk="1" hangingPunct="1">
              <a:lnSpc>
                <a:spcPct val="90000"/>
              </a:lnSpc>
            </a:pPr>
            <a:r>
              <a:rPr lang="en-US" altLang="ru-RU" sz="2200"/>
              <a:t>Z</a:t>
            </a:r>
            <a:r>
              <a:rPr lang="ru-RU" altLang="ru-RU" sz="2200"/>
              <a:t>3 – поле знаний (полуформализованное описание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200"/>
              <a:t>             </a:t>
            </a:r>
            <a:r>
              <a:rPr lang="en-US" altLang="ru-RU" sz="2200"/>
              <a:t>Z</a:t>
            </a:r>
            <a:r>
              <a:rPr lang="ru-RU" altLang="ru-RU" sz="2200"/>
              <a:t>1 и </a:t>
            </a:r>
            <a:r>
              <a:rPr lang="en-US" altLang="ru-RU" sz="2200"/>
              <a:t>Z</a:t>
            </a:r>
            <a:r>
              <a:rPr lang="ru-RU" altLang="ru-RU" sz="2200"/>
              <a:t>2);</a:t>
            </a:r>
            <a:endParaRPr lang="en-US" altLang="ru-RU" sz="2200"/>
          </a:p>
          <a:p>
            <a:pPr eaLnBrk="1" hangingPunct="1">
              <a:lnSpc>
                <a:spcPct val="90000"/>
              </a:lnSpc>
            </a:pPr>
            <a:r>
              <a:rPr lang="en-US" altLang="ru-RU" sz="2200"/>
              <a:t>Z</a:t>
            </a:r>
            <a:r>
              <a:rPr lang="ru-RU" altLang="ru-RU" sz="2200"/>
              <a:t>4 – знания на языке представления знаний (модель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200"/>
              <a:t>            знаний), т.е. формализация </a:t>
            </a:r>
            <a:r>
              <a:rPr lang="en-US" altLang="ru-RU" sz="2200"/>
              <a:t>Z</a:t>
            </a:r>
            <a:r>
              <a:rPr lang="ru-RU" altLang="ru-RU" sz="2200"/>
              <a:t>3;</a:t>
            </a:r>
            <a:endParaRPr lang="en-US" altLang="ru-RU" sz="2200"/>
          </a:p>
          <a:p>
            <a:pPr eaLnBrk="1" hangingPunct="1">
              <a:lnSpc>
                <a:spcPct val="90000"/>
              </a:lnSpc>
            </a:pPr>
            <a:r>
              <a:rPr lang="en-US" altLang="ru-RU" sz="2200"/>
              <a:t>Z</a:t>
            </a:r>
            <a:r>
              <a:rPr lang="ru-RU" altLang="ru-RU" sz="2200"/>
              <a:t>5 – БЗ в ЭВМ, т.е. на машинных носителях информации.</a:t>
            </a:r>
          </a:p>
          <a:p>
            <a:pPr eaLnBrk="1" hangingPunct="1">
              <a:lnSpc>
                <a:spcPct val="90000"/>
              </a:lnSpc>
            </a:pPr>
            <a:endParaRPr lang="ru-RU" altLang="ru-RU" sz="2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200"/>
              <a:t>Реализация </a:t>
            </a:r>
            <a:r>
              <a:rPr lang="en-US" altLang="ru-RU" sz="2200"/>
              <a:t>Z</a:t>
            </a:r>
            <a:r>
              <a:rPr lang="ru-RU" altLang="ru-RU" sz="2200"/>
              <a:t>3 и есть построение модели предметной области.</a:t>
            </a:r>
          </a:p>
          <a:p>
            <a:pPr eaLnBrk="1" hangingPunct="1">
              <a:lnSpc>
                <a:spcPct val="90000"/>
              </a:lnSpc>
            </a:pPr>
            <a:endParaRPr lang="ru-RU" altLang="ru-RU" sz="2200"/>
          </a:p>
        </p:txBody>
      </p:sp>
      <p:grpSp>
        <p:nvGrpSpPr>
          <p:cNvPr id="38916" name="Group 4">
            <a:extLst>
              <a:ext uri="{FF2B5EF4-FFF2-40B4-BE49-F238E27FC236}">
                <a16:creationId xmlns:a16="http://schemas.microsoft.com/office/drawing/2014/main" id="{DCAC6B52-4158-4153-BA07-9079B8587720}"/>
              </a:ext>
            </a:extLst>
          </p:cNvPr>
          <p:cNvGrpSpPr>
            <a:grpSpLocks/>
          </p:cNvGrpSpPr>
          <p:nvPr/>
        </p:nvGrpSpPr>
        <p:grpSpPr bwMode="auto">
          <a:xfrm>
            <a:off x="3143251" y="1268414"/>
            <a:ext cx="5616575" cy="1514475"/>
            <a:chOff x="2547" y="2854"/>
            <a:chExt cx="6463" cy="1591"/>
          </a:xfrm>
        </p:grpSpPr>
        <p:sp>
          <p:nvSpPr>
            <p:cNvPr id="38917" name="Oval 5">
              <a:extLst>
                <a:ext uri="{FF2B5EF4-FFF2-40B4-BE49-F238E27FC236}">
                  <a16:creationId xmlns:a16="http://schemas.microsoft.com/office/drawing/2014/main" id="{12227E55-58B0-4D0C-92AE-F59D1D3A2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" y="2899"/>
              <a:ext cx="864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200"/>
                <a:t>Z </a:t>
              </a:r>
              <a:r>
                <a:rPr lang="ru-RU" altLang="ru-RU" sz="1200" baseline="-25000"/>
                <a:t>2</a:t>
              </a:r>
              <a:endParaRPr lang="ru-RU" altLang="ru-RU"/>
            </a:p>
          </p:txBody>
        </p:sp>
        <p:sp>
          <p:nvSpPr>
            <p:cNvPr id="38918" name="Oval 6">
              <a:extLst>
                <a:ext uri="{FF2B5EF4-FFF2-40B4-BE49-F238E27FC236}">
                  <a16:creationId xmlns:a16="http://schemas.microsoft.com/office/drawing/2014/main" id="{2D845A98-4BBC-4759-B9DE-FD92CF620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2899"/>
              <a:ext cx="864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200"/>
                <a:t>Z </a:t>
              </a:r>
              <a:r>
                <a:rPr lang="ru-RU" altLang="ru-RU" sz="1200" baseline="-25000"/>
                <a:t>3</a:t>
              </a:r>
              <a:endParaRPr lang="ru-RU" altLang="ru-RU"/>
            </a:p>
          </p:txBody>
        </p:sp>
        <p:sp>
          <p:nvSpPr>
            <p:cNvPr id="38919" name="Oval 7">
              <a:extLst>
                <a:ext uri="{FF2B5EF4-FFF2-40B4-BE49-F238E27FC236}">
                  <a16:creationId xmlns:a16="http://schemas.microsoft.com/office/drawing/2014/main" id="{9297BCA3-7FE0-4327-9C94-DA1F69C6D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1" y="2854"/>
              <a:ext cx="864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200"/>
                <a:t>Z </a:t>
              </a:r>
              <a:r>
                <a:rPr lang="ru-RU" altLang="ru-RU" sz="1200" baseline="-25000"/>
                <a:t>4</a:t>
              </a:r>
              <a:endParaRPr lang="ru-RU" altLang="ru-RU"/>
            </a:p>
          </p:txBody>
        </p:sp>
        <p:sp>
          <p:nvSpPr>
            <p:cNvPr id="38920" name="Line 8">
              <a:extLst>
                <a:ext uri="{FF2B5EF4-FFF2-40B4-BE49-F238E27FC236}">
                  <a16:creationId xmlns:a16="http://schemas.microsoft.com/office/drawing/2014/main" id="{3A49B651-7A64-450D-9869-5CA9FBBC6B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9" y="3619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1" name="Line 9">
              <a:extLst>
                <a:ext uri="{FF2B5EF4-FFF2-40B4-BE49-F238E27FC236}">
                  <a16:creationId xmlns:a16="http://schemas.microsoft.com/office/drawing/2014/main" id="{8560D2EB-49EC-40B6-98FE-393C878E3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1" y="3187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2" name="Line 10">
              <a:extLst>
                <a:ext uri="{FF2B5EF4-FFF2-40B4-BE49-F238E27FC236}">
                  <a16:creationId xmlns:a16="http://schemas.microsoft.com/office/drawing/2014/main" id="{A16422BE-11AA-4434-A23A-9ACBB1E7F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3" y="3187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3" name="Line 11">
              <a:extLst>
                <a:ext uri="{FF2B5EF4-FFF2-40B4-BE49-F238E27FC236}">
                  <a16:creationId xmlns:a16="http://schemas.microsoft.com/office/drawing/2014/main" id="{D36794D9-C700-4DE0-8BFC-07090A97C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5" y="3187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4" name="Line 12">
              <a:extLst>
                <a:ext uri="{FF2B5EF4-FFF2-40B4-BE49-F238E27FC236}">
                  <a16:creationId xmlns:a16="http://schemas.microsoft.com/office/drawing/2014/main" id="{3D2B5D2A-FDE9-433C-BCBD-364DA65C66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1" y="3412"/>
              <a:ext cx="1152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925" name="Oval 13">
              <a:extLst>
                <a:ext uri="{FF2B5EF4-FFF2-40B4-BE49-F238E27FC236}">
                  <a16:creationId xmlns:a16="http://schemas.microsoft.com/office/drawing/2014/main" id="{4B77864A-49D2-4C9C-AE2F-EB0CF29B0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" y="3725"/>
              <a:ext cx="864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200"/>
                <a:t>Z </a:t>
              </a:r>
              <a:r>
                <a:rPr lang="ru-RU" altLang="ru-RU" sz="1200" baseline="-25000"/>
                <a:t>1</a:t>
              </a:r>
              <a:endParaRPr lang="ru-RU" altLang="ru-RU"/>
            </a:p>
          </p:txBody>
        </p:sp>
        <p:sp>
          <p:nvSpPr>
            <p:cNvPr id="38926" name="Oval 14">
              <a:extLst>
                <a:ext uri="{FF2B5EF4-FFF2-40B4-BE49-F238E27FC236}">
                  <a16:creationId xmlns:a16="http://schemas.microsoft.com/office/drawing/2014/main" id="{D97D92B0-1BDF-4270-B452-F6C716DA9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6" y="2854"/>
              <a:ext cx="864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200"/>
                <a:t>Z </a:t>
              </a:r>
              <a:r>
                <a:rPr lang="ru-RU" altLang="ru-RU" sz="1200" baseline="-25000"/>
                <a:t>5</a:t>
              </a:r>
              <a:endParaRPr lang="ru-RU" altLang="ru-RU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955D808-E54E-4CC5-84FE-EE8628683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400">
                <a:solidFill>
                  <a:srgbClr val="0000FF"/>
                </a:solidFill>
              </a:rPr>
              <a:t>ОТЛИЧИЕ ЗНАНИЙ ОТ ДАННЫХ:</a:t>
            </a:r>
            <a:br>
              <a:rPr lang="ru-RU" altLang="ru-RU" sz="2400">
                <a:solidFill>
                  <a:srgbClr val="0000FF"/>
                </a:solidFill>
              </a:rPr>
            </a:br>
            <a:r>
              <a:rPr lang="ru-RU" altLang="ru-RU" sz="1700">
                <a:solidFill>
                  <a:srgbClr val="0000FF"/>
                </a:solidFill>
              </a:rPr>
              <a:t>СВОЙСТВА, ОТСУТСТВУЮЩИЕ У ТРАДИЦИОННО ОРГАНИЗОВАННЫХ ДАННЫХ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1165152-AB8E-42A7-BDE2-A66414B2AE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/>
            <a:r>
              <a:rPr lang="ru-RU" altLang="ru-RU" sz="2200" i="1"/>
              <a:t>Внутренняя интерпретируемость.</a:t>
            </a:r>
            <a:endParaRPr lang="ru-RU" altLang="ru-RU" sz="2200"/>
          </a:p>
          <a:p>
            <a:pPr marL="571500" indent="-571500">
              <a:buNone/>
            </a:pPr>
            <a:r>
              <a:rPr lang="ru-RU" altLang="ru-RU" sz="2200"/>
              <a:t>	Вместе с традиционной информационной единицей элементом     данных – в памяти ЭВМ можно хранить схему имен, связанных с этой единицей. Наличие схемы имен позволяет информационной системе «знать», что хранится в памяти, и уметь отвечать на запросы о содержимом БЗ.</a:t>
            </a:r>
            <a:endParaRPr lang="ru-RU" altLang="ru-RU" sz="2200" i="1"/>
          </a:p>
          <a:p>
            <a:pPr marL="571500" indent="-571500"/>
            <a:r>
              <a:rPr lang="ru-RU" altLang="ru-RU" sz="2200" i="1"/>
              <a:t>Рекурсивная структурируемость.</a:t>
            </a:r>
          </a:p>
          <a:p>
            <a:pPr marL="571500" indent="-571500">
              <a:buNone/>
            </a:pPr>
            <a:r>
              <a:rPr lang="ru-RU" altLang="ru-RU" sz="2200"/>
              <a:t>        Информационные единицы могут при необходимости расчленяться  на более мелкие единицы и объединяться в более крупные.</a:t>
            </a:r>
            <a:endParaRPr lang="ru-RU" altLang="ru-RU" sz="2200" i="1"/>
          </a:p>
          <a:p>
            <a:pPr marL="571500" indent="-571500"/>
            <a:r>
              <a:rPr lang="ru-RU" altLang="ru-RU" sz="2200" i="1"/>
              <a:t>Взаимосвязь информационных единиц.</a:t>
            </a:r>
            <a:endParaRPr lang="ru-RU" altLang="ru-RU" sz="2200"/>
          </a:p>
          <a:p>
            <a:pPr marL="571500" indent="-571500">
              <a:buNone/>
            </a:pPr>
            <a:r>
              <a:rPr lang="ru-RU" altLang="ru-RU" sz="2200"/>
              <a:t>        Между информационными единицами возможно установление разнообразных отношений, отражающих семантику и прагматику связей, явлений и факторов.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B5B90C9-B262-495B-AD34-C5CC43341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400">
                <a:solidFill>
                  <a:srgbClr val="0000FF"/>
                </a:solidFill>
              </a:rPr>
              <a:t>ОТЛИЧИЕ ЗНАНИЙ ОТ ДАННЫХ:</a:t>
            </a:r>
            <a:br>
              <a:rPr lang="ru-RU" altLang="ru-RU" sz="2400">
                <a:solidFill>
                  <a:srgbClr val="0000FF"/>
                </a:solidFill>
              </a:rPr>
            </a:br>
            <a:r>
              <a:rPr lang="ru-RU" altLang="ru-RU" sz="1700">
                <a:solidFill>
                  <a:srgbClr val="0000FF"/>
                </a:solidFill>
              </a:rPr>
              <a:t>СВОЙСТВА, ОТСУТСТВУЮЩИЕ У ТРАДИЦИОННО ОРГАНИЗОВАННЫХ ДАННЫХ</a:t>
            </a:r>
            <a:br>
              <a:rPr lang="ru-RU" altLang="ru-RU" sz="1700">
                <a:solidFill>
                  <a:srgbClr val="0000FF"/>
                </a:solidFill>
              </a:rPr>
            </a:br>
            <a:endParaRPr lang="ru-RU" altLang="ru-RU" sz="1700">
              <a:solidFill>
                <a:srgbClr val="0000FF"/>
              </a:solidFill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5F75008-CB12-49E3-BE74-58031CE01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200" i="1"/>
              <a:t>Возникновение семантического пространства.</a:t>
            </a:r>
            <a:endParaRPr lang="ru-RU" altLang="ru-RU" sz="2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200"/>
              <a:t>     Знания не могут быть бессистемными, а должны быть взаимосвязанными и взаимозависимыми в общем для них семантическом пространстве. Структурирование знаний направлено на формирование семантического пространства.</a:t>
            </a:r>
            <a:endParaRPr lang="ru-RU" altLang="ru-RU" sz="2200" i="1"/>
          </a:p>
          <a:p>
            <a:pPr eaLnBrk="1" hangingPunct="1">
              <a:lnSpc>
                <a:spcPct val="90000"/>
              </a:lnSpc>
            </a:pPr>
            <a:r>
              <a:rPr lang="ru-RU" altLang="ru-RU" sz="2200" i="1"/>
              <a:t>Активность знаний – определяющее свойство.</a:t>
            </a:r>
            <a:endParaRPr lang="ru-RU" altLang="ru-RU" sz="2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200"/>
              <a:t>    С начала своего развития программирование опиралось на первичность процедур и вторичность данных, т.е. процедуры отражали способ решения задачи и активизировали необходимые данные, которые пассивно хранились. В БЗ знания являются активными, т.е. способ представления знаний, как правило, отражает способ решения задачи. Активность знаний обозначает, что мы можем получить знания, которые в явном виде в базе знаний не хранятся.</a:t>
            </a:r>
          </a:p>
          <a:p>
            <a:pPr eaLnBrk="1" hangingPunct="1">
              <a:lnSpc>
                <a:spcPct val="90000"/>
              </a:lnSpc>
            </a:pPr>
            <a:endParaRPr lang="ru-RU" altLang="ru-RU"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8FE218C-6FC4-4B48-8655-26221523F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400">
                <a:solidFill>
                  <a:srgbClr val="0000FF"/>
                </a:solidFill>
              </a:rPr>
              <a:t>ДАННЫЕ И ЗНАНИЯ:</a:t>
            </a:r>
            <a:br>
              <a:rPr lang="ru-RU" altLang="ru-RU" sz="2400">
                <a:solidFill>
                  <a:srgbClr val="0000FF"/>
                </a:solidFill>
              </a:rPr>
            </a:br>
            <a:r>
              <a:rPr lang="ru-RU" altLang="ru-RU" sz="2400">
                <a:solidFill>
                  <a:srgbClr val="0000FF"/>
                </a:solidFill>
              </a:rPr>
              <a:t>ОТЛИЧИЕ БАЗЫ ДАННЫХ ОТ БАЗЫ ЗНАНИЙ</a:t>
            </a:r>
            <a:r>
              <a:rPr lang="ru-RU" altLang="ru-RU" sz="2400"/>
              <a:t> 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8E7772D-BBB1-41EF-ACC9-34E9D3CBE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80000"/>
              </a:lnSpc>
            </a:pPr>
            <a:r>
              <a:rPr lang="ru-RU" altLang="ru-RU" sz="2200"/>
              <a:t>В функции БД, как правило, не входит анализ соответствующих элементов и взаимосвязей моделей с особенностями окружающей действительности.</a:t>
            </a:r>
          </a:p>
          <a:p>
            <a:pPr marL="571500" indent="-571500">
              <a:lnSpc>
                <a:spcPct val="80000"/>
              </a:lnSpc>
              <a:buNone/>
            </a:pPr>
            <a:r>
              <a:rPr lang="ru-RU" altLang="ru-RU" sz="2200"/>
              <a:t>       Эта задача решается специалистами соответствующего профиля, а затем БД функционирует так, как будто ее содержимое тождественно реальному миру.</a:t>
            </a:r>
          </a:p>
          <a:p>
            <a:pPr marL="571500" indent="-571500">
              <a:lnSpc>
                <a:spcPct val="80000"/>
              </a:lnSpc>
            </a:pPr>
            <a:r>
              <a:rPr lang="ru-RU" altLang="ru-RU" sz="2200"/>
              <a:t>В обычных БД осуществляется хранение и поиск фактов о мире, а также некоторые операции объединения и отбора фактов, но не обеспечивается функция восприятия, необходимая для установления соответствия между состоянием внешнего мира и состоянием БД.</a:t>
            </a:r>
          </a:p>
          <a:p>
            <a:pPr marL="571500" indent="-571500">
              <a:lnSpc>
                <a:spcPct val="80000"/>
              </a:lnSpc>
            </a:pPr>
            <a:r>
              <a:rPr lang="ru-RU" altLang="ru-RU" sz="2200"/>
              <a:t>Область применения БД ограничивается сферой интеллектуальной деятельности, в которой функции восприятия и действия выполняются пользователями и обслуживающим персоналом БД.</a:t>
            </a:r>
          </a:p>
          <a:p>
            <a:pPr marL="571500" indent="-571500">
              <a:lnSpc>
                <a:spcPct val="80000"/>
              </a:lnSpc>
              <a:buNone/>
            </a:pPr>
            <a:r>
              <a:rPr lang="ru-RU" altLang="ru-RU" sz="2200"/>
              <a:t>       </a:t>
            </a:r>
            <a:r>
              <a:rPr lang="ru-RU" altLang="ru-RU" sz="2200" i="1"/>
              <a:t>Задачи, решаемые совместно БД и ее разумным партнером, похожи на задачи, решаемые экспертной системой.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610</Words>
  <Application>Microsoft Office PowerPoint</Application>
  <PresentationFormat>Широкоэкранный</PresentationFormat>
  <Paragraphs>62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Тема Office</vt:lpstr>
      <vt:lpstr>ИНТЕЛЛЕКТУАЛЬНЫЕ СИСТЕМЫ И ТЕХНОЛОГИИ ТЕМА ЛЕКЦИИ: «Введение в искусственный интеллект.»</vt:lpstr>
      <vt:lpstr>ДАННЫЕ И ЗНАНИЯ:  ЗНАНИЯ КАК ОБОБЩЕННЫЕ, УСЛОЖНЕННЫЕ ДАННЫЕ</vt:lpstr>
      <vt:lpstr>ОСНОВНЫЕ ФОРМЫ ДАННЫХ И ЗНАНИЙ: ФОРМЫ ПРЕДСТАВЛЕНИЯ ДАННЫХ</vt:lpstr>
      <vt:lpstr>ОСНОВНЫЕ ФОРМЫ ДАННЫХ И ЗНАНИЙ: ФОРМЫ ПРЕДСТАВЛЕНИЯ ЗНАНИЙ</vt:lpstr>
      <vt:lpstr>ОТЛИЧИЕ ЗНАНИЙ ОТ ДАННЫХ: СВОЙСТВА, ОТСУТСТВУЮЩИЕ У ТРАДИЦИОННО ОРГАНИЗОВАННЫХ ДАННЫХ</vt:lpstr>
      <vt:lpstr>ОТЛИЧИЕ ЗНАНИЙ ОТ ДАННЫХ: СВОЙСТВА, ОТСУТСТВУЮЩИЕ У ТРАДИЦИОННО ОРГАНИЗОВАННЫХ ДАННЫХ </vt:lpstr>
      <vt:lpstr>ДАННЫЕ И ЗНАНИЯ: ОТЛИЧИЕ БАЗЫ ДАННЫХ ОТ БАЗЫ ЗНАНИЙ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ИНТЕЛЛЕКТУАЛЬНЫЕ СИСТЕМЫ И ТЕХНОЛОГИИ ТЕМА ЛЕКЦИИ: «Введение в искусственный интеллект.»</dc:title>
  <dc:creator>Massel Alex</dc:creator>
  <cp:lastModifiedBy>Massel Alex</cp:lastModifiedBy>
  <cp:revision>1</cp:revision>
  <dcterms:created xsi:type="dcterms:W3CDTF">2021-11-21T09:46:27Z</dcterms:created>
  <dcterms:modified xsi:type="dcterms:W3CDTF">2021-11-21T09:47:41Z</dcterms:modified>
</cp:coreProperties>
</file>