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8"/>
  </p:notesMasterIdLst>
  <p:handoutMasterIdLst>
    <p:handoutMasterId r:id="rId69"/>
  </p:handoutMasterIdLst>
  <p:sldIdLst>
    <p:sldId id="256" r:id="rId2"/>
    <p:sldId id="515" r:id="rId3"/>
    <p:sldId id="447" r:id="rId4"/>
    <p:sldId id="434" r:id="rId5"/>
    <p:sldId id="435" r:id="rId6"/>
    <p:sldId id="436" r:id="rId7"/>
    <p:sldId id="437" r:id="rId8"/>
    <p:sldId id="438" r:id="rId9"/>
    <p:sldId id="439" r:id="rId10"/>
    <p:sldId id="442" r:id="rId11"/>
    <p:sldId id="443" r:id="rId12"/>
    <p:sldId id="482" r:id="rId13"/>
    <p:sldId id="483" r:id="rId14"/>
    <p:sldId id="481" r:id="rId15"/>
    <p:sldId id="484" r:id="rId16"/>
    <p:sldId id="485" r:id="rId17"/>
    <p:sldId id="486" r:id="rId18"/>
    <p:sldId id="487" r:id="rId19"/>
    <p:sldId id="489" r:id="rId20"/>
    <p:sldId id="488" r:id="rId21"/>
    <p:sldId id="491" r:id="rId22"/>
    <p:sldId id="492" r:id="rId23"/>
    <p:sldId id="490" r:id="rId24"/>
    <p:sldId id="449" r:id="rId25"/>
    <p:sldId id="454" r:id="rId26"/>
    <p:sldId id="455" r:id="rId27"/>
    <p:sldId id="456" r:id="rId28"/>
    <p:sldId id="457" r:id="rId29"/>
    <p:sldId id="458" r:id="rId30"/>
    <p:sldId id="459" r:id="rId31"/>
    <p:sldId id="527" r:id="rId32"/>
    <p:sldId id="460" r:id="rId33"/>
    <p:sldId id="461" r:id="rId34"/>
    <p:sldId id="516" r:id="rId35"/>
    <p:sldId id="517" r:id="rId36"/>
    <p:sldId id="525" r:id="rId37"/>
    <p:sldId id="523" r:id="rId38"/>
    <p:sldId id="524" r:id="rId39"/>
    <p:sldId id="519" r:id="rId40"/>
    <p:sldId id="520" r:id="rId41"/>
    <p:sldId id="521" r:id="rId42"/>
    <p:sldId id="522" r:id="rId43"/>
    <p:sldId id="480" r:id="rId44"/>
    <p:sldId id="479" r:id="rId45"/>
    <p:sldId id="493" r:id="rId46"/>
    <p:sldId id="494" r:id="rId47"/>
    <p:sldId id="495" r:id="rId48"/>
    <p:sldId id="497" r:id="rId49"/>
    <p:sldId id="498" r:id="rId50"/>
    <p:sldId id="499" r:id="rId51"/>
    <p:sldId id="500" r:id="rId52"/>
    <p:sldId id="496" r:id="rId53"/>
    <p:sldId id="501" r:id="rId54"/>
    <p:sldId id="518" r:id="rId55"/>
    <p:sldId id="509" r:id="rId56"/>
    <p:sldId id="505" r:id="rId57"/>
    <p:sldId id="506" r:id="rId58"/>
    <p:sldId id="507" r:id="rId59"/>
    <p:sldId id="508" r:id="rId60"/>
    <p:sldId id="513" r:id="rId61"/>
    <p:sldId id="514" r:id="rId62"/>
    <p:sldId id="510" r:id="rId63"/>
    <p:sldId id="502" r:id="rId64"/>
    <p:sldId id="478" r:id="rId65"/>
    <p:sldId id="512" r:id="rId66"/>
    <p:sldId id="526" r:id="rId67"/>
  </p:sldIdLst>
  <p:sldSz cx="9144000" cy="6858000" type="screen4x3"/>
  <p:notesSz cx="9144000" cy="6858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00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8" autoAdjust="0"/>
    <p:restoredTop sz="94643" autoAdjust="0"/>
  </p:normalViewPr>
  <p:slideViewPr>
    <p:cSldViewPr>
      <p:cViewPr varScale="1">
        <p:scale>
          <a:sx n="110" d="100"/>
          <a:sy n="110" d="100"/>
        </p:scale>
        <p:origin x="1674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3640C5-B086-45D8-B3E4-6625B1B388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F45294-5BE5-4FA0-89DB-3968CC8957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881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F45294-5BE5-4FA0-89DB-3968CC895711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15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0236" indent="-170236" defTabSz="907927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atin typeface="+mn-lt"/>
              </a:rPr>
              <a:t>Rapid Adoption rate of digital infrastructure: </a:t>
            </a:r>
            <a:r>
              <a:rPr lang="en-US" dirty="0">
                <a:latin typeface="+mn-lt"/>
              </a:rPr>
              <a:t>5 times faster that any other previous infrastructures such as electricity, telephone etc.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7FB35BE-0748-4766-9FB1-B8AC63ACE646}" type="slidenum">
              <a:rPr lang="en-US" sz="1200">
                <a:solidFill>
                  <a:srgbClr val="000000"/>
                </a:solidFill>
                <a:latin typeface="+mn-lt"/>
              </a:rPr>
              <a:pPr algn="r">
                <a:defRPr/>
              </a:pPr>
              <a:t>28</a:t>
            </a:fld>
            <a:endParaRPr lang="en-US" sz="120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867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altLang="ru-RU" smtClean="0"/>
              <a:t>So this is our vision of what we’re calling The Connected Mine.</a:t>
            </a:r>
          </a:p>
          <a:p>
            <a:pPr eaLnBrk="1" hangingPunct="1">
              <a:spcBef>
                <a:spcPct val="0"/>
              </a:spcBef>
            </a:pPr>
            <a:r>
              <a:rPr lang="en-GB" altLang="ru-RU" smtClean="0"/>
              <a:t>It demonstrates the sorts of capabilities to improve Mining performance that our customers are implementing on top of our unified network infrastructure.</a:t>
            </a: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16051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F45294-5BE5-4FA0-89DB-3968CC895711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24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F45294-5BE5-4FA0-89DB-3968CC895711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7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 rot="10800000">
            <a:off x="3635375" y="6237288"/>
            <a:ext cx="4897438" cy="144462"/>
            <a:chOff x="249" y="210"/>
            <a:chExt cx="3085" cy="272"/>
          </a:xfrm>
        </p:grpSpPr>
        <p:sp>
          <p:nvSpPr>
            <p:cNvPr id="5" name="Line 18"/>
            <p:cNvSpPr>
              <a:spLocks noChangeShapeType="1"/>
            </p:cNvSpPr>
            <p:nvPr userDrawn="1"/>
          </p:nvSpPr>
          <p:spPr bwMode="auto">
            <a:xfrm>
              <a:off x="249" y="210"/>
              <a:ext cx="208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Line 19"/>
            <p:cNvSpPr>
              <a:spLocks noChangeShapeType="1"/>
            </p:cNvSpPr>
            <p:nvPr userDrawn="1"/>
          </p:nvSpPr>
          <p:spPr bwMode="auto">
            <a:xfrm>
              <a:off x="249" y="346"/>
              <a:ext cx="258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Line 20"/>
            <p:cNvSpPr>
              <a:spLocks noChangeShapeType="1"/>
            </p:cNvSpPr>
            <p:nvPr userDrawn="1"/>
          </p:nvSpPr>
          <p:spPr bwMode="auto">
            <a:xfrm>
              <a:off x="249" y="482"/>
              <a:ext cx="308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971550" y="981075"/>
            <a:ext cx="4897438" cy="144463"/>
            <a:chOff x="249" y="210"/>
            <a:chExt cx="3085" cy="272"/>
          </a:xfrm>
        </p:grpSpPr>
        <p:sp>
          <p:nvSpPr>
            <p:cNvPr id="9" name="Line 26"/>
            <p:cNvSpPr>
              <a:spLocks noChangeShapeType="1"/>
            </p:cNvSpPr>
            <p:nvPr userDrawn="1"/>
          </p:nvSpPr>
          <p:spPr bwMode="auto">
            <a:xfrm>
              <a:off x="249" y="210"/>
              <a:ext cx="208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27"/>
            <p:cNvSpPr>
              <a:spLocks noChangeShapeType="1"/>
            </p:cNvSpPr>
            <p:nvPr userDrawn="1"/>
          </p:nvSpPr>
          <p:spPr bwMode="auto">
            <a:xfrm>
              <a:off x="249" y="346"/>
              <a:ext cx="258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28"/>
            <p:cNvSpPr>
              <a:spLocks noChangeShapeType="1"/>
            </p:cNvSpPr>
            <p:nvPr userDrawn="1"/>
          </p:nvSpPr>
          <p:spPr bwMode="auto">
            <a:xfrm>
              <a:off x="249" y="482"/>
              <a:ext cx="308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" name="Text Box 29"/>
          <p:cNvSpPr txBox="1">
            <a:spLocks noChangeArrowheads="1"/>
          </p:cNvSpPr>
          <p:nvPr userDrawn="1"/>
        </p:nvSpPr>
        <p:spPr bwMode="auto">
          <a:xfrm>
            <a:off x="1392238" y="504825"/>
            <a:ext cx="5627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ru-RU" sz="1400" b="1" i="1" smtClean="0"/>
              <a:t>Институт систем энергетики им Л.А.Мелентьева СО РАН</a:t>
            </a:r>
          </a:p>
        </p:txBody>
      </p:sp>
      <p:pic>
        <p:nvPicPr>
          <p:cNvPr id="13" name="Picture 30" descr="sei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549275"/>
            <a:ext cx="2873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F33ACD01-49D6-4752-9FD2-0093E9B0216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3308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50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04038" y="44450"/>
            <a:ext cx="2276475" cy="63373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1438" y="44450"/>
            <a:ext cx="6680200" cy="63373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04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96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5617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09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4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2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81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4146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6223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44450"/>
            <a:ext cx="9109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5118100" y="6597650"/>
            <a:ext cx="4062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ru-RU" sz="1000" b="1" i="1" smtClean="0"/>
              <a:t>Институт систем энергетики им Л.А.Мелентьева СО РАН</a:t>
            </a:r>
          </a:p>
        </p:txBody>
      </p:sp>
      <p:pic>
        <p:nvPicPr>
          <p:cNvPr id="1029" name="Picture 12" descr="sei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6594475"/>
            <a:ext cx="2873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5"/>
          <p:cNvGrpSpPr>
            <a:grpSpLocks/>
          </p:cNvGrpSpPr>
          <p:nvPr userDrawn="1"/>
        </p:nvGrpSpPr>
        <p:grpSpPr bwMode="auto">
          <a:xfrm rot="10800000">
            <a:off x="4283075" y="6524625"/>
            <a:ext cx="4897438" cy="73025"/>
            <a:chOff x="249" y="210"/>
            <a:chExt cx="3085" cy="272"/>
          </a:xfrm>
        </p:grpSpPr>
        <p:sp>
          <p:nvSpPr>
            <p:cNvPr id="1032" name="Line 16"/>
            <p:cNvSpPr>
              <a:spLocks noChangeShapeType="1"/>
            </p:cNvSpPr>
            <p:nvPr userDrawn="1"/>
          </p:nvSpPr>
          <p:spPr bwMode="auto">
            <a:xfrm>
              <a:off x="249" y="210"/>
              <a:ext cx="20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Line 17"/>
            <p:cNvSpPr>
              <a:spLocks noChangeShapeType="1"/>
            </p:cNvSpPr>
            <p:nvPr userDrawn="1"/>
          </p:nvSpPr>
          <p:spPr bwMode="auto">
            <a:xfrm>
              <a:off x="249" y="346"/>
              <a:ext cx="2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18"/>
            <p:cNvSpPr>
              <a:spLocks noChangeShapeType="1"/>
            </p:cNvSpPr>
            <p:nvPr userDrawn="1"/>
          </p:nvSpPr>
          <p:spPr bwMode="auto">
            <a:xfrm>
              <a:off x="249" y="482"/>
              <a:ext cx="30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31" name="Line 23"/>
          <p:cNvSpPr>
            <a:spLocks noChangeShapeType="1"/>
          </p:cNvSpPr>
          <p:nvPr userDrawn="1"/>
        </p:nvSpPr>
        <p:spPr bwMode="auto">
          <a:xfrm>
            <a:off x="-36513" y="981075"/>
            <a:ext cx="61214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osp.ru/FileStorage/ARTICLE/Otkrytye_sistemy._SUBD/2014-03/02_14/13155984/Otkrytye_sistemy._SUBD_1_(9604).p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pl-e.ru/w/%D0%A4%D0%B0%D0%B9%D0%BB:%D0%98%D0%BD%D1%82%D0%B5%D1%80%D0%BD%D0%B5%D1%82_%D0%B2%D0%B5%D1%89%D0%B5%D0%B9_3.jpg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dviser.ru/index.php/%D0%98%D0%BD%D1%82%D0%B5%D1%80%D0%BD%D0%B5%D1%82%D0%B0_%D0%B2%D0%B5%D1%89%D0%B5%D0%B9" TargetMode="External"/><Relationship Id="rId2" Type="http://schemas.openxmlformats.org/officeDocument/2006/relationships/hyperlink" Target="http://www.tadviser.ru/index.php/%D0%A7%D0%B5%D1%82%D0%B2%D0%B5%D1%80%D1%82%D0%B0%D1%8F_%D0%B8%D0%BD%D0%B4%D1%83%D1%81%D1%82%D1%80%D0%B8%D0%B0%D0%BB%D1%8C%D0%BD%D0%B0%D1%8F_%D1%80%D0%B5%D0%B2%D0%BE%D0%BB%D1%8E%D1%86%D0%B8%D1%8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www.itweek.ru/upload/iblock/528/52838f0049d4a8431843a4b4cb0cec5f.jp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u.ru/catalog/statistic/dinamika-dobychi-neftyanogo-syrya-narastayushchim-itogom-po-proizvoditelyam/" TargetMode="External"/><Relationship Id="rId2" Type="http://schemas.openxmlformats.org/officeDocument/2006/relationships/hyperlink" Target="http://www.cdu.ru/catalog/statistic/fond-skvazhin-dayushchikh-produktsiyu-po-kategoriyam-i-sposobam-ekpluatatsii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u.ru/catalog/statistic/dinamika-dobychi-neftyanogo-syrya-narastayushchim-itogom-po-proizvoditelyam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dviser.ru/index.php/%D0%9A%D0%B8%D0%B1%D0%B5%D1%80%D0%B1%D0%B5%D0%B7%D0%BE%D0%BF%D0%B0%D1%81%D0%BD%D0%BE%D1%81%D1%82%D1%8C" TargetMode="External"/><Relationship Id="rId3" Type="http://schemas.openxmlformats.org/officeDocument/2006/relationships/hyperlink" Target="http://www.tadviser.ru/index.php/%D0%9F%D1%80%D0%BE%D0%B4%D1%83%D0%BA%D1%82:%D0%98%D1%81%D0%BA%D1%83%D1%81%D1%81%D1%82%D0%B2%D0%B5%D0%BD%D0%BD%D1%8B%D0%B9_%D0%B8%D0%BD%D1%82%D0%B5%D0%BB%D0%BB%D0%B5%D0%BA%D1%82" TargetMode="External"/><Relationship Id="rId7" Type="http://schemas.openxmlformats.org/officeDocument/2006/relationships/hyperlink" Target="http://www.tadviser.ru/index.php/Big_Data" TargetMode="External"/><Relationship Id="rId2" Type="http://schemas.openxmlformats.org/officeDocument/2006/relationships/hyperlink" Target="http://www.tadviser.ru/index.php/%D0%98%D0%BD%D1%82%D0%B5%D1%80%D0%BD%D0%B5%D1%82%D0%B0_%D0%B2%D0%B5%D1%89%D0%B5%D0%B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adviser.ru/index.php/%D0%9E%D0%B1%D0%BB%D0%B0%D1%87%D0%BD%D1%8B%D0%B5_%D0%B2%D1%8B%D1%87%D0%B8%D1%81%D0%BB%D0%B5%D0%BD%D0%B8%D1%8F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://www.tadviser.ru/index.php/%D0%A0%D0%BE%D0%B1%D0%BE%D1%82%D0%BE%D1%82%D0%B5%D1%85%D0%BD%D0%B8%D0%BA%D0%B0" TargetMode="External"/><Relationship Id="rId10" Type="http://schemas.openxmlformats.org/officeDocument/2006/relationships/hyperlink" Target="http://www.tadviser.ru/index.php/%D0%A1%D1%82%D0%B0%D1%82%D1%8C%D1%8F:%D0%94%D0%BE%D0%BF%D0%BE%D0%BB%D0%BD%D0%B5%D0%BD%D0%BD%D0%B0%D1%8F_%D1%80%D0%B5%D0%B0%D0%BB%D1%8C%D0%BD%D0%BE%D1%81%D1%82%D1%8C" TargetMode="External"/><Relationship Id="rId4" Type="http://schemas.openxmlformats.org/officeDocument/2006/relationships/hyperlink" Target="http://www.tadviser.ru/index.php/%D0%9C%D0%B0%D1%88%D0%B8%D0%BD%D0%BD%D0%BE%D0%B5_%D0%BE%D0%B1%D1%83%D1%87%D0%B5%D0%BD%D0%B8%D0%B5" TargetMode="External"/><Relationship Id="rId9" Type="http://schemas.openxmlformats.org/officeDocument/2006/relationships/hyperlink" Target="http://www.tadviser.ru/index.php/%D0%9C%D0%BE%D0%B4%D0%B5%D0%BB%D0%B8%D1%80%D0%BE%D0%B2%D0%B0%D0%BD%D0%B8%D0%B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557338"/>
            <a:ext cx="7623175" cy="175260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Тема лекции: </a:t>
            </a:r>
            <a:r>
              <a:rPr lang="en-US" sz="2400" dirty="0" smtClean="0"/>
              <a:t>INDUSTRY 4.0</a:t>
            </a:r>
            <a:r>
              <a:rPr lang="ru-RU" sz="2400" dirty="0" smtClean="0"/>
              <a:t>. КИБЕРФИЗИЧЕСКИЕ СИСТЕМЫ.</a:t>
            </a:r>
            <a:br>
              <a:rPr lang="ru-RU" sz="2400" dirty="0" smtClean="0"/>
            </a:br>
            <a:r>
              <a:rPr lang="ru-RU" sz="2400" dirty="0"/>
              <a:t>ИНТЕРНЕТ </a:t>
            </a:r>
            <a:r>
              <a:rPr lang="ru-RU" sz="2400" dirty="0" smtClean="0"/>
              <a:t>ВЕЩЕЙ.</a:t>
            </a:r>
            <a:br>
              <a:rPr lang="ru-RU" sz="2400" dirty="0" smtClean="0"/>
            </a:br>
            <a:r>
              <a:rPr lang="ru-RU" sz="2400" dirty="0" smtClean="0"/>
              <a:t>ТЕХНОЛОГИЯ  </a:t>
            </a:r>
            <a:r>
              <a:rPr lang="en-US" sz="2400" dirty="0"/>
              <a:t>BLOKCHAIN</a:t>
            </a:r>
            <a:endParaRPr lang="ru-RU" sz="2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076700"/>
            <a:ext cx="7491412" cy="208915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ru-RU" sz="2000" b="1" dirty="0" smtClean="0">
                <a:latin typeface="Arial Unicode MS" pitchFamily="34" charset="-128"/>
              </a:rPr>
              <a:t>Д.т.н. </a:t>
            </a:r>
            <a:r>
              <a:rPr lang="ru-RU" sz="2000" b="1" dirty="0" err="1" smtClean="0">
                <a:latin typeface="Arial Unicode MS" pitchFamily="34" charset="-128"/>
              </a:rPr>
              <a:t>Массель</a:t>
            </a:r>
            <a:r>
              <a:rPr lang="ru-RU" sz="2000" b="1" dirty="0" smtClean="0">
                <a:latin typeface="Arial Unicode MS" pitchFamily="34" charset="-128"/>
              </a:rPr>
              <a:t> Л.В.</a:t>
            </a:r>
          </a:p>
          <a:p>
            <a:pPr algn="r" eaLnBrk="1" hangingPunct="1">
              <a:lnSpc>
                <a:spcPct val="90000"/>
              </a:lnSpc>
            </a:pPr>
            <a:r>
              <a:rPr lang="ru-RU" sz="2000" b="1" dirty="0" smtClean="0">
                <a:latin typeface="Arial Unicode MS" pitchFamily="34" charset="-128"/>
              </a:rPr>
              <a:t>К.т.н. </a:t>
            </a:r>
            <a:r>
              <a:rPr lang="ru-RU" sz="2000" b="1" dirty="0" err="1" smtClean="0">
                <a:latin typeface="Arial Unicode MS" pitchFamily="34" charset="-128"/>
              </a:rPr>
              <a:t>Массель</a:t>
            </a:r>
            <a:r>
              <a:rPr lang="ru-RU" sz="2000" b="1" dirty="0" smtClean="0">
                <a:latin typeface="Arial Unicode MS" pitchFamily="34" charset="-128"/>
              </a:rPr>
              <a:t>  А.Г.</a:t>
            </a:r>
          </a:p>
          <a:p>
            <a:pPr algn="r" eaLnBrk="1" hangingPunct="1">
              <a:lnSpc>
                <a:spcPct val="90000"/>
              </a:lnSpc>
            </a:pPr>
            <a:r>
              <a:rPr lang="ru-RU" sz="2000" b="1" dirty="0" smtClean="0">
                <a:latin typeface="Arial Unicode MS" pitchFamily="34" charset="-128"/>
              </a:rPr>
              <a:t>Отдел «Системы искусственного </a:t>
            </a:r>
          </a:p>
          <a:p>
            <a:pPr algn="r" eaLnBrk="1" hangingPunct="1">
              <a:lnSpc>
                <a:spcPct val="90000"/>
              </a:lnSpc>
            </a:pPr>
            <a:r>
              <a:rPr lang="ru-RU" sz="2000" b="1" dirty="0" smtClean="0">
                <a:latin typeface="Arial Unicode MS" pitchFamily="34" charset="-128"/>
              </a:rPr>
              <a:t>интеллекта в энергетике»</a:t>
            </a:r>
          </a:p>
          <a:p>
            <a:pPr algn="r" eaLnBrk="1" hangingPunct="1">
              <a:lnSpc>
                <a:spcPct val="90000"/>
              </a:lnSpc>
            </a:pPr>
            <a:r>
              <a:rPr lang="ru-RU" sz="2000" b="1" dirty="0" smtClean="0">
                <a:latin typeface="Arial Unicode MS" pitchFamily="34" charset="-128"/>
              </a:rPr>
              <a:t>ИСЭМ СО РАН, г. Иркутск</a:t>
            </a:r>
            <a:endParaRPr lang="ru-RU" sz="2000" b="1" dirty="0">
              <a:latin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ОТЛИЧИЯ ИНФОРМАЦИОННЫХ СИСТЕМ INDUSTRY 4.0</a:t>
            </a:r>
            <a:endParaRPr lang="ru-RU" sz="2400" dirty="0"/>
          </a:p>
        </p:txBody>
      </p:sp>
      <p:pic>
        <p:nvPicPr>
          <p:cNvPr id="14338" name="Picture 2" descr="http://www.tadviser.ru/images/7/71/Shema_670_1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5"/>
            <a:ext cx="8280920" cy="5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2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ПРОБЛЕМЫ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401022"/>
          </a:xfrm>
        </p:spPr>
        <p:txBody>
          <a:bodyPr/>
          <a:lstStyle/>
          <a:p>
            <a:r>
              <a:rPr lang="ru-RU" sz="1800" dirty="0"/>
              <a:t>Нет новой энергетической платформы.</a:t>
            </a:r>
            <a:r>
              <a:rPr lang="ru-RU" sz="1800" dirty="0">
                <a:solidFill>
                  <a:srgbClr val="000000"/>
                </a:solidFill>
              </a:rPr>
              <a:t> Мы пользуемся примерно теми же самыми энергетическими платформами, что и 30 лет назад, причем разрекламированные «альтернативные» источники энергии в действительности являются и самыми архаическими (не считая вопроса об их рентабельности).</a:t>
            </a:r>
          </a:p>
          <a:p>
            <a:r>
              <a:rPr lang="ru-RU" sz="1800" dirty="0"/>
              <a:t>Нет новой транспортной платформы. </a:t>
            </a:r>
            <a:r>
              <a:rPr lang="ru-RU" sz="1800" dirty="0">
                <a:solidFill>
                  <a:srgbClr val="000000"/>
                </a:solidFill>
              </a:rPr>
              <a:t>Используются в основном технологии 1980-х годов, даже в области освоения космоса. Несмотря на сдвиги в социальной доступности отдельных видов транспорта (прежде всего скоростного), стратегического рывка не произошло. Снижение логистических издержек достигается в основном за счет организационных мер.</a:t>
            </a:r>
          </a:p>
          <a:p>
            <a:r>
              <a:rPr lang="ru-RU" sz="1800" dirty="0" smtClean="0"/>
              <a:t>Не произошло массового внедрения принципиально </a:t>
            </a:r>
            <a:r>
              <a:rPr lang="ru-RU" sz="1800" dirty="0"/>
              <a:t>новых материалов. </a:t>
            </a:r>
            <a:r>
              <a:rPr lang="ru-RU" sz="1800" dirty="0">
                <a:solidFill>
                  <a:srgbClr val="000000"/>
                </a:solidFill>
              </a:rPr>
              <a:t>В области новых материалов и создания новых свойств для старых материалов есть подвижки, но ничего глобально-революционного на практике не происходит.</a:t>
            </a:r>
          </a:p>
          <a:p>
            <a:r>
              <a:rPr lang="ru-RU" sz="1800" dirty="0"/>
              <a:t>Не просматривается революционных сдвигов в области </a:t>
            </a:r>
            <a:r>
              <a:rPr lang="ru-RU" sz="1800" dirty="0" err="1"/>
              <a:t>энергоэффективности</a:t>
            </a:r>
            <a:r>
              <a:rPr lang="ru-RU" sz="1800" dirty="0"/>
              <a:t> </a:t>
            </a:r>
            <a:r>
              <a:rPr lang="ru-RU" sz="1800" dirty="0" smtClean="0"/>
              <a:t>производства, </a:t>
            </a:r>
            <a:r>
              <a:rPr lang="ru-RU" sz="1800" dirty="0" smtClean="0">
                <a:solidFill>
                  <a:srgbClr val="000000"/>
                </a:solidFill>
              </a:rPr>
              <a:t>хотя </a:t>
            </a:r>
            <a:r>
              <a:rPr lang="ru-RU" sz="1800" dirty="0">
                <a:solidFill>
                  <a:srgbClr val="000000"/>
                </a:solidFill>
              </a:rPr>
              <a:t>есть </a:t>
            </a:r>
            <a:r>
              <a:rPr lang="ru-RU" sz="1800" dirty="0" smtClean="0">
                <a:solidFill>
                  <a:srgbClr val="000000"/>
                </a:solidFill>
              </a:rPr>
              <a:t>некоторые эволюционные </a:t>
            </a:r>
            <a:r>
              <a:rPr lang="ru-RU" sz="1800" dirty="0">
                <a:solidFill>
                  <a:srgbClr val="000000"/>
                </a:solidFill>
              </a:rPr>
              <a:t>сдвиги в снижении энергоемкости социальной жизнедеятельности, которые, впрочем, не всегда являются адекватными с точки зрения «стоимость-эффективность</a:t>
            </a:r>
            <a:r>
              <a:rPr lang="ru-RU" sz="1800" dirty="0" smtClean="0">
                <a:solidFill>
                  <a:srgbClr val="000000"/>
                </a:solidFill>
              </a:rPr>
              <a:t>».</a:t>
            </a:r>
            <a:endParaRPr lang="ru-RU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2. ЦЕНТР СТРАТЕГИЧЕСКИХ РАЗРАБОТОК (РОССИЯ)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3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АНАЛИТИЧЕСКИЙ ДОКЛАД </a:t>
            </a:r>
            <a:r>
              <a:rPr lang="ru-RU" sz="2400" dirty="0" smtClean="0"/>
              <a:t>ЦЕНТРА </a:t>
            </a:r>
            <a:br>
              <a:rPr lang="ru-RU" sz="2400" dirty="0" smtClean="0"/>
            </a:br>
            <a:r>
              <a:rPr lang="ru-RU" sz="2400" dirty="0" smtClean="0"/>
              <a:t>СТРАТЕГИЧЕСКИХ </a:t>
            </a:r>
            <a:r>
              <a:rPr lang="ru-RU" sz="2400" dirty="0"/>
              <a:t>РАЗРАБОТОК (ЦСР)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  <a:latin typeface="ProximaNovaLight"/>
                <a:ea typeface="Times New Roman" panose="02020603050405020304" pitchFamily="18" charset="0"/>
                <a:cs typeface="Times New Roman" panose="02020603050405020304" pitchFamily="18" charset="0"/>
              </a:rPr>
              <a:t>ЦСР подготовил экспертно-аналитический доклад, посвященный вызовам и перспективам технологического развития </a:t>
            </a:r>
            <a:r>
              <a:rPr lang="ru-RU" dirty="0">
                <a:solidFill>
                  <a:schemeClr val="tx2"/>
                </a:solidFill>
                <a:latin typeface="ProximaNovaLight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российской электроэнергетики </a:t>
            </a:r>
            <a:r>
              <a:rPr lang="ru-RU" dirty="0">
                <a:solidFill>
                  <a:srgbClr val="333333"/>
                </a:solidFill>
                <a:latin typeface="ProximaNovaLight"/>
                <a:ea typeface="Times New Roman" panose="02020603050405020304" pitchFamily="18" charset="0"/>
                <a:cs typeface="Times New Roman" panose="02020603050405020304" pitchFamily="18" charset="0"/>
              </a:rPr>
              <a:t>и формированию предложений по повышению ее конкурентоспособности. </a:t>
            </a:r>
            <a:endParaRPr lang="ru-RU" dirty="0" smtClean="0">
              <a:solidFill>
                <a:srgbClr val="333333"/>
              </a:solidFill>
              <a:latin typeface="ProximaNovaLigh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333333"/>
                </a:solidFill>
                <a:latin typeface="ProximaNovaLight"/>
                <a:ea typeface="Times New Roman" panose="02020603050405020304" pitchFamily="18" charset="0"/>
                <a:cs typeface="Times New Roman" panose="02020603050405020304" pitchFamily="18" charset="0"/>
              </a:rPr>
              <a:t>Доклад </a:t>
            </a:r>
            <a:r>
              <a:rPr lang="ru-RU" dirty="0">
                <a:solidFill>
                  <a:srgbClr val="333333"/>
                </a:solidFill>
                <a:latin typeface="ProximaNovaLight"/>
                <a:ea typeface="Times New Roman" panose="02020603050405020304" pitchFamily="18" charset="0"/>
                <a:cs typeface="Times New Roman" panose="02020603050405020304" pitchFamily="18" charset="0"/>
              </a:rPr>
              <a:t>подготовлен ЦСР при участии экспертов рабочей группы «</a:t>
            </a:r>
            <a:r>
              <a:rPr lang="ru-RU" dirty="0" err="1">
                <a:solidFill>
                  <a:srgbClr val="333333"/>
                </a:solidFill>
                <a:latin typeface="ProximaNovaLight"/>
                <a:ea typeface="Times New Roman" panose="02020603050405020304" pitchFamily="18" charset="0"/>
                <a:cs typeface="Times New Roman" panose="02020603050405020304" pitchFamily="18" charset="0"/>
              </a:rPr>
              <a:t>Энерджинет</a:t>
            </a:r>
            <a:r>
              <a:rPr lang="ru-RU" dirty="0">
                <a:solidFill>
                  <a:srgbClr val="333333"/>
                </a:solidFill>
                <a:latin typeface="ProximaNovaLight"/>
                <a:ea typeface="Times New Roman" panose="02020603050405020304" pitchFamily="18" charset="0"/>
                <a:cs typeface="Times New Roman" panose="02020603050405020304" pitchFamily="18" charset="0"/>
              </a:rPr>
              <a:t>» НТИ</a:t>
            </a:r>
            <a:r>
              <a:rPr lang="ru-RU" dirty="0" smtClean="0">
                <a:solidFill>
                  <a:srgbClr val="333333"/>
                </a:solidFill>
                <a:latin typeface="ProximaNovaLight"/>
                <a:ea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>
              <a:buNone/>
            </a:pPr>
            <a:r>
              <a:rPr lang="ru-RU" sz="2400" dirty="0"/>
              <a:t>https://www.csr.ru/issledovaniya/tsifrovoj-perehod-v-elektroenergetike-rossii/</a:t>
            </a:r>
          </a:p>
          <a:p>
            <a:pPr marL="0" indent="0">
              <a:buNone/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u-RU" dirty="0"/>
              <a:t>Эксперты ЦСР предлагают зафиксировать следующие приоритетные направления в технологической повестке российской государственной политики в сфере электроэнергетики на среднесрочную перспективу: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Запуск </a:t>
            </a:r>
            <a:r>
              <a:rPr lang="ru-RU" sz="2000" dirty="0">
                <a:solidFill>
                  <a:schemeClr val="tx2"/>
                </a:solidFill>
              </a:rPr>
              <a:t>открытых модульных цифровых платформ для организации </a:t>
            </a:r>
            <a:r>
              <a:rPr lang="ru-RU" sz="2000" b="1" dirty="0" err="1">
                <a:solidFill>
                  <a:schemeClr val="tx2"/>
                </a:solidFill>
              </a:rPr>
              <a:t>киберфизических</a:t>
            </a:r>
            <a:r>
              <a:rPr lang="ru-RU" sz="2000" b="1" dirty="0">
                <a:solidFill>
                  <a:schemeClr val="tx2"/>
                </a:solidFill>
              </a:rPr>
              <a:t> систем </a:t>
            </a:r>
            <a:r>
              <a:rPr lang="ru-RU" sz="2000" dirty="0">
                <a:solidFill>
                  <a:schemeClr val="tx2"/>
                </a:solidFill>
              </a:rPr>
              <a:t>и сред </a:t>
            </a:r>
            <a:r>
              <a:rPr lang="ru-RU" sz="2000" dirty="0">
                <a:solidFill>
                  <a:srgbClr val="000000"/>
                </a:solidFill>
              </a:rPr>
              <a:t>в электроэнергетике;</a:t>
            </a:r>
          </a:p>
          <a:p>
            <a:pPr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Разработка </a:t>
            </a:r>
            <a:r>
              <a:rPr lang="ru-RU" sz="2000" dirty="0">
                <a:solidFill>
                  <a:schemeClr val="tx2"/>
                </a:solidFill>
              </a:rPr>
              <a:t>интеллектуальных </a:t>
            </a:r>
            <a:r>
              <a:rPr lang="ru-RU" sz="2000" dirty="0" err="1">
                <a:solidFill>
                  <a:schemeClr val="tx2"/>
                </a:solidFill>
              </a:rPr>
              <a:t>мультиагентных</a:t>
            </a:r>
            <a:r>
              <a:rPr lang="ru-RU" sz="2000" dirty="0">
                <a:solidFill>
                  <a:schemeClr val="tx2"/>
                </a:solidFill>
              </a:rPr>
              <a:t> систем управления</a:t>
            </a:r>
            <a:r>
              <a:rPr lang="ru-RU" sz="2000" dirty="0">
                <a:solidFill>
                  <a:srgbClr val="000000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Становление </a:t>
            </a:r>
            <a:r>
              <a:rPr lang="ru-RU" sz="2000" dirty="0">
                <a:solidFill>
                  <a:schemeClr val="tx2"/>
                </a:solidFill>
              </a:rPr>
              <a:t>рыночного сегмента систем хранения электроэнергии </a:t>
            </a:r>
            <a:r>
              <a:rPr lang="ru-RU" sz="2000" dirty="0">
                <a:solidFill>
                  <a:srgbClr val="000000"/>
                </a:solidFill>
              </a:rPr>
              <a:t>(от аккумуляторов для электромобилей и бытового сектора до систем хранения электроэнергии большой емкости, в том числе технологии хранения электроэнергии в водородном цикле);</a:t>
            </a:r>
          </a:p>
          <a:p>
            <a:pPr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Развитие </a:t>
            </a:r>
            <a:r>
              <a:rPr lang="ru-RU" sz="2000" dirty="0" smtClean="0">
                <a:solidFill>
                  <a:schemeClr val="tx2"/>
                </a:solidFill>
              </a:rPr>
              <a:t>сектора перспективной высоковольтной и высокочастотной силовой электроники</a:t>
            </a:r>
            <a:r>
              <a:rPr lang="ru-RU" sz="2000" dirty="0">
                <a:solidFill>
                  <a:srgbClr val="000000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Внедрение </a:t>
            </a:r>
            <a:r>
              <a:rPr lang="ru-RU" sz="2000" b="1" dirty="0" smtClean="0">
                <a:solidFill>
                  <a:schemeClr val="tx2"/>
                </a:solidFill>
              </a:rPr>
              <a:t>технологий </a:t>
            </a:r>
            <a:r>
              <a:rPr lang="ru-RU" sz="2000" b="1" dirty="0">
                <a:solidFill>
                  <a:schemeClr val="tx2"/>
                </a:solidFill>
              </a:rPr>
              <a:t>«Интернета вещей»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(цифровые датчики, сенсоры, </a:t>
            </a:r>
            <a:r>
              <a:rPr lang="ru-RU" sz="2000" dirty="0" err="1">
                <a:solidFill>
                  <a:srgbClr val="000000"/>
                </a:solidFill>
              </a:rPr>
              <a:t>актуаторы</a:t>
            </a:r>
            <a:r>
              <a:rPr lang="ru-RU" sz="2000" dirty="0">
                <a:solidFill>
                  <a:srgbClr val="000000"/>
                </a:solidFill>
              </a:rPr>
              <a:t> и средства коммуникации);</a:t>
            </a:r>
          </a:p>
          <a:p>
            <a:pPr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Использование </a:t>
            </a:r>
            <a:r>
              <a:rPr lang="ru-RU" sz="2000" b="1" dirty="0">
                <a:solidFill>
                  <a:schemeClr val="tx2"/>
                </a:solidFill>
              </a:rPr>
              <a:t>цифровых финансовых технологий (</a:t>
            </a:r>
            <a:r>
              <a:rPr lang="ru-RU" sz="2000" b="1" dirty="0" err="1">
                <a:solidFill>
                  <a:schemeClr val="tx2"/>
                </a:solidFill>
              </a:rPr>
              <a:t>блокчейн</a:t>
            </a:r>
            <a:r>
              <a:rPr lang="ru-RU" sz="2000" b="1" dirty="0">
                <a:solidFill>
                  <a:schemeClr val="tx2"/>
                </a:solidFill>
              </a:rPr>
              <a:t>, смарт-контракты</a:t>
            </a:r>
            <a:r>
              <a:rPr lang="ru-RU" sz="2000" b="1" dirty="0">
                <a:solidFill>
                  <a:srgbClr val="000000"/>
                </a:solidFill>
              </a:rPr>
              <a:t>,</a:t>
            </a:r>
            <a:r>
              <a:rPr lang="ru-RU" sz="2000" dirty="0">
                <a:solidFill>
                  <a:srgbClr val="000000"/>
                </a:solidFill>
              </a:rPr>
              <a:t> децентрализованные автономные организации).</a:t>
            </a:r>
          </a:p>
          <a:p>
            <a:pPr>
              <a:buFont typeface="+mj-lt"/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180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ru-RU" sz="3200" dirty="0" smtClean="0"/>
              <a:t>3. КИБЕРФИЗИЧЕСКИЕ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6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ИСТОРИЯ</a:t>
            </a:r>
            <a:r>
              <a:rPr lang="en-US" sz="2400" dirty="0" smtClean="0"/>
              <a:t> </a:t>
            </a:r>
            <a:r>
              <a:rPr lang="ru-RU" sz="2400" dirty="0" smtClean="0"/>
              <a:t>С</a:t>
            </a:r>
            <a:r>
              <a:rPr lang="en-US" sz="2400" dirty="0" smtClean="0"/>
              <a:t>PS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Термин «</a:t>
            </a:r>
            <a:r>
              <a:rPr lang="ru-RU" sz="1800" dirty="0" err="1"/>
              <a:t>киберфизические</a:t>
            </a:r>
            <a:r>
              <a:rPr lang="ru-RU" sz="1800" dirty="0"/>
              <a:t> системы» </a:t>
            </a:r>
            <a:r>
              <a:rPr lang="en-US" sz="1800" dirty="0" smtClean="0"/>
              <a:t>(CPS) </a:t>
            </a:r>
            <a:r>
              <a:rPr lang="ru-RU" sz="1800" dirty="0" smtClean="0"/>
              <a:t>предложила </a:t>
            </a:r>
            <a:r>
              <a:rPr lang="ru-RU" sz="1800" dirty="0"/>
              <a:t>в 2006 году </a:t>
            </a:r>
            <a:r>
              <a:rPr lang="ru-RU" sz="1800" dirty="0">
                <a:solidFill>
                  <a:srgbClr val="000000"/>
                </a:solidFill>
              </a:rPr>
              <a:t>Хелен </a:t>
            </a:r>
            <a:r>
              <a:rPr lang="ru-RU" sz="1800" dirty="0" err="1">
                <a:solidFill>
                  <a:srgbClr val="000000"/>
                </a:solidFill>
              </a:rPr>
              <a:t>Джилл</a:t>
            </a:r>
            <a:r>
              <a:rPr lang="ru-RU" sz="1800" dirty="0">
                <a:solidFill>
                  <a:srgbClr val="000000"/>
                </a:solidFill>
              </a:rPr>
              <a:t>, в то время директор по встроенным и гибридным системам в Национальном научном фонде </a:t>
            </a:r>
            <a:r>
              <a:rPr lang="ru-RU" sz="1800" dirty="0" smtClean="0">
                <a:solidFill>
                  <a:srgbClr val="000000"/>
                </a:solidFill>
              </a:rPr>
              <a:t>США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r>
              <a:rPr lang="ru-RU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ru-RU" sz="1800" dirty="0" smtClean="0">
                <a:solidFill>
                  <a:srgbClr val="000000"/>
                </a:solidFill>
              </a:rPr>
              <a:t>Администрация </a:t>
            </a:r>
            <a:r>
              <a:rPr lang="ru-RU" sz="1800" dirty="0">
                <a:solidFill>
                  <a:srgbClr val="000000"/>
                </a:solidFill>
              </a:rPr>
              <a:t>первого президентского срока Барака Обамы включила </a:t>
            </a:r>
            <a:r>
              <a:rPr lang="ru-RU" sz="1800" dirty="0" err="1"/>
              <a:t>киберфизические</a:t>
            </a:r>
            <a:r>
              <a:rPr lang="ru-RU" sz="1800" dirty="0"/>
              <a:t> системы в приоритетный список инноваций</a:t>
            </a:r>
            <a:r>
              <a:rPr lang="ru-RU" sz="1800" dirty="0">
                <a:solidFill>
                  <a:srgbClr val="000000"/>
                </a:solidFill>
              </a:rPr>
              <a:t>, а после его переизбрания линия развития подтвердилась. </a:t>
            </a:r>
            <a:r>
              <a:rPr lang="ru-RU" sz="1800" dirty="0"/>
              <a:t>В 2013 году была утверждена следующая очередь программы президентского инновационного партнерства</a:t>
            </a: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 dirty="0" err="1">
                <a:solidFill>
                  <a:srgbClr val="000000"/>
                </a:solidFill>
              </a:rPr>
              <a:t>Presidential</a:t>
            </a: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 dirty="0" err="1">
                <a:solidFill>
                  <a:srgbClr val="000000"/>
                </a:solidFill>
              </a:rPr>
              <a:t>Innovation</a:t>
            </a: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 dirty="0" err="1">
                <a:solidFill>
                  <a:srgbClr val="000000"/>
                </a:solidFill>
              </a:rPr>
              <a:t>Fellows</a:t>
            </a:r>
            <a:r>
              <a:rPr lang="ru-RU" sz="1800" dirty="0">
                <a:solidFill>
                  <a:srgbClr val="000000"/>
                </a:solidFill>
              </a:rPr>
              <a:t>, цель которого состоит в установлении связей между бизнесом и академическим сообществом, — </a:t>
            </a:r>
            <a:r>
              <a:rPr lang="ru-RU" sz="1800" dirty="0"/>
              <a:t>среди девяти приоритетных направлений присутствует и CPS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ru-RU" sz="1800" dirty="0"/>
              <a:t>В октябре 2013 года в Брюсселе состоялась специальная конференция </a:t>
            </a:r>
            <a:r>
              <a:rPr lang="ru-RU" sz="1800" dirty="0" err="1"/>
              <a:t>Cyber-Physical</a:t>
            </a:r>
            <a:r>
              <a:rPr lang="ru-RU" sz="1800" dirty="0"/>
              <a:t> </a:t>
            </a:r>
            <a:r>
              <a:rPr lang="ru-RU" sz="1800" dirty="0" err="1"/>
              <a:t>Systems</a:t>
            </a:r>
            <a:r>
              <a:rPr lang="ru-RU" sz="1800" dirty="0"/>
              <a:t>: </a:t>
            </a:r>
            <a:r>
              <a:rPr lang="ru-RU" sz="1800" dirty="0" err="1"/>
              <a:t>Uplifting</a:t>
            </a:r>
            <a:r>
              <a:rPr lang="ru-RU" sz="1800" dirty="0"/>
              <a:t> </a:t>
            </a:r>
            <a:r>
              <a:rPr lang="ru-RU" sz="1800" dirty="0" err="1"/>
              <a:t>Europe's</a:t>
            </a:r>
            <a:r>
              <a:rPr lang="ru-RU" sz="1800" dirty="0"/>
              <a:t> </a:t>
            </a:r>
            <a:r>
              <a:rPr lang="ru-RU" sz="1800" dirty="0" err="1"/>
              <a:t>innovation</a:t>
            </a:r>
            <a:r>
              <a:rPr lang="ru-RU" sz="1800" dirty="0"/>
              <a:t> </a:t>
            </a:r>
            <a:r>
              <a:rPr lang="ru-RU" sz="1800" dirty="0" err="1"/>
              <a:t>capacity</a:t>
            </a:r>
            <a:r>
              <a:rPr lang="ru-RU" sz="1800" dirty="0"/>
              <a:t>, посвященная </a:t>
            </a:r>
            <a:r>
              <a:rPr lang="ru-RU" sz="1800" dirty="0" err="1"/>
              <a:t>киберфизическим</a:t>
            </a:r>
            <a:r>
              <a:rPr lang="ru-RU" sz="1800" dirty="0"/>
              <a:t> системам и их роли в инновационном процессе,</a:t>
            </a:r>
            <a:r>
              <a:rPr lang="ru-RU" sz="1800" dirty="0">
                <a:solidFill>
                  <a:srgbClr val="000000"/>
                </a:solidFill>
              </a:rPr>
              <a:t> где было подтверждено, что развитие CPS служит важнейшим фактором для развития ИКТ и подъема европейской экономики в целом.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724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ПРЕДШЕСТВЕННИКИ CPS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>
                <a:solidFill>
                  <a:srgbClr val="000000"/>
                </a:solidFill>
              </a:rPr>
              <a:t>Предшественниками CPS можно считать </a:t>
            </a:r>
            <a:r>
              <a:rPr lang="ru-RU" sz="2000" dirty="0" smtClean="0"/>
              <a:t>встроенные системы реального времени, распределенные вычислительные системы, автоматизированные системы управления техническими процессами и объектами, беспроводные сенсорные сети. </a:t>
            </a:r>
            <a:r>
              <a:rPr lang="ru-RU" sz="2000" dirty="0" smtClean="0">
                <a:solidFill>
                  <a:srgbClr val="000000"/>
                </a:solidFill>
              </a:rPr>
              <a:t>CPS — это системы, состоящие из различных </a:t>
            </a:r>
            <a:r>
              <a:rPr lang="ru-RU" sz="2000" dirty="0" smtClean="0"/>
              <a:t>природных объектов, искусственных подсистем и управляющих контроллеров, позволяющих представить такое образование как единое целое.</a:t>
            </a:r>
            <a:endParaRPr lang="en-US" sz="2000" dirty="0" smtClean="0"/>
          </a:p>
          <a:p>
            <a:r>
              <a:rPr lang="ru-RU" sz="2000" dirty="0" smtClean="0">
                <a:solidFill>
                  <a:srgbClr val="000000"/>
                </a:solidFill>
              </a:rPr>
              <a:t> В CPS обеспечивается тесная связь и координация </a:t>
            </a:r>
            <a:r>
              <a:rPr lang="ru-RU" sz="2000" dirty="0" smtClean="0"/>
              <a:t>между вычислительными и физическими ресурсами. </a:t>
            </a:r>
            <a:endParaRPr lang="en-US" sz="2000" dirty="0" smtClean="0"/>
          </a:p>
          <a:p>
            <a:r>
              <a:rPr lang="ru-RU" sz="2000" dirty="0" smtClean="0">
                <a:solidFill>
                  <a:srgbClr val="000000"/>
                </a:solidFill>
              </a:rPr>
              <a:t>Область действия CPS распространяется на робототехнику, транспорт</a:t>
            </a:r>
            <a:r>
              <a:rPr lang="ru-RU" sz="2000" dirty="0" smtClean="0"/>
              <a:t>, энергетику, </a:t>
            </a:r>
            <a:r>
              <a:rPr lang="ru-RU" sz="2000" dirty="0" smtClean="0">
                <a:solidFill>
                  <a:srgbClr val="000000"/>
                </a:solidFill>
              </a:rPr>
              <a:t>управление промышленными процессами и крупными инфраструктурами. 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000000"/>
                </a:solidFill>
              </a:rPr>
              <a:t>Создание полноценных CPS в перспективе приведет примерно к </a:t>
            </a:r>
            <a:r>
              <a:rPr lang="ru-RU" sz="2000" dirty="0" smtClean="0"/>
              <a:t>таким же изменениям во взаимодействии с физическим миром, </a:t>
            </a:r>
            <a:r>
              <a:rPr lang="ru-RU" sz="2000" dirty="0"/>
              <a:t>как те, к которым привела в свое время Сеть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751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ОСНОВНЫЕ ТЕХНИЧЕСКИЕ ПРЕДПОСЫЛКИ CPS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r>
              <a:rPr lang="ru-RU" sz="1900" b="1" dirty="0" smtClean="0">
                <a:solidFill>
                  <a:srgbClr val="000000"/>
                </a:solidFill>
              </a:rPr>
              <a:t>Первая</a:t>
            </a:r>
            <a:r>
              <a:rPr lang="ru-RU" sz="1900" dirty="0" smtClean="0">
                <a:solidFill>
                  <a:srgbClr val="000000"/>
                </a:solidFill>
              </a:rPr>
              <a:t> </a:t>
            </a:r>
            <a:r>
              <a:rPr lang="ru-RU" sz="1900" dirty="0">
                <a:solidFill>
                  <a:srgbClr val="000000"/>
                </a:solidFill>
              </a:rPr>
              <a:t>— </a:t>
            </a:r>
            <a:r>
              <a:rPr lang="ru-RU" sz="1900" dirty="0"/>
              <a:t>рост числа устройств со встроенными процессорами и средствами хранения данных</a:t>
            </a:r>
            <a:r>
              <a:rPr lang="ru-RU" sz="1900" dirty="0">
                <a:solidFill>
                  <a:srgbClr val="000000"/>
                </a:solidFill>
              </a:rPr>
              <a:t>: сенсорные сети, работающие во всех протяженных технических инфраструктурах; медицинское оборудование; умные дома и т. д. </a:t>
            </a:r>
            <a:endParaRPr lang="ru-RU" sz="1900" dirty="0" smtClean="0">
              <a:solidFill>
                <a:srgbClr val="000000"/>
              </a:solidFill>
            </a:endParaRPr>
          </a:p>
          <a:p>
            <a:r>
              <a:rPr lang="ru-RU" sz="1900" b="1" dirty="0" smtClean="0">
                <a:solidFill>
                  <a:srgbClr val="000000"/>
                </a:solidFill>
              </a:rPr>
              <a:t>Вторая</a:t>
            </a:r>
            <a:r>
              <a:rPr lang="ru-RU" sz="1900" dirty="0" smtClean="0">
                <a:solidFill>
                  <a:srgbClr val="000000"/>
                </a:solidFill>
              </a:rPr>
              <a:t> </a:t>
            </a:r>
            <a:r>
              <a:rPr lang="ru-RU" sz="1900" dirty="0">
                <a:solidFill>
                  <a:srgbClr val="000000"/>
                </a:solidFill>
              </a:rPr>
              <a:t>— </a:t>
            </a:r>
            <a:r>
              <a:rPr lang="ru-RU" sz="1900" dirty="0"/>
              <a:t>интеграция, позволяющая достигнуть наибольшего эффекта путем объединения отдельных компонентов в большие системы</a:t>
            </a:r>
            <a:r>
              <a:rPr lang="ru-RU" sz="1900" dirty="0">
                <a:solidFill>
                  <a:srgbClr val="000000"/>
                </a:solidFill>
              </a:rPr>
              <a:t>: Интернет вещей </a:t>
            </a:r>
            <a:r>
              <a:rPr lang="ru-RU" sz="1900" dirty="0" smtClean="0">
                <a:solidFill>
                  <a:srgbClr val="000000"/>
                </a:solidFill>
              </a:rPr>
              <a:t>, </a:t>
            </a:r>
            <a:r>
              <a:rPr lang="ru-RU" sz="1900" dirty="0" err="1">
                <a:solidFill>
                  <a:srgbClr val="000000"/>
                </a:solidFill>
              </a:rPr>
              <a:t>World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  <a:r>
              <a:rPr lang="ru-RU" sz="1900" dirty="0" err="1">
                <a:solidFill>
                  <a:srgbClr val="000000"/>
                </a:solidFill>
              </a:rPr>
              <a:t>Wide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  <a:r>
              <a:rPr lang="ru-RU" sz="1900" dirty="0" err="1">
                <a:solidFill>
                  <a:srgbClr val="000000"/>
                </a:solidFill>
              </a:rPr>
              <a:t>Sensor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  <a:r>
              <a:rPr lang="ru-RU" sz="1900" dirty="0" err="1">
                <a:solidFill>
                  <a:srgbClr val="000000"/>
                </a:solidFill>
              </a:rPr>
              <a:t>Net</a:t>
            </a:r>
            <a:r>
              <a:rPr lang="ru-RU" sz="1900" dirty="0">
                <a:solidFill>
                  <a:srgbClr val="000000"/>
                </a:solidFill>
              </a:rPr>
              <a:t>, умные среды обитания (</a:t>
            </a:r>
            <a:r>
              <a:rPr lang="ru-RU" sz="1900" dirty="0" err="1">
                <a:solidFill>
                  <a:srgbClr val="000000"/>
                </a:solidFill>
              </a:rPr>
              <a:t>Smart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  <a:r>
              <a:rPr lang="ru-RU" sz="1900" dirty="0" err="1">
                <a:solidFill>
                  <a:srgbClr val="000000"/>
                </a:solidFill>
              </a:rPr>
              <a:t>Building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  <a:r>
              <a:rPr lang="ru-RU" sz="1900" dirty="0" err="1">
                <a:solidFill>
                  <a:srgbClr val="000000"/>
                </a:solidFill>
              </a:rPr>
              <a:t>Environment</a:t>
            </a:r>
            <a:r>
              <a:rPr lang="ru-RU" sz="1900" dirty="0">
                <a:solidFill>
                  <a:srgbClr val="000000"/>
                </a:solidFill>
              </a:rPr>
              <a:t>), оборонные системы будущего. </a:t>
            </a:r>
            <a:endParaRPr lang="ru-RU" sz="1900" dirty="0" smtClean="0">
              <a:solidFill>
                <a:srgbClr val="000000"/>
              </a:solidFill>
            </a:endParaRPr>
          </a:p>
          <a:p>
            <a:r>
              <a:rPr lang="ru-RU" sz="1900" b="1" dirty="0" smtClean="0">
                <a:solidFill>
                  <a:srgbClr val="000000"/>
                </a:solidFill>
              </a:rPr>
              <a:t>Третья</a:t>
            </a:r>
            <a:r>
              <a:rPr lang="ru-RU" sz="1900" dirty="0" smtClean="0">
                <a:solidFill>
                  <a:srgbClr val="000000"/>
                </a:solidFill>
              </a:rPr>
              <a:t> </a:t>
            </a:r>
            <a:r>
              <a:rPr lang="ru-RU" sz="1900" dirty="0">
                <a:solidFill>
                  <a:srgbClr val="000000"/>
                </a:solidFill>
              </a:rPr>
              <a:t>— </a:t>
            </a:r>
            <a:r>
              <a:rPr lang="ru-RU" sz="1900" dirty="0"/>
              <a:t>ограничение когнитивных способностей человека, которые эволюционируют медленнее, чем машины</a:t>
            </a:r>
            <a:r>
              <a:rPr lang="ru-RU" sz="1900" dirty="0">
                <a:solidFill>
                  <a:srgbClr val="000000"/>
                </a:solidFill>
              </a:rPr>
              <a:t>, и непременно наступает момент, когда они уже не в состоянии справиться с объемом информации, требуемой для принятия решений, и </a:t>
            </a:r>
            <a:r>
              <a:rPr lang="ru-RU" sz="1900" dirty="0"/>
              <a:t>какую-то часть действий нужно передать CFS, выведя человека из контура управления</a:t>
            </a:r>
            <a:r>
              <a:rPr lang="ru-RU" sz="1900" dirty="0">
                <a:solidFill>
                  <a:srgbClr val="000000"/>
                </a:solidFill>
              </a:rPr>
              <a:t> (</a:t>
            </a:r>
            <a:r>
              <a:rPr lang="ru-RU" sz="1900" dirty="0" err="1">
                <a:solidFill>
                  <a:srgbClr val="000000"/>
                </a:solidFill>
              </a:rPr>
              <a:t>human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  <a:r>
              <a:rPr lang="ru-RU" sz="1900" dirty="0" err="1">
                <a:solidFill>
                  <a:srgbClr val="000000"/>
                </a:solidFill>
              </a:rPr>
              <a:t>out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  <a:r>
              <a:rPr lang="ru-RU" sz="1900" dirty="0" err="1">
                <a:solidFill>
                  <a:srgbClr val="000000"/>
                </a:solidFill>
              </a:rPr>
              <a:t>of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  <a:r>
              <a:rPr lang="ru-RU" sz="1900" dirty="0" err="1">
                <a:solidFill>
                  <a:srgbClr val="000000"/>
                </a:solidFill>
              </a:rPr>
              <a:t>loop</a:t>
            </a:r>
            <a:r>
              <a:rPr lang="ru-RU" sz="1900" dirty="0">
                <a:solidFill>
                  <a:srgbClr val="000000"/>
                </a:solidFill>
              </a:rPr>
              <a:t>). В то же время в ряде случаев </a:t>
            </a:r>
            <a:r>
              <a:rPr lang="ru-RU" sz="1900" dirty="0"/>
              <a:t>CPS могут усилить аналитические способности человека, поэтому есть потребность в создании интерактивных систем нового уровня, сохраняющих человека в контуре управления</a:t>
            </a:r>
            <a:r>
              <a:rPr lang="ru-RU" sz="1900" dirty="0">
                <a:solidFill>
                  <a:srgbClr val="000000"/>
                </a:solidFill>
              </a:rPr>
              <a:t> (</a:t>
            </a:r>
            <a:r>
              <a:rPr lang="ru-RU" sz="1900" dirty="0" err="1">
                <a:solidFill>
                  <a:srgbClr val="000000"/>
                </a:solidFill>
              </a:rPr>
              <a:t>human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  <a:r>
              <a:rPr lang="ru-RU" sz="1900" dirty="0" err="1">
                <a:solidFill>
                  <a:srgbClr val="000000"/>
                </a:solidFill>
              </a:rPr>
              <a:t>in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  <a:r>
              <a:rPr lang="ru-RU" sz="1900" dirty="0" err="1">
                <a:solidFill>
                  <a:srgbClr val="000000"/>
                </a:solidFill>
              </a:rPr>
              <a:t>the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  <a:r>
              <a:rPr lang="ru-RU" sz="1900" dirty="0" err="1">
                <a:solidFill>
                  <a:srgbClr val="000000"/>
                </a:solidFill>
              </a:rPr>
              <a:t>loop</a:t>
            </a:r>
            <a:r>
              <a:rPr lang="ru-RU" sz="1900" dirty="0">
                <a:solidFill>
                  <a:srgbClr val="000000"/>
                </a:solidFill>
              </a:rPr>
              <a:t>).</a:t>
            </a:r>
          </a:p>
          <a:p>
            <a:endParaRPr lang="ru-RU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КИБЕРФИЗИЧЕСКИЕ СИСТЕМЫ ВОЗНИКАЮТ НА СТЫКЕ ИНТЕРНЕТА ЛЮДЕЙ, ВЕЩЕЙ И СЕРВИСОВ</a:t>
            </a:r>
            <a:endParaRPr lang="ru-RU" sz="2400" dirty="0"/>
          </a:p>
        </p:txBody>
      </p:sp>
      <p:pic>
        <p:nvPicPr>
          <p:cNvPr id="4" name="Рисунок 3" descr="http://www.tadviser.ru/images/6/63/Cp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768752" cy="5544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СОДЕРЖАНИЕ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200" dirty="0" smtClean="0"/>
              <a:t>INDUSTRY 4.0</a:t>
            </a:r>
            <a:endParaRPr lang="ru-RU" sz="2200" dirty="0" smtClean="0"/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/>
              <a:t>ЦЕНТР СТРАТЕГИЧЕСКИХ РАЗРАБОТОК (РОССИЯ</a:t>
            </a:r>
            <a:r>
              <a:rPr lang="ru-RU" sz="2200" dirty="0" smtClean="0"/>
              <a:t>)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smtClean="0"/>
              <a:t>КИБЕРФИЗИЧЕСКИЕ СИСТЕМЫ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smtClean="0"/>
              <a:t>ИНТЕРНЕТ ВЕЩЕЙ</a:t>
            </a:r>
            <a:endParaRPr lang="en-US" sz="2200" dirty="0"/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smtClean="0"/>
              <a:t>НЕКОТОРЫЕ</a:t>
            </a:r>
            <a:r>
              <a:rPr lang="en-US" sz="2200" dirty="0" smtClean="0"/>
              <a:t> </a:t>
            </a:r>
            <a:r>
              <a:rPr lang="ru-RU" sz="2200" dirty="0" smtClean="0"/>
              <a:t>НОВЫЕ </a:t>
            </a:r>
            <a:r>
              <a:rPr lang="ru-RU" sz="2200" dirty="0"/>
              <a:t>ТРЕНДЫ ИИ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smtClean="0"/>
              <a:t>ТЕХНОЛОГИЯ </a:t>
            </a:r>
            <a:r>
              <a:rPr lang="en-US" sz="2200" dirty="0" smtClean="0"/>
              <a:t>BLOKCHAIN</a:t>
            </a:r>
            <a:endParaRPr lang="ru-RU" sz="2200" dirty="0"/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smtClean="0"/>
              <a:t>ЦИФРОВАЯ </a:t>
            </a:r>
            <a:r>
              <a:rPr lang="ru-RU" sz="2200" dirty="0"/>
              <a:t>ЭНЕРГЕТИКА РОССИИ</a:t>
            </a:r>
            <a:r>
              <a:rPr lang="ru-RU" sz="2200" dirty="0" smtClean="0"/>
              <a:t>: ИНИЦИАТИВЫ </a:t>
            </a:r>
            <a:r>
              <a:rPr lang="ru-RU" sz="2200" dirty="0"/>
              <a:t>И </a:t>
            </a:r>
            <a:r>
              <a:rPr lang="ru-RU" sz="2200" dirty="0" smtClean="0"/>
              <a:t>ФЛАГМАНЫ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smtClean="0"/>
              <a:t>ВМЕСТО ЗАКЛЮЧЕНИЯ</a:t>
            </a:r>
            <a:endParaRPr lang="ru-RU" sz="3200" dirty="0" smtClean="0"/>
          </a:p>
          <a:p>
            <a:pPr marL="514350" indent="-514350">
              <a:buFont typeface="Wingdings" pitchFamily="2" charset="2"/>
              <a:buAutoNum type="arabicPeriod"/>
            </a:pPr>
            <a:endParaRPr lang="ru-RU" sz="3200" dirty="0">
              <a:solidFill>
                <a:srgbClr val="000000"/>
              </a:solidFill>
            </a:endParaRPr>
          </a:p>
          <a:p>
            <a:pPr marL="514350" indent="-514350">
              <a:buFont typeface="Wingdings" pitchFamily="2" charset="2"/>
              <a:buAutoNum type="arabicPeriod"/>
            </a:pPr>
            <a:endParaRPr lang="ru-RU" sz="3200" dirty="0"/>
          </a:p>
          <a:p>
            <a:pPr marL="514350" indent="-514350">
              <a:buFont typeface="Wingdings" pitchFamily="2" charset="2"/>
              <a:buAutoNum type="arabicPeriod"/>
            </a:pPr>
            <a:endParaRPr lang="ru-RU" sz="3200" dirty="0"/>
          </a:p>
          <a:p>
            <a:pPr marL="514350" indent="-514350">
              <a:buFont typeface="Wingdings" pitchFamily="2" charset="2"/>
              <a:buAutoNum type="arabicPeriod"/>
            </a:pPr>
            <a:endParaRPr lang="ru-RU" sz="3200" dirty="0"/>
          </a:p>
          <a:p>
            <a:pPr marL="514350" indent="-514350">
              <a:buAutoNum type="arabicPeriod"/>
            </a:pP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3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НОВИЗНА И ПРИНЦИПИАЛЬНОЕ ОТЛИЧИЕ </a:t>
            </a:r>
            <a:r>
              <a:rPr lang="ru-RU" sz="2400" dirty="0"/>
              <a:t>CPS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solidFill>
                  <a:srgbClr val="000000"/>
                </a:solidFill>
              </a:rPr>
              <a:t>В </a:t>
            </a:r>
            <a:r>
              <a:rPr lang="ru-RU" sz="2400" dirty="0">
                <a:solidFill>
                  <a:srgbClr val="000000"/>
                </a:solidFill>
              </a:rPr>
              <a:t>чем новизна и принципиальное отличие CPS от существующих встроенных систем или АСУ ТП, на которые внешне они чрезвычайно похожи? </a:t>
            </a:r>
            <a:endParaRPr lang="ru-RU" sz="2400" dirty="0" smtClean="0">
              <a:solidFill>
                <a:srgbClr val="000000"/>
              </a:solidFill>
            </a:endParaRPr>
          </a:p>
          <a:p>
            <a:r>
              <a:rPr lang="ru-RU" sz="2400" b="1" dirty="0" err="1" smtClean="0"/>
              <a:t>Киберфизические</a:t>
            </a:r>
            <a:r>
              <a:rPr lang="ru-RU" sz="2400" b="1" dirty="0" smtClean="0"/>
              <a:t> </a:t>
            </a:r>
            <a:r>
              <a:rPr lang="ru-RU" sz="2400" b="1" dirty="0"/>
              <a:t>системы </a:t>
            </a:r>
            <a:r>
              <a:rPr lang="ru-RU" sz="2400" dirty="0"/>
              <a:t>интегрируют в себе кибернетическое начало, компьютерные аппаратные и программные технологии, качественно новые исполнительные механизмы, встроенные в окружающую их среду и способные воспринимать ее изменения, реагировать на них, самообучаться и адаптироваться. </a:t>
            </a:r>
            <a:endParaRPr lang="ru-RU" sz="2400" dirty="0" smtClean="0"/>
          </a:p>
          <a:p>
            <a:r>
              <a:rPr lang="ru-RU" sz="2400" dirty="0" smtClean="0">
                <a:solidFill>
                  <a:srgbClr val="000000"/>
                </a:solidFill>
              </a:rPr>
              <a:t>Ключевым </a:t>
            </a:r>
            <a:r>
              <a:rPr lang="ru-RU" sz="2400" dirty="0">
                <a:solidFill>
                  <a:srgbClr val="000000"/>
                </a:solidFill>
              </a:rPr>
              <a:t>в CPS является </a:t>
            </a:r>
            <a:r>
              <a:rPr lang="ru-RU" sz="2400" dirty="0"/>
              <a:t>модель, используемая в системе управления,</a:t>
            </a:r>
            <a:r>
              <a:rPr lang="ru-RU" sz="2400" dirty="0">
                <a:solidFill>
                  <a:srgbClr val="000000"/>
                </a:solidFill>
              </a:rPr>
              <a:t> — от того, как она соотносится с реальностью, зависит работоспособность </a:t>
            </a:r>
            <a:r>
              <a:rPr lang="ru-RU" sz="2400" dirty="0" err="1">
                <a:solidFill>
                  <a:srgbClr val="000000"/>
                </a:solidFill>
              </a:rPr>
              <a:t>киберфизической</a:t>
            </a:r>
            <a:r>
              <a:rPr lang="ru-RU" sz="2400" dirty="0">
                <a:solidFill>
                  <a:srgbClr val="000000"/>
                </a:solidFill>
              </a:rPr>
              <a:t>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9252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ОБЛАСТИ ПРИЛОЖЕНИЯ </a:t>
            </a:r>
            <a:r>
              <a:rPr lang="en-US" sz="2400" dirty="0" smtClean="0"/>
              <a:t>CPS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>
                <a:solidFill>
                  <a:srgbClr val="000000"/>
                </a:solidFill>
              </a:rPr>
              <a:t>Область приложения CPS естественным образом разбивается на следующие основные сегменты: умное производство, </a:t>
            </a:r>
            <a:r>
              <a:rPr lang="ru-RU" sz="1600" dirty="0"/>
              <a:t>умные сети </a:t>
            </a:r>
            <a:r>
              <a:rPr lang="en-US" sz="1600" dirty="0"/>
              <a:t>(</a:t>
            </a:r>
            <a:r>
              <a:rPr lang="ru-RU" sz="1600" dirty="0" err="1" smtClean="0"/>
              <a:t>Smart</a:t>
            </a:r>
            <a:r>
              <a:rPr lang="ru-RU" sz="1600" dirty="0" smtClean="0"/>
              <a:t> </a:t>
            </a:r>
            <a:r>
              <a:rPr lang="ru-RU" sz="1600" dirty="0" err="1" smtClean="0"/>
              <a:t>Grids</a:t>
            </a:r>
            <a:r>
              <a:rPr lang="en-US" sz="1600" dirty="0" smtClean="0"/>
              <a:t>)</a:t>
            </a:r>
            <a:r>
              <a:rPr lang="ru-RU" sz="1600" dirty="0" smtClean="0"/>
              <a:t> и услуги</a:t>
            </a:r>
            <a:r>
              <a:rPr lang="en-US" sz="1600" dirty="0" smtClean="0"/>
              <a:t> – </a:t>
            </a:r>
            <a:r>
              <a:rPr lang="ru-RU" sz="1600" dirty="0" smtClean="0"/>
              <a:t>умное энергоснабжение, </a:t>
            </a:r>
            <a:r>
              <a:rPr lang="ru-RU" sz="1600" dirty="0">
                <a:solidFill>
                  <a:srgbClr val="000000"/>
                </a:solidFill>
              </a:rPr>
              <a:t>умные здания и инфраструктуры, умный транспорт и умное здравоохранение.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Нынешние </a:t>
            </a:r>
            <a:r>
              <a:rPr lang="ru-RU" sz="1600" dirty="0">
                <a:solidFill>
                  <a:srgbClr val="000000"/>
                </a:solidFill>
              </a:rPr>
              <a:t>энергосистемы лишь условно можно назвать </a:t>
            </a:r>
            <a:r>
              <a:rPr lang="ru-RU" sz="1600" dirty="0" err="1">
                <a:solidFill>
                  <a:srgbClr val="000000"/>
                </a:solidFill>
              </a:rPr>
              <a:t>киберфизическими</a:t>
            </a:r>
            <a:r>
              <a:rPr lang="ru-RU" sz="1600" dirty="0">
                <a:solidFill>
                  <a:srgbClr val="000000"/>
                </a:solidFill>
              </a:rPr>
              <a:t> — они создавались в то время, когда господствовало расточительное отношение к энергии, а средства связи были достаточно примитивны. </a:t>
            </a:r>
            <a:endParaRPr lang="ru-RU" sz="1600" dirty="0" smtClean="0">
              <a:solidFill>
                <a:srgbClr val="000000"/>
              </a:solidFill>
            </a:endParaRPr>
          </a:p>
          <a:p>
            <a:r>
              <a:rPr lang="ru-RU" sz="1600" dirty="0" smtClean="0">
                <a:solidFill>
                  <a:srgbClr val="000000"/>
                </a:solidFill>
              </a:rPr>
              <a:t>В </a:t>
            </a:r>
            <a:r>
              <a:rPr lang="ru-RU" sz="1600" dirty="0">
                <a:solidFill>
                  <a:srgbClr val="000000"/>
                </a:solidFill>
              </a:rPr>
              <a:t>XXI веке экономия стала первостепенной задачей, а развитие компьютерных сетей порождает неограниченное количество данных. </a:t>
            </a:r>
            <a:r>
              <a:rPr lang="ru-RU" sz="1600" dirty="0" smtClean="0">
                <a:solidFill>
                  <a:srgbClr val="000000"/>
                </a:solidFill>
              </a:rPr>
              <a:t>В </a:t>
            </a:r>
            <a:r>
              <a:rPr lang="ru-RU" sz="1600" dirty="0">
                <a:solidFill>
                  <a:srgbClr val="000000"/>
                </a:solidFill>
              </a:rPr>
              <a:t>этих условиях CPS должны способствовать интеграции и оркестровке данных, поступающих из множества источников, что обеспечит большую устойчивость энергосистем в условиях существующих ограничений на регулирующие воздействия и усиливающейся неопределенности внешней среды</a:t>
            </a:r>
            <a:r>
              <a:rPr lang="ru-RU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ru-RU" sz="1600" dirty="0"/>
              <a:t>Существующие системы регулирования уже можно назвать </a:t>
            </a:r>
            <a:r>
              <a:rPr lang="ru-RU" sz="1600" dirty="0" err="1"/>
              <a:t>киберфизическими</a:t>
            </a:r>
            <a:r>
              <a:rPr lang="ru-RU" sz="1600" dirty="0"/>
              <a:t>, поскольку они обеспечивают динамическое управление генерирующими мощностями в соответствии с неподконтрольными и переменными во времени нагрузками. Пока еще не все задачи комплекса автоматизированы и решаются операторами, которые руководствуются собственным опытом оценки данных, получаемых по каналам обратной связи.</a:t>
            </a:r>
            <a:endParaRPr lang="en-US" sz="1600" dirty="0">
              <a:solidFill>
                <a:srgbClr val="000000"/>
              </a:solidFill>
            </a:endParaRPr>
          </a:p>
          <a:p>
            <a:endParaRPr lang="ru-RU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ДВЕ СОСТАВЛЯЮЩИЕ ЭЛЕКТРИЧЕСКИХ СЕТЕЙ — ИНФОРМАЦИОННАЯ И ЭНЕРГЕТИЧЕСКАЯ</a:t>
            </a:r>
            <a:endParaRPr lang="ru-RU" sz="2400" dirty="0"/>
          </a:p>
        </p:txBody>
      </p:sp>
      <p:pic>
        <p:nvPicPr>
          <p:cNvPr id="4" name="Рисунок 3" descr="Две составляющие электрических сетей — информационная и энергетическая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344816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0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РАЗВИТИЕ </a:t>
            </a:r>
            <a:r>
              <a:rPr lang="en-US" sz="2400" dirty="0" smtClean="0"/>
              <a:t>CPS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</a:rPr>
              <a:t>Развитие </a:t>
            </a:r>
            <a:r>
              <a:rPr lang="ru-RU" sz="2400" dirty="0" err="1">
                <a:solidFill>
                  <a:srgbClr val="000000"/>
                </a:solidFill>
              </a:rPr>
              <a:t>киберфизических</a:t>
            </a:r>
            <a:r>
              <a:rPr lang="ru-RU" sz="2400" dirty="0">
                <a:solidFill>
                  <a:srgbClr val="000000"/>
                </a:solidFill>
              </a:rPr>
              <a:t> систем критически важно с точки зрения национальных интересов, однако на данный момент их </a:t>
            </a:r>
            <a:r>
              <a:rPr lang="ru-RU" sz="2400" dirty="0"/>
              <a:t>разработка находится на уровне академических исследований и лабораторных разработок,</a:t>
            </a:r>
            <a:r>
              <a:rPr lang="ru-RU" sz="2400" dirty="0">
                <a:solidFill>
                  <a:srgbClr val="000000"/>
                </a:solidFill>
              </a:rPr>
              <a:t> и задача государства состоит в </a:t>
            </a:r>
            <a:r>
              <a:rPr lang="ru-RU" sz="2400" dirty="0"/>
              <a:t>организации взаимодействия между бизнесом, промышленностью и наукой </a:t>
            </a:r>
            <a:r>
              <a:rPr lang="ru-RU" sz="2400" dirty="0">
                <a:solidFill>
                  <a:srgbClr val="000000"/>
                </a:solidFill>
              </a:rPr>
              <a:t>для формирования благоприятной среды для создателей CPS. </a:t>
            </a:r>
            <a:endParaRPr lang="ru-RU" sz="2400" dirty="0" smtClean="0">
              <a:solidFill>
                <a:srgbClr val="000000"/>
              </a:solidFill>
            </a:endParaRPr>
          </a:p>
          <a:p>
            <a:r>
              <a:rPr lang="ru-RU" sz="2400" dirty="0" smtClean="0">
                <a:solidFill>
                  <a:srgbClr val="000000"/>
                </a:solidFill>
              </a:rPr>
              <a:t>Кроме </a:t>
            </a:r>
            <a:r>
              <a:rPr lang="ru-RU" sz="2400" dirty="0">
                <a:solidFill>
                  <a:srgbClr val="000000"/>
                </a:solidFill>
              </a:rPr>
              <a:t>того, </a:t>
            </a:r>
            <a:r>
              <a:rPr lang="ru-RU" sz="2400" dirty="0"/>
              <a:t>реализация потенциала </a:t>
            </a:r>
            <a:r>
              <a:rPr lang="ru-RU" sz="2400" dirty="0" err="1"/>
              <a:t>киберфизических</a:t>
            </a:r>
            <a:r>
              <a:rPr lang="ru-RU" sz="2400" dirty="0"/>
              <a:t> систем может столкнуться с той же проблемой, что и Большие Данные сегодня, — потребуются специалисты, </a:t>
            </a:r>
            <a:r>
              <a:rPr lang="ru-RU" sz="2400" dirty="0">
                <a:solidFill>
                  <a:srgbClr val="000000"/>
                </a:solidFill>
              </a:rPr>
              <a:t>обладающие чрезвычайно широким диапазоном знаний, от кибернетики и теории систем до программирования и инженерии.</a:t>
            </a:r>
          </a:p>
        </p:txBody>
      </p:sp>
    </p:spTree>
    <p:extLst>
      <p:ext uri="{BB962C8B-B14F-4D97-AF65-F5344CB8AC3E}">
        <p14:creationId xmlns:p14="http://schemas.microsoft.com/office/powerpoint/2010/main" val="41246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4. ИНТЕРНЕТ ВЕЩЕЙ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5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57238"/>
          </a:xfrm>
        </p:spPr>
        <p:txBody>
          <a:bodyPr/>
          <a:lstStyle/>
          <a:p>
            <a:pPr algn="ctr"/>
            <a:r>
              <a:rPr lang="en-US" smtClean="0"/>
              <a:t>Internet of Things</a:t>
            </a:r>
            <a:endParaRPr lang="ru-RU" smtClean="0"/>
          </a:p>
        </p:txBody>
      </p:sp>
      <p:pic>
        <p:nvPicPr>
          <p:cNvPr id="52226" name="Picture 2" descr="http://www.extremetech.com/wp-content/uploads/2012/04/471785.1-l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181100"/>
            <a:ext cx="69342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82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1"/>
          <p:cNvSpPr txBox="1">
            <a:spLocks noChangeArrowheads="1"/>
          </p:cNvSpPr>
          <p:nvPr/>
        </p:nvSpPr>
        <p:spPr bwMode="auto">
          <a:xfrm>
            <a:off x="251520" y="188640"/>
            <a:ext cx="8405813" cy="567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ru-RU" sz="2400" dirty="0" smtClean="0"/>
              <a:t>НЕМНОГО ИЗ ИСТОРИИ</a:t>
            </a:r>
          </a:p>
          <a:p>
            <a:endParaRPr lang="ru-RU" dirty="0"/>
          </a:p>
          <a:p>
            <a:pPr algn="just"/>
            <a:r>
              <a:rPr lang="ru-RU" dirty="0">
                <a:solidFill>
                  <a:srgbClr val="000000"/>
                </a:solidFill>
              </a:rPr>
              <a:t>В 1926 Никола Тесла в интервью для журнала «</a:t>
            </a:r>
            <a:r>
              <a:rPr lang="ru-RU" dirty="0" err="1">
                <a:solidFill>
                  <a:srgbClr val="000000"/>
                </a:solidFill>
              </a:rPr>
              <a:t>Collier’s</a:t>
            </a:r>
            <a:r>
              <a:rPr lang="ru-RU" dirty="0">
                <a:solidFill>
                  <a:srgbClr val="000000"/>
                </a:solidFill>
              </a:rPr>
              <a:t>» сказал, что в будущем радио будет преобразовано в «большой мозг», все вещи станут частью единого целого, а инструменты, благодаря которым это станет возможным, будут легко помещаться в кармане.</a:t>
            </a:r>
          </a:p>
          <a:p>
            <a:pPr algn="just"/>
            <a:endParaRPr lang="ru-RU" dirty="0">
              <a:solidFill>
                <a:srgbClr val="000000"/>
              </a:solidFill>
            </a:endParaRPr>
          </a:p>
          <a:p>
            <a:pPr algn="just"/>
            <a:r>
              <a:rPr lang="ru-RU" dirty="0"/>
              <a:t>В 1990 </a:t>
            </a:r>
            <a:r>
              <a:rPr lang="ru-RU" dirty="0">
                <a:solidFill>
                  <a:srgbClr val="000000"/>
                </a:solidFill>
              </a:rPr>
              <a:t>выпускник MIT, один из отцов протокола TCP/IP, Джон Ромки создал </a:t>
            </a:r>
            <a:r>
              <a:rPr lang="ru-RU" dirty="0"/>
              <a:t>первую в Мире интернет-вещь</a:t>
            </a:r>
            <a:r>
              <a:rPr lang="ru-RU" dirty="0">
                <a:solidFill>
                  <a:srgbClr val="000000"/>
                </a:solidFill>
              </a:rPr>
              <a:t>. Он подключил к сети свой тостер.</a:t>
            </a:r>
          </a:p>
          <a:p>
            <a:pPr algn="just"/>
            <a:endParaRPr lang="ru-RU" dirty="0">
              <a:solidFill>
                <a:srgbClr val="000000"/>
              </a:solidFill>
            </a:endParaRPr>
          </a:p>
          <a:p>
            <a:pPr algn="just"/>
            <a:r>
              <a:rPr lang="ru-RU" dirty="0">
                <a:solidFill>
                  <a:srgbClr val="000000"/>
                </a:solidFill>
              </a:rPr>
              <a:t>Сам </a:t>
            </a:r>
            <a:r>
              <a:rPr lang="ru-RU" dirty="0"/>
              <a:t>термин «Интернет вещей» (</a:t>
            </a:r>
            <a:r>
              <a:rPr lang="ru-RU" b="1" i="1" dirty="0" err="1"/>
              <a:t>Internet</a:t>
            </a:r>
            <a:r>
              <a:rPr lang="ru-RU" b="1" i="1" dirty="0"/>
              <a:t> </a:t>
            </a:r>
            <a:r>
              <a:rPr lang="ru-RU" b="1" i="1" dirty="0" err="1"/>
              <a:t>of</a:t>
            </a:r>
            <a:r>
              <a:rPr lang="ru-RU" b="1" i="1" dirty="0"/>
              <a:t> </a:t>
            </a:r>
            <a:r>
              <a:rPr lang="ru-RU" b="1" i="1" dirty="0" err="1"/>
              <a:t>Things</a:t>
            </a:r>
            <a:r>
              <a:rPr lang="ru-RU" dirty="0"/>
              <a:t>) был предложен Кевином </a:t>
            </a:r>
            <a:r>
              <a:rPr lang="ru-RU" dirty="0" err="1"/>
              <a:t>Эштоном</a:t>
            </a:r>
            <a:r>
              <a:rPr lang="ru-RU" dirty="0"/>
              <a:t> в 1999 году. В этом же году был создан Центр автоматической идентификации (</a:t>
            </a:r>
            <a:r>
              <a:rPr lang="ru-RU" dirty="0" err="1"/>
              <a:t>Auto</a:t>
            </a:r>
            <a:r>
              <a:rPr lang="ru-RU" dirty="0"/>
              <a:t>-ID </a:t>
            </a:r>
            <a:r>
              <a:rPr lang="ru-RU" dirty="0" err="1"/>
              <a:t>Center</a:t>
            </a:r>
            <a:r>
              <a:rPr lang="ru-RU" dirty="0"/>
              <a:t>), </a:t>
            </a:r>
            <a:r>
              <a:rPr lang="ru-RU" dirty="0">
                <a:solidFill>
                  <a:srgbClr val="000000"/>
                </a:solidFill>
              </a:rPr>
              <a:t>занимающийся радиочастотной идентификацией (RFID) и сенсорными технологиями, </a:t>
            </a:r>
            <a:r>
              <a:rPr lang="ru-RU" dirty="0"/>
              <a:t>благодаря которому эта концепция и получила широкое распространение.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pPr algn="just"/>
            <a:r>
              <a:rPr lang="ru-RU" dirty="0"/>
              <a:t>В 2008-2009 произошел переход от «Интернета людей» к «Интернету вещей», </a:t>
            </a:r>
            <a:r>
              <a:rPr lang="ru-RU" dirty="0">
                <a:solidFill>
                  <a:srgbClr val="000000"/>
                </a:solidFill>
              </a:rPr>
              <a:t>т.е. количество подключенных к сети предметов превысило количество людей.</a:t>
            </a:r>
          </a:p>
          <a:p>
            <a:endParaRPr lang="ru-RU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Box 4"/>
          <p:cNvSpPr txBox="1">
            <a:spLocks noChangeArrowheads="1"/>
          </p:cNvSpPr>
          <p:nvPr/>
        </p:nvSpPr>
        <p:spPr bwMode="auto">
          <a:xfrm>
            <a:off x="342900" y="548680"/>
            <a:ext cx="8801100" cy="611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2800" b="1" dirty="0" smtClean="0"/>
              <a:t>НА ОСНОВЕ ЧЕГО СТАЛО ВОЗМОЖНЫМ ПОЯВЛЕНИЕ </a:t>
            </a:r>
            <a:r>
              <a:rPr lang="en-US" sz="2800" b="1" dirty="0" smtClean="0"/>
              <a:t>IOT? </a:t>
            </a:r>
          </a:p>
          <a:p>
            <a:pPr algn="l">
              <a:lnSpc>
                <a:spcPct val="70000"/>
              </a:lnSpc>
            </a:pPr>
            <a:r>
              <a:rPr lang="ru-RU" sz="2000" dirty="0" smtClean="0">
                <a:solidFill>
                  <a:srgbClr val="000000"/>
                </a:solidFill>
              </a:rPr>
              <a:t>Развитие </a:t>
            </a:r>
            <a:r>
              <a:rPr lang="ru-RU" sz="2000" dirty="0">
                <a:solidFill>
                  <a:srgbClr val="000000"/>
                </a:solidFill>
              </a:rPr>
              <a:t>Интернет и коммерциализация его приложений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</a:rPr>
              <a:t>Развитие компьютерной техники, возможность колоссальных объемов </a:t>
            </a: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ru-RU" sz="2000" dirty="0">
                <a:solidFill>
                  <a:srgbClr val="000000"/>
                </a:solidFill>
              </a:rPr>
              <a:t>вычислений </a:t>
            </a:r>
            <a:r>
              <a:rPr lang="ru-RU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smtClean="0"/>
              <a:t>big data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</a:rPr>
              <a:t>Появление облачных вычислений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/>
              <a:t>clouds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</a:rPr>
              <a:t>Развитие технологий межмашинного взаимодействия (М2М)</a:t>
            </a:r>
          </a:p>
          <a:p>
            <a:pPr algn="l">
              <a:lnSpc>
                <a:spcPct val="7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5000"/>
              </a:lnSpc>
            </a:pPr>
            <a:r>
              <a:rPr lang="ru-RU" sz="2000" dirty="0">
                <a:solidFill>
                  <a:srgbClr val="000000"/>
                </a:solidFill>
              </a:rPr>
              <a:t>Развитие </a:t>
            </a:r>
            <a:r>
              <a:rPr lang="ru-RU" sz="2000" dirty="0"/>
              <a:t>беспроводных сетей связи</a:t>
            </a:r>
            <a:r>
              <a:rPr lang="en-US" sz="2000" dirty="0"/>
              <a:t> (wireless)</a:t>
            </a:r>
            <a:endParaRPr lang="ru-RU" sz="2000" dirty="0"/>
          </a:p>
          <a:p>
            <a:pPr algn="l">
              <a:lnSpc>
                <a:spcPct val="7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</a:rPr>
              <a:t>Появление в 2003 году протокола  IPv6      </a:t>
            </a:r>
          </a:p>
          <a:p>
            <a:pPr algn="l">
              <a:lnSpc>
                <a:spcPct val="7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r>
              <a:rPr lang="ru-RU" sz="2000" dirty="0"/>
              <a:t>Появление </a:t>
            </a:r>
            <a:r>
              <a:rPr lang="en-US" sz="2000" dirty="0"/>
              <a:t>RFID </a:t>
            </a:r>
            <a:r>
              <a:rPr lang="ru-RU" sz="2000" dirty="0"/>
              <a:t>технологии </a:t>
            </a:r>
            <a:r>
              <a:rPr lang="ru-RU" sz="2000" dirty="0">
                <a:solidFill>
                  <a:srgbClr val="000000"/>
                </a:solidFill>
              </a:rPr>
              <a:t>(</a:t>
            </a:r>
            <a:r>
              <a:rPr lang="ru-RU" b="1" i="1" dirty="0" err="1">
                <a:solidFill>
                  <a:srgbClr val="000000"/>
                </a:solidFill>
              </a:rPr>
              <a:t>R</a:t>
            </a:r>
            <a:r>
              <a:rPr lang="ru-RU" i="1" dirty="0" err="1">
                <a:solidFill>
                  <a:srgbClr val="000000"/>
                </a:solidFill>
              </a:rPr>
              <a:t>adio</a:t>
            </a:r>
            <a:r>
              <a:rPr lang="ru-RU" i="1" dirty="0">
                <a:solidFill>
                  <a:srgbClr val="000000"/>
                </a:solidFill>
              </a:rPr>
              <a:t> </a:t>
            </a:r>
            <a:r>
              <a:rPr lang="ru-RU" b="1" i="1" dirty="0" err="1">
                <a:solidFill>
                  <a:srgbClr val="000000"/>
                </a:solidFill>
              </a:rPr>
              <a:t>F</a:t>
            </a:r>
            <a:r>
              <a:rPr lang="ru-RU" i="1" dirty="0" err="1">
                <a:solidFill>
                  <a:srgbClr val="000000"/>
                </a:solidFill>
              </a:rPr>
              <a:t>requency</a:t>
            </a:r>
            <a:r>
              <a:rPr lang="ru-RU" i="1" dirty="0">
                <a:solidFill>
                  <a:srgbClr val="000000"/>
                </a:solidFill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ru-RU" b="1" i="1" dirty="0" err="1">
                <a:solidFill>
                  <a:srgbClr val="000000"/>
                </a:solidFill>
              </a:rPr>
              <a:t>ID</a:t>
            </a:r>
            <a:r>
              <a:rPr lang="ru-RU" i="1" dirty="0" err="1">
                <a:solidFill>
                  <a:srgbClr val="000000"/>
                </a:solidFill>
              </a:rPr>
              <a:t>entification</a:t>
            </a:r>
            <a:r>
              <a:rPr lang="ru-RU" dirty="0">
                <a:solidFill>
                  <a:srgbClr val="000000"/>
                </a:solidFill>
              </a:rPr>
              <a:t>, радиочастотная идентификация –</a:t>
            </a:r>
          </a:p>
          <a:p>
            <a:pPr algn="l"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</a:rPr>
              <a:t>системы автоматической идентификации объектов </a:t>
            </a:r>
          </a:p>
          <a:p>
            <a:pPr algn="l"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</a:rPr>
              <a:t>с помощью специального оборудования: </a:t>
            </a:r>
          </a:p>
          <a:p>
            <a:pPr algn="l"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</a:rPr>
              <a:t>меток, считывателей, чипов, карт)</a:t>
            </a:r>
          </a:p>
          <a:p>
            <a:pPr algn="l">
              <a:lnSpc>
                <a:spcPct val="80000"/>
              </a:lnSpc>
            </a:pPr>
            <a:endParaRPr lang="ru-RU" sz="1000" dirty="0">
              <a:solidFill>
                <a:srgbClr val="000000"/>
              </a:solidFill>
            </a:endParaRPr>
          </a:p>
          <a:p>
            <a:pPr algn="l"/>
            <a:r>
              <a:rPr lang="en-US" b="1" dirty="0" err="1">
                <a:solidFill>
                  <a:srgbClr val="0033CC"/>
                </a:solidFill>
              </a:rPr>
              <a:t>IoT</a:t>
            </a:r>
            <a:r>
              <a:rPr lang="ru-RU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33CC"/>
                </a:solidFill>
              </a:rPr>
              <a:t>- это</a:t>
            </a:r>
            <a:r>
              <a:rPr lang="ru-RU" b="1" dirty="0">
                <a:solidFill>
                  <a:srgbClr val="3333FF"/>
                </a:solidFill>
              </a:rPr>
              <a:t> новый этап развития Интернета, значительно расширяющий возможности сбора, анализа и распространения данных, которые человек может превратить в информацию, знания и, в конечном итоге, в мудрость. В этом смысле Интернет вещей приобретает огромное значение.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56322" name="Рисунок 5" descr="H:\Inthings\Интернет вещей — PL Engineering_files\Интернет_вещей_3.jpg">
            <a:hlinkClick r:id="rId2" tooltip="&quot;Интернет вещей 3.jpg&quot;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1863" y="3284538"/>
            <a:ext cx="29559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26613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1093788" y="1631950"/>
            <a:ext cx="5427662" cy="2362200"/>
            <a:chOff x="1458769" y="1405265"/>
            <a:chExt cx="7234752" cy="2361244"/>
          </a:xfrm>
        </p:grpSpPr>
        <p:sp>
          <p:nvSpPr>
            <p:cNvPr id="72" name="Round Same Side Corner Rectangle 71"/>
            <p:cNvSpPr/>
            <p:nvPr/>
          </p:nvSpPr>
          <p:spPr bwMode="invGray">
            <a:xfrm>
              <a:off x="1458769" y="1405265"/>
              <a:ext cx="7234752" cy="2312052"/>
            </a:xfrm>
            <a:prstGeom prst="round2SameRect">
              <a:avLst>
                <a:gd name="adj1" fmla="val 7766"/>
                <a:gd name="adj2" fmla="val 0"/>
              </a:avLst>
            </a:prstGeom>
            <a:gradFill flip="none" rotWithShape="1">
              <a:gsLst>
                <a:gs pos="0">
                  <a:schemeClr val="accent3">
                    <a:lumMod val="50000"/>
                    <a:alpha val="35000"/>
                  </a:schemeClr>
                </a:gs>
                <a:gs pos="94000">
                  <a:srgbClr val="000000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57398" name="Picture 76" descr="C:\Documents and Settings\sacheung\My Documents\Clients\ALF\Smartgrid\Assets\Cut Outs\powerstation-6101288-2.png"/>
            <p:cNvPicPr>
              <a:picLocks noChangeAspect="1" noChangeArrowheads="1"/>
            </p:cNvPicPr>
            <p:nvPr/>
          </p:nvPicPr>
          <p:blipFill>
            <a:blip r:embed="rId3">
              <a:grayscl/>
            </a:blip>
            <a:srcRect/>
            <a:stretch>
              <a:fillRect/>
            </a:stretch>
          </p:blipFill>
          <p:spPr bwMode="auto">
            <a:xfrm>
              <a:off x="6967615" y="2519496"/>
              <a:ext cx="1679726" cy="1233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99" name="Picture 34"/>
            <p:cNvPicPr>
              <a:picLocks noChangeAspect="1" noChangeArrowheads="1"/>
            </p:cNvPicPr>
            <p:nvPr/>
          </p:nvPicPr>
          <p:blipFill>
            <a:blip r:embed="rId4">
              <a:grayscl/>
            </a:blip>
            <a:srcRect/>
            <a:stretch>
              <a:fillRect/>
            </a:stretch>
          </p:blipFill>
          <p:spPr bwMode="auto">
            <a:xfrm>
              <a:off x="5074384" y="2702850"/>
              <a:ext cx="1125378" cy="844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0" name="Picture 77" descr="C:\Documents and Settings\sacheung\My Documents\Clients\ALF\Smartgrid\Assets\Cut Outs\nuclear-station-4996512.png"/>
            <p:cNvPicPr>
              <a:picLocks noChangeAspect="1" noChangeArrowheads="1"/>
            </p:cNvPicPr>
            <p:nvPr/>
          </p:nvPicPr>
          <p:blipFill>
            <a:blip r:embed="rId5">
              <a:grayscl/>
            </a:blip>
            <a:srcRect/>
            <a:stretch>
              <a:fillRect/>
            </a:stretch>
          </p:blipFill>
          <p:spPr bwMode="auto">
            <a:xfrm>
              <a:off x="1505427" y="1466273"/>
              <a:ext cx="1183488" cy="1415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1" name="Picture 78"/>
            <p:cNvPicPr preferRelativeResize="0">
              <a:picLocks noChangeAspect="1" noChangeArrowheads="1"/>
            </p:cNvPicPr>
            <p:nvPr/>
          </p:nvPicPr>
          <p:blipFill>
            <a:blip r:embed="rId6">
              <a:grayscl/>
            </a:blip>
            <a:srcRect/>
            <a:stretch>
              <a:fillRect/>
            </a:stretch>
          </p:blipFill>
          <p:spPr bwMode="auto">
            <a:xfrm>
              <a:off x="1649365" y="2814525"/>
              <a:ext cx="1006026" cy="754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2" name="Picture 36"/>
            <p:cNvPicPr>
              <a:picLocks noChangeAspect="1" noChangeArrowheads="1"/>
            </p:cNvPicPr>
            <p:nvPr/>
          </p:nvPicPr>
          <p:blipFill>
            <a:blip r:embed="rId7">
              <a:grayscl/>
            </a:blip>
            <a:srcRect/>
            <a:stretch>
              <a:fillRect/>
            </a:stretch>
          </p:blipFill>
          <p:spPr bwMode="auto">
            <a:xfrm>
              <a:off x="3238232" y="2560513"/>
              <a:ext cx="1322116" cy="1205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3" name="Picture 29" descr="Police Car2"/>
            <p:cNvPicPr>
              <a:picLocks noChangeAspect="1" noChangeArrowheads="1"/>
            </p:cNvPicPr>
            <p:nvPr/>
          </p:nvPicPr>
          <p:blipFill>
            <a:blip r:embed="rId8">
              <a:grayscl/>
            </a:blip>
            <a:srcRect/>
            <a:stretch>
              <a:fillRect/>
            </a:stretch>
          </p:blipFill>
          <p:spPr bwMode="auto">
            <a:xfrm>
              <a:off x="3157755" y="1813027"/>
              <a:ext cx="1425683" cy="616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7404" name="Group 14"/>
            <p:cNvGrpSpPr>
              <a:grpSpLocks/>
            </p:cNvGrpSpPr>
            <p:nvPr/>
          </p:nvGrpSpPr>
          <p:grpSpPr bwMode="auto">
            <a:xfrm flipH="1">
              <a:off x="5448584" y="1419303"/>
              <a:ext cx="1617066" cy="1268306"/>
              <a:chOff x="543" y="1035"/>
              <a:chExt cx="715" cy="820"/>
            </a:xfrm>
          </p:grpSpPr>
          <p:pic>
            <p:nvPicPr>
              <p:cNvPr id="57405" name="Picture 3" descr="C:\Documents and Settings\sacheung\My Documents\Clients\ALF\Smartgrid\Assets\Cut Outs\windmill-6058144.png"/>
              <p:cNvPicPr>
                <a:picLocks noChangeAspect="1" noChangeArrowheads="1"/>
              </p:cNvPicPr>
              <p:nvPr/>
            </p:nvPicPr>
            <p:blipFill>
              <a:blip r:embed="rId9">
                <a:grayscl/>
              </a:blip>
              <a:srcRect r="-17819" b="35982"/>
              <a:stretch>
                <a:fillRect/>
              </a:stretch>
            </p:blipFill>
            <p:spPr bwMode="auto">
              <a:xfrm flipH="1">
                <a:off x="543" y="1035"/>
                <a:ext cx="443" cy="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406" name="Picture 3" descr="C:\Documents and Settings\sacheung\My Documents\Clients\ALF\Smartgrid\Assets\Cut Outs\windmill-6058144.png"/>
              <p:cNvPicPr>
                <a:picLocks noChangeAspect="1" noChangeArrowheads="1"/>
              </p:cNvPicPr>
              <p:nvPr/>
            </p:nvPicPr>
            <p:blipFill>
              <a:blip r:embed="rId9">
                <a:grayscl/>
              </a:blip>
              <a:srcRect r="-17819" b="35982"/>
              <a:stretch>
                <a:fillRect/>
              </a:stretch>
            </p:blipFill>
            <p:spPr bwMode="auto">
              <a:xfrm flipH="1">
                <a:off x="679" y="1171"/>
                <a:ext cx="443" cy="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407" name="Picture 3" descr="C:\Documents and Settings\sacheung\My Documents\Clients\ALF\Smartgrid\Assets\Cut Outs\windmill-6058144.png"/>
              <p:cNvPicPr>
                <a:picLocks noChangeAspect="1" noChangeArrowheads="1"/>
              </p:cNvPicPr>
              <p:nvPr/>
            </p:nvPicPr>
            <p:blipFill>
              <a:blip r:embed="rId9">
                <a:grayscl/>
              </a:blip>
              <a:srcRect r="-17819" b="35982"/>
              <a:stretch>
                <a:fillRect/>
              </a:stretch>
            </p:blipFill>
            <p:spPr bwMode="auto">
              <a:xfrm flipH="1">
                <a:off x="815" y="1307"/>
                <a:ext cx="443" cy="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62025" y="4887913"/>
            <a:ext cx="7669213" cy="998537"/>
            <a:chOff x="1326042" y="4756667"/>
            <a:chExt cx="7669623" cy="998173"/>
          </a:xfrm>
        </p:grpSpPr>
        <p:grpSp>
          <p:nvGrpSpPr>
            <p:cNvPr id="57387" name="Group 6"/>
            <p:cNvGrpSpPr>
              <a:grpSpLocks/>
            </p:cNvGrpSpPr>
            <p:nvPr/>
          </p:nvGrpSpPr>
          <p:grpSpPr bwMode="auto">
            <a:xfrm>
              <a:off x="1326042" y="5086747"/>
              <a:ext cx="5592632" cy="668093"/>
              <a:chOff x="1326042" y="5086747"/>
              <a:chExt cx="5592632" cy="668093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 flipV="1">
                <a:off x="1326042" y="5189896"/>
                <a:ext cx="5593062" cy="1015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391" name="TextBox 212"/>
              <p:cNvSpPr txBox="1">
                <a:spLocks noChangeArrowheads="1"/>
              </p:cNvSpPr>
              <p:nvPr/>
            </p:nvSpPr>
            <p:spPr bwMode="auto">
              <a:xfrm>
                <a:off x="4267652" y="5320024"/>
                <a:ext cx="464465" cy="4030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sz="2400" b="1">
                    <a:latin typeface="Calibri" pitchFamily="34" charset="0"/>
                    <a:cs typeface="Arial" charset="0"/>
                  </a:rPr>
                  <a:t>7.2</a:t>
                </a:r>
              </a:p>
            </p:txBody>
          </p:sp>
          <p:sp>
            <p:nvSpPr>
              <p:cNvPr id="57392" name="TextBox 213"/>
              <p:cNvSpPr txBox="1">
                <a:spLocks noChangeArrowheads="1"/>
              </p:cNvSpPr>
              <p:nvPr/>
            </p:nvSpPr>
            <p:spPr bwMode="auto">
              <a:xfrm>
                <a:off x="2301283" y="5372136"/>
                <a:ext cx="463851" cy="382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sz="2400" b="1"/>
                  <a:t>6.8</a:t>
                </a:r>
              </a:p>
            </p:txBody>
          </p:sp>
          <p:sp>
            <p:nvSpPr>
              <p:cNvPr id="57393" name="TextBox 214"/>
              <p:cNvSpPr txBox="1">
                <a:spLocks noChangeArrowheads="1"/>
              </p:cNvSpPr>
              <p:nvPr/>
            </p:nvSpPr>
            <p:spPr bwMode="auto">
              <a:xfrm>
                <a:off x="6180294" y="5331133"/>
                <a:ext cx="464465" cy="391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sz="2400" b="1">
                    <a:latin typeface="Calibri" pitchFamily="34" charset="0"/>
                    <a:cs typeface="Arial" charset="0"/>
                  </a:rPr>
                  <a:t>7.6</a:t>
                </a: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469103" y="5158158"/>
                <a:ext cx="171459" cy="226930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447234" y="5116898"/>
                <a:ext cx="171459" cy="228517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325347" y="5086747"/>
                <a:ext cx="171459" cy="226929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7388" name="TextBox 226"/>
            <p:cNvSpPr txBox="1">
              <a:spLocks noChangeArrowheads="1"/>
            </p:cNvSpPr>
            <p:nvPr/>
          </p:nvSpPr>
          <p:spPr bwMode="auto">
            <a:xfrm>
              <a:off x="7443296" y="4791880"/>
              <a:ext cx="1552369" cy="676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ru-RU" sz="2000" b="1">
                  <a:latin typeface="Calibri" pitchFamily="34" charset="0"/>
                </a:rPr>
                <a:t>Население</a:t>
              </a:r>
            </a:p>
            <a:p>
              <a:pPr>
                <a:lnSpc>
                  <a:spcPct val="95000"/>
                </a:lnSpc>
              </a:pPr>
              <a:r>
                <a:rPr lang="ru-RU" sz="2000" b="1">
                  <a:latin typeface="Calibri" pitchFamily="34" charset="0"/>
                </a:rPr>
                <a:t>планеты</a:t>
              </a:r>
              <a:endParaRPr lang="en-US" sz="2000" b="1">
                <a:latin typeface="Calibri" pitchFamily="34" charset="0"/>
              </a:endParaRPr>
            </a:p>
          </p:txBody>
        </p:sp>
        <p:pic>
          <p:nvPicPr>
            <p:cNvPr id="57389" name="Picture 10" descr="10302_web_128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845042" y="4756667"/>
              <a:ext cx="631256" cy="78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347" name="Title 61"/>
          <p:cNvSpPr>
            <a:spLocks noGrp="1"/>
          </p:cNvSpPr>
          <p:nvPr>
            <p:ph type="title" idx="4294967295"/>
          </p:nvPr>
        </p:nvSpPr>
        <p:spPr>
          <a:xfrm>
            <a:off x="304800" y="115888"/>
            <a:ext cx="8615363" cy="1517650"/>
          </a:xfrm>
        </p:spPr>
        <p:txBody>
          <a:bodyPr/>
          <a:lstStyle/>
          <a:p>
            <a:pPr defTabSz="912813" eaLnBrk="1" hangingPunct="1">
              <a:lnSpc>
                <a:spcPct val="80000"/>
              </a:lnSpc>
            </a:pP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400" dirty="0" smtClean="0"/>
              <a:t>ИНТЕРНЕТ ВЕЩЕЙ УЖЕ ЗДЕСЬ И УЖЕ РАБОТАЕТ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1600" dirty="0" smtClean="0"/>
              <a:t>В 2008 году Национальный разведывательный совет США опубликовал отчет, в котором указал на шесть гражданских технологий, обладающих в обозримой перспективе наибольшей для общества «взрывной силой» .  Среди этих технологий авторы указывают на Интернет вещей (</a:t>
            </a:r>
            <a:r>
              <a:rPr lang="en-US" sz="1600" dirty="0" smtClean="0"/>
              <a:t>Internet of Things</a:t>
            </a:r>
            <a:r>
              <a:rPr lang="ru-RU" sz="1600" dirty="0" smtClean="0"/>
              <a:t>, сокращенно – </a:t>
            </a:r>
            <a:r>
              <a:rPr lang="en-US" sz="1600" dirty="0" err="1" smtClean="0"/>
              <a:t>IoT</a:t>
            </a:r>
            <a:r>
              <a:rPr lang="ru-RU" sz="1600" dirty="0" smtClean="0"/>
              <a:t>). </a:t>
            </a:r>
            <a:br>
              <a:rPr lang="ru-RU" sz="1600" dirty="0" smtClean="0"/>
            </a:br>
            <a:r>
              <a:rPr lang="ru-RU" sz="2200" dirty="0" smtClean="0"/>
              <a:t> </a:t>
            </a:r>
            <a:endParaRPr lang="en-US" sz="2200" dirty="0" smtClean="0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6521450" y="2633663"/>
            <a:ext cx="2579688" cy="1123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8549" tIns="49273" rIns="98549" bIns="49273">
            <a:spAutoFit/>
          </a:bodyPr>
          <a:lstStyle/>
          <a:p>
            <a:pPr marL="139066" fontAlgn="auto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1400" dirty="0">
                <a:effectLst>
                  <a:outerShdw blurRad="38100" dist="38100" dir="2700000">
                    <a:srgbClr val="000000">
                      <a:alpha val="43000"/>
                    </a:srgbClr>
                  </a:outerShdw>
                </a:effectLst>
                <a:latin typeface="+mn-lt"/>
                <a:cs typeface="Arial"/>
              </a:rPr>
              <a:t>Быстрый рост объектов цифровой инфраструктуры, в 5 раз быстрее, чем в свое время росли применение электричества и телефония</a:t>
            </a:r>
            <a:endParaRPr lang="en-US" sz="1400" dirty="0">
              <a:effectLst>
                <a:outerShdw blurRad="38100" dist="38100" dir="2700000">
                  <a:srgbClr val="000000">
                    <a:alpha val="43000"/>
                  </a:srgbClr>
                </a:outerShdw>
              </a:effectLst>
              <a:latin typeface="+mn-lt"/>
              <a:cs typeface="Arial"/>
              <a:sym typeface="Arial" charset="0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6445250" y="1136650"/>
            <a:ext cx="2481263" cy="1804988"/>
            <a:chOff x="6919247" y="1334256"/>
            <a:chExt cx="2268018" cy="1805059"/>
          </a:xfrm>
        </p:grpSpPr>
        <p:sp>
          <p:nvSpPr>
            <p:cNvPr id="91" name="Line Callout 2 (Accent Bar) 90"/>
            <p:cNvSpPr/>
            <p:nvPr/>
          </p:nvSpPr>
          <p:spPr>
            <a:xfrm>
              <a:off x="7445985" y="1334256"/>
              <a:ext cx="1323373" cy="1493897"/>
            </a:xfrm>
            <a:prstGeom prst="accentCallout2">
              <a:avLst>
                <a:gd name="adj1" fmla="val 56431"/>
                <a:gd name="adj2" fmla="val -35993"/>
                <a:gd name="adj3" fmla="val 56431"/>
                <a:gd name="adj4" fmla="val -73050"/>
                <a:gd name="adj5" fmla="val 22129"/>
                <a:gd name="adj6" fmla="val -73263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  <a:cs typeface="Arial"/>
              </a:endParaRPr>
            </a:p>
          </p:txBody>
        </p:sp>
        <p:grpSp>
          <p:nvGrpSpPr>
            <p:cNvPr id="57383" name="Group 91"/>
            <p:cNvGrpSpPr>
              <a:grpSpLocks/>
            </p:cNvGrpSpPr>
            <p:nvPr/>
          </p:nvGrpSpPr>
          <p:grpSpPr bwMode="auto">
            <a:xfrm>
              <a:off x="6919247" y="1692206"/>
              <a:ext cx="2268018" cy="1447109"/>
              <a:chOff x="6551426" y="1866182"/>
              <a:chExt cx="2072711" cy="144710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6551426" y="2001964"/>
                <a:ext cx="1644377" cy="790606"/>
              </a:xfrm>
              <a:prstGeom prst="rect">
                <a:avLst/>
              </a:prstGeom>
              <a:noFill/>
            </p:spPr>
            <p:txBody>
              <a:bodyPr wrap="none" anchor="ctr"/>
              <a:lstStyle/>
              <a:p>
                <a:pPr defTabSz="1096968" fontAlgn="auto">
                  <a:lnSpc>
                    <a:spcPts val="408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sz="7900" b="1" spc="-180" dirty="0">
                    <a:solidFill>
                      <a:srgbClr val="B7D333"/>
                    </a:solidFill>
                    <a:latin typeface="+mn-lt"/>
                    <a:cs typeface="Arial"/>
                  </a:rPr>
                  <a:t>50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595188" y="1865434"/>
                <a:ext cx="1853902" cy="725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defTabSz="1096968" fontAlgn="auto">
                  <a:lnSpc>
                    <a:spcPts val="408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ru-RU" sz="1400" b="1" spc="-18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Arial"/>
                </a:endParaRPr>
              </a:p>
              <a:p>
                <a:pPr defTabSz="1096968" fontAlgn="auto">
                  <a:lnSpc>
                    <a:spcPts val="408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ru-RU" sz="1400" b="1" spc="-18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Arial"/>
                </a:endParaRPr>
              </a:p>
              <a:p>
                <a:pPr defTabSz="1096968" fontAlgn="auto">
                  <a:lnSpc>
                    <a:spcPts val="408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ru-RU" sz="1400" b="1" spc="-18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cs typeface="Arial"/>
                  </a:rPr>
                  <a:t>Миллиардов умных  объектов  в    2020</a:t>
                </a:r>
                <a:endParaRPr kumimoji="1" lang="en-US" sz="1400" b="1" spc="-18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Arial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711886" y="2657627"/>
                <a:ext cx="1912251" cy="655664"/>
              </a:xfrm>
              <a:prstGeom prst="rect">
                <a:avLst/>
              </a:prstGeom>
              <a:noFill/>
            </p:spPr>
            <p:txBody>
              <a:bodyPr wrap="none" anchor="ctr"/>
              <a:lstStyle/>
              <a:p>
                <a:pPr defTabSz="1096968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en-US" sz="2800" b="1" spc="-18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Arial"/>
                </a:endParaRPr>
              </a:p>
            </p:txBody>
          </p:sp>
        </p:grp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133350" y="1593850"/>
            <a:ext cx="7942263" cy="5337175"/>
            <a:chOff x="227578" y="1257300"/>
            <a:chExt cx="10587043" cy="5336659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 rot="5400000">
              <a:off x="-1448706" y="3278186"/>
              <a:ext cx="4985689" cy="943917"/>
            </a:xfrm>
            <a:prstGeom prst="leftArrow">
              <a:avLst>
                <a:gd name="adj1" fmla="val 48193"/>
                <a:gd name="adj2" fmla="val 42379"/>
              </a:avLst>
            </a:prstGeom>
            <a:gradFill flip="none" rotWithShape="1">
              <a:gsLst>
                <a:gs pos="50000">
                  <a:srgbClr val="3EB549">
                    <a:alpha val="15000"/>
                  </a:srgbClr>
                </a:gs>
                <a:gs pos="0">
                  <a:srgbClr val="02928C">
                    <a:alpha val="65000"/>
                  </a:srgbClr>
                </a:gs>
                <a:gs pos="100000">
                  <a:srgbClr val="CBDB2A">
                    <a:alpha val="35000"/>
                  </a:srgbClr>
                </a:gs>
              </a:gsLst>
              <a:lin ang="2700000" scaled="1"/>
              <a:tileRect/>
            </a:gradFill>
            <a:ln w="5" cap="rnd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solidFill>
                  <a:srgbClr val="0096D6"/>
                </a:solidFill>
                <a:latin typeface="+mn-lt"/>
              </a:endParaRPr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 rot="10800000">
              <a:off x="1269443" y="5618797"/>
              <a:ext cx="9545178" cy="812029"/>
            </a:xfrm>
            <a:prstGeom prst="leftArrow">
              <a:avLst>
                <a:gd name="adj1" fmla="val 53796"/>
                <a:gd name="adj2" fmla="val 56798"/>
              </a:avLst>
            </a:prstGeom>
            <a:gradFill flip="none" rotWithShape="1">
              <a:gsLst>
                <a:gs pos="50000">
                  <a:srgbClr val="3EB549">
                    <a:alpha val="15000"/>
                  </a:srgbClr>
                </a:gs>
                <a:gs pos="0">
                  <a:srgbClr val="02928C">
                    <a:alpha val="65000"/>
                  </a:srgbClr>
                </a:gs>
                <a:gs pos="100000">
                  <a:srgbClr val="CBDB2A">
                    <a:alpha val="35000"/>
                  </a:srgbClr>
                </a:gs>
              </a:gsLst>
              <a:lin ang="2700000" scaled="1"/>
              <a:tileRect/>
            </a:gradFill>
            <a:ln w="5" cap="rnd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solidFill>
                  <a:srgbClr val="0096D6"/>
                </a:solidFill>
                <a:latin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7578" y="1644613"/>
              <a:ext cx="598868" cy="500015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50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81216" y="6209821"/>
              <a:ext cx="755462" cy="384138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2010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61331" y="6209821"/>
              <a:ext cx="837991" cy="384138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+mn-lt"/>
                </a:rPr>
                <a:t>2015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18168" y="6209821"/>
              <a:ext cx="837991" cy="384138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+mn-lt"/>
                </a:rPr>
                <a:t>2020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578" y="5703458"/>
              <a:ext cx="598868" cy="500014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7578" y="2470033"/>
              <a:ext cx="598868" cy="500015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7578" y="3304977"/>
              <a:ext cx="598868" cy="500015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30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7578" y="4143096"/>
              <a:ext cx="598868" cy="500015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20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7578" y="4982803"/>
              <a:ext cx="598868" cy="500014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10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-552199" y="3680943"/>
              <a:ext cx="3208027" cy="383020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  <a:latin typeface="+mn-lt"/>
                </a:rPr>
                <a:t>Миллиардов устройств</a:t>
              </a: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 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962025" y="1779588"/>
            <a:ext cx="5265738" cy="4221162"/>
            <a:chOff x="1316517" y="1570588"/>
            <a:chExt cx="5265101" cy="4220612"/>
          </a:xfrm>
        </p:grpSpPr>
        <p:sp>
          <p:nvSpPr>
            <p:cNvPr id="188" name="TextBox 187"/>
            <p:cNvSpPr txBox="1"/>
            <p:nvPr/>
          </p:nvSpPr>
          <p:spPr>
            <a:xfrm>
              <a:off x="4235577" y="4053114"/>
              <a:ext cx="465081" cy="40158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n-lt"/>
                  <a:cs typeface="Arial"/>
                </a:rPr>
                <a:t>25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792713" y="4794380"/>
              <a:ext cx="568256" cy="39047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n-lt"/>
                  <a:cs typeface="Arial"/>
                </a:rPr>
                <a:t>12.5</a:t>
              </a:r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1316517" y="1716619"/>
              <a:ext cx="5155576" cy="4074581"/>
            </a:xfrm>
            <a:custGeom>
              <a:avLst/>
              <a:gdLst>
                <a:gd name="connsiteX0" fmla="*/ 0 w 4705350"/>
                <a:gd name="connsiteY0" fmla="*/ 3686175 h 3686175"/>
                <a:gd name="connsiteX1" fmla="*/ 1076325 w 4705350"/>
                <a:gd name="connsiteY1" fmla="*/ 3133725 h 3686175"/>
                <a:gd name="connsiteX2" fmla="*/ 2905125 w 4705350"/>
                <a:gd name="connsiteY2" fmla="*/ 2124075 h 3686175"/>
                <a:gd name="connsiteX3" fmla="*/ 4705350 w 4705350"/>
                <a:gd name="connsiteY3" fmla="*/ 0 h 3686175"/>
                <a:gd name="connsiteX4" fmla="*/ 4705350 w 4705350"/>
                <a:gd name="connsiteY4" fmla="*/ 0 h 3686175"/>
                <a:gd name="connsiteX0" fmla="*/ 0 w 4705350"/>
                <a:gd name="connsiteY0" fmla="*/ 3686175 h 3686175"/>
                <a:gd name="connsiteX1" fmla="*/ 1076325 w 4705350"/>
                <a:gd name="connsiteY1" fmla="*/ 3133725 h 3686175"/>
                <a:gd name="connsiteX2" fmla="*/ 2905125 w 4705350"/>
                <a:gd name="connsiteY2" fmla="*/ 2124075 h 3686175"/>
                <a:gd name="connsiteX3" fmla="*/ 4705350 w 4705350"/>
                <a:gd name="connsiteY3" fmla="*/ 0 h 3686175"/>
                <a:gd name="connsiteX4" fmla="*/ 4705350 w 4705350"/>
                <a:gd name="connsiteY4" fmla="*/ 0 h 3686175"/>
                <a:gd name="connsiteX0" fmla="*/ 0 w 4705350"/>
                <a:gd name="connsiteY0" fmla="*/ 3686175 h 3686175"/>
                <a:gd name="connsiteX1" fmla="*/ 1076325 w 4705350"/>
                <a:gd name="connsiteY1" fmla="*/ 3133725 h 3686175"/>
                <a:gd name="connsiteX2" fmla="*/ 2905125 w 4705350"/>
                <a:gd name="connsiteY2" fmla="*/ 2124075 h 3686175"/>
                <a:gd name="connsiteX3" fmla="*/ 4705350 w 4705350"/>
                <a:gd name="connsiteY3" fmla="*/ 0 h 3686175"/>
                <a:gd name="connsiteX4" fmla="*/ 4705350 w 4705350"/>
                <a:gd name="connsiteY4" fmla="*/ 0 h 3686175"/>
                <a:gd name="connsiteX0" fmla="*/ 0 w 4705350"/>
                <a:gd name="connsiteY0" fmla="*/ 3686175 h 3686175"/>
                <a:gd name="connsiteX1" fmla="*/ 1076325 w 4705350"/>
                <a:gd name="connsiteY1" fmla="*/ 3133725 h 3686175"/>
                <a:gd name="connsiteX2" fmla="*/ 2905125 w 4705350"/>
                <a:gd name="connsiteY2" fmla="*/ 2124075 h 3686175"/>
                <a:gd name="connsiteX3" fmla="*/ 4705350 w 4705350"/>
                <a:gd name="connsiteY3" fmla="*/ 0 h 3686175"/>
                <a:gd name="connsiteX4" fmla="*/ 4705350 w 4705350"/>
                <a:gd name="connsiteY4" fmla="*/ 0 h 3686175"/>
                <a:gd name="connsiteX0" fmla="*/ 0 w 4705350"/>
                <a:gd name="connsiteY0" fmla="*/ 3686175 h 3686175"/>
                <a:gd name="connsiteX1" fmla="*/ 1076325 w 4705350"/>
                <a:gd name="connsiteY1" fmla="*/ 3133725 h 3686175"/>
                <a:gd name="connsiteX2" fmla="*/ 2905125 w 4705350"/>
                <a:gd name="connsiteY2" fmla="*/ 2124075 h 3686175"/>
                <a:gd name="connsiteX3" fmla="*/ 4705350 w 4705350"/>
                <a:gd name="connsiteY3" fmla="*/ 0 h 3686175"/>
                <a:gd name="connsiteX4" fmla="*/ 4705350 w 4705350"/>
                <a:gd name="connsiteY4" fmla="*/ 0 h 3686175"/>
                <a:gd name="connsiteX0" fmla="*/ 0 w 4705350"/>
                <a:gd name="connsiteY0" fmla="*/ 3686175 h 3686175"/>
                <a:gd name="connsiteX1" fmla="*/ 1081088 w 4705350"/>
                <a:gd name="connsiteY1" fmla="*/ 3151188 h 3686175"/>
                <a:gd name="connsiteX2" fmla="*/ 2905125 w 4705350"/>
                <a:gd name="connsiteY2" fmla="*/ 2124075 h 3686175"/>
                <a:gd name="connsiteX3" fmla="*/ 4705350 w 4705350"/>
                <a:gd name="connsiteY3" fmla="*/ 0 h 3686175"/>
                <a:gd name="connsiteX4" fmla="*/ 4705350 w 4705350"/>
                <a:gd name="connsiteY4" fmla="*/ 0 h 3686175"/>
                <a:gd name="connsiteX0" fmla="*/ 0 w 4324350"/>
                <a:gd name="connsiteY0" fmla="*/ 3894137 h 3894137"/>
                <a:gd name="connsiteX1" fmla="*/ 700088 w 4324350"/>
                <a:gd name="connsiteY1" fmla="*/ 3151188 h 3894137"/>
                <a:gd name="connsiteX2" fmla="*/ 2524125 w 4324350"/>
                <a:gd name="connsiteY2" fmla="*/ 2124075 h 3894137"/>
                <a:gd name="connsiteX3" fmla="*/ 4324350 w 4324350"/>
                <a:gd name="connsiteY3" fmla="*/ 0 h 3894137"/>
                <a:gd name="connsiteX4" fmla="*/ 4324350 w 4324350"/>
                <a:gd name="connsiteY4" fmla="*/ 0 h 3894137"/>
                <a:gd name="connsiteX0" fmla="*/ 0 w 4686300"/>
                <a:gd name="connsiteY0" fmla="*/ 3998912 h 3998912"/>
                <a:gd name="connsiteX1" fmla="*/ 1062038 w 4686300"/>
                <a:gd name="connsiteY1" fmla="*/ 3151188 h 3998912"/>
                <a:gd name="connsiteX2" fmla="*/ 2886075 w 4686300"/>
                <a:gd name="connsiteY2" fmla="*/ 2124075 h 3998912"/>
                <a:gd name="connsiteX3" fmla="*/ 4686300 w 4686300"/>
                <a:gd name="connsiteY3" fmla="*/ 0 h 3998912"/>
                <a:gd name="connsiteX4" fmla="*/ 4686300 w 4686300"/>
                <a:gd name="connsiteY4" fmla="*/ 0 h 3998912"/>
                <a:gd name="connsiteX0" fmla="*/ 0 w 4686300"/>
                <a:gd name="connsiteY0" fmla="*/ 3998912 h 3998912"/>
                <a:gd name="connsiteX1" fmla="*/ 1062038 w 4686300"/>
                <a:gd name="connsiteY1" fmla="*/ 3151188 h 3998912"/>
                <a:gd name="connsiteX2" fmla="*/ 2886075 w 4686300"/>
                <a:gd name="connsiteY2" fmla="*/ 2124075 h 3998912"/>
                <a:gd name="connsiteX3" fmla="*/ 4686300 w 4686300"/>
                <a:gd name="connsiteY3" fmla="*/ 0 h 3998912"/>
                <a:gd name="connsiteX4" fmla="*/ 4686300 w 4686300"/>
                <a:gd name="connsiteY4" fmla="*/ 0 h 3998912"/>
                <a:gd name="connsiteX0" fmla="*/ 0 w 4686300"/>
                <a:gd name="connsiteY0" fmla="*/ 3998912 h 3998912"/>
                <a:gd name="connsiteX1" fmla="*/ 1062038 w 4686300"/>
                <a:gd name="connsiteY1" fmla="*/ 3151188 h 3998912"/>
                <a:gd name="connsiteX2" fmla="*/ 2886075 w 4686300"/>
                <a:gd name="connsiteY2" fmla="*/ 2124075 h 3998912"/>
                <a:gd name="connsiteX3" fmla="*/ 4686300 w 4686300"/>
                <a:gd name="connsiteY3" fmla="*/ 0 h 3998912"/>
                <a:gd name="connsiteX4" fmla="*/ 4686300 w 4686300"/>
                <a:gd name="connsiteY4" fmla="*/ 0 h 3998912"/>
                <a:gd name="connsiteX0" fmla="*/ 0 w 4524375"/>
                <a:gd name="connsiteY0" fmla="*/ 4130674 h 4130674"/>
                <a:gd name="connsiteX1" fmla="*/ 900113 w 4524375"/>
                <a:gd name="connsiteY1" fmla="*/ 3151188 h 4130674"/>
                <a:gd name="connsiteX2" fmla="*/ 2724150 w 4524375"/>
                <a:gd name="connsiteY2" fmla="*/ 2124075 h 4130674"/>
                <a:gd name="connsiteX3" fmla="*/ 4524375 w 4524375"/>
                <a:gd name="connsiteY3" fmla="*/ 0 h 4130674"/>
                <a:gd name="connsiteX4" fmla="*/ 4524375 w 4524375"/>
                <a:gd name="connsiteY4" fmla="*/ 0 h 4130674"/>
                <a:gd name="connsiteX0" fmla="*/ 0 w 4552950"/>
                <a:gd name="connsiteY0" fmla="*/ 3971924 h 3971924"/>
                <a:gd name="connsiteX1" fmla="*/ 928688 w 4552950"/>
                <a:gd name="connsiteY1" fmla="*/ 3151188 h 3971924"/>
                <a:gd name="connsiteX2" fmla="*/ 2752725 w 4552950"/>
                <a:gd name="connsiteY2" fmla="*/ 2124075 h 3971924"/>
                <a:gd name="connsiteX3" fmla="*/ 4552950 w 4552950"/>
                <a:gd name="connsiteY3" fmla="*/ 0 h 3971924"/>
                <a:gd name="connsiteX4" fmla="*/ 4552950 w 4552950"/>
                <a:gd name="connsiteY4" fmla="*/ 0 h 3971924"/>
                <a:gd name="connsiteX0" fmla="*/ 0 w 4552950"/>
                <a:gd name="connsiteY0" fmla="*/ 3971924 h 3971924"/>
                <a:gd name="connsiteX1" fmla="*/ 928688 w 4552950"/>
                <a:gd name="connsiteY1" fmla="*/ 3151188 h 3971924"/>
                <a:gd name="connsiteX2" fmla="*/ 2752725 w 4552950"/>
                <a:gd name="connsiteY2" fmla="*/ 2124075 h 3971924"/>
                <a:gd name="connsiteX3" fmla="*/ 4552950 w 4552950"/>
                <a:gd name="connsiteY3" fmla="*/ 0 h 3971924"/>
                <a:gd name="connsiteX4" fmla="*/ 4552950 w 4552950"/>
                <a:gd name="connsiteY4" fmla="*/ 0 h 3971924"/>
                <a:gd name="connsiteX0" fmla="*/ 0 w 4572000"/>
                <a:gd name="connsiteY0" fmla="*/ 3933824 h 3933824"/>
                <a:gd name="connsiteX1" fmla="*/ 947738 w 4572000"/>
                <a:gd name="connsiteY1" fmla="*/ 3151188 h 3933824"/>
                <a:gd name="connsiteX2" fmla="*/ 2771775 w 4572000"/>
                <a:gd name="connsiteY2" fmla="*/ 2124075 h 3933824"/>
                <a:gd name="connsiteX3" fmla="*/ 4572000 w 4572000"/>
                <a:gd name="connsiteY3" fmla="*/ 0 h 3933824"/>
                <a:gd name="connsiteX4" fmla="*/ 4572000 w 4572000"/>
                <a:gd name="connsiteY4" fmla="*/ 0 h 3933824"/>
                <a:gd name="connsiteX0" fmla="*/ 0 w 4572000"/>
                <a:gd name="connsiteY0" fmla="*/ 3933824 h 3933824"/>
                <a:gd name="connsiteX1" fmla="*/ 947738 w 4572000"/>
                <a:gd name="connsiteY1" fmla="*/ 3151188 h 3933824"/>
                <a:gd name="connsiteX2" fmla="*/ 2771775 w 4572000"/>
                <a:gd name="connsiteY2" fmla="*/ 2124075 h 3933824"/>
                <a:gd name="connsiteX3" fmla="*/ 4572000 w 4572000"/>
                <a:gd name="connsiteY3" fmla="*/ 0 h 3933824"/>
                <a:gd name="connsiteX4" fmla="*/ 4572000 w 4572000"/>
                <a:gd name="connsiteY4" fmla="*/ 0 h 3933824"/>
                <a:gd name="connsiteX0" fmla="*/ 0 w 4733925"/>
                <a:gd name="connsiteY0" fmla="*/ 4010024 h 4010024"/>
                <a:gd name="connsiteX1" fmla="*/ 1109663 w 4733925"/>
                <a:gd name="connsiteY1" fmla="*/ 3151188 h 4010024"/>
                <a:gd name="connsiteX2" fmla="*/ 2933700 w 4733925"/>
                <a:gd name="connsiteY2" fmla="*/ 2124075 h 4010024"/>
                <a:gd name="connsiteX3" fmla="*/ 4733925 w 4733925"/>
                <a:gd name="connsiteY3" fmla="*/ 0 h 4010024"/>
                <a:gd name="connsiteX4" fmla="*/ 4733925 w 4733925"/>
                <a:gd name="connsiteY4" fmla="*/ 0 h 4010024"/>
                <a:gd name="connsiteX0" fmla="*/ 0 w 4733925"/>
                <a:gd name="connsiteY0" fmla="*/ 4010024 h 4010024"/>
                <a:gd name="connsiteX1" fmla="*/ 1109663 w 4733925"/>
                <a:gd name="connsiteY1" fmla="*/ 3151188 h 4010024"/>
                <a:gd name="connsiteX2" fmla="*/ 2933700 w 4733925"/>
                <a:gd name="connsiteY2" fmla="*/ 2124075 h 4010024"/>
                <a:gd name="connsiteX3" fmla="*/ 4733925 w 4733925"/>
                <a:gd name="connsiteY3" fmla="*/ 0 h 4010024"/>
                <a:gd name="connsiteX4" fmla="*/ 4733925 w 4733925"/>
                <a:gd name="connsiteY4" fmla="*/ 0 h 4010024"/>
                <a:gd name="connsiteX0" fmla="*/ 0 w 4733925"/>
                <a:gd name="connsiteY0" fmla="*/ 4010024 h 4010024"/>
                <a:gd name="connsiteX1" fmla="*/ 1109663 w 4733925"/>
                <a:gd name="connsiteY1" fmla="*/ 3151188 h 4010024"/>
                <a:gd name="connsiteX2" fmla="*/ 2933700 w 4733925"/>
                <a:gd name="connsiteY2" fmla="*/ 2124075 h 4010024"/>
                <a:gd name="connsiteX3" fmla="*/ 4733925 w 4733925"/>
                <a:gd name="connsiteY3" fmla="*/ 0 h 4010024"/>
                <a:gd name="connsiteX4" fmla="*/ 4733925 w 4733925"/>
                <a:gd name="connsiteY4" fmla="*/ 0 h 40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3925" h="4010024">
                  <a:moveTo>
                    <a:pt x="0" y="4010024"/>
                  </a:moveTo>
                  <a:cubicBezTo>
                    <a:pt x="444500" y="3779836"/>
                    <a:pt x="693737" y="3343274"/>
                    <a:pt x="1109663" y="3151188"/>
                  </a:cubicBezTo>
                  <a:cubicBezTo>
                    <a:pt x="1938338" y="2776538"/>
                    <a:pt x="2400300" y="2527300"/>
                    <a:pt x="2933700" y="2124075"/>
                  </a:cubicBezTo>
                  <a:cubicBezTo>
                    <a:pt x="3524250" y="1606550"/>
                    <a:pt x="4152900" y="936625"/>
                    <a:pt x="4733925" y="0"/>
                  </a:cubicBezTo>
                  <a:lnTo>
                    <a:pt x="4733925" y="0"/>
                  </a:lnTo>
                </a:path>
              </a:pathLst>
            </a:custGeom>
            <a:ln w="762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FFFFFF"/>
                </a:solidFill>
                <a:cs typeface="Arial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870492" y="4619778"/>
              <a:ext cx="171429" cy="226983"/>
            </a:xfrm>
            <a:prstGeom prst="ellipse">
              <a:avLst/>
            </a:prstGeom>
            <a:solidFill>
              <a:srgbClr val="B7D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246687" y="3888036"/>
              <a:ext cx="171429" cy="226982"/>
            </a:xfrm>
            <a:prstGeom prst="ellipse">
              <a:avLst/>
            </a:prstGeom>
            <a:solidFill>
              <a:srgbClr val="B7D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6410189" y="1570588"/>
              <a:ext cx="171429" cy="226982"/>
            </a:xfrm>
            <a:prstGeom prst="ellipse">
              <a:avLst/>
            </a:prstGeom>
            <a:solidFill>
              <a:srgbClr val="B7D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576388" y="3941763"/>
            <a:ext cx="1420812" cy="1647825"/>
            <a:chOff x="1939723" y="3733102"/>
            <a:chExt cx="1420364" cy="1648642"/>
          </a:xfrm>
        </p:grpSpPr>
        <p:sp>
          <p:nvSpPr>
            <p:cNvPr id="57357" name="TextBox 223"/>
            <p:cNvSpPr txBox="1">
              <a:spLocks noChangeArrowheads="1"/>
            </p:cNvSpPr>
            <p:nvPr/>
          </p:nvSpPr>
          <p:spPr bwMode="auto">
            <a:xfrm>
              <a:off x="2150301" y="3733102"/>
              <a:ext cx="1209786" cy="618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b="1">
                  <a:solidFill>
                    <a:srgbClr val="FFFFFF"/>
                  </a:solidFill>
                </a:rPr>
                <a:t>Inflection</a:t>
              </a:r>
              <a:br>
                <a:rPr lang="en-US" b="1">
                  <a:solidFill>
                    <a:srgbClr val="FFFFFF"/>
                  </a:solidFill>
                </a:rPr>
              </a:br>
              <a:r>
                <a:rPr lang="en-US" b="1">
                  <a:solidFill>
                    <a:srgbClr val="FFFFFF"/>
                  </a:solidFill>
                </a:rPr>
                <a:t>point</a:t>
              </a:r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2023833" y="3922108"/>
              <a:ext cx="161874" cy="1380222"/>
            </a:xfrm>
            <a:custGeom>
              <a:avLst/>
              <a:gdLst>
                <a:gd name="connsiteX0" fmla="*/ 161925 w 161925"/>
                <a:gd name="connsiteY0" fmla="*/ 0 h 2590800"/>
                <a:gd name="connsiteX1" fmla="*/ 9525 w 161925"/>
                <a:gd name="connsiteY1" fmla="*/ 0 h 2590800"/>
                <a:gd name="connsiteX2" fmla="*/ 0 w 161925"/>
                <a:gd name="connsiteY2" fmla="*/ 25908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2590800">
                  <a:moveTo>
                    <a:pt x="161925" y="0"/>
                  </a:moveTo>
                  <a:lnTo>
                    <a:pt x="9525" y="0"/>
                  </a:lnTo>
                  <a:lnTo>
                    <a:pt x="0" y="2590800"/>
                  </a:lnTo>
                </a:path>
              </a:pathLst>
            </a:cu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1D54"/>
                </a:solidFill>
                <a:cs typeface="Arial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1939723" y="5154618"/>
              <a:ext cx="171396" cy="22712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937000" y="5886450"/>
            <a:ext cx="849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время</a:t>
            </a:r>
            <a:endParaRPr lang="en-US"/>
          </a:p>
        </p:txBody>
      </p:sp>
      <p:sp>
        <p:nvSpPr>
          <p:cNvPr id="57354" name="TextBox 14"/>
          <p:cNvSpPr txBox="1">
            <a:spLocks noChangeArrowheads="1"/>
          </p:cNvSpPr>
          <p:nvPr/>
        </p:nvSpPr>
        <p:spPr bwMode="auto">
          <a:xfrm>
            <a:off x="-1403350" y="1212850"/>
            <a:ext cx="18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5651500" y="6540500"/>
            <a:ext cx="22907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5922" tIns="72963" rIns="145922" bIns="72963">
            <a:spAutoFit/>
          </a:bodyPr>
          <a:lstStyle/>
          <a:p>
            <a:pPr defTabSz="811213" eaLnBrk="0" hangingPunct="0">
              <a:lnSpc>
                <a:spcPct val="90000"/>
              </a:lnSpc>
            </a:pPr>
            <a:r>
              <a:rPr lang="en-US" sz="1100" i="1">
                <a:solidFill>
                  <a:srgbClr val="00B0F0"/>
                </a:solidFill>
                <a:cs typeface="Arial" charset="0"/>
              </a:rPr>
              <a:t>Source: Cisco IBSG, 2011</a:t>
            </a:r>
          </a:p>
        </p:txBody>
      </p:sp>
      <p:sp>
        <p:nvSpPr>
          <p:cNvPr id="57356" name="TextBox 2"/>
          <p:cNvSpPr txBox="1">
            <a:spLocks noChangeArrowheads="1"/>
          </p:cNvSpPr>
          <p:nvPr/>
        </p:nvSpPr>
        <p:spPr bwMode="auto">
          <a:xfrm>
            <a:off x="4494213" y="4005263"/>
            <a:ext cx="403225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Calibri" pitchFamily="34" charset="0"/>
              </a:rPr>
              <a:t> </a:t>
            </a:r>
            <a:r>
              <a:rPr lang="ru-RU" sz="1400" b="1">
                <a:latin typeface="Calibri" pitchFamily="34" charset="0"/>
              </a:rPr>
              <a:t>Интернет вещей — всего лишь момент времени, когда количество "вещей" или материальных объектов, подключенных к Интернету, превысило число людей - </a:t>
            </a:r>
            <a:r>
              <a:rPr lang="ru-RU" sz="1400" b="1" i="1">
                <a:solidFill>
                  <a:srgbClr val="0070C0"/>
                </a:solidFill>
                <a:latin typeface="Calibri" pitchFamily="34" charset="0"/>
              </a:rPr>
              <a:t>Cisco IBSG (Internet Business Solutions Group)</a:t>
            </a:r>
          </a:p>
        </p:txBody>
      </p:sp>
    </p:spTree>
    <p:extLst>
      <p:ext uri="{BB962C8B-B14F-4D97-AF65-F5344CB8AC3E}">
        <p14:creationId xmlns:p14="http://schemas.microsoft.com/office/powerpoint/2010/main" val="180248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 descr="C:\Users\bor\Desktop\Gur-IoT\prez-pr\prez\slide-19-1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35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1. </a:t>
            </a:r>
            <a:r>
              <a:rPr lang="en-US" sz="3600" dirty="0" smtClean="0"/>
              <a:t>INDUSTRY 4.0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392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" descr="C:\Users\bor\Desktop\Gur-IoT\prez-pr\prez\slide-13-1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21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C:\Users\bor\Desktop\Gur-IoT\prez-pr\prez\slide-10-1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7938"/>
            <a:ext cx="6910388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6" name="TextBox 1"/>
          <p:cNvSpPr txBox="1">
            <a:spLocks noChangeArrowheads="1"/>
          </p:cNvSpPr>
          <p:nvPr/>
        </p:nvSpPr>
        <p:spPr bwMode="auto">
          <a:xfrm>
            <a:off x="79375" y="4781550"/>
            <a:ext cx="9036050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400" b="1">
                <a:latin typeface="Calibri" pitchFamily="34" charset="0"/>
              </a:rPr>
              <a:t>В рамках </a:t>
            </a:r>
            <a:r>
              <a:rPr lang="en-US" sz="1400" b="1">
                <a:latin typeface="Calibri" pitchFamily="34" charset="0"/>
              </a:rPr>
              <a:t>IoT </a:t>
            </a:r>
            <a:r>
              <a:rPr lang="ru-RU" sz="1400" b="1">
                <a:latin typeface="Calibri" pitchFamily="34" charset="0"/>
              </a:rPr>
              <a:t>рассматривается концепция «соединенного» транспортного средства,. связанного через специальный шлюз с несколькими типами сетей.  Внутренние сети </a:t>
            </a:r>
            <a:r>
              <a:rPr lang="en-US" sz="1400" b="1">
                <a:latin typeface="Calibri" pitchFamily="34" charset="0"/>
              </a:rPr>
              <a:t>Wi</a:t>
            </a:r>
            <a:r>
              <a:rPr lang="ru-RU" sz="1400" b="1">
                <a:latin typeface="Calibri" pitchFamily="34" charset="0"/>
              </a:rPr>
              <a:t>-</a:t>
            </a:r>
            <a:r>
              <a:rPr lang="en-US" sz="1400" b="1">
                <a:latin typeface="Calibri" pitchFamily="34" charset="0"/>
              </a:rPr>
              <a:t>Fi </a:t>
            </a:r>
            <a:r>
              <a:rPr lang="ru-RU" sz="1400" b="1">
                <a:latin typeface="Calibri" pitchFamily="34" charset="0"/>
              </a:rPr>
              <a:t> и  </a:t>
            </a:r>
            <a:r>
              <a:rPr lang="en-US" sz="1400" b="1">
                <a:latin typeface="Calibri" pitchFamily="34" charset="0"/>
              </a:rPr>
              <a:t>Bluetooth </a:t>
            </a:r>
            <a:r>
              <a:rPr lang="ru-RU" sz="1400" b="1">
                <a:latin typeface="Calibri" pitchFamily="34" charset="0"/>
              </a:rPr>
              <a:t>будут осуществлять сбор информации о состоянии различных узлов и устройств автомобиля.  Через наружные сети </a:t>
            </a:r>
            <a:r>
              <a:rPr lang="en-US" sz="1400" b="1">
                <a:latin typeface="Calibri" pitchFamily="34" charset="0"/>
              </a:rPr>
              <a:t>Wi</a:t>
            </a:r>
            <a:r>
              <a:rPr lang="ru-RU" sz="1400" b="1">
                <a:latin typeface="Calibri" pitchFamily="34" charset="0"/>
              </a:rPr>
              <a:t>-</a:t>
            </a:r>
            <a:r>
              <a:rPr lang="en-US" sz="1400" b="1">
                <a:latin typeface="Calibri" pitchFamily="34" charset="0"/>
              </a:rPr>
              <a:t>Fi</a:t>
            </a:r>
            <a:r>
              <a:rPr lang="ru-RU" sz="1400" b="1">
                <a:latin typeface="Calibri" pitchFamily="34" charset="0"/>
              </a:rPr>
              <a:t>, 3</a:t>
            </a:r>
            <a:r>
              <a:rPr lang="en-US" sz="1400" b="1">
                <a:latin typeface="Calibri" pitchFamily="34" charset="0"/>
              </a:rPr>
              <a:t>G</a:t>
            </a:r>
            <a:r>
              <a:rPr lang="ru-RU" sz="1400" b="1">
                <a:latin typeface="Calibri" pitchFamily="34" charset="0"/>
              </a:rPr>
              <a:t>/4</a:t>
            </a:r>
            <a:r>
              <a:rPr lang="en-US" sz="1400" b="1">
                <a:latin typeface="Calibri" pitchFamily="34" charset="0"/>
              </a:rPr>
              <a:t>G</a:t>
            </a:r>
            <a:r>
              <a:rPr lang="ru-RU" sz="1400" b="1">
                <a:latin typeface="Calibri" pitchFamily="34" charset="0"/>
              </a:rPr>
              <a:t> или другие типы сетей автомобиль будет «общаться» с дорожными службами, другими автомобилями (предотвращение столкновений), получать информацию от светофоров, определять свое положение с помощью спутниковой связи, обмениваться информацией  с ремонтными мастерскими и станциями сервисного обслуживания, заправочными станциями,  получать сервисы в виде потоков видео и голосовой информации, автоматически оплачивать проезд на платных дорогах, находить место на парковках в городе.  </a:t>
            </a:r>
          </a:p>
        </p:txBody>
      </p:sp>
    </p:spTree>
    <p:extLst>
      <p:ext uri="{BB962C8B-B14F-4D97-AF65-F5344CB8AC3E}">
        <p14:creationId xmlns:p14="http://schemas.microsoft.com/office/powerpoint/2010/main" val="19971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06" name="Group 2"/>
          <p:cNvGrpSpPr>
            <a:grpSpLocks/>
          </p:cNvGrpSpPr>
          <p:nvPr/>
        </p:nvGrpSpPr>
        <p:grpSpPr bwMode="auto">
          <a:xfrm>
            <a:off x="265113" y="3816350"/>
            <a:ext cx="2051050" cy="2573338"/>
            <a:chOff x="15" y="2483"/>
            <a:chExt cx="1584" cy="1621"/>
          </a:xfrm>
        </p:grpSpPr>
        <p:pic>
          <p:nvPicPr>
            <p:cNvPr id="67635" name="Picture 89" descr="10-circle-photo-9"/>
            <p:cNvPicPr preferRelativeResize="0"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" y="2483"/>
              <a:ext cx="1584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636" name="Text Box 4"/>
            <p:cNvSpPr txBox="1">
              <a:spLocks noChangeArrowheads="1"/>
            </p:cNvSpPr>
            <p:nvPr/>
          </p:nvSpPr>
          <p:spPr bwMode="auto">
            <a:xfrm>
              <a:off x="216" y="3486"/>
              <a:ext cx="1383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b="1">
                  <a:solidFill>
                    <a:srgbClr val="A6A8AB"/>
                  </a:solidFill>
                  <a:cs typeface="Arial" charset="0"/>
                </a:rPr>
                <a:t>Track</a:t>
              </a:r>
            </a:p>
            <a:p>
              <a:pPr>
                <a:spcBef>
                  <a:spcPct val="50000"/>
                </a:spcBef>
              </a:pPr>
              <a:r>
                <a:rPr lang="en-US" altLang="ru-RU" sz="900" b="1">
                  <a:solidFill>
                    <a:srgbClr val="0096D6"/>
                  </a:solidFill>
                  <a:cs typeface="Arial" charset="0"/>
                </a:rPr>
                <a:t>…</a:t>
              </a:r>
              <a:r>
                <a:rPr lang="ru-RU" altLang="ru-RU" sz="900" b="1"/>
                <a:t>текущие и историческое расположение оборудования, активов и людей</a:t>
              </a:r>
              <a:endParaRPr lang="en-US" altLang="ru-RU" sz="900" b="1"/>
            </a:p>
          </p:txBody>
        </p:sp>
      </p:grpSp>
      <p:grpSp>
        <p:nvGrpSpPr>
          <p:cNvPr id="303109" name="Group 5"/>
          <p:cNvGrpSpPr>
            <a:grpSpLocks/>
          </p:cNvGrpSpPr>
          <p:nvPr/>
        </p:nvGrpSpPr>
        <p:grpSpPr bwMode="auto">
          <a:xfrm>
            <a:off x="4594225" y="3816350"/>
            <a:ext cx="2116138" cy="2446338"/>
            <a:chOff x="2817" y="2492"/>
            <a:chExt cx="1564" cy="1541"/>
          </a:xfrm>
        </p:grpSpPr>
        <p:pic>
          <p:nvPicPr>
            <p:cNvPr id="67633" name="Picture 87" descr="10-circle-photo-6"/>
            <p:cNvPicPr preferRelativeResize="0"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17" y="2492"/>
              <a:ext cx="1564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634" name="Text Box 7"/>
            <p:cNvSpPr txBox="1">
              <a:spLocks noChangeArrowheads="1"/>
            </p:cNvSpPr>
            <p:nvPr/>
          </p:nvSpPr>
          <p:spPr bwMode="auto">
            <a:xfrm>
              <a:off x="3000" y="3486"/>
              <a:ext cx="1381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b="1">
                  <a:solidFill>
                    <a:srgbClr val="A6A8AB"/>
                  </a:solidFill>
                  <a:cs typeface="Arial" charset="0"/>
                </a:rPr>
                <a:t>Manage</a:t>
              </a:r>
            </a:p>
            <a:p>
              <a:pPr>
                <a:spcBef>
                  <a:spcPct val="50000"/>
                </a:spcBef>
              </a:pPr>
              <a:r>
                <a:rPr lang="en-US" altLang="ru-RU" sz="1000" b="1">
                  <a:solidFill>
                    <a:srgbClr val="0096D6"/>
                  </a:solidFill>
                  <a:cs typeface="Arial" charset="0"/>
                </a:rPr>
                <a:t>…</a:t>
              </a:r>
              <a:r>
                <a:rPr lang="ru-RU" altLang="ru-RU" sz="900" b="1"/>
                <a:t>статус растений, людей, окружающей среды и активов / контроль</a:t>
              </a:r>
              <a:endParaRPr lang="en-US" altLang="ru-RU" sz="900" b="1"/>
            </a:p>
          </p:txBody>
        </p:sp>
      </p:grpSp>
      <p:sp>
        <p:nvSpPr>
          <p:cNvPr id="6758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5888"/>
            <a:ext cx="3168650" cy="520700"/>
          </a:xfrm>
        </p:spPr>
        <p:txBody>
          <a:bodyPr/>
          <a:lstStyle/>
          <a:p>
            <a:pPr eaLnBrk="1" hangingPunct="1"/>
            <a:r>
              <a:rPr lang="ru-RU" sz="2400" smtClean="0"/>
              <a:t>Solution Overview</a:t>
            </a:r>
            <a:br>
              <a:rPr lang="ru-RU" sz="2400" smtClean="0"/>
            </a:br>
            <a:r>
              <a:rPr lang="ru-RU" sz="2400" smtClean="0"/>
              <a:t>The Connected Mine</a:t>
            </a:r>
          </a:p>
        </p:txBody>
      </p:sp>
      <p:pic>
        <p:nvPicPr>
          <p:cNvPr id="67588" name="Picture 65" descr="UndergroundMin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138238"/>
            <a:ext cx="731520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3114" name="Group 10"/>
          <p:cNvGrpSpPr>
            <a:grpSpLocks/>
          </p:cNvGrpSpPr>
          <p:nvPr/>
        </p:nvGrpSpPr>
        <p:grpSpPr bwMode="auto">
          <a:xfrm>
            <a:off x="0" y="1751013"/>
            <a:ext cx="1376363" cy="1589087"/>
            <a:chOff x="0" y="1103"/>
            <a:chExt cx="867" cy="1001"/>
          </a:xfrm>
        </p:grpSpPr>
        <p:sp>
          <p:nvSpPr>
            <p:cNvPr id="67629" name="Text Box 11"/>
            <p:cNvSpPr txBox="1">
              <a:spLocks noChangeArrowheads="1"/>
            </p:cNvSpPr>
            <p:nvPr/>
          </p:nvSpPr>
          <p:spPr bwMode="auto">
            <a:xfrm>
              <a:off x="0" y="1177"/>
              <a:ext cx="607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ru-RU" altLang="ru-RU" sz="1000" b="1">
                  <a:sym typeface="Gill Sans"/>
                </a:rPr>
                <a:t>Отслежива</a:t>
              </a:r>
            </a:p>
            <a:p>
              <a:pPr defTabSz="814388" eaLnBrk="0" hangingPunct="0">
                <a:lnSpc>
                  <a:spcPct val="90000"/>
                </a:lnSpc>
              </a:pPr>
              <a:r>
                <a:rPr lang="ru-RU" altLang="ru-RU" sz="1000" b="1">
                  <a:sym typeface="Gill Sans"/>
                </a:rPr>
                <a:t>ние активов (растения, люди, инструмент)</a:t>
              </a:r>
              <a:endParaRPr lang="en-GB" altLang="ru-RU" sz="1000" b="1">
                <a:sym typeface="Gill Sans"/>
              </a:endParaRPr>
            </a:p>
          </p:txBody>
        </p:sp>
        <p:sp>
          <p:nvSpPr>
            <p:cNvPr id="67630" name="Line 12"/>
            <p:cNvSpPr>
              <a:spLocks noChangeShapeType="1"/>
            </p:cNvSpPr>
            <p:nvPr/>
          </p:nvSpPr>
          <p:spPr bwMode="auto">
            <a:xfrm>
              <a:off x="445" y="1589"/>
              <a:ext cx="283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  <p:sp>
          <p:nvSpPr>
            <p:cNvPr id="67631" name="Line 13"/>
            <p:cNvSpPr>
              <a:spLocks noChangeShapeType="1"/>
            </p:cNvSpPr>
            <p:nvPr/>
          </p:nvSpPr>
          <p:spPr bwMode="auto">
            <a:xfrm>
              <a:off x="443" y="1589"/>
              <a:ext cx="42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82124" tIns="41061" rIns="82124" bIns="41061" anchor="ctr">
              <a:spAutoFit/>
            </a:bodyPr>
            <a:lstStyle/>
            <a:p>
              <a:endParaRPr lang="ru-RU"/>
            </a:p>
          </p:txBody>
        </p:sp>
        <p:sp>
          <p:nvSpPr>
            <p:cNvPr id="67632" name="Line 14"/>
            <p:cNvSpPr>
              <a:spLocks noChangeShapeType="1"/>
            </p:cNvSpPr>
            <p:nvPr/>
          </p:nvSpPr>
          <p:spPr bwMode="auto">
            <a:xfrm flipV="1">
              <a:off x="443" y="1103"/>
              <a:ext cx="3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303119" name="Group 15"/>
          <p:cNvGrpSpPr>
            <a:grpSpLocks/>
          </p:cNvGrpSpPr>
          <p:nvPr/>
        </p:nvGrpSpPr>
        <p:grpSpPr bwMode="auto">
          <a:xfrm>
            <a:off x="0" y="3011488"/>
            <a:ext cx="2624138" cy="1049337"/>
            <a:chOff x="0" y="1897"/>
            <a:chExt cx="1653" cy="661"/>
          </a:xfrm>
        </p:grpSpPr>
        <p:sp>
          <p:nvSpPr>
            <p:cNvPr id="67626" name="Text Box 16"/>
            <p:cNvSpPr txBox="1">
              <a:spLocks noChangeArrowheads="1"/>
            </p:cNvSpPr>
            <p:nvPr/>
          </p:nvSpPr>
          <p:spPr bwMode="auto">
            <a:xfrm>
              <a:off x="0" y="2157"/>
              <a:ext cx="684" cy="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en-GB" altLang="ru-RU" sz="1000" b="1">
                  <a:sym typeface="Gill Sans"/>
                </a:rPr>
                <a:t>Интеллекту</a:t>
              </a:r>
              <a:endParaRPr lang="ru-RU" altLang="ru-RU" sz="1000" b="1">
                <a:sym typeface="Gill Sans"/>
              </a:endParaRPr>
            </a:p>
            <a:p>
              <a:pPr defTabSz="814388" eaLnBrk="0" hangingPunct="0">
                <a:lnSpc>
                  <a:spcPct val="90000"/>
                </a:lnSpc>
              </a:pPr>
              <a:r>
                <a:rPr lang="en-GB" altLang="ru-RU" sz="1000" b="1">
                  <a:sym typeface="Gill Sans"/>
                </a:rPr>
                <a:t>альн</a:t>
              </a:r>
              <a:r>
                <a:rPr lang="ru-RU" altLang="ru-RU" sz="1000" b="1">
                  <a:sym typeface="Gill Sans"/>
                </a:rPr>
                <a:t>ое </a:t>
              </a:r>
              <a:r>
                <a:rPr lang="en-GB" altLang="ru-RU" sz="1000" b="1">
                  <a:sym typeface="Gill Sans"/>
                </a:rPr>
                <a:t>распределе</a:t>
              </a:r>
              <a:endParaRPr lang="ru-RU" altLang="ru-RU" sz="1000" b="1">
                <a:sym typeface="Gill Sans"/>
              </a:endParaRPr>
            </a:p>
            <a:p>
              <a:pPr defTabSz="814388" eaLnBrk="0" hangingPunct="0">
                <a:lnSpc>
                  <a:spcPct val="90000"/>
                </a:lnSpc>
              </a:pPr>
              <a:r>
                <a:rPr lang="en-GB" altLang="ru-RU" sz="1000" b="1">
                  <a:sym typeface="Gill Sans"/>
                </a:rPr>
                <a:t>ние воздуха</a:t>
              </a:r>
            </a:p>
          </p:txBody>
        </p:sp>
        <p:sp>
          <p:nvSpPr>
            <p:cNvPr id="67627" name="Line 17"/>
            <p:cNvSpPr>
              <a:spLocks noChangeShapeType="1"/>
            </p:cNvSpPr>
            <p:nvPr/>
          </p:nvSpPr>
          <p:spPr bwMode="auto">
            <a:xfrm flipV="1">
              <a:off x="557" y="1897"/>
              <a:ext cx="169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  <p:sp>
          <p:nvSpPr>
            <p:cNvPr id="67628" name="Line 18"/>
            <p:cNvSpPr>
              <a:spLocks noChangeShapeType="1"/>
            </p:cNvSpPr>
            <p:nvPr/>
          </p:nvSpPr>
          <p:spPr bwMode="auto">
            <a:xfrm flipV="1">
              <a:off x="551" y="2166"/>
              <a:ext cx="1102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82124" tIns="41061" rIns="82124" bIns="41061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303123" name="Group 19"/>
          <p:cNvGrpSpPr>
            <a:grpSpLocks/>
          </p:cNvGrpSpPr>
          <p:nvPr/>
        </p:nvGrpSpPr>
        <p:grpSpPr bwMode="auto">
          <a:xfrm>
            <a:off x="4725988" y="534988"/>
            <a:ext cx="2809875" cy="1793875"/>
            <a:chOff x="2977" y="337"/>
            <a:chExt cx="1770" cy="1130"/>
          </a:xfrm>
        </p:grpSpPr>
        <p:sp>
          <p:nvSpPr>
            <p:cNvPr id="67623" name="Text Box 20"/>
            <p:cNvSpPr txBox="1">
              <a:spLocks noChangeArrowheads="1"/>
            </p:cNvSpPr>
            <p:nvPr/>
          </p:nvSpPr>
          <p:spPr bwMode="auto">
            <a:xfrm>
              <a:off x="3403" y="337"/>
              <a:ext cx="104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ru-RU" altLang="ru-RU" sz="1000" b="1">
                  <a:sym typeface="Gill Sans"/>
                </a:rPr>
                <a:t>Управление и контроль</a:t>
              </a:r>
              <a:endParaRPr lang="en-GB" altLang="ru-RU" sz="1000" b="1">
                <a:sym typeface="Gill Sans"/>
              </a:endParaRPr>
            </a:p>
          </p:txBody>
        </p:sp>
        <p:sp>
          <p:nvSpPr>
            <p:cNvPr id="67624" name="Line 21"/>
            <p:cNvSpPr>
              <a:spLocks noChangeShapeType="1"/>
            </p:cNvSpPr>
            <p:nvPr/>
          </p:nvSpPr>
          <p:spPr bwMode="auto">
            <a:xfrm flipH="1">
              <a:off x="2977" y="509"/>
              <a:ext cx="849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82124" tIns="41061" rIns="82124" bIns="41061" anchor="ctr">
              <a:spAutoFit/>
            </a:bodyPr>
            <a:lstStyle/>
            <a:p>
              <a:endParaRPr lang="ru-RU"/>
            </a:p>
          </p:txBody>
        </p:sp>
        <p:sp>
          <p:nvSpPr>
            <p:cNvPr id="67625" name="Line 22"/>
            <p:cNvSpPr>
              <a:spLocks noChangeShapeType="1"/>
            </p:cNvSpPr>
            <p:nvPr/>
          </p:nvSpPr>
          <p:spPr bwMode="auto">
            <a:xfrm>
              <a:off x="3832" y="509"/>
              <a:ext cx="915" cy="9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303127" name="Group 23"/>
          <p:cNvGrpSpPr>
            <a:grpSpLocks/>
          </p:cNvGrpSpPr>
          <p:nvPr/>
        </p:nvGrpSpPr>
        <p:grpSpPr bwMode="auto">
          <a:xfrm>
            <a:off x="2778125" y="749300"/>
            <a:ext cx="5949950" cy="1146175"/>
            <a:chOff x="2007" y="472"/>
            <a:chExt cx="3748" cy="722"/>
          </a:xfrm>
        </p:grpSpPr>
        <p:sp>
          <p:nvSpPr>
            <p:cNvPr id="67620" name="Text Box 24"/>
            <p:cNvSpPr txBox="1">
              <a:spLocks noChangeArrowheads="1"/>
            </p:cNvSpPr>
            <p:nvPr/>
          </p:nvSpPr>
          <p:spPr bwMode="auto">
            <a:xfrm>
              <a:off x="4367" y="472"/>
              <a:ext cx="138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en-GB" altLang="ru-RU" sz="1000" b="1">
                  <a:sym typeface="Gill Sans"/>
                </a:rPr>
                <a:t>мониторинг окружающей среды</a:t>
              </a:r>
            </a:p>
          </p:txBody>
        </p:sp>
        <p:sp>
          <p:nvSpPr>
            <p:cNvPr id="67621" name="Line 25"/>
            <p:cNvSpPr>
              <a:spLocks noChangeShapeType="1"/>
            </p:cNvSpPr>
            <p:nvPr/>
          </p:nvSpPr>
          <p:spPr bwMode="auto">
            <a:xfrm flipH="1">
              <a:off x="2007" y="624"/>
              <a:ext cx="2789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  <p:sp>
          <p:nvSpPr>
            <p:cNvPr id="67622" name="Line 26"/>
            <p:cNvSpPr>
              <a:spLocks noChangeShapeType="1"/>
            </p:cNvSpPr>
            <p:nvPr/>
          </p:nvSpPr>
          <p:spPr bwMode="auto">
            <a:xfrm>
              <a:off x="4802" y="624"/>
              <a:ext cx="67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303131" name="Group 27"/>
          <p:cNvGrpSpPr>
            <a:grpSpLocks/>
          </p:cNvGrpSpPr>
          <p:nvPr/>
        </p:nvGrpSpPr>
        <p:grpSpPr bwMode="auto">
          <a:xfrm>
            <a:off x="-47625" y="969963"/>
            <a:ext cx="1625600" cy="1041400"/>
            <a:chOff x="-30" y="611"/>
            <a:chExt cx="1024" cy="656"/>
          </a:xfrm>
        </p:grpSpPr>
        <p:sp>
          <p:nvSpPr>
            <p:cNvPr id="67618" name="Text Box 28"/>
            <p:cNvSpPr txBox="1">
              <a:spLocks noChangeArrowheads="1"/>
            </p:cNvSpPr>
            <p:nvPr/>
          </p:nvSpPr>
          <p:spPr bwMode="auto">
            <a:xfrm>
              <a:off x="-30" y="611"/>
              <a:ext cx="690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ru-RU" altLang="ru-RU" sz="1000" b="1">
                  <a:sym typeface="Gill Sans"/>
                </a:rPr>
                <a:t>Управление автоматизацией процессов / Техническое обслуживание</a:t>
              </a:r>
              <a:endParaRPr lang="en-GB" altLang="ru-RU" sz="1000" b="1">
                <a:sym typeface="Gill Sans"/>
              </a:endParaRPr>
            </a:p>
          </p:txBody>
        </p:sp>
        <p:sp>
          <p:nvSpPr>
            <p:cNvPr id="67619" name="Line 29"/>
            <p:cNvSpPr>
              <a:spLocks noChangeShapeType="1"/>
            </p:cNvSpPr>
            <p:nvPr/>
          </p:nvSpPr>
          <p:spPr bwMode="auto">
            <a:xfrm>
              <a:off x="527" y="1073"/>
              <a:ext cx="467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82124" tIns="41061" rIns="82124" bIns="41061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303134" name="Group 30"/>
          <p:cNvGrpSpPr>
            <a:grpSpLocks/>
          </p:cNvGrpSpPr>
          <p:nvPr/>
        </p:nvGrpSpPr>
        <p:grpSpPr bwMode="auto">
          <a:xfrm>
            <a:off x="7748588" y="1989138"/>
            <a:ext cx="1395412" cy="749300"/>
            <a:chOff x="4881" y="1253"/>
            <a:chExt cx="879" cy="472"/>
          </a:xfrm>
        </p:grpSpPr>
        <p:sp>
          <p:nvSpPr>
            <p:cNvPr id="67611" name="Text Box 31"/>
            <p:cNvSpPr txBox="1">
              <a:spLocks noChangeArrowheads="1"/>
            </p:cNvSpPr>
            <p:nvPr/>
          </p:nvSpPr>
          <p:spPr bwMode="auto">
            <a:xfrm>
              <a:off x="5219" y="1253"/>
              <a:ext cx="5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en-GB" altLang="ru-RU" sz="1000" b="1">
                  <a:sym typeface="Gill Sans"/>
                </a:rPr>
                <a:t>Безопас</a:t>
              </a:r>
              <a:r>
                <a:rPr lang="ru-RU" altLang="ru-RU" sz="1000" b="1">
                  <a:sym typeface="Gill Sans"/>
                </a:rPr>
                <a:t>-</a:t>
              </a:r>
              <a:r>
                <a:rPr lang="en-GB" altLang="ru-RU" sz="1000" b="1">
                  <a:sym typeface="Gill Sans"/>
                </a:rPr>
                <a:t>ность и </a:t>
              </a:r>
              <a:r>
                <a:rPr lang="ru-RU" altLang="ru-RU" sz="1000" b="1">
                  <a:sym typeface="Gill Sans"/>
                </a:rPr>
                <a:t>о</a:t>
              </a:r>
              <a:r>
                <a:rPr lang="en-GB" altLang="ru-RU" sz="1000" b="1">
                  <a:sym typeface="Gill Sans"/>
                </a:rPr>
                <a:t>храна</a:t>
              </a:r>
            </a:p>
          </p:txBody>
        </p:sp>
        <p:grpSp>
          <p:nvGrpSpPr>
            <p:cNvPr id="67612" name="Group 32"/>
            <p:cNvGrpSpPr>
              <a:grpSpLocks/>
            </p:cNvGrpSpPr>
            <p:nvPr/>
          </p:nvGrpSpPr>
          <p:grpSpPr bwMode="auto">
            <a:xfrm>
              <a:off x="4881" y="1312"/>
              <a:ext cx="383" cy="413"/>
              <a:chOff x="4996" y="1606"/>
              <a:chExt cx="383" cy="413"/>
            </a:xfrm>
          </p:grpSpPr>
          <p:sp>
            <p:nvSpPr>
              <p:cNvPr id="67613" name="Line 33"/>
              <p:cNvSpPr>
                <a:spLocks noChangeShapeType="1"/>
              </p:cNvSpPr>
              <p:nvPr/>
            </p:nvSpPr>
            <p:spPr bwMode="auto">
              <a:xfrm flipH="1">
                <a:off x="5081" y="1716"/>
                <a:ext cx="291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7614" name="Line 34"/>
              <p:cNvSpPr>
                <a:spLocks noChangeShapeType="1"/>
              </p:cNvSpPr>
              <p:nvPr/>
            </p:nvSpPr>
            <p:spPr bwMode="auto">
              <a:xfrm flipH="1">
                <a:off x="5026" y="1714"/>
                <a:ext cx="353" cy="1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7615" name="Line 35"/>
              <p:cNvSpPr>
                <a:spLocks noChangeShapeType="1"/>
              </p:cNvSpPr>
              <p:nvPr/>
            </p:nvSpPr>
            <p:spPr bwMode="auto">
              <a:xfrm flipH="1">
                <a:off x="4996" y="1718"/>
                <a:ext cx="373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7616" name="Line 36"/>
              <p:cNvSpPr>
                <a:spLocks noChangeShapeType="1"/>
              </p:cNvSpPr>
              <p:nvPr/>
            </p:nvSpPr>
            <p:spPr bwMode="auto">
              <a:xfrm flipH="1" flipV="1">
                <a:off x="5004" y="1687"/>
                <a:ext cx="360" cy="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7617" name="Line 37"/>
              <p:cNvSpPr>
                <a:spLocks noChangeShapeType="1"/>
              </p:cNvSpPr>
              <p:nvPr/>
            </p:nvSpPr>
            <p:spPr bwMode="auto">
              <a:xfrm flipH="1" flipV="1">
                <a:off x="5012" y="1606"/>
                <a:ext cx="359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303142" name="Group 38"/>
          <p:cNvGrpSpPr>
            <a:grpSpLocks/>
          </p:cNvGrpSpPr>
          <p:nvPr/>
        </p:nvGrpSpPr>
        <p:grpSpPr bwMode="auto">
          <a:xfrm>
            <a:off x="2405063" y="3816350"/>
            <a:ext cx="2103437" cy="2457450"/>
            <a:chOff x="1492" y="2477"/>
            <a:chExt cx="1491" cy="1548"/>
          </a:xfrm>
        </p:grpSpPr>
        <p:sp>
          <p:nvSpPr>
            <p:cNvPr id="67609" name="Text Box 39"/>
            <p:cNvSpPr txBox="1">
              <a:spLocks noChangeArrowheads="1"/>
            </p:cNvSpPr>
            <p:nvPr/>
          </p:nvSpPr>
          <p:spPr bwMode="auto">
            <a:xfrm>
              <a:off x="1608" y="3478"/>
              <a:ext cx="1375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b="1">
                  <a:solidFill>
                    <a:srgbClr val="A6A8AB"/>
                  </a:solidFill>
                  <a:cs typeface="Arial" charset="0"/>
                </a:rPr>
                <a:t>Alert</a:t>
              </a:r>
            </a:p>
            <a:p>
              <a:pPr>
                <a:spcBef>
                  <a:spcPct val="50000"/>
                </a:spcBef>
              </a:pPr>
              <a:r>
                <a:rPr lang="en-US" altLang="ru-RU" sz="1000" b="1">
                  <a:solidFill>
                    <a:srgbClr val="0096D6"/>
                  </a:solidFill>
                  <a:cs typeface="Arial" charset="0"/>
                </a:rPr>
                <a:t>…</a:t>
              </a:r>
              <a:r>
                <a:rPr lang="ru-RU" altLang="ru-RU" sz="900" b="1"/>
                <a:t>Операции / Безопасность/ несанкционированное проникновение или выход</a:t>
              </a:r>
              <a:endParaRPr lang="en-US" altLang="ru-RU" sz="900" b="1"/>
            </a:p>
          </p:txBody>
        </p:sp>
        <p:pic>
          <p:nvPicPr>
            <p:cNvPr id="67610" name="Picture 83" descr="10-circle-photo-2"/>
            <p:cNvPicPr preferRelativeResize="0"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92" y="2477"/>
              <a:ext cx="1491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3145" name="Group 41"/>
          <p:cNvGrpSpPr>
            <a:grpSpLocks/>
          </p:cNvGrpSpPr>
          <p:nvPr/>
        </p:nvGrpSpPr>
        <p:grpSpPr bwMode="auto">
          <a:xfrm>
            <a:off x="6810375" y="3816350"/>
            <a:ext cx="2203450" cy="2481263"/>
            <a:chOff x="4290" y="2462"/>
            <a:chExt cx="1498" cy="1563"/>
          </a:xfrm>
        </p:grpSpPr>
        <p:sp>
          <p:nvSpPr>
            <p:cNvPr id="67607" name="Text Box 42"/>
            <p:cNvSpPr txBox="1">
              <a:spLocks noChangeArrowheads="1"/>
            </p:cNvSpPr>
            <p:nvPr/>
          </p:nvSpPr>
          <p:spPr bwMode="auto">
            <a:xfrm>
              <a:off x="4368" y="3478"/>
              <a:ext cx="1420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b="1">
                  <a:solidFill>
                    <a:srgbClr val="A6A8AB"/>
                  </a:solidFill>
                  <a:cs typeface="Arial" charset="0"/>
                </a:rPr>
                <a:t>Integrate</a:t>
              </a:r>
            </a:p>
            <a:p>
              <a:pPr>
                <a:spcBef>
                  <a:spcPct val="50000"/>
                </a:spcBef>
              </a:pPr>
              <a:r>
                <a:rPr lang="en-US" altLang="ru-RU" sz="1000" b="1">
                  <a:solidFill>
                    <a:srgbClr val="0096D6"/>
                  </a:solidFill>
                  <a:cs typeface="Arial" charset="0"/>
                </a:rPr>
                <a:t>…</a:t>
              </a:r>
              <a:r>
                <a:rPr lang="ru-RU" altLang="ru-RU" sz="900" b="1"/>
                <a:t>движение данных в существующей системе ERP, для предзаказа на выполнение работ</a:t>
              </a:r>
              <a:endParaRPr lang="en-US" altLang="ru-RU" sz="900" b="1"/>
            </a:p>
          </p:txBody>
        </p:sp>
        <p:pic>
          <p:nvPicPr>
            <p:cNvPr id="67608" name="Picture 91" descr="02_2007_Rick Huijbregts"/>
            <p:cNvPicPr preferRelativeResize="0"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290" y="2462"/>
              <a:ext cx="1394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3148" name="Group 44"/>
          <p:cNvGrpSpPr>
            <a:grpSpLocks/>
          </p:cNvGrpSpPr>
          <p:nvPr/>
        </p:nvGrpSpPr>
        <p:grpSpPr bwMode="auto">
          <a:xfrm>
            <a:off x="3587750" y="1728788"/>
            <a:ext cx="5556250" cy="1978025"/>
            <a:chOff x="2260" y="1089"/>
            <a:chExt cx="3500" cy="1246"/>
          </a:xfrm>
        </p:grpSpPr>
        <p:sp>
          <p:nvSpPr>
            <p:cNvPr id="67604" name="Text Box 45"/>
            <p:cNvSpPr txBox="1">
              <a:spLocks noChangeArrowheads="1"/>
            </p:cNvSpPr>
            <p:nvPr/>
          </p:nvSpPr>
          <p:spPr bwMode="auto">
            <a:xfrm>
              <a:off x="5207" y="1672"/>
              <a:ext cx="553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ru-RU" altLang="ru-RU" sz="1000" b="1">
                  <a:sym typeface="Gill Sans"/>
                </a:rPr>
                <a:t>ERP</a:t>
              </a:r>
              <a:r>
                <a:rPr lang="ru-RU" altLang="ru-RU" sz="1000">
                  <a:sym typeface="Gill Sans"/>
                </a:rPr>
                <a:t> </a:t>
              </a:r>
              <a:r>
                <a:rPr lang="ru-RU" altLang="ru-RU" sz="1000" b="1">
                  <a:sym typeface="Gill Sans"/>
                </a:rPr>
                <a:t>в режиме реального времени &amp; оператив</a:t>
              </a:r>
            </a:p>
            <a:p>
              <a:pPr defTabSz="814388" eaLnBrk="0" hangingPunct="0">
                <a:lnSpc>
                  <a:spcPct val="90000"/>
                </a:lnSpc>
              </a:pPr>
              <a:r>
                <a:rPr lang="ru-RU" altLang="ru-RU" sz="1000" b="1">
                  <a:sym typeface="Gill Sans"/>
                </a:rPr>
                <a:t>ные данные</a:t>
              </a:r>
              <a:endParaRPr lang="en-GB" altLang="ru-RU" sz="1000" b="1">
                <a:sym typeface="Gill Sans"/>
              </a:endParaRPr>
            </a:p>
          </p:txBody>
        </p:sp>
        <p:sp>
          <p:nvSpPr>
            <p:cNvPr id="67605" name="Line 46"/>
            <p:cNvSpPr>
              <a:spLocks noChangeShapeType="1"/>
            </p:cNvSpPr>
            <p:nvPr/>
          </p:nvSpPr>
          <p:spPr bwMode="auto">
            <a:xfrm flipH="1" flipV="1">
              <a:off x="3043" y="1089"/>
              <a:ext cx="2204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82124" tIns="41061" rIns="82124" bIns="41061" anchor="ctr">
              <a:spAutoFit/>
            </a:bodyPr>
            <a:lstStyle/>
            <a:p>
              <a:endParaRPr lang="ru-RU"/>
            </a:p>
          </p:txBody>
        </p:sp>
        <p:sp>
          <p:nvSpPr>
            <p:cNvPr id="67606" name="Line 47"/>
            <p:cNvSpPr>
              <a:spLocks noChangeShapeType="1"/>
            </p:cNvSpPr>
            <p:nvPr/>
          </p:nvSpPr>
          <p:spPr bwMode="auto">
            <a:xfrm flipH="1" flipV="1">
              <a:off x="2260" y="1471"/>
              <a:ext cx="2987" cy="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41475" y="833438"/>
            <a:ext cx="2809875" cy="1782762"/>
            <a:chOff x="1641475" y="833438"/>
            <a:chExt cx="2809875" cy="1782762"/>
          </a:xfrm>
        </p:grpSpPr>
        <p:sp>
          <p:nvSpPr>
            <p:cNvPr id="67600" name="Text Box 20"/>
            <p:cNvSpPr txBox="1">
              <a:spLocks noChangeArrowheads="1"/>
            </p:cNvSpPr>
            <p:nvPr/>
          </p:nvSpPr>
          <p:spPr bwMode="auto">
            <a:xfrm>
              <a:off x="1744663" y="833438"/>
              <a:ext cx="2071687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en-GB" altLang="ru-RU" sz="1000" b="1">
                  <a:sym typeface="Gill Sans"/>
                </a:rPr>
                <a:t>Управление автопарк / Шахт</a:t>
              </a:r>
              <a:r>
                <a:rPr lang="ru-RU" altLang="ru-RU" sz="1000" b="1">
                  <a:sym typeface="Gill Sans"/>
                </a:rPr>
                <a:t>ы</a:t>
              </a:r>
              <a:endParaRPr lang="en-GB" altLang="ru-RU" sz="1000" b="1">
                <a:sym typeface="Gill Sans"/>
              </a:endParaRPr>
            </a:p>
          </p:txBody>
        </p:sp>
        <p:grpSp>
          <p:nvGrpSpPr>
            <p:cNvPr id="67601" name="Group 19"/>
            <p:cNvGrpSpPr>
              <a:grpSpLocks/>
            </p:cNvGrpSpPr>
            <p:nvPr/>
          </p:nvGrpSpPr>
          <p:grpSpPr bwMode="auto">
            <a:xfrm>
              <a:off x="1641475" y="1095375"/>
              <a:ext cx="2809875" cy="1520825"/>
              <a:chOff x="2977" y="509"/>
              <a:chExt cx="1770" cy="958"/>
            </a:xfrm>
          </p:grpSpPr>
          <p:sp>
            <p:nvSpPr>
              <p:cNvPr id="67602" name="Line 21"/>
              <p:cNvSpPr>
                <a:spLocks noChangeShapeType="1"/>
              </p:cNvSpPr>
              <p:nvPr/>
            </p:nvSpPr>
            <p:spPr bwMode="auto">
              <a:xfrm flipH="1">
                <a:off x="2977" y="509"/>
                <a:ext cx="849" cy="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7603" name="Line 22"/>
              <p:cNvSpPr>
                <a:spLocks noChangeShapeType="1"/>
              </p:cNvSpPr>
              <p:nvPr/>
            </p:nvSpPr>
            <p:spPr bwMode="auto">
              <a:xfrm>
                <a:off x="3832" y="509"/>
                <a:ext cx="915" cy="9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</p:grpSp>
      </p:grp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4457700" y="138113"/>
            <a:ext cx="427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2000" b="1" dirty="0" smtClean="0"/>
              <a:t>ОБЗОР РЕШЕНИЯ ПО ШАХТАМ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9470619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Box 2"/>
          <p:cNvSpPr txBox="1">
            <a:spLocks noChangeArrowheads="1"/>
          </p:cNvSpPr>
          <p:nvPr/>
        </p:nvSpPr>
        <p:spPr bwMode="auto">
          <a:xfrm>
            <a:off x="322263" y="188913"/>
            <a:ext cx="8712200" cy="655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ru-RU" sz="2400" b="1" dirty="0" smtClean="0">
                <a:latin typeface="Calibri" pitchFamily="34" charset="0"/>
              </a:rPr>
              <a:t>ИНТЕРНЕТ ВЕЩЕЙ: ПРОБЛЕМЫ И ТРУДНОСТИ РАЗВИТИЯ</a:t>
            </a:r>
          </a:p>
          <a:p>
            <a:pPr algn="l"/>
            <a:endParaRPr lang="ru-RU" sz="2000" b="1" dirty="0" smtClean="0">
              <a:latin typeface="Calibri" pitchFamily="34" charset="0"/>
            </a:endParaRPr>
          </a:p>
          <a:p>
            <a:pPr algn="ctr"/>
            <a:endParaRPr lang="ru-RU" sz="2000" b="1" dirty="0">
              <a:solidFill>
                <a:srgbClr val="0070C0"/>
              </a:solidFill>
              <a:latin typeface="Calibri" pitchFamily="34" charset="0"/>
            </a:endParaRPr>
          </a:p>
          <a:p>
            <a:pPr algn="just"/>
            <a:r>
              <a:rPr lang="ru-RU" b="1" i="1" u="sng" dirty="0">
                <a:solidFill>
                  <a:srgbClr val="000000"/>
                </a:solidFill>
                <a:latin typeface="Calibri" pitchFamily="34" charset="0"/>
              </a:rPr>
              <a:t>Переход к IPv6. </a:t>
            </a:r>
            <a:r>
              <a:rPr lang="ru-RU" dirty="0">
                <a:solidFill>
                  <a:srgbClr val="000000"/>
                </a:solidFill>
                <a:latin typeface="Calibri" pitchFamily="34" charset="0"/>
              </a:rPr>
              <a:t>В феврале 2010 года в мире не осталось свободных адресов IPv4. Хотя рядовые пользователи не нашли в этом ничего страшного, данный факт может существенно замедлить развитие Интернета вещей, поскольку миллиардам новых датчиков понадобятся новые уникальные IP-адреса. </a:t>
            </a:r>
          </a:p>
          <a:p>
            <a:pPr algn="just"/>
            <a:endParaRPr lang="ru-RU" dirty="0">
              <a:solidFill>
                <a:srgbClr val="000000"/>
              </a:solidFill>
              <a:latin typeface="Calibri" pitchFamily="34" charset="0"/>
            </a:endParaRPr>
          </a:p>
          <a:p>
            <a:pPr algn="just"/>
            <a:r>
              <a:rPr lang="ru-RU" b="1" i="1" u="sng" dirty="0" err="1">
                <a:solidFill>
                  <a:schemeClr val="tx2"/>
                </a:solidFill>
                <a:latin typeface="Calibri" pitchFamily="34" charset="0"/>
              </a:rPr>
              <a:t>Кибербезопасность</a:t>
            </a:r>
            <a:r>
              <a:rPr lang="ru-RU" b="1" i="1" u="sng" dirty="0">
                <a:solidFill>
                  <a:schemeClr val="tx2"/>
                </a:solidFill>
                <a:latin typeface="Calibri" pitchFamily="34" charset="0"/>
              </a:rPr>
              <a:t>.</a:t>
            </a:r>
            <a:r>
              <a:rPr lang="ru-RU" dirty="0">
                <a:solidFill>
                  <a:schemeClr val="tx2"/>
                </a:solidFill>
                <a:latin typeface="Calibri" pitchFamily="34" charset="0"/>
              </a:rPr>
              <a:t> превращение огромного числа устройств в интернет-узлы создает условия для информационного и технического терроризма, выдвигая на первый план вопросы </a:t>
            </a:r>
            <a:r>
              <a:rPr lang="ru-RU" dirty="0" err="1" smtClean="0">
                <a:solidFill>
                  <a:schemeClr val="tx2"/>
                </a:solidFill>
                <a:latin typeface="Calibri" pitchFamily="34" charset="0"/>
              </a:rPr>
              <a:t>кибербезопасности</a:t>
            </a:r>
            <a:r>
              <a:rPr lang="ru-RU" dirty="0">
                <a:solidFill>
                  <a:schemeClr val="tx2"/>
                </a:solidFill>
                <a:latin typeface="Calibri" pitchFamily="34" charset="0"/>
              </a:rPr>
              <a:t>. </a:t>
            </a:r>
          </a:p>
          <a:p>
            <a:pPr algn="just"/>
            <a:endParaRPr lang="ru-RU" dirty="0">
              <a:solidFill>
                <a:srgbClr val="000000"/>
              </a:solidFill>
              <a:latin typeface="Calibri" pitchFamily="34" charset="0"/>
            </a:endParaRPr>
          </a:p>
          <a:p>
            <a:pPr algn="just"/>
            <a:r>
              <a:rPr lang="ru-RU" b="1" i="1" u="sng" dirty="0">
                <a:solidFill>
                  <a:srgbClr val="000000"/>
                </a:solidFill>
                <a:latin typeface="Calibri" pitchFamily="34" charset="0"/>
              </a:rPr>
              <a:t>Питание датчиков</a:t>
            </a:r>
            <a:r>
              <a:rPr lang="ru-RU" dirty="0">
                <a:solidFill>
                  <a:srgbClr val="000000"/>
                </a:solidFill>
                <a:latin typeface="Calibri" pitchFamily="34" charset="0"/>
              </a:rPr>
              <a:t>. Чтобы Интернет вещей полностью реализовал свои возможности, его датчики должны работать совершенно автономно. А теперь представьте, что это значит: нам понадобятся миллиарды батареек для миллиардов устройств, установленных по всей планете и даже в космосе.</a:t>
            </a:r>
          </a:p>
          <a:p>
            <a:pPr algn="just"/>
            <a:endParaRPr lang="ru-RU" dirty="0">
              <a:solidFill>
                <a:srgbClr val="000000"/>
              </a:solidFill>
              <a:latin typeface="Calibri" pitchFamily="34" charset="0"/>
            </a:endParaRPr>
          </a:p>
          <a:p>
            <a:pPr algn="just"/>
            <a:r>
              <a:rPr lang="ru-RU" b="1" i="1" u="sng" dirty="0">
                <a:solidFill>
                  <a:schemeClr val="tx2"/>
                </a:solidFill>
                <a:latin typeface="Calibri" pitchFamily="34" charset="0"/>
              </a:rPr>
              <a:t>Стандарты</a:t>
            </a:r>
            <a:r>
              <a:rPr lang="ru-RU" dirty="0">
                <a:solidFill>
                  <a:schemeClr val="tx2"/>
                </a:solidFill>
                <a:latin typeface="Calibri" pitchFamily="34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Calibri" pitchFamily="34" charset="0"/>
              </a:rPr>
              <a:t>В-третьих, </a:t>
            </a:r>
            <a:r>
              <a:rPr lang="ru-RU" dirty="0">
                <a:solidFill>
                  <a:schemeClr val="tx2"/>
                </a:solidFill>
                <a:latin typeface="Calibri" pitchFamily="34" charset="0"/>
              </a:rPr>
              <a:t>незавершенность стандартизации, и особенно в таких областях, как безопасность, защита личной информации, архитектура и коммуникации. </a:t>
            </a:r>
            <a:r>
              <a:rPr lang="ru-RU" dirty="0">
                <a:solidFill>
                  <a:srgbClr val="000000"/>
                </a:solidFill>
                <a:latin typeface="Calibri" pitchFamily="34" charset="0"/>
              </a:rPr>
              <a:t>IEEE - одна из организаций, пытающаяся решить указанные проблемы за счет стандартизации методов передачи пакетов IPv6 по сетям разных типов. </a:t>
            </a:r>
          </a:p>
          <a:p>
            <a:pPr algn="just"/>
            <a:endParaRPr lang="ru-RU" dirty="0">
              <a:solidFill>
                <a:srgbClr val="000000"/>
              </a:solidFill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 smtClean="0"/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620713"/>
            <a:ext cx="877570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9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 smtClean="0"/>
          </a:p>
        </p:txBody>
      </p:sp>
      <p:pic>
        <p:nvPicPr>
          <p:cNvPr id="64515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031288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5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5. </a:t>
            </a:r>
            <a:r>
              <a:rPr lang="ru-RU" dirty="0" smtClean="0"/>
              <a:t>НЕКОТОРЫЕ </a:t>
            </a:r>
          </a:p>
          <a:p>
            <a:pPr marL="0" indent="0" algn="ctr">
              <a:buNone/>
            </a:pPr>
            <a:r>
              <a:rPr lang="ru-RU" dirty="0" smtClean="0"/>
              <a:t>НОВЫЕ ТРЕНДЫ ИИ</a:t>
            </a:r>
          </a:p>
          <a:p>
            <a:pPr marL="0" indent="0" algn="ctr">
              <a:buNone/>
            </a:pPr>
            <a:r>
              <a:rPr lang="ru-RU" dirty="0" smtClean="0"/>
              <a:t>(дополнение к л. 8 – М</a:t>
            </a:r>
            <a:r>
              <a:rPr lang="en-US" dirty="0" smtClean="0"/>
              <a:t>L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2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ГРАНИЧНЫЕ ВЫЧИСЛЕНИЯ «EDGE СOMPUTING»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r>
              <a:rPr lang="ru-RU" sz="2000" dirty="0">
                <a:solidFill>
                  <a:srgbClr val="000000"/>
                </a:solidFill>
              </a:rPr>
              <a:t>Одним из современных направлений ИИ являются «граничные вычисления». </a:t>
            </a:r>
            <a:endParaRPr lang="ru-RU" sz="2000" dirty="0" smtClean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000000"/>
                </a:solidFill>
              </a:rPr>
              <a:t>Считается</a:t>
            </a:r>
            <a:r>
              <a:rPr lang="ru-RU" sz="2000" dirty="0">
                <a:solidFill>
                  <a:srgbClr val="000000"/>
                </a:solidFill>
              </a:rPr>
              <a:t>, что </a:t>
            </a:r>
            <a:r>
              <a:rPr lang="ru-RU" sz="2000" b="1" i="1" dirty="0"/>
              <a:t>граничные вычисления «</a:t>
            </a:r>
            <a:r>
              <a:rPr lang="ru-RU" sz="2000" b="1" i="1" dirty="0" err="1"/>
              <a:t>Edge</a:t>
            </a:r>
            <a:r>
              <a:rPr lang="ru-RU" sz="2000" b="1" i="1" dirty="0"/>
              <a:t> </a:t>
            </a:r>
            <a:r>
              <a:rPr lang="ru-RU" sz="2000" b="1" i="1" dirty="0" err="1"/>
              <a:t>Сomputing</a:t>
            </a:r>
            <a:r>
              <a:rPr lang="ru-RU" sz="2000" b="1" i="1" dirty="0"/>
              <a:t>»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00"/>
                </a:solidFill>
              </a:rPr>
              <a:t>– одна из важных технологических тенденций, которая, по мнению института </a:t>
            </a:r>
            <a:r>
              <a:rPr lang="ru-RU" sz="2000" dirty="0" err="1">
                <a:solidFill>
                  <a:srgbClr val="000000"/>
                </a:solidFill>
              </a:rPr>
              <a:t>Gartner</a:t>
            </a:r>
            <a:r>
              <a:rPr lang="ru-RU" sz="2000" dirty="0">
                <a:solidFill>
                  <a:srgbClr val="000000"/>
                </a:solidFill>
              </a:rPr>
              <a:t>, будет доминировать на рынке </a:t>
            </a:r>
            <a:r>
              <a:rPr lang="ru-RU" sz="2000" dirty="0"/>
              <a:t>Интернета вещей (</a:t>
            </a:r>
            <a:r>
              <a:rPr lang="en-US" sz="2000" dirty="0"/>
              <a:t>I</a:t>
            </a:r>
            <a:r>
              <a:rPr lang="ru-RU" sz="2000" dirty="0" err="1"/>
              <a:t>nternet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en-US" sz="2000" dirty="0"/>
              <a:t>T</a:t>
            </a:r>
            <a:r>
              <a:rPr lang="ru-RU" sz="2000" dirty="0" err="1"/>
              <a:t>hings</a:t>
            </a:r>
            <a:r>
              <a:rPr lang="ru-RU" sz="2000" dirty="0"/>
              <a:t>, </a:t>
            </a:r>
            <a:r>
              <a:rPr lang="ru-RU" sz="2000" dirty="0" err="1"/>
              <a:t>IoT</a:t>
            </a:r>
            <a:r>
              <a:rPr lang="ru-RU" sz="2000" dirty="0" smtClean="0"/>
              <a:t>). </a:t>
            </a:r>
          </a:p>
          <a:p>
            <a:r>
              <a:rPr lang="ru-RU" sz="2000" dirty="0" smtClean="0">
                <a:solidFill>
                  <a:srgbClr val="000000"/>
                </a:solidFill>
              </a:rPr>
              <a:t>С </a:t>
            </a:r>
            <a:r>
              <a:rPr lang="ru-RU" sz="2000" dirty="0">
                <a:solidFill>
                  <a:srgbClr val="000000"/>
                </a:solidFill>
              </a:rPr>
              <a:t>ростом популярности интеллектуальных устройств, подключенных к сети, а также развитием </a:t>
            </a:r>
            <a:r>
              <a:rPr lang="ru-RU" sz="2000" dirty="0" err="1">
                <a:solidFill>
                  <a:srgbClr val="000000"/>
                </a:solidFill>
              </a:rPr>
              <a:t>IoT</a:t>
            </a:r>
            <a:r>
              <a:rPr lang="ru-RU" sz="2000" dirty="0">
                <a:solidFill>
                  <a:srgbClr val="000000"/>
                </a:solidFill>
              </a:rPr>
              <a:t>, различные отрасли, включая производство, торговлю и автотранспорт, начинают генерировать огромные объемы данных, </a:t>
            </a:r>
            <a:r>
              <a:rPr lang="ru-RU" sz="2000" dirty="0"/>
              <a:t>целевым местом хранения которых являются серверы в «Облаке» </a:t>
            </a:r>
            <a:endParaRPr lang="ru-RU" sz="2000" dirty="0" smtClean="0"/>
          </a:p>
          <a:p>
            <a:r>
              <a:rPr lang="ru-RU" sz="2000" dirty="0" smtClean="0">
                <a:solidFill>
                  <a:srgbClr val="000000"/>
                </a:solidFill>
              </a:rPr>
              <a:t>Концепция </a:t>
            </a:r>
            <a:r>
              <a:rPr lang="ru-RU" sz="2000" dirty="0">
                <a:solidFill>
                  <a:srgbClr val="000000"/>
                </a:solidFill>
              </a:rPr>
              <a:t>граничной аналитики «</a:t>
            </a:r>
            <a:r>
              <a:rPr lang="ru-RU" sz="2000" dirty="0" err="1">
                <a:solidFill>
                  <a:srgbClr val="000000"/>
                </a:solidFill>
              </a:rPr>
              <a:t>Edge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Analytics</a:t>
            </a:r>
            <a:r>
              <a:rPr lang="ru-RU" sz="2000" dirty="0">
                <a:solidFill>
                  <a:srgbClr val="000000"/>
                </a:solidFill>
              </a:rPr>
              <a:t>» основана на </a:t>
            </a:r>
            <a:r>
              <a:rPr lang="ru-RU" sz="2000" dirty="0"/>
              <a:t>сборе, обработке и анализе данных на периферийных устройствах сети, рядом с датчиками, сетевым коммутаторами или другими подключенным устройствами</a:t>
            </a:r>
            <a:r>
              <a:rPr lang="ru-RU" sz="2000" dirty="0">
                <a:solidFill>
                  <a:srgbClr val="000000"/>
                </a:solidFill>
              </a:rPr>
              <a:t>, т.е. рядом с источником информации и исполняемыми элементами, например, на </a:t>
            </a:r>
            <a:r>
              <a:rPr lang="ru-RU" sz="2000" dirty="0" smtClean="0">
                <a:solidFill>
                  <a:srgbClr val="000000"/>
                </a:solidFill>
              </a:rPr>
              <a:t>производстве. </a:t>
            </a:r>
          </a:p>
        </p:txBody>
      </p:sp>
    </p:spTree>
    <p:extLst>
      <p:ext uri="{BB962C8B-B14F-4D97-AF65-F5344CB8AC3E}">
        <p14:creationId xmlns:p14="http://schemas.microsoft.com/office/powerpoint/2010/main" val="23198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ГРАНИЧНЫЕ ВЫЧИСЛЕНИЯ «EDGE СOMPUTING»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08720"/>
            <a:ext cx="8229600" cy="5473030"/>
          </a:xfrm>
        </p:spPr>
        <p:txBody>
          <a:bodyPr/>
          <a:lstStyle/>
          <a:p>
            <a:r>
              <a:rPr lang="ru-RU" sz="1900" dirty="0" smtClean="0"/>
              <a:t>Граничные </a:t>
            </a:r>
            <a:r>
              <a:rPr lang="ru-RU" sz="1900" dirty="0"/>
              <a:t>вычисления стимулируют рост четвертой промышленной революции </a:t>
            </a:r>
            <a:r>
              <a:rPr lang="ru-RU" sz="1900" dirty="0">
                <a:solidFill>
                  <a:srgbClr val="000000"/>
                </a:solidFill>
              </a:rPr>
              <a:t>благодаря развитию технологий в облачных системах, программном обеспечении, вычислениях, коммуникациях, современных системах хранения и памяти. </a:t>
            </a:r>
            <a:endParaRPr lang="ru-RU" sz="1900" dirty="0" smtClean="0">
              <a:solidFill>
                <a:srgbClr val="000000"/>
              </a:solidFill>
            </a:endParaRPr>
          </a:p>
          <a:p>
            <a:r>
              <a:rPr lang="ru-RU" sz="1900" dirty="0" smtClean="0"/>
              <a:t>Сам </a:t>
            </a:r>
            <a:r>
              <a:rPr lang="ru-RU" sz="1900" dirty="0"/>
              <a:t>термин «</a:t>
            </a:r>
            <a:r>
              <a:rPr lang="ru-RU" sz="1900" dirty="0" err="1"/>
              <a:t>Edge</a:t>
            </a:r>
            <a:r>
              <a:rPr lang="ru-RU" sz="1900" dirty="0"/>
              <a:t> </a:t>
            </a:r>
            <a:r>
              <a:rPr lang="ru-RU" sz="1900" dirty="0" err="1"/>
              <a:t>Сomputing</a:t>
            </a:r>
            <a:r>
              <a:rPr lang="ru-RU" sz="1900" dirty="0"/>
              <a:t>» означает, что часть обработки данных происходит на конечных элементах сети, в том месте, где в системах </a:t>
            </a:r>
            <a:r>
              <a:rPr lang="ru-RU" sz="1900" dirty="0" err="1"/>
              <a:t>IoT</a:t>
            </a:r>
            <a:r>
              <a:rPr lang="ru-RU" sz="1900" dirty="0"/>
              <a:t> физические объекты связываются с Интернетом. </a:t>
            </a:r>
            <a:r>
              <a:rPr lang="ru-RU" sz="1900" dirty="0">
                <a:solidFill>
                  <a:srgbClr val="000000"/>
                </a:solidFill>
              </a:rPr>
              <a:t>Граничные вычисления дают возможность анализировать ключевые данные </a:t>
            </a:r>
            <a:r>
              <a:rPr lang="ru-RU" sz="1900" dirty="0"/>
              <a:t>в режиме реального времени «на месте», </a:t>
            </a:r>
            <a:r>
              <a:rPr lang="ru-RU" sz="1900" dirty="0">
                <a:solidFill>
                  <a:srgbClr val="000000"/>
                </a:solidFill>
              </a:rPr>
              <a:t>не отправляя их на центральный сервер. </a:t>
            </a:r>
            <a:endParaRPr lang="ru-RU" sz="1900" dirty="0" smtClean="0">
              <a:solidFill>
                <a:srgbClr val="000000"/>
              </a:solidFill>
            </a:endParaRPr>
          </a:p>
          <a:p>
            <a:r>
              <a:rPr lang="ru-RU" sz="1900" dirty="0" smtClean="0">
                <a:solidFill>
                  <a:srgbClr val="000000"/>
                </a:solidFill>
              </a:rPr>
              <a:t>Однако </a:t>
            </a:r>
            <a:r>
              <a:rPr lang="ru-RU" sz="1900" dirty="0">
                <a:solidFill>
                  <a:srgbClr val="000000"/>
                </a:solidFill>
              </a:rPr>
              <a:t>граничные вычисления </a:t>
            </a:r>
            <a:r>
              <a:rPr lang="ru-RU" sz="1900" dirty="0" err="1">
                <a:solidFill>
                  <a:srgbClr val="000000"/>
                </a:solidFill>
              </a:rPr>
              <a:t>Edge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  <a:r>
              <a:rPr lang="ru-RU" sz="1900" dirty="0" err="1">
                <a:solidFill>
                  <a:srgbClr val="000000"/>
                </a:solidFill>
              </a:rPr>
              <a:t>Computing</a:t>
            </a:r>
            <a:r>
              <a:rPr lang="ru-RU" sz="1900" dirty="0">
                <a:solidFill>
                  <a:srgbClr val="000000"/>
                </a:solidFill>
              </a:rPr>
              <a:t> – это гораздо больше, чем просто расчет и обработка данных на местах. Предполагается, что </a:t>
            </a:r>
            <a:r>
              <a:rPr lang="ru-RU" sz="1900" dirty="0"/>
              <a:t>эта технология обеспечит плавную интеграцию периферийных устройств и облачных вычислений, а также двусторонний обмен </a:t>
            </a:r>
            <a:r>
              <a:rPr lang="ru-RU" sz="1900" dirty="0" smtClean="0"/>
              <a:t>информацией. </a:t>
            </a:r>
          </a:p>
          <a:p>
            <a:r>
              <a:rPr lang="ru-RU" sz="1900" dirty="0" smtClean="0">
                <a:solidFill>
                  <a:srgbClr val="000000"/>
                </a:solidFill>
              </a:rPr>
              <a:t>Есть пример применения </a:t>
            </a:r>
            <a:r>
              <a:rPr lang="ru-RU" sz="1900" dirty="0">
                <a:solidFill>
                  <a:srgbClr val="000000"/>
                </a:solidFill>
              </a:rPr>
              <a:t>технологии граничной аналитики (</a:t>
            </a:r>
            <a:r>
              <a:rPr lang="ru-RU" sz="1900" dirty="0" err="1"/>
              <a:t>Edge</a:t>
            </a:r>
            <a:r>
              <a:rPr lang="ru-RU" sz="1900" dirty="0"/>
              <a:t> </a:t>
            </a:r>
            <a:r>
              <a:rPr lang="ru-RU" sz="1900" dirty="0" err="1"/>
              <a:t>Analytics</a:t>
            </a:r>
            <a:r>
              <a:rPr lang="ru-RU" sz="1900" dirty="0">
                <a:solidFill>
                  <a:srgbClr val="000000"/>
                </a:solidFill>
              </a:rPr>
              <a:t>) при создании цифровых двойников энергетических объектов (</a:t>
            </a:r>
            <a:r>
              <a:rPr lang="ru-RU" sz="1900" dirty="0"/>
              <a:t>на примере цифровой подстанции</a:t>
            </a:r>
            <a:r>
              <a:rPr lang="ru-RU" sz="1900" dirty="0">
                <a:solidFill>
                  <a:srgbClr val="000000"/>
                </a:solidFill>
              </a:rPr>
              <a:t>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5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ВСТРОЕННЫЙ ИИ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</a:rPr>
              <a:t>С появлением искусственного интеллекта и технологических новшеств, которые рождаются буквально каждый день, </a:t>
            </a:r>
            <a:r>
              <a:rPr lang="ru-RU" sz="1800" dirty="0"/>
              <a:t>сложное программное обеспечение, встроенное в аппаратные устройства, автомобили и даже дома,</a:t>
            </a:r>
            <a:r>
              <a:rPr lang="ru-RU" sz="1800" dirty="0">
                <a:solidFill>
                  <a:srgbClr val="000000"/>
                </a:solidFill>
              </a:rPr>
              <a:t> теперь позволяет взаимодействовать с объектами не только людям, но и другим объектам.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ru-RU" sz="1800" dirty="0" smtClean="0">
                <a:solidFill>
                  <a:srgbClr val="000000"/>
                </a:solidFill>
              </a:rPr>
              <a:t>Искусственный </a:t>
            </a:r>
            <a:r>
              <a:rPr lang="ru-RU" sz="1800" dirty="0">
                <a:solidFill>
                  <a:srgbClr val="000000"/>
                </a:solidFill>
              </a:rPr>
              <a:t>интеллект – это то, что вдохнет жизнь в Интернет вещей. </a:t>
            </a:r>
            <a:r>
              <a:rPr lang="ru-RU" sz="1800" dirty="0"/>
              <a:t>Встроенный </a:t>
            </a:r>
            <a:r>
              <a:rPr lang="ru-RU" sz="1800" b="1" dirty="0"/>
              <a:t>ИИ </a:t>
            </a:r>
            <a:r>
              <a:rPr lang="en-US" sz="1800" b="1" dirty="0" smtClean="0"/>
              <a:t>( Embedded AI) </a:t>
            </a:r>
            <a:r>
              <a:rPr lang="ru-RU" sz="1800" dirty="0" smtClean="0"/>
              <a:t>реализует </a:t>
            </a:r>
            <a:r>
              <a:rPr lang="ru-RU" sz="1800" dirty="0"/>
              <a:t>интеллектуальные функции, обрабатывая алгоритмы на самом устройстве, без обязательного подключения к облаку, </a:t>
            </a:r>
            <a:r>
              <a:rPr lang="ru-RU" sz="1800" dirty="0">
                <a:solidFill>
                  <a:srgbClr val="000000"/>
                </a:solidFill>
              </a:rPr>
              <a:t>что безопасно с точки зрения конфиденциальности и защиты личной </a:t>
            </a:r>
            <a:r>
              <a:rPr lang="ru-RU" sz="1800" dirty="0" smtClean="0">
                <a:solidFill>
                  <a:srgbClr val="000000"/>
                </a:solidFill>
              </a:rPr>
              <a:t>информации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ru-RU" sz="1800" dirty="0" smtClean="0">
                <a:solidFill>
                  <a:srgbClr val="000000"/>
                </a:solidFill>
              </a:rPr>
              <a:t>Одной </a:t>
            </a:r>
            <a:r>
              <a:rPr lang="ru-RU" sz="1800" dirty="0">
                <a:solidFill>
                  <a:srgbClr val="000000"/>
                </a:solidFill>
              </a:rPr>
              <a:t>из ключевых областей применения встроенного ИИ является </a:t>
            </a:r>
            <a:r>
              <a:rPr lang="ru-RU" sz="1800" dirty="0"/>
              <a:t>сфера здравоохранения и фитнеса</a:t>
            </a:r>
            <a:r>
              <a:rPr lang="ru-RU" sz="1800" dirty="0">
                <a:solidFill>
                  <a:srgbClr val="000000"/>
                </a:solidFill>
              </a:rPr>
              <a:t> – например, трекинг упражнений, питания и психофизических параметров человека. Для того, чтобы интегрировать в эту систему общение и воспоминания (в частности, фото и видео), нужно выйти за пределы академического мира прототипов, работающих на мощных компьютерных системах, и </a:t>
            </a:r>
            <a:r>
              <a:rPr lang="ru-RU" sz="1800" dirty="0"/>
              <a:t>научить ИИ работать на бытовых устройствах, которые используют </a:t>
            </a:r>
            <a:r>
              <a:rPr lang="ru-RU" sz="1800" dirty="0" smtClean="0"/>
              <a:t>люди.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401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ПОНЯТИЕ</a:t>
            </a:r>
            <a:r>
              <a:rPr lang="en-US" sz="2400" dirty="0" smtClean="0"/>
              <a:t>     </a:t>
            </a:r>
            <a:r>
              <a:rPr lang="ru-RU" sz="2400" dirty="0" smtClean="0"/>
              <a:t> </a:t>
            </a:r>
            <a:r>
              <a:rPr lang="en-US" sz="2400" dirty="0" smtClean="0"/>
              <a:t>INDUSTRY 4.0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>
                <a:hlinkClick r:id="rId2" tooltip="Четвертая индустриальная революция"/>
              </a:rPr>
              <a:t>INDUSTRY 4.0 - </a:t>
            </a:r>
            <a:r>
              <a:rPr lang="ru-RU" sz="1800" b="1" dirty="0" smtClean="0">
                <a:hlinkClick r:id="rId2" tooltip="Четвертая индустриальная революция"/>
              </a:rPr>
              <a:t>Четвертая индустриальная революция</a:t>
            </a:r>
            <a:r>
              <a:rPr lang="ru-RU" sz="1800" b="1" dirty="0"/>
              <a:t> </a:t>
            </a:r>
            <a:r>
              <a:rPr lang="en-US" sz="1800" b="1" dirty="0" smtClean="0"/>
              <a:t>        </a:t>
            </a:r>
            <a:r>
              <a:rPr lang="ru-RU" sz="1800" dirty="0" smtClean="0"/>
              <a:t>- </a:t>
            </a:r>
            <a:r>
              <a:rPr lang="ru-RU" sz="1800" dirty="0">
                <a:solidFill>
                  <a:srgbClr val="000000"/>
                </a:solidFill>
              </a:rPr>
              <a:t>переход на </a:t>
            </a:r>
            <a:r>
              <a:rPr lang="ru-RU" sz="1800" dirty="0"/>
              <a:t>полностью автоматизированное цифровое производство, управляемое интеллектуальными системами в режиме реального времени в постоянном взаимодействии с внешней средой, выходящее за границы одного предприятия, с перспективой объединения в глобальную промышленную сеть Вещей и услуг.</a:t>
            </a:r>
          </a:p>
          <a:p>
            <a:r>
              <a:rPr lang="ru-RU" sz="1800" dirty="0">
                <a:solidFill>
                  <a:srgbClr val="000000"/>
                </a:solidFill>
              </a:rPr>
              <a:t>В узком смысле Индустрия 4.0 (</a:t>
            </a:r>
            <a:r>
              <a:rPr lang="ru-RU" sz="1800" dirty="0" err="1" smtClean="0">
                <a:solidFill>
                  <a:srgbClr val="000000"/>
                </a:solidFill>
              </a:rPr>
              <a:t>Industr</a:t>
            </a:r>
            <a:r>
              <a:rPr lang="en-US" sz="1800" dirty="0" smtClean="0">
                <a:solidFill>
                  <a:srgbClr val="000000"/>
                </a:solidFill>
              </a:rPr>
              <a:t>y</a:t>
            </a:r>
            <a:r>
              <a:rPr lang="ru-RU" sz="1800" dirty="0" smtClean="0">
                <a:solidFill>
                  <a:srgbClr val="000000"/>
                </a:solidFill>
              </a:rPr>
              <a:t> </a:t>
            </a:r>
            <a:r>
              <a:rPr lang="ru-RU" sz="1800" dirty="0">
                <a:solidFill>
                  <a:srgbClr val="000000"/>
                </a:solidFill>
              </a:rPr>
              <a:t>4.0) – это название одного из 10 проектов государственной </a:t>
            </a:r>
            <a:r>
              <a:rPr lang="ru-RU" sz="1800" dirty="0" err="1">
                <a:solidFill>
                  <a:srgbClr val="000000"/>
                </a:solidFill>
              </a:rPr>
              <a:t>Hi-Tech</a:t>
            </a:r>
            <a:r>
              <a:rPr lang="ru-RU" sz="1800" dirty="0">
                <a:solidFill>
                  <a:srgbClr val="000000"/>
                </a:solidFill>
              </a:rPr>
              <a:t> стратегии </a:t>
            </a:r>
            <a:r>
              <a:rPr lang="ru-RU" sz="1800" dirty="0" smtClean="0">
                <a:solidFill>
                  <a:srgbClr val="000000"/>
                </a:solidFill>
              </a:rPr>
              <a:t>Германии</a:t>
            </a:r>
            <a:r>
              <a:rPr lang="en-US" sz="1800" dirty="0" smtClean="0">
                <a:solidFill>
                  <a:srgbClr val="000000"/>
                </a:solidFill>
              </a:rPr>
              <a:t> (2011) </a:t>
            </a:r>
            <a:r>
              <a:rPr lang="ru-RU" sz="1800" dirty="0" smtClean="0">
                <a:solidFill>
                  <a:srgbClr val="000000"/>
                </a:solidFill>
              </a:rPr>
              <a:t> </a:t>
            </a:r>
            <a:r>
              <a:rPr lang="ru-RU" sz="1800" dirty="0">
                <a:solidFill>
                  <a:srgbClr val="000000"/>
                </a:solidFill>
              </a:rPr>
              <a:t>до 2020 года, описывающего </a:t>
            </a:r>
            <a:r>
              <a:rPr lang="ru-RU" sz="1800" dirty="0"/>
              <a:t>концепцию умного производства (</a:t>
            </a:r>
            <a:r>
              <a:rPr lang="ru-RU" sz="1800" dirty="0" err="1"/>
              <a:t>Smart</a:t>
            </a:r>
            <a:r>
              <a:rPr lang="ru-RU" sz="1800" dirty="0"/>
              <a:t> </a:t>
            </a:r>
            <a:r>
              <a:rPr lang="ru-RU" sz="1800" dirty="0" err="1"/>
              <a:t>Manufacturing</a:t>
            </a:r>
            <a:r>
              <a:rPr lang="ru-RU" sz="1800" dirty="0"/>
              <a:t>) на базе глобальной промышленной сети </a:t>
            </a:r>
            <a:r>
              <a:rPr lang="ru-RU" sz="1800" u="sng" dirty="0">
                <a:hlinkClick r:id="rId3" tooltip="Интернета вещей"/>
              </a:rPr>
              <a:t>интернета </a:t>
            </a:r>
            <a:r>
              <a:rPr lang="ru-RU" sz="1800" u="sng" dirty="0" smtClean="0">
                <a:hlinkClick r:id="rId3" tooltip="Интернета вещей"/>
              </a:rPr>
              <a:t>вещей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ru-RU" sz="1800" dirty="0"/>
              <a:t>услуг (</a:t>
            </a:r>
            <a:r>
              <a:rPr lang="ru-RU" sz="1800" dirty="0" err="1"/>
              <a:t>Internet</a:t>
            </a:r>
            <a:r>
              <a:rPr lang="ru-RU" sz="1800" dirty="0"/>
              <a:t> </a:t>
            </a:r>
            <a:r>
              <a:rPr lang="ru-RU" sz="1800" dirty="0" err="1"/>
              <a:t>of</a:t>
            </a:r>
            <a:r>
              <a:rPr lang="ru-RU" sz="1800" dirty="0"/>
              <a:t> </a:t>
            </a:r>
            <a:r>
              <a:rPr lang="ru-RU" sz="1800" dirty="0" err="1"/>
              <a:t>Things</a:t>
            </a:r>
            <a:r>
              <a:rPr lang="ru-RU" sz="1800" dirty="0"/>
              <a:t> </a:t>
            </a:r>
            <a:r>
              <a:rPr lang="ru-RU" sz="1800" dirty="0" err="1"/>
              <a:t>and</a:t>
            </a:r>
            <a:r>
              <a:rPr lang="ru-RU" sz="1800" dirty="0"/>
              <a:t> </a:t>
            </a:r>
            <a:r>
              <a:rPr lang="ru-RU" sz="1800" dirty="0" err="1"/>
              <a:t>Services</a:t>
            </a:r>
            <a:r>
              <a:rPr lang="ru-RU" sz="1800" dirty="0"/>
              <a:t>).</a:t>
            </a:r>
          </a:p>
          <a:p>
            <a:r>
              <a:rPr lang="ru-RU" sz="1800" dirty="0">
                <a:solidFill>
                  <a:srgbClr val="000000"/>
                </a:solidFill>
              </a:rPr>
              <a:t>В широком смысле, Индустрия 4.0 характеризует текущий тренд развития автоматизации и обмена данными, который включает в себя </a:t>
            </a:r>
            <a:r>
              <a:rPr lang="ru-RU" sz="1800" b="1" dirty="0" err="1"/>
              <a:t>киберфизические</a:t>
            </a:r>
            <a:r>
              <a:rPr lang="ru-RU" sz="1800" b="1" dirty="0"/>
              <a:t> системы</a:t>
            </a:r>
            <a:r>
              <a:rPr lang="ru-RU" sz="1800" dirty="0"/>
              <a:t>, Интернет Вещей и облачные вычисления.</a:t>
            </a:r>
            <a:r>
              <a:rPr lang="ru-RU" sz="1800" dirty="0">
                <a:solidFill>
                  <a:srgbClr val="000000"/>
                </a:solidFill>
              </a:rPr>
              <a:t> Представляет собой новый уровень организации производства и управления цепочкой создания стоимости на протяжении всего жизненного цикла выпускаемой продукции.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726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u-RU" sz="2400" dirty="0" smtClean="0"/>
              <a:t>ОТВЕТСТВЕННЫЙ И КОМПОЗИТНЫЙ ИИ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r>
              <a:rPr lang="ru-RU" sz="2000" dirty="0" smtClean="0">
                <a:solidFill>
                  <a:srgbClr val="000000"/>
                </a:solidFill>
              </a:rPr>
              <a:t>Считается</a:t>
            </a:r>
            <a:r>
              <a:rPr lang="ru-RU" sz="2000" dirty="0">
                <a:solidFill>
                  <a:srgbClr val="000000"/>
                </a:solidFill>
              </a:rPr>
              <a:t>, что повышение доверия, прозрачности, справедливости и </a:t>
            </a:r>
            <a:r>
              <a:rPr lang="ru-RU" sz="2000" dirty="0" err="1">
                <a:solidFill>
                  <a:srgbClr val="000000"/>
                </a:solidFill>
              </a:rPr>
              <a:t>проверяемости</a:t>
            </a:r>
            <a:r>
              <a:rPr lang="ru-RU" sz="2000" dirty="0">
                <a:solidFill>
                  <a:srgbClr val="000000"/>
                </a:solidFill>
              </a:rPr>
              <a:t> ИИ имеет все большее значение для заинтересованных </a:t>
            </a:r>
            <a:r>
              <a:rPr lang="ru-RU" sz="2000" dirty="0" smtClean="0">
                <a:solidFill>
                  <a:srgbClr val="000000"/>
                </a:solidFill>
              </a:rPr>
              <a:t>сторон, и</a:t>
            </a:r>
            <a:r>
              <a:rPr lang="ru-RU" sz="2000" dirty="0">
                <a:solidFill>
                  <a:srgbClr val="000000"/>
                </a:solidFill>
              </a:rPr>
              <a:t> </a:t>
            </a:r>
            <a:r>
              <a:rPr lang="ru-RU" sz="2000" dirty="0"/>
              <a:t>ответственный ИИ </a:t>
            </a:r>
            <a:r>
              <a:rPr lang="ru-RU" sz="2000" dirty="0" smtClean="0"/>
              <a:t>(</a:t>
            </a:r>
            <a:r>
              <a:rPr lang="en-US" sz="2000" b="1" i="1" dirty="0" smtClean="0"/>
              <a:t>R</a:t>
            </a:r>
            <a:r>
              <a:rPr lang="ru-RU" sz="2000" b="1" i="1" dirty="0" err="1" smtClean="0"/>
              <a:t>esponsible</a:t>
            </a:r>
            <a:r>
              <a:rPr lang="ru-RU" sz="2000" b="1" i="1" dirty="0"/>
              <a:t> AI</a:t>
            </a:r>
            <a:r>
              <a:rPr lang="ru-RU" sz="2000" dirty="0"/>
              <a:t>)</a:t>
            </a:r>
            <a:r>
              <a:rPr lang="ru-RU" sz="2000" dirty="0">
                <a:solidFill>
                  <a:srgbClr val="000000"/>
                </a:solidFill>
              </a:rPr>
              <a:t> помогает достичь этого.</a:t>
            </a:r>
          </a:p>
          <a:p>
            <a:r>
              <a:rPr lang="ru-RU" sz="2000" dirty="0">
                <a:solidFill>
                  <a:srgbClr val="000000"/>
                </a:solidFill>
              </a:rPr>
              <a:t>«</a:t>
            </a:r>
            <a:r>
              <a:rPr lang="ru-RU" sz="2000" dirty="0"/>
              <a:t>Ответственный ИИ</a:t>
            </a:r>
            <a:r>
              <a:rPr lang="ru-RU" sz="2000" dirty="0">
                <a:solidFill>
                  <a:srgbClr val="000000"/>
                </a:solidFill>
              </a:rPr>
              <a:t> помогает добиться справедливости, даже если в данные заложены предубеждения, завоевать доверие, </a:t>
            </a:r>
            <a:r>
              <a:rPr lang="ru-RU" sz="2000" dirty="0" smtClean="0">
                <a:solidFill>
                  <a:srgbClr val="000000"/>
                </a:solidFill>
              </a:rPr>
              <a:t>и</a:t>
            </a:r>
            <a:r>
              <a:rPr lang="ru-RU" sz="2000" dirty="0">
                <a:solidFill>
                  <a:srgbClr val="000000"/>
                </a:solidFill>
              </a:rPr>
              <a:t> </a:t>
            </a:r>
            <a:r>
              <a:rPr lang="ru-RU" sz="2000" dirty="0"/>
              <a:t>обеспечить соответствие нормативным требованиям, преодолевая вероятностную природу </a:t>
            </a:r>
            <a:r>
              <a:rPr lang="ru-RU" sz="2000" dirty="0" smtClean="0"/>
              <a:t>ИИ.</a:t>
            </a:r>
            <a:endParaRPr lang="en-US" sz="2000" dirty="0" smtClean="0"/>
          </a:p>
          <a:p>
            <a:r>
              <a:rPr lang="ru-RU" sz="2000" dirty="0" smtClean="0"/>
              <a:t>Композитный ИИ </a:t>
            </a:r>
            <a:r>
              <a:rPr lang="ru-RU" sz="2000" b="1" i="1" dirty="0" smtClean="0"/>
              <a:t>(</a:t>
            </a:r>
            <a:r>
              <a:rPr lang="en-US" sz="2000" b="1" i="1" dirty="0" smtClean="0"/>
              <a:t>Composite AI) - </a:t>
            </a:r>
            <a:r>
              <a:rPr lang="ru-RU" sz="2000" i="1" dirty="0" smtClean="0">
                <a:solidFill>
                  <a:srgbClr val="000000"/>
                </a:solidFill>
              </a:rPr>
              <a:t>р</a:t>
            </a:r>
            <a:r>
              <a:rPr lang="ru-RU" sz="2000" dirty="0" smtClean="0">
                <a:solidFill>
                  <a:srgbClr val="000000"/>
                </a:solidFill>
              </a:rPr>
              <a:t>ечь </a:t>
            </a:r>
            <a:r>
              <a:rPr lang="ru-RU" sz="2000" dirty="0">
                <a:solidFill>
                  <a:srgbClr val="000000"/>
                </a:solidFill>
              </a:rPr>
              <a:t>идет об использовании синергии различных типов ИИ </a:t>
            </a:r>
            <a:r>
              <a:rPr lang="ru-RU" sz="2000" dirty="0" smtClean="0">
                <a:solidFill>
                  <a:srgbClr val="000000"/>
                </a:solidFill>
              </a:rPr>
              <a:t>- </a:t>
            </a:r>
            <a:r>
              <a:rPr lang="ru-RU" sz="2000" dirty="0"/>
              <a:t>машинного обучения, традиционных систем на основе правил, методов оптимизации, обработки естественного языка и </a:t>
            </a:r>
            <a:r>
              <a:rPr lang="ru-RU" sz="2000" dirty="0" err="1"/>
              <a:t>графовых</a:t>
            </a:r>
            <a:r>
              <a:rPr lang="ru-RU" sz="2000" dirty="0"/>
              <a:t> методов</a:t>
            </a:r>
            <a:r>
              <a:rPr lang="ru-RU" sz="2000" dirty="0">
                <a:solidFill>
                  <a:srgbClr val="000000"/>
                </a:solidFill>
              </a:rPr>
              <a:t> </a:t>
            </a:r>
            <a:r>
              <a:rPr lang="ru-RU" sz="2000" dirty="0" smtClean="0">
                <a:solidFill>
                  <a:srgbClr val="000000"/>
                </a:solidFill>
              </a:rPr>
              <a:t>- </a:t>
            </a:r>
            <a:r>
              <a:rPr lang="ru-RU" sz="2000" dirty="0">
                <a:solidFill>
                  <a:srgbClr val="000000"/>
                </a:solidFill>
              </a:rPr>
              <a:t>с целью повышения эффективности обучения систем ИИ, уровня «здравого смысла» и способности решать широкий спектр бизнес-задач</a:t>
            </a:r>
            <a:r>
              <a:rPr lang="ru-RU" sz="20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ru-RU" sz="2000" dirty="0" smtClean="0">
                <a:solidFill>
                  <a:srgbClr val="000000"/>
                </a:solidFill>
              </a:rPr>
              <a:t>При  интеграции </a:t>
            </a:r>
            <a:r>
              <a:rPr lang="ru-RU" sz="2000" dirty="0"/>
              <a:t>машинного </a:t>
            </a:r>
            <a:r>
              <a:rPr lang="ru-RU" sz="2000" dirty="0" smtClean="0"/>
              <a:t>обучения и </a:t>
            </a:r>
            <a:r>
              <a:rPr lang="ru-RU" sz="2000" dirty="0"/>
              <a:t>традиционных </a:t>
            </a:r>
            <a:r>
              <a:rPr lang="ru-RU" sz="2000" dirty="0" smtClean="0"/>
              <a:t>экспертных систем </a:t>
            </a:r>
            <a:r>
              <a:rPr lang="ru-RU" sz="2000" dirty="0"/>
              <a:t>на основе </a:t>
            </a:r>
            <a:r>
              <a:rPr lang="ru-RU" sz="2000" dirty="0" smtClean="0"/>
              <a:t>правил </a:t>
            </a:r>
            <a:r>
              <a:rPr lang="ru-RU" sz="2000" dirty="0" smtClean="0">
                <a:solidFill>
                  <a:srgbClr val="000000"/>
                </a:solidFill>
              </a:rPr>
              <a:t>пересекается с объяснимым ИИ. </a:t>
            </a:r>
            <a:endParaRPr 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GENERATIVE AI</a:t>
            </a:r>
            <a:r>
              <a:rPr lang="en-US" sz="2400" dirty="0" smtClean="0"/>
              <a:t>, </a:t>
            </a:r>
            <a:r>
              <a:rPr lang="ru-RU" sz="2400" dirty="0" smtClean="0"/>
              <a:t>EDGE AI</a:t>
            </a:r>
            <a:r>
              <a:rPr lang="en-US" sz="2400" dirty="0" smtClean="0"/>
              <a:t>, </a:t>
            </a:r>
            <a:r>
              <a:rPr lang="ru-RU" sz="2400" dirty="0" smtClean="0"/>
              <a:t>DECISION INTELLIGENCE</a:t>
            </a:r>
            <a:r>
              <a:rPr lang="en-US" sz="2400" dirty="0" smtClean="0"/>
              <a:t> – 3 </a:t>
            </a:r>
            <a:r>
              <a:rPr lang="ru-RU" sz="2400" dirty="0" smtClean="0"/>
              <a:t>ИЗ 12 СТРАТЕГИЧЕСКИХ ТЕХНОЛОГИЧЕСКИХ ТРЕНДОВ-2022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b="1" dirty="0" smtClean="0"/>
              <a:t>Генеративный (генерирующий) искусственный </a:t>
            </a:r>
            <a:r>
              <a:rPr lang="ru-RU" sz="1600" b="1" dirty="0"/>
              <a:t>интеллект (</a:t>
            </a:r>
            <a:r>
              <a:rPr lang="ru-RU" sz="1600" b="1" dirty="0" err="1"/>
              <a:t>Generative</a:t>
            </a:r>
            <a:r>
              <a:rPr lang="ru-RU" sz="1600" b="1" dirty="0"/>
              <a:t> </a:t>
            </a:r>
            <a:r>
              <a:rPr lang="ru-RU" sz="1600" b="1" dirty="0" err="1"/>
              <a:t>Artificial</a:t>
            </a:r>
            <a:r>
              <a:rPr lang="ru-RU" sz="1600" b="1" dirty="0"/>
              <a:t> </a:t>
            </a:r>
            <a:r>
              <a:rPr lang="ru-RU" sz="1600" b="1" dirty="0" err="1"/>
              <a:t>Intelligence</a:t>
            </a:r>
            <a:r>
              <a:rPr lang="ru-RU" sz="1600" b="1" dirty="0" smtClean="0"/>
              <a:t>) -</a:t>
            </a:r>
            <a:r>
              <a:rPr lang="ru-RU" sz="1600" dirty="0" smtClean="0"/>
              <a:t> </a:t>
            </a:r>
            <a:r>
              <a:rPr lang="ru-RU" sz="1600" dirty="0">
                <a:solidFill>
                  <a:srgbClr val="000000"/>
                </a:solidFill>
              </a:rPr>
              <a:t>это </a:t>
            </a:r>
            <a:r>
              <a:rPr lang="ru-RU" sz="1600" dirty="0"/>
              <a:t>метод машинного обучения, при котором </a:t>
            </a:r>
            <a:r>
              <a:rPr lang="ru-RU" sz="1600" dirty="0" err="1"/>
              <a:t>нейросеть</a:t>
            </a:r>
            <a:r>
              <a:rPr lang="ru-RU" sz="1600" dirty="0"/>
              <a:t> изучает массив данных, </a:t>
            </a:r>
            <a:r>
              <a:rPr lang="ru-RU" sz="1600" dirty="0">
                <a:solidFill>
                  <a:srgbClr val="000000"/>
                </a:solidFill>
              </a:rPr>
              <a:t>например фотографии, видео или текст, на определенную тему, после чего </a:t>
            </a:r>
            <a:r>
              <a:rPr lang="ru-RU" sz="1600" dirty="0"/>
              <a:t>использует полученную информацию для создания аналогичного, но собственного контента</a:t>
            </a:r>
            <a:r>
              <a:rPr lang="ru-RU" sz="1600" dirty="0">
                <a:solidFill>
                  <a:srgbClr val="000000"/>
                </a:solidFill>
              </a:rPr>
              <a:t>. Возможности инструмента практически не имеют границ, генеративный ИИ используют для создания программного кода, при разработке лекарств или в рамках целевого маркетинга. Аналитики </a:t>
            </a:r>
            <a:r>
              <a:rPr lang="ru-RU" sz="1600" dirty="0" err="1">
                <a:solidFill>
                  <a:srgbClr val="000000"/>
                </a:solidFill>
              </a:rPr>
              <a:t>Gartner</a:t>
            </a:r>
            <a:r>
              <a:rPr lang="ru-RU" sz="1600" dirty="0">
                <a:solidFill>
                  <a:srgbClr val="000000"/>
                </a:solidFill>
              </a:rPr>
              <a:t> прогнозируют, что к 2025 году около </a:t>
            </a:r>
            <a:r>
              <a:rPr lang="ru-RU" sz="1600" dirty="0"/>
              <a:t>10% всех производимых на планете данных будут приходиться на генеративный ИИ</a:t>
            </a:r>
            <a:r>
              <a:rPr lang="ru-RU" sz="1600" dirty="0" smtClean="0"/>
              <a:t>.</a:t>
            </a:r>
          </a:p>
          <a:p>
            <a:r>
              <a:rPr lang="ru-RU" sz="1600" b="1" dirty="0" smtClean="0"/>
              <a:t>Периферийные </a:t>
            </a:r>
            <a:r>
              <a:rPr lang="ru-RU" sz="1600" b="1" dirty="0"/>
              <a:t>вычисления</a:t>
            </a:r>
            <a:r>
              <a:rPr lang="ru-RU" sz="1600" dirty="0"/>
              <a:t> </a:t>
            </a:r>
            <a:r>
              <a:rPr lang="ru-RU" sz="1600" dirty="0" smtClean="0"/>
              <a:t>(</a:t>
            </a:r>
            <a:r>
              <a:rPr lang="ru-RU" sz="1600" b="1" dirty="0" err="1" smtClean="0"/>
              <a:t>Edge</a:t>
            </a:r>
            <a:r>
              <a:rPr lang="ru-RU" sz="1600" b="1" dirty="0" smtClean="0"/>
              <a:t> AI) </a:t>
            </a:r>
            <a:r>
              <a:rPr lang="ru-RU" sz="1600" dirty="0" smtClean="0"/>
              <a:t>- </a:t>
            </a:r>
            <a:r>
              <a:rPr lang="ru-RU" sz="1600" dirty="0">
                <a:solidFill>
                  <a:srgbClr val="000000"/>
                </a:solidFill>
              </a:rPr>
              <a:t>вычислительная парадигма нового поколения, которая </a:t>
            </a:r>
            <a:r>
              <a:rPr lang="ru-RU" sz="1600" dirty="0"/>
              <a:t>переносит ИИ и машинное обучение туда, где происходят генерация данных и вычисления: на границу сети</a:t>
            </a:r>
            <a:r>
              <a:rPr lang="ru-RU" sz="1600" dirty="0">
                <a:solidFill>
                  <a:srgbClr val="000000"/>
                </a:solidFill>
              </a:rPr>
              <a:t>. Их объединение привело к появлению нового направления </a:t>
            </a:r>
            <a:r>
              <a:rPr lang="ru-RU" sz="1600" dirty="0" smtClean="0">
                <a:solidFill>
                  <a:srgbClr val="000000"/>
                </a:solidFill>
              </a:rPr>
              <a:t>– периферийного ИИ.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ru-RU" sz="1600" b="1" dirty="0" smtClean="0"/>
              <a:t>Интеллект </a:t>
            </a:r>
            <a:r>
              <a:rPr lang="ru-RU" sz="1600" b="1" dirty="0"/>
              <a:t>принятия решений (</a:t>
            </a:r>
            <a:r>
              <a:rPr lang="ru-RU" sz="1600" b="1" dirty="0" err="1"/>
              <a:t>Decision</a:t>
            </a:r>
            <a:r>
              <a:rPr lang="ru-RU" sz="1600" b="1" dirty="0"/>
              <a:t> </a:t>
            </a:r>
            <a:r>
              <a:rPr lang="ru-RU" sz="1600" b="1" dirty="0" err="1" smtClean="0"/>
              <a:t>Intelligence</a:t>
            </a:r>
            <a:r>
              <a:rPr lang="ru-RU" sz="1600" b="1" dirty="0" smtClean="0"/>
              <a:t>) </a:t>
            </a:r>
            <a:r>
              <a:rPr lang="ru-RU" sz="1600" b="1" dirty="0" smtClean="0">
                <a:solidFill>
                  <a:srgbClr val="000000"/>
                </a:solidFill>
              </a:rPr>
              <a:t>-</a:t>
            </a:r>
            <a:r>
              <a:rPr lang="ru-RU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это инженерная дисциплина, которая </a:t>
            </a:r>
            <a:r>
              <a:rPr lang="ru-RU" sz="1600" dirty="0"/>
              <a:t>совмещает науку о данных с теорией социальных наук</a:t>
            </a:r>
            <a:r>
              <a:rPr lang="ru-RU" sz="1600" dirty="0">
                <a:solidFill>
                  <a:srgbClr val="000000"/>
                </a:solidFill>
              </a:rPr>
              <a:t>. Его приложение предоставляет основу для масштабного применения машинного обучения. По прогнозам </a:t>
            </a:r>
            <a:r>
              <a:rPr lang="ru-RU" sz="1600" dirty="0" err="1">
                <a:solidFill>
                  <a:srgbClr val="000000"/>
                </a:solidFill>
              </a:rPr>
              <a:t>Gartner</a:t>
            </a:r>
            <a:r>
              <a:rPr lang="ru-RU" sz="1600" dirty="0">
                <a:solidFill>
                  <a:srgbClr val="000000"/>
                </a:solidFill>
              </a:rPr>
              <a:t>, в ближайшие два года </a:t>
            </a:r>
            <a:r>
              <a:rPr lang="ru-RU" sz="1600" dirty="0"/>
              <a:t>треть крупных организаций будут использовать данный метод для стратегического принятия решений, </a:t>
            </a:r>
            <a:r>
              <a:rPr lang="ru-RU" sz="1600" dirty="0">
                <a:solidFill>
                  <a:srgbClr val="000000"/>
                </a:solidFill>
              </a:rPr>
              <a:t>чтобы улучшить конкурентные преимущества.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541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ea typeface="Times New Roman" panose="02020603050405020304" pitchFamily="18" charset="0"/>
                <a:cs typeface="Calibri" panose="020F0502020204030204" pitchFamily="34" charset="0"/>
              </a:rPr>
              <a:t>КРИВАЯ ЗРЕЛОСТИ ТЕХНОЛОГИЙ ИИ ПО ВЕРСИИ КОМПАНИИ </a:t>
            </a:r>
            <a:r>
              <a:rPr lang="en-US" sz="2400" dirty="0">
                <a:ea typeface="Times New Roman" panose="02020603050405020304" pitchFamily="18" charset="0"/>
                <a:cs typeface="Calibri" panose="020F0502020204030204" pitchFamily="34" charset="0"/>
              </a:rPr>
              <a:t>GARTNER </a:t>
            </a:r>
            <a:r>
              <a:rPr lang="ru-RU" sz="2400" dirty="0">
                <a:ea typeface="Times New Roman" panose="02020603050405020304" pitchFamily="18" charset="0"/>
                <a:cs typeface="Calibri" panose="020F0502020204030204" pitchFamily="34" charset="0"/>
              </a:rPr>
              <a:t>НА ИЮЛЬ </a:t>
            </a:r>
            <a:r>
              <a:rPr lang="ru-RU" sz="24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202</a:t>
            </a:r>
            <a:r>
              <a:rPr lang="en-US" sz="24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ru-RU" sz="24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>
                <a:ea typeface="Times New Roman" panose="02020603050405020304" pitchFamily="18" charset="0"/>
                <a:cs typeface="Calibri" panose="020F0502020204030204" pitchFamily="34" charset="0"/>
              </a:rPr>
              <a:t>г.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2646" y="1487711"/>
            <a:ext cx="3924472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</a:t>
            </a:r>
            <a:r>
              <a:rPr kumimoji="0" lang="ru-RU" altLang="ru-RU" sz="1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kumimoji="0" lang="ru-RU" altLang="ru-RU" sz="1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0" lang="ru-RU" altLang="ru-RU" sz="1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kumimoji="0" lang="ru-RU" altLang="ru-RU" sz="1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kumimoji="0" lang="ru-RU" altLang="ru-RU" sz="1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2021. Источник: </a:t>
            </a:r>
            <a:r>
              <a:rPr kumimoji="0" lang="ru-RU" altLang="ru-RU" sz="1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Gartner</a:t>
            </a:r>
            <a:endParaRPr kumimoji="0" lang="ru-RU" altLang="ru-RU" sz="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 данным </a:t>
            </a:r>
            <a:r>
              <a:rPr kumimoji="0" lang="ru-RU" altLang="ru-RU" sz="12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Gartner</a:t>
            </a:r>
            <a:r>
              <a:rPr kumimoji="0" lang="ru-RU" altLang="ru-RU" sz="12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сегодня </a:t>
            </a:r>
            <a:endParaRPr kumimoji="0" lang="ru-RU" altLang="ru-RU" sz="25200" b="0" i="0" u="sng" strike="noStrike" cap="none" normalizeH="0" baseline="0" dirty="0" smtClean="0">
              <a:ln>
                <a:noFill/>
              </a:ln>
              <a:solidFill>
                <a:srgbClr val="00407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www.itweek.ru/upload/iblock/528/52838f0049d4a8431843a4b4cb0cec5f.jpg">
            <a:hlinkClick r:id="rId2" tooltip="Hype Cycle for Artificial Intelligence, 2021. Источник: Gartner 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9366491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ru-RU" dirty="0" smtClean="0"/>
              <a:t>6. ТЕХНОЛОГИЯ </a:t>
            </a:r>
            <a:r>
              <a:rPr lang="en-US" dirty="0" smtClean="0"/>
              <a:t>BLOKCHAIN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0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ПЕРЕХОД К НОВОЙ ТЕХНОЛОГИЧЕСКОЙ ПАРАДИГМЕ </a:t>
            </a:r>
            <a:br>
              <a:rPr lang="ru-RU" sz="2400" dirty="0" smtClean="0"/>
            </a:br>
            <a:r>
              <a:rPr lang="ru-RU" sz="2400" dirty="0" smtClean="0"/>
              <a:t>В ЭЛЕКТРОЭНЕРГЕТИКЕ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dirty="0" smtClean="0">
                <a:solidFill>
                  <a:srgbClr val="000000"/>
                </a:solidFill>
              </a:rPr>
              <a:t>Речь </a:t>
            </a:r>
            <a:r>
              <a:rPr lang="ru-RU" sz="2600" dirty="0">
                <a:solidFill>
                  <a:srgbClr val="000000"/>
                </a:solidFill>
              </a:rPr>
              <a:t>идет </a:t>
            </a:r>
            <a:r>
              <a:rPr lang="ru-RU" sz="2600" b="1" dirty="0">
                <a:solidFill>
                  <a:schemeClr val="tx2"/>
                </a:solidFill>
              </a:rPr>
              <a:t>о переходе к новой технологической парадигме в электроэнергетике</a:t>
            </a:r>
            <a:r>
              <a:rPr lang="ru-RU" sz="2600" b="1" dirty="0">
                <a:solidFill>
                  <a:srgbClr val="000000"/>
                </a:solidFill>
              </a:rPr>
              <a:t>, </a:t>
            </a:r>
            <a:endParaRPr lang="ru-RU" sz="2600" b="1" dirty="0" smtClean="0">
              <a:solidFill>
                <a:srgbClr val="000000"/>
              </a:solidFill>
            </a:endParaRPr>
          </a:p>
          <a:p>
            <a:r>
              <a:rPr lang="ru-RU" sz="2600" dirty="0" smtClean="0">
                <a:solidFill>
                  <a:srgbClr val="000000"/>
                </a:solidFill>
              </a:rPr>
              <a:t>представляющей </a:t>
            </a:r>
            <a:r>
              <a:rPr lang="ru-RU" sz="2600" dirty="0">
                <a:solidFill>
                  <a:srgbClr val="000000"/>
                </a:solidFill>
              </a:rPr>
              <a:t>организацию энергоснабжения в розничном секторе как </a:t>
            </a:r>
            <a:r>
              <a:rPr lang="ru-RU" sz="2600" b="1" dirty="0">
                <a:solidFill>
                  <a:schemeClr val="tx2"/>
                </a:solidFill>
              </a:rPr>
              <a:t>экосистему</a:t>
            </a:r>
            <a:r>
              <a:rPr lang="ru-RU" sz="2600" dirty="0">
                <a:solidFill>
                  <a:schemeClr val="tx2"/>
                </a:solidFill>
              </a:rPr>
              <a:t> производителей и потребителей энергии</a:t>
            </a:r>
            <a:r>
              <a:rPr lang="ru-RU" sz="2600" dirty="0">
                <a:solidFill>
                  <a:srgbClr val="000000"/>
                </a:solidFill>
              </a:rPr>
              <a:t>, </a:t>
            </a:r>
            <a:endParaRPr lang="ru-RU" sz="2600" dirty="0" smtClean="0">
              <a:solidFill>
                <a:srgbClr val="000000"/>
              </a:solidFill>
            </a:endParaRPr>
          </a:p>
          <a:p>
            <a:r>
              <a:rPr lang="ru-RU" sz="2600" dirty="0" smtClean="0">
                <a:solidFill>
                  <a:srgbClr val="000000"/>
                </a:solidFill>
              </a:rPr>
              <a:t>которые </a:t>
            </a:r>
            <a:r>
              <a:rPr lang="ru-RU" sz="2600" dirty="0">
                <a:solidFill>
                  <a:srgbClr val="000000"/>
                </a:solidFill>
              </a:rPr>
              <a:t>беспрепятственно </a:t>
            </a:r>
            <a:r>
              <a:rPr lang="ru-RU" sz="2600" dirty="0">
                <a:solidFill>
                  <a:schemeClr val="tx2"/>
                </a:solidFill>
              </a:rPr>
              <a:t>интегрируются в общую инфраструктуру и обмениваются энергией. </a:t>
            </a:r>
            <a:endParaRPr lang="ru-RU" sz="2600" dirty="0" smtClean="0">
              <a:solidFill>
                <a:schemeClr val="tx2"/>
              </a:solidFill>
            </a:endParaRPr>
          </a:p>
          <a:p>
            <a:r>
              <a:rPr lang="ru-RU" sz="2600" dirty="0" smtClean="0">
                <a:solidFill>
                  <a:srgbClr val="000000"/>
                </a:solidFill>
              </a:rPr>
              <a:t>Такой </a:t>
            </a:r>
            <a:r>
              <a:rPr lang="ru-RU" sz="2600" dirty="0">
                <a:solidFill>
                  <a:srgbClr val="000000"/>
                </a:solidFill>
              </a:rPr>
              <a:t>подход по аналогии осуществляемых взаимодействий также получил название </a:t>
            </a:r>
            <a:r>
              <a:rPr lang="ru-RU" sz="2600" b="1" dirty="0">
                <a:solidFill>
                  <a:schemeClr val="tx2"/>
                </a:solidFill>
              </a:rPr>
              <a:t>«Интернет энергии» (</a:t>
            </a:r>
            <a:r>
              <a:rPr lang="ru-RU" sz="2600" b="1" dirty="0" err="1">
                <a:solidFill>
                  <a:schemeClr val="tx2"/>
                </a:solidFill>
              </a:rPr>
              <a:t>Internet</a:t>
            </a:r>
            <a:r>
              <a:rPr lang="ru-RU" sz="2600" b="1" dirty="0">
                <a:solidFill>
                  <a:schemeClr val="tx2"/>
                </a:solidFill>
              </a:rPr>
              <a:t> </a:t>
            </a:r>
            <a:r>
              <a:rPr lang="ru-RU" sz="2600" b="1" dirty="0" err="1">
                <a:solidFill>
                  <a:schemeClr val="tx2"/>
                </a:solidFill>
              </a:rPr>
              <a:t>of</a:t>
            </a:r>
            <a:r>
              <a:rPr lang="ru-RU" sz="2600" b="1" dirty="0">
                <a:solidFill>
                  <a:schemeClr val="tx2"/>
                </a:solidFill>
              </a:rPr>
              <a:t> </a:t>
            </a:r>
            <a:r>
              <a:rPr lang="ru-RU" sz="2600" b="1" dirty="0" err="1">
                <a:solidFill>
                  <a:schemeClr val="tx2"/>
                </a:solidFill>
              </a:rPr>
              <a:t>Energy</a:t>
            </a:r>
            <a:r>
              <a:rPr lang="ru-RU" sz="2600" b="1" dirty="0">
                <a:solidFill>
                  <a:schemeClr val="tx2"/>
                </a:solidFill>
              </a:rPr>
              <a:t>). </a:t>
            </a:r>
          </a:p>
        </p:txBody>
      </p:sp>
    </p:spTree>
    <p:extLst>
      <p:ext uri="{BB962C8B-B14F-4D97-AF65-F5344CB8AC3E}">
        <p14:creationId xmlns:p14="http://schemas.microsoft.com/office/powerpoint/2010/main" val="34044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ПРЕДПОСЫЛКИ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</a:rPr>
              <a:t>Рост распределённой генерации и другие тенденции бросают электроэнергетике </a:t>
            </a:r>
            <a:r>
              <a:rPr lang="ru-RU" sz="1800" dirty="0"/>
              <a:t>новый вызов: участникам </a:t>
            </a:r>
            <a:r>
              <a:rPr lang="ru-RU" sz="1800" dirty="0" err="1"/>
              <a:t>энергорынка</a:t>
            </a:r>
            <a:r>
              <a:rPr lang="ru-RU" sz="1800" dirty="0"/>
              <a:t> нужно организовать интеллектуальную систему транзакций, способную обслуживать быстро растущее число игроков</a:t>
            </a:r>
            <a:r>
              <a:rPr lang="ru-RU" sz="1800" dirty="0">
                <a:solidFill>
                  <a:srgbClr val="000000"/>
                </a:solidFill>
              </a:rPr>
              <a:t>, с которым централизованный коммерческий оператор не в состоянии эффективно справляться. </a:t>
            </a:r>
            <a:endParaRPr lang="ru-RU" sz="1800" dirty="0" smtClean="0">
              <a:solidFill>
                <a:srgbClr val="000000"/>
              </a:solidFill>
            </a:endParaRPr>
          </a:p>
          <a:p>
            <a:r>
              <a:rPr lang="ru-RU" sz="1800" dirty="0" smtClean="0">
                <a:solidFill>
                  <a:srgbClr val="000000"/>
                </a:solidFill>
              </a:rPr>
              <a:t>В </a:t>
            </a:r>
            <a:r>
              <a:rPr lang="ru-RU" sz="1800" dirty="0">
                <a:solidFill>
                  <a:srgbClr val="000000"/>
                </a:solidFill>
              </a:rPr>
              <a:t>этой ситуации обеспокоенные энергетики обратили свои взоры на </a:t>
            </a:r>
            <a:r>
              <a:rPr lang="ru-RU" sz="1800" dirty="0"/>
              <a:t>технологию </a:t>
            </a:r>
            <a:r>
              <a:rPr lang="ru-RU" sz="1800" dirty="0" err="1"/>
              <a:t>блокчейна</a:t>
            </a:r>
            <a:r>
              <a:rPr lang="ru-RU" sz="1800" dirty="0"/>
              <a:t> (</a:t>
            </a:r>
            <a:r>
              <a:rPr lang="ru-RU" sz="1800" dirty="0" err="1"/>
              <a:t>blockchain</a:t>
            </a:r>
            <a:r>
              <a:rPr lang="ru-RU" sz="1800" dirty="0"/>
              <a:t>), </a:t>
            </a:r>
            <a:r>
              <a:rPr lang="ru-RU" sz="1800" dirty="0">
                <a:solidFill>
                  <a:srgbClr val="000000"/>
                </a:solidFill>
              </a:rPr>
              <a:t>используемую для финансовых транзакций при расчётах в </a:t>
            </a:r>
            <a:r>
              <a:rPr lang="ru-RU" sz="1800" dirty="0" err="1">
                <a:solidFill>
                  <a:srgbClr val="000000"/>
                </a:solidFill>
              </a:rPr>
              <a:t>криптовалютах</a:t>
            </a:r>
            <a:r>
              <a:rPr lang="ru-RU" sz="1800" dirty="0">
                <a:solidFill>
                  <a:srgbClr val="000000"/>
                </a:solidFill>
              </a:rPr>
              <a:t>, таких, как </a:t>
            </a:r>
            <a:r>
              <a:rPr lang="ru-RU" sz="1800" dirty="0" err="1">
                <a:solidFill>
                  <a:srgbClr val="000000"/>
                </a:solidFill>
              </a:rPr>
              <a:t>биткойн</a:t>
            </a:r>
            <a:r>
              <a:rPr lang="ru-RU" sz="1800" dirty="0">
                <a:solidFill>
                  <a:srgbClr val="000000"/>
                </a:solidFill>
              </a:rPr>
              <a:t>.</a:t>
            </a:r>
          </a:p>
          <a:p>
            <a:r>
              <a:rPr lang="ru-RU" sz="1800" dirty="0" smtClean="0">
                <a:solidFill>
                  <a:srgbClr val="000000"/>
                </a:solidFill>
              </a:rPr>
              <a:t>Технология </a:t>
            </a:r>
            <a:r>
              <a:rPr lang="ru-RU" sz="1800" dirty="0" err="1">
                <a:solidFill>
                  <a:srgbClr val="000000"/>
                </a:solidFill>
              </a:rPr>
              <a:t>блокчейна</a:t>
            </a:r>
            <a:r>
              <a:rPr lang="ru-RU" sz="1800" dirty="0">
                <a:solidFill>
                  <a:srgbClr val="000000"/>
                </a:solidFill>
              </a:rPr>
              <a:t> хороша тем, что </a:t>
            </a:r>
            <a:r>
              <a:rPr lang="ru-RU" sz="1800" dirty="0"/>
              <a:t>не требует расчётного центра для выполнения транзакций – они могут осуществляться напрямую между компьютерами, хранящими данные контрагентов</a:t>
            </a:r>
            <a:r>
              <a:rPr lang="ru-RU" sz="1800" dirty="0" smtClean="0"/>
              <a:t>.</a:t>
            </a:r>
            <a:r>
              <a:rPr lang="ru-RU" sz="1800" dirty="0"/>
              <a:t> </a:t>
            </a:r>
            <a:endParaRPr lang="ru-RU" sz="1800" dirty="0" smtClean="0"/>
          </a:p>
          <a:p>
            <a:r>
              <a:rPr lang="ru-RU" sz="1800" dirty="0" smtClean="0"/>
              <a:t>Новая </a:t>
            </a:r>
            <a:r>
              <a:rPr lang="ru-RU" sz="1800" dirty="0"/>
              <a:t>технология позволяет продавцу и покупателю электроэнергии, подключившимся к сети </a:t>
            </a:r>
            <a:r>
              <a:rPr lang="ru-RU" sz="1800" dirty="0" err="1"/>
              <a:t>блокчейна</a:t>
            </a:r>
            <a:r>
              <a:rPr lang="ru-RU" sz="1800" dirty="0"/>
              <a:t> через Интернет, напрямик взаимодействовать друг с другом, проводя денежные расчёты. Традиционные посредники, </a:t>
            </a:r>
            <a:r>
              <a:rPr lang="ru-RU" sz="1800" dirty="0">
                <a:solidFill>
                  <a:srgbClr val="000000"/>
                </a:solidFill>
              </a:rPr>
              <a:t>такие как банки и платёжные системы, в этой модели </a:t>
            </a:r>
            <a:r>
              <a:rPr lang="ru-RU" sz="1800" dirty="0"/>
              <a:t>не нужны, </a:t>
            </a:r>
            <a:r>
              <a:rPr lang="ru-RU" sz="1800" dirty="0">
                <a:solidFill>
                  <a:srgbClr val="000000"/>
                </a:solidFill>
              </a:rPr>
              <a:t>поскольку все остальные абоненты сети выступают свидетелями каждой транзакции и могут подтвердить её детали.</a:t>
            </a:r>
          </a:p>
        </p:txBody>
      </p:sp>
    </p:spTree>
    <p:extLst>
      <p:ext uri="{BB962C8B-B14F-4D97-AF65-F5344CB8AC3E}">
        <p14:creationId xmlns:p14="http://schemas.microsoft.com/office/powerpoint/2010/main" val="9006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СУТЬ ТЕХНОЛОГИИ БЛОКЧЕЙН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08720"/>
            <a:ext cx="8229600" cy="5473030"/>
          </a:xfrm>
        </p:spPr>
        <p:txBody>
          <a:bodyPr/>
          <a:lstStyle/>
          <a:p>
            <a:r>
              <a:rPr lang="ru-RU" sz="1500" dirty="0">
                <a:solidFill>
                  <a:srgbClr val="000000"/>
                </a:solidFill>
              </a:rPr>
              <a:t>Когда продавец и покупатель приходят к соглашению совершить </a:t>
            </a:r>
            <a:r>
              <a:rPr lang="ru-RU" sz="1500" dirty="0"/>
              <a:t>транзакцию, её параметры (отправитель, получатель, размер…) объединяются с информацией о других транзакциях, совершаемых в сети в тот же период времени</a:t>
            </a:r>
            <a:r>
              <a:rPr lang="ru-RU" sz="1500" dirty="0">
                <a:solidFill>
                  <a:srgbClr val="000000"/>
                </a:solidFill>
              </a:rPr>
              <a:t> (как правило, используются интервалы от 10 с до 10 мин.), в общий блок данных. Этот </a:t>
            </a:r>
            <a:r>
              <a:rPr lang="ru-RU" sz="1500" dirty="0"/>
              <a:t>блок за какое-то время в закодированном виде рассылается всем абонентам сети и автоматически сохраняется на их компьютерах.</a:t>
            </a:r>
            <a:r>
              <a:rPr lang="ru-RU" sz="1500" dirty="0">
                <a:solidFill>
                  <a:srgbClr val="000000"/>
                </a:solidFill>
              </a:rPr>
              <a:t> Система устроена так, что транзакции в ней подтверждают её же многочисленные пользователи, соединённые Интернетом.</a:t>
            </a:r>
          </a:p>
          <a:p>
            <a:r>
              <a:rPr lang="ru-RU" sz="1500" dirty="0"/>
              <a:t>Для подтверждения транзакций используются специальные алгоритмы, которые генерируют и присваивают каждому блоку уникальный код – комбинацию букв и цифр. </a:t>
            </a:r>
            <a:r>
              <a:rPr lang="ru-RU" sz="1500" dirty="0">
                <a:solidFill>
                  <a:srgbClr val="000000"/>
                </a:solidFill>
              </a:rPr>
              <a:t>Если какая-то часть данных, например, сумма транзакции, поменяется из-за ошибки передачи или по иной причине, программа сгенерирует другой код, не совпадающий с изначальным, и выдаст ошибку. </a:t>
            </a:r>
            <a:r>
              <a:rPr lang="ru-RU" sz="1500" dirty="0"/>
              <a:t>Все коды постоянно проверяются и перепроверяются задействованными в системе компьютерами, </a:t>
            </a:r>
            <a:r>
              <a:rPr lang="ru-RU" sz="1500" dirty="0">
                <a:solidFill>
                  <a:srgbClr val="000000"/>
                </a:solidFill>
              </a:rPr>
              <a:t>владельцы которых в оплату за это получают часть эмитируемых в системе </a:t>
            </a:r>
            <a:r>
              <a:rPr lang="ru-RU" sz="1500" dirty="0" err="1">
                <a:solidFill>
                  <a:srgbClr val="000000"/>
                </a:solidFill>
              </a:rPr>
              <a:t>криптоденег</a:t>
            </a:r>
            <a:r>
              <a:rPr lang="ru-RU" sz="1500" dirty="0">
                <a:solidFill>
                  <a:srgbClr val="000000"/>
                </a:solidFill>
              </a:rPr>
              <a:t> (этот процесс называется </a:t>
            </a:r>
            <a:r>
              <a:rPr lang="ru-RU" sz="1500" dirty="0" err="1">
                <a:solidFill>
                  <a:srgbClr val="000000"/>
                </a:solidFill>
              </a:rPr>
              <a:t>майнингом</a:t>
            </a:r>
            <a:r>
              <a:rPr lang="ru-RU" sz="1500" dirty="0">
                <a:solidFill>
                  <a:srgbClr val="000000"/>
                </a:solidFill>
              </a:rPr>
              <a:t>, от англ. </a:t>
            </a:r>
            <a:r>
              <a:rPr lang="ru-RU" sz="1500" dirty="0" err="1">
                <a:solidFill>
                  <a:srgbClr val="000000"/>
                </a:solidFill>
              </a:rPr>
              <a:t>mining</a:t>
            </a:r>
            <a:r>
              <a:rPr lang="ru-RU" sz="1500" dirty="0">
                <a:solidFill>
                  <a:srgbClr val="000000"/>
                </a:solidFill>
              </a:rPr>
              <a:t> – добыча полезных ископаемых) или специальные отчисления, обеспечивая надёжную защиту транзакций от злоумышленников. </a:t>
            </a:r>
            <a:r>
              <a:rPr lang="ru-RU" sz="1500" dirty="0"/>
              <a:t>Таким способом в </a:t>
            </a:r>
            <a:r>
              <a:rPr lang="ru-RU" sz="1500" dirty="0" err="1"/>
              <a:t>блокчейне</a:t>
            </a:r>
            <a:r>
              <a:rPr lang="ru-RU" sz="1500" dirty="0"/>
              <a:t> поддерживается достоверность хранимой информации.</a:t>
            </a:r>
          </a:p>
          <a:p>
            <a:r>
              <a:rPr lang="ru-RU" sz="1500" dirty="0"/>
              <a:t>После этого блока формируется очередной блок информации о транзакциях (за следующий период времени) и так далее. В результате образуется цепь (“</a:t>
            </a:r>
            <a:r>
              <a:rPr lang="ru-RU" sz="1500" dirty="0" err="1"/>
              <a:t>blockchain</a:t>
            </a:r>
            <a:r>
              <a:rPr lang="ru-RU" sz="1500" dirty="0"/>
              <a:t>” в переводе с английского – «цепь блоков»). </a:t>
            </a:r>
            <a:r>
              <a:rPr lang="ru-RU" sz="1500" dirty="0" smtClean="0">
                <a:solidFill>
                  <a:srgbClr val="000000"/>
                </a:solidFill>
              </a:rPr>
              <a:t>Процесс схематически </a:t>
            </a:r>
            <a:r>
              <a:rPr lang="ru-RU" sz="1500" dirty="0">
                <a:solidFill>
                  <a:srgbClr val="000000"/>
                </a:solidFill>
              </a:rPr>
              <a:t>можно сравнить с </a:t>
            </a:r>
            <a:r>
              <a:rPr lang="ru-RU" sz="1500" dirty="0"/>
              <a:t>отправкой большого файла по электронной почте, который для пересылки через Интернет также разбивается на отдельные блоки.</a:t>
            </a:r>
          </a:p>
          <a:p>
            <a:endParaRPr lang="ru-RU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ЗАЧЕМ ЭТО НАМ ?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Международные </a:t>
            </a:r>
            <a:r>
              <a:rPr lang="ru-RU" sz="1800" dirty="0"/>
              <a:t>энергетические компании уже развивают проекты, основанные на </a:t>
            </a:r>
            <a:r>
              <a:rPr lang="ru-RU" sz="1800" dirty="0" err="1"/>
              <a:t>блокчейне</a:t>
            </a:r>
            <a:r>
              <a:rPr lang="ru-RU" sz="1800" dirty="0"/>
              <a:t>. </a:t>
            </a:r>
            <a:r>
              <a:rPr lang="ru-RU" sz="1800" dirty="0">
                <a:solidFill>
                  <a:srgbClr val="000000"/>
                </a:solidFill>
              </a:rPr>
              <a:t>Пока что эти проекты направлены либо на то, чтобы дать </a:t>
            </a:r>
            <a:r>
              <a:rPr lang="ru-RU" sz="1800" dirty="0" err="1"/>
              <a:t>просьюмерам</a:t>
            </a:r>
            <a:r>
              <a:rPr lang="ru-RU" sz="1800" dirty="0"/>
              <a:t> (потребителям, которые владеют малой генерацией) возможность торговать электроэнергией, </a:t>
            </a:r>
            <a:r>
              <a:rPr lang="ru-RU" sz="1800" dirty="0">
                <a:solidFill>
                  <a:srgbClr val="000000"/>
                </a:solidFill>
              </a:rPr>
              <a:t>либо на то, чтобы просто связать между собой продавцов и покупателей электроэнергии. При этом </a:t>
            </a:r>
            <a:r>
              <a:rPr lang="ru-RU" sz="1800" dirty="0"/>
              <a:t>у экспертов нет сомнений, что технология </a:t>
            </a:r>
            <a:r>
              <a:rPr lang="ru-RU" sz="1800" dirty="0" err="1"/>
              <a:t>блокчейна</a:t>
            </a:r>
            <a:r>
              <a:rPr lang="ru-RU" sz="1800" dirty="0"/>
              <a:t> будет способствовать дальнейшей децентрализации энергетических систем.</a:t>
            </a:r>
          </a:p>
          <a:p>
            <a:r>
              <a:rPr lang="ru-RU" sz="1800" dirty="0">
                <a:solidFill>
                  <a:srgbClr val="000000"/>
                </a:solidFill>
              </a:rPr>
              <a:t>Почему она так привлекает энергетиков? </a:t>
            </a:r>
            <a:r>
              <a:rPr lang="ru-RU" sz="1800" dirty="0"/>
              <a:t>Во-первых, </a:t>
            </a:r>
            <a:r>
              <a:rPr lang="ru-RU" sz="1800" dirty="0" err="1"/>
              <a:t>блокчейн</a:t>
            </a:r>
            <a:r>
              <a:rPr lang="ru-RU" sz="1800" dirty="0"/>
              <a:t> способствует развитию новых бизнес-моделей, которые исключают посредников,</a:t>
            </a:r>
            <a:r>
              <a:rPr lang="ru-RU" sz="1800" dirty="0">
                <a:solidFill>
                  <a:srgbClr val="000000"/>
                </a:solidFill>
              </a:rPr>
              <a:t> что очень актуально в условиях роста задолженности за потреблённые энергоресурсы и увеличения объёмов распределённой генерации. </a:t>
            </a:r>
            <a:r>
              <a:rPr lang="ru-RU" sz="1800" dirty="0"/>
              <a:t>Во-вторых, распределённое и </a:t>
            </a:r>
            <a:r>
              <a:rPr lang="ru-RU" sz="1800" dirty="0" err="1"/>
              <a:t>криптографически</a:t>
            </a:r>
            <a:r>
              <a:rPr lang="ru-RU" sz="1800" dirty="0"/>
              <a:t> защищённое хранилище данных безопаснее центральных хранилищ </a:t>
            </a:r>
            <a:r>
              <a:rPr lang="ru-RU" sz="1800" dirty="0">
                <a:solidFill>
                  <a:srgbClr val="000000"/>
                </a:solidFill>
              </a:rPr>
              <a:t>и к тому же оберегает бизнес от возможного произвола регуляторов. </a:t>
            </a:r>
            <a:r>
              <a:rPr lang="ru-RU" sz="1800" dirty="0"/>
              <a:t>В-третьих, концепция </a:t>
            </a:r>
            <a:r>
              <a:rPr lang="ru-RU" sz="1800" dirty="0" err="1"/>
              <a:t>блокчейна</a:t>
            </a:r>
            <a:r>
              <a:rPr lang="ru-RU" sz="1800" dirty="0"/>
              <a:t> применима для решения самых разнообразных </a:t>
            </a:r>
            <a:r>
              <a:rPr lang="ru-RU" sz="1800" dirty="0" smtClean="0"/>
              <a:t>задач</a:t>
            </a:r>
            <a:r>
              <a:rPr lang="ru-RU" sz="1800" dirty="0" smtClean="0">
                <a:solidFill>
                  <a:srgbClr val="000000"/>
                </a:solidFill>
              </a:rPr>
              <a:t> (транзакции </a:t>
            </a:r>
            <a:r>
              <a:rPr lang="ru-RU" sz="1800" dirty="0">
                <a:solidFill>
                  <a:srgbClr val="000000"/>
                </a:solidFill>
              </a:rPr>
              <a:t>и умные </a:t>
            </a:r>
            <a:r>
              <a:rPr lang="ru-RU" sz="1800" dirty="0" smtClean="0">
                <a:solidFill>
                  <a:srgbClr val="000000"/>
                </a:solidFill>
              </a:rPr>
              <a:t>контракты, зарядка электромобилей, децентрализованная торговля электроэнергией, управление </a:t>
            </a:r>
            <a:r>
              <a:rPr lang="ru-RU" sz="1800" dirty="0">
                <a:solidFill>
                  <a:srgbClr val="000000"/>
                </a:solidFill>
              </a:rPr>
              <a:t>умными устройствами в Интернете </a:t>
            </a:r>
            <a:r>
              <a:rPr lang="ru-RU" sz="1800" dirty="0" smtClean="0">
                <a:solidFill>
                  <a:srgbClr val="000000"/>
                </a:solidFill>
              </a:rPr>
              <a:t>вещей…)</a:t>
            </a:r>
            <a:endParaRPr lang="ru-RU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3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СФЕРЫ БЛОКЧЕЙНА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8" y="1398581"/>
            <a:ext cx="9076082" cy="479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7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09075" cy="558800"/>
          </a:xfrm>
        </p:spPr>
        <p:txBody>
          <a:bodyPr/>
          <a:lstStyle/>
          <a:p>
            <a:r>
              <a:rPr lang="ru-RU" sz="2400" dirty="0" smtClean="0"/>
              <a:t>ОБЗОР ВОЗМОЖНОСТЕЙ ПРАКТИЧЕСКОГО ПРИМЕНЕНИЯ ТЕХНОЛОГИИ «БЛОКЧЕЙН» В ЭЛЕКТРОЭНЕРГЕТИКЕ 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0907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0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http://www.tadviser.ru/images/5/5a/%D0%A1%D0%BC%D0%B5%D0%BD%D0%B0_%D1%82%D0%B5%D1%85%D0%BD%D0%BE%D0%BB%D0%BE%D0%B3%D0%B8%D1%87%D0%B5%D1%81%D0%BA%D0%B8%D1%85_%D1%83%D0%BA%D0%BB%D0%B0%D0%B4%D0%BE%D0%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721"/>
            <a:ext cx="9144000" cy="622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ПРИМЕРЫ ПРИМЕНЕНИЯ</a:t>
            </a: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0" y="548680"/>
            <a:ext cx="8715232" cy="574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8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БРУКЛИНСКИЙ ПРОЕКТ 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4744"/>
            <a:ext cx="80772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4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ПРОБЛЕМЫ И ПЕРСПЕКТИВЫ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 smtClean="0"/>
              <a:t>Энергетический </a:t>
            </a:r>
            <a:r>
              <a:rPr lang="ru-RU" sz="1600" dirty="0"/>
              <a:t>сектор отличается от финансового, в котором зародилась и расцветала концепция </a:t>
            </a:r>
            <a:r>
              <a:rPr lang="ru-RU" sz="1600" dirty="0" err="1"/>
              <a:t>блокчейна</a:t>
            </a:r>
            <a:r>
              <a:rPr lang="ru-RU" sz="1600" dirty="0"/>
              <a:t>. </a:t>
            </a:r>
            <a:r>
              <a:rPr lang="ru-RU" sz="1600" dirty="0">
                <a:solidFill>
                  <a:srgbClr val="000000"/>
                </a:solidFill>
              </a:rPr>
              <a:t>На </a:t>
            </a:r>
            <a:r>
              <a:rPr lang="ru-RU" sz="1600" dirty="0" err="1">
                <a:solidFill>
                  <a:srgbClr val="000000"/>
                </a:solidFill>
              </a:rPr>
              <a:t>энергорынке</a:t>
            </a:r>
            <a:r>
              <a:rPr lang="ru-RU" sz="1600" dirty="0">
                <a:solidFill>
                  <a:srgbClr val="000000"/>
                </a:solidFill>
              </a:rPr>
              <a:t> необходимо, помимо денежных транзакций, обеспечить </a:t>
            </a:r>
            <a:r>
              <a:rPr lang="ru-RU" sz="1600" dirty="0"/>
              <a:t>физические поставки электроэнергии. Для этого нужно гибко задействовать сетевую инфраструктуру</a:t>
            </a:r>
            <a:r>
              <a:rPr lang="ru-RU" sz="1600" dirty="0">
                <a:solidFill>
                  <a:srgbClr val="000000"/>
                </a:solidFill>
              </a:rPr>
              <a:t>, доступность и управление которой представляют серьёзные вызовы для применения новой концепции</a:t>
            </a:r>
            <a:r>
              <a:rPr lang="ru-RU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На </a:t>
            </a:r>
            <a:r>
              <a:rPr lang="ru-RU" sz="1600" dirty="0">
                <a:solidFill>
                  <a:srgbClr val="000000"/>
                </a:solidFill>
              </a:rPr>
              <a:t>следующем этапе развития технологий проблема управления сетью, вероятно, будет решена. Большим шагом в этом направлении </a:t>
            </a:r>
            <a:r>
              <a:rPr lang="ru-RU" sz="1600" dirty="0"/>
              <a:t>станут умные контракты, которые впервые начали внедряться в 2013 г. на базе </a:t>
            </a:r>
            <a:r>
              <a:rPr lang="ru-RU" sz="1600" dirty="0" err="1"/>
              <a:t>блокчейн</a:t>
            </a:r>
            <a:r>
              <a:rPr lang="ru-RU" sz="1600" dirty="0"/>
              <a:t>-платформы </a:t>
            </a:r>
            <a:r>
              <a:rPr lang="ru-RU" sz="1600" dirty="0" err="1">
                <a:solidFill>
                  <a:srgbClr val="000000"/>
                </a:solidFill>
              </a:rPr>
              <a:t>Ethereum</a:t>
            </a:r>
            <a:r>
              <a:rPr lang="ru-RU" sz="1600" dirty="0">
                <a:solidFill>
                  <a:srgbClr val="000000"/>
                </a:solidFill>
              </a:rPr>
              <a:t> («</a:t>
            </a:r>
            <a:r>
              <a:rPr lang="ru-RU" sz="1600" dirty="0" err="1">
                <a:solidFill>
                  <a:srgbClr val="000000"/>
                </a:solidFill>
              </a:rPr>
              <a:t>Эфириум</a:t>
            </a:r>
            <a:r>
              <a:rPr lang="ru-RU" sz="1600" dirty="0">
                <a:solidFill>
                  <a:srgbClr val="000000"/>
                </a:solidFill>
              </a:rPr>
              <a:t>»). </a:t>
            </a:r>
            <a:endParaRPr lang="ru-RU" sz="1600" dirty="0" smtClean="0">
              <a:solidFill>
                <a:srgbClr val="000000"/>
              </a:solidFill>
            </a:endParaRPr>
          </a:p>
          <a:p>
            <a:r>
              <a:rPr lang="ru-RU" sz="1600" dirty="0" smtClean="0">
                <a:solidFill>
                  <a:srgbClr val="000000"/>
                </a:solidFill>
              </a:rPr>
              <a:t>Умные </a:t>
            </a:r>
            <a:r>
              <a:rPr lang="ru-RU" sz="1600" dirty="0">
                <a:solidFill>
                  <a:srgbClr val="000000"/>
                </a:solidFill>
              </a:rPr>
              <a:t>контракты представляют собой </a:t>
            </a:r>
            <a:r>
              <a:rPr lang="ru-RU" sz="1600" dirty="0"/>
              <a:t>машинные алгоритмы, описывающие условия и события, которые они вызывают</a:t>
            </a:r>
            <a:r>
              <a:rPr lang="ru-RU" sz="1600" dirty="0">
                <a:solidFill>
                  <a:srgbClr val="000000"/>
                </a:solidFill>
              </a:rPr>
              <a:t>. В частности, с помощью умных контрактов, переведённых в программный код, можно </a:t>
            </a:r>
            <a:r>
              <a:rPr lang="ru-RU" sz="1600" dirty="0"/>
              <a:t>автоматически переключать электрические сети, учитывая баланс спроса и предложения электроэнергии.</a:t>
            </a:r>
            <a:r>
              <a:rPr lang="ru-RU" sz="1600" dirty="0">
                <a:solidFill>
                  <a:srgbClr val="000000"/>
                </a:solidFill>
              </a:rPr>
              <a:t> В случае, если в системе доступна большая мощность, чем нужно потребителям, </a:t>
            </a:r>
            <a:r>
              <a:rPr lang="ru-RU" sz="1600" dirty="0"/>
              <a:t>умные контракты обеспечат зарядку накопителей</a:t>
            </a:r>
            <a:r>
              <a:rPr lang="ru-RU" sz="1600" dirty="0">
                <a:solidFill>
                  <a:srgbClr val="000000"/>
                </a:solidFill>
              </a:rPr>
              <a:t>. И наоборот, когда возникнет нехватка генерирующей мощности, электроэнергия из накопителей потечёт к потребителям. Умные контракты также способны управлять виртуальными электростанциями и </a:t>
            </a:r>
            <a:r>
              <a:rPr lang="ru-RU" sz="1600" dirty="0" err="1">
                <a:solidFill>
                  <a:srgbClr val="000000"/>
                </a:solidFill>
              </a:rPr>
              <a:t>ценозависимым</a:t>
            </a:r>
            <a:r>
              <a:rPr lang="ru-RU" sz="1600" dirty="0">
                <a:solidFill>
                  <a:srgbClr val="000000"/>
                </a:solidFill>
              </a:rPr>
              <a:t> потреблением электроэнергии.</a:t>
            </a:r>
          </a:p>
        </p:txBody>
      </p:sp>
    </p:spTree>
    <p:extLst>
      <p:ext uri="{BB962C8B-B14F-4D97-AF65-F5344CB8AC3E}">
        <p14:creationId xmlns:p14="http://schemas.microsoft.com/office/powerpoint/2010/main" val="34650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РЕАЛЬНО ЛИ В РОССИИ?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Да, вполне, но в будущем… </a:t>
            </a:r>
          </a:p>
          <a:p>
            <a:pPr marL="344487" lvl="1" indent="0">
              <a:buNone/>
            </a:pPr>
            <a:endParaRPr lang="ru-RU" dirty="0" smtClean="0"/>
          </a:p>
          <a:p>
            <a:pPr lvl="1"/>
            <a:r>
              <a:rPr lang="ru-RU" dirty="0" smtClean="0"/>
              <a:t>Требуется изменение рынков, изменение структуры энергетических систем, изменение нормативной базы</a:t>
            </a:r>
          </a:p>
          <a:p>
            <a:pPr marL="344487" lvl="1" indent="0">
              <a:buNone/>
            </a:pPr>
            <a:endParaRPr lang="ru-RU" dirty="0" smtClean="0"/>
          </a:p>
          <a:p>
            <a:pPr lvl="1"/>
            <a:r>
              <a:rPr lang="ru-RU" dirty="0" smtClean="0"/>
              <a:t>Необходим целый спектр специалистов из смежных областей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06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 smtClean="0"/>
          </a:p>
        </p:txBody>
      </p:sp>
      <p:pic>
        <p:nvPicPr>
          <p:cNvPr id="65539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4" y="323850"/>
            <a:ext cx="8831262" cy="704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7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7. ЦИФРОВАЯ ЭНЕРГЕТИКА РОССИИ:</a:t>
            </a:r>
          </a:p>
          <a:p>
            <a:pPr marL="0" indent="0" algn="ctr">
              <a:buNone/>
            </a:pPr>
            <a:r>
              <a:rPr lang="ru-RU" dirty="0" smtClean="0"/>
              <a:t>ИНИЦИАТИВЫ И ФЛАГМАНЫ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8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ЦИФРОВАЯ ЭНЕРГЕТИКА РОССИИ: нефтегазовый сектор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/>
              <a:t>На сегодняшний </a:t>
            </a:r>
            <a:r>
              <a:rPr lang="ru-RU" sz="1600" dirty="0" smtClean="0"/>
              <a:t>день (2018 г.) </a:t>
            </a:r>
            <a:r>
              <a:rPr lang="ru-RU" sz="1600" dirty="0"/>
              <a:t>в рамках направления «Цифровая энергетика» выделяются три инициативы по нефтегазовому сектору, три — по угольному сектору и девять — по сектору электроэнергетики.</a:t>
            </a:r>
          </a:p>
          <a:p>
            <a:r>
              <a:rPr lang="ru-RU" sz="1600" dirty="0">
                <a:solidFill>
                  <a:srgbClr val="000000"/>
                </a:solidFill>
              </a:rPr>
              <a:t>Нефтегазовый сектор характеризуется </a:t>
            </a:r>
            <a:r>
              <a:rPr lang="ru-RU" sz="1600" dirty="0" smtClean="0">
                <a:solidFill>
                  <a:srgbClr val="000000"/>
                </a:solidFill>
              </a:rPr>
              <a:t>инициативами: </a:t>
            </a:r>
          </a:p>
          <a:p>
            <a:pPr lvl="1"/>
            <a:r>
              <a:rPr lang="ru-RU" sz="1500" dirty="0" smtClean="0"/>
              <a:t>«</a:t>
            </a:r>
            <a:r>
              <a:rPr lang="ru-RU" sz="1500" dirty="0"/>
              <a:t>Цифровой </a:t>
            </a:r>
            <a:r>
              <a:rPr lang="ru-RU" sz="1500" dirty="0" err="1"/>
              <a:t>Upstream</a:t>
            </a:r>
            <a:r>
              <a:rPr lang="ru-RU" sz="1500" dirty="0"/>
              <a:t>» </a:t>
            </a:r>
            <a:r>
              <a:rPr lang="ru-RU" sz="1500" dirty="0">
                <a:solidFill>
                  <a:srgbClr val="000000"/>
                </a:solidFill>
              </a:rPr>
              <a:t>(пилоты: когнитивные системы поддержи экспертных решений — когнитивный геолог, интегрированное проектирование и цифровой двойник скважины</a:t>
            </a:r>
            <a:r>
              <a:rPr lang="ru-RU" sz="1500" dirty="0" smtClean="0">
                <a:solidFill>
                  <a:srgbClr val="000000"/>
                </a:solidFill>
              </a:rPr>
              <a:t>),</a:t>
            </a:r>
          </a:p>
          <a:p>
            <a:pPr lvl="1"/>
            <a:r>
              <a:rPr lang="ru-RU" sz="1500" dirty="0" smtClean="0"/>
              <a:t> </a:t>
            </a:r>
            <a:r>
              <a:rPr lang="ru-RU" sz="1500" dirty="0"/>
              <a:t>«Цифровое месторождение» </a:t>
            </a:r>
            <a:r>
              <a:rPr lang="ru-RU" sz="1500" dirty="0">
                <a:solidFill>
                  <a:srgbClr val="000000"/>
                </a:solidFill>
              </a:rPr>
              <a:t>(пилоты: центр управления добычей, интегрированная среда проектирования и управления проектами 6D, инструменты </a:t>
            </a:r>
            <a:r>
              <a:rPr lang="ru-RU" sz="1500" dirty="0" err="1">
                <a:solidFill>
                  <a:srgbClr val="000000"/>
                </a:solidFill>
              </a:rPr>
              <a:t>видеоаналитики</a:t>
            </a:r>
            <a:r>
              <a:rPr lang="ru-RU" sz="1500" dirty="0">
                <a:solidFill>
                  <a:srgbClr val="000000"/>
                </a:solidFill>
              </a:rPr>
              <a:t> для принятия решений) и </a:t>
            </a:r>
            <a:endParaRPr lang="ru-RU" sz="1500" dirty="0" smtClean="0">
              <a:solidFill>
                <a:srgbClr val="000000"/>
              </a:solidFill>
            </a:endParaRPr>
          </a:p>
          <a:p>
            <a:pPr lvl="1"/>
            <a:r>
              <a:rPr lang="ru-RU" sz="1500" dirty="0" smtClean="0"/>
              <a:t>«</a:t>
            </a:r>
            <a:r>
              <a:rPr lang="ru-RU" sz="1500" dirty="0"/>
              <a:t>Цифровой </a:t>
            </a:r>
            <a:r>
              <a:rPr lang="ru-RU" sz="1500" dirty="0" err="1"/>
              <a:t>Downstream</a:t>
            </a:r>
            <a:r>
              <a:rPr lang="ru-RU" sz="1500" dirty="0"/>
              <a:t>» </a:t>
            </a:r>
            <a:r>
              <a:rPr lang="ru-RU" sz="1500" dirty="0">
                <a:solidFill>
                  <a:srgbClr val="000000"/>
                </a:solidFill>
              </a:rPr>
              <a:t>(пилоты: цифровой НПЗ и </a:t>
            </a:r>
            <a:r>
              <a:rPr lang="ru-RU" sz="1500" dirty="0" err="1">
                <a:solidFill>
                  <a:srgbClr val="000000"/>
                </a:solidFill>
              </a:rPr>
              <a:t>цифровизация</a:t>
            </a:r>
            <a:r>
              <a:rPr lang="ru-RU" sz="1500" dirty="0">
                <a:solidFill>
                  <a:srgbClr val="000000"/>
                </a:solidFill>
              </a:rPr>
              <a:t> логистических и сбытовых предприятий). Особого внимания заслуживает разработка «цифрового месторождения», которое должно стать инструментом повышения эффективности работы с </a:t>
            </a:r>
            <a:r>
              <a:rPr lang="ru-RU" sz="1500" dirty="0" err="1">
                <a:solidFill>
                  <a:srgbClr val="000000"/>
                </a:solidFill>
              </a:rPr>
              <a:t>трудноизвлекаемыми</a:t>
            </a:r>
            <a:r>
              <a:rPr lang="ru-RU" sz="1500" dirty="0">
                <a:solidFill>
                  <a:srgbClr val="000000"/>
                </a:solidFill>
              </a:rPr>
              <a:t> запасами. </a:t>
            </a:r>
            <a:endParaRPr lang="ru-RU" sz="1500" dirty="0" smtClean="0">
              <a:solidFill>
                <a:srgbClr val="000000"/>
              </a:solidFill>
            </a:endParaRPr>
          </a:p>
          <a:p>
            <a:pPr lvl="1"/>
            <a:r>
              <a:rPr lang="ru-RU" sz="1500" dirty="0" smtClean="0">
                <a:solidFill>
                  <a:srgbClr val="000000"/>
                </a:solidFill>
              </a:rPr>
              <a:t>В</a:t>
            </a:r>
            <a:r>
              <a:rPr lang="ru-RU" sz="1500" dirty="0">
                <a:solidFill>
                  <a:srgbClr val="000000"/>
                </a:solidFill>
              </a:rPr>
              <a:t> Научно-техническом центре «Газпром нефти» создается интегрированная (комплексная) цифровая модель </a:t>
            </a:r>
            <a:r>
              <a:rPr lang="ru-RU" sz="1500" dirty="0" err="1">
                <a:solidFill>
                  <a:srgbClr val="000000"/>
                </a:solidFill>
              </a:rPr>
              <a:t>Новопортовского</a:t>
            </a:r>
            <a:r>
              <a:rPr lang="ru-RU" sz="1500" dirty="0">
                <a:solidFill>
                  <a:srgbClr val="000000"/>
                </a:solidFill>
              </a:rPr>
              <a:t> </a:t>
            </a:r>
            <a:r>
              <a:rPr lang="ru-RU" sz="1500" dirty="0">
                <a:solidFill>
                  <a:srgbClr val="000000"/>
                </a:solidFill>
                <a:hlinkClick r:id="rId2"/>
              </a:rPr>
              <a:t>нефтегазоконденсатного месторождения</a:t>
            </a:r>
            <a:r>
              <a:rPr lang="ru-RU" sz="1500" dirty="0">
                <a:solidFill>
                  <a:srgbClr val="000000"/>
                </a:solidFill>
              </a:rPr>
              <a:t>, которая объединит три ключевых блока данных — блок геологии и разработки месторождения, блок </a:t>
            </a:r>
            <a:r>
              <a:rPr lang="ru-RU" sz="1500" dirty="0">
                <a:solidFill>
                  <a:srgbClr val="000000"/>
                </a:solidFill>
                <a:hlinkClick r:id="rId3"/>
              </a:rPr>
              <a:t>добычи</a:t>
            </a:r>
            <a:r>
              <a:rPr lang="ru-RU" sz="1500" dirty="0">
                <a:solidFill>
                  <a:srgbClr val="000000"/>
                </a:solidFill>
              </a:rPr>
              <a:t>, к которому относятся конструкции и глубинное оборудование скважин, и блок наземной инфраструктуры. На основании результатов численных расчетов новой модели будет сформирован комплекс оптимальных решений по дальнейшему развитию проекта «Новый Порт</a:t>
            </a:r>
            <a:r>
              <a:rPr lang="ru-RU" sz="1500" dirty="0" smtClean="0">
                <a:solidFill>
                  <a:srgbClr val="000000"/>
                </a:solidFill>
              </a:rPr>
              <a:t>».</a:t>
            </a:r>
            <a:endParaRPr lang="ru-RU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ЦИФРОВАЯ ЭНЕРГЕТИКА РОССИИ: </a:t>
            </a:r>
            <a:r>
              <a:rPr lang="ru-RU" sz="2400" dirty="0" smtClean="0"/>
              <a:t>угольный сектор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</a:rPr>
              <a:t>В числе инициатив по угольному сектору </a:t>
            </a:r>
            <a:r>
              <a:rPr lang="ru-RU" sz="1800" dirty="0" smtClean="0">
                <a:solidFill>
                  <a:srgbClr val="000000"/>
                </a:solidFill>
              </a:rPr>
              <a:t>выделяются: </a:t>
            </a:r>
          </a:p>
          <a:p>
            <a:pPr lvl="1"/>
            <a:r>
              <a:rPr lang="ru-RU" sz="1800" dirty="0" smtClean="0"/>
              <a:t>«</a:t>
            </a:r>
            <a:r>
              <a:rPr lang="ru-RU" sz="1800" dirty="0"/>
              <a:t>Цифровая шахта» </a:t>
            </a:r>
            <a:r>
              <a:rPr lang="ru-RU" sz="1800" dirty="0">
                <a:solidFill>
                  <a:srgbClr val="000000"/>
                </a:solidFill>
              </a:rPr>
              <a:t>(пилоты: развитие системы диспетчеризации подземных горных работ, роботизированный очистной комбайн, система передачи данных о ключевых производственных процессах в </a:t>
            </a:r>
            <a:r>
              <a:rPr lang="ru-RU" sz="1800" dirty="0" err="1">
                <a:solidFill>
                  <a:srgbClr val="000000"/>
                </a:solidFill>
              </a:rPr>
              <a:t>Ростехнадзор</a:t>
            </a:r>
            <a:r>
              <a:rPr lang="ru-RU" sz="1800" dirty="0">
                <a:solidFill>
                  <a:srgbClr val="000000"/>
                </a:solidFill>
              </a:rPr>
              <a:t>), </a:t>
            </a:r>
            <a:endParaRPr lang="ru-RU" sz="1800" dirty="0" smtClean="0">
              <a:solidFill>
                <a:srgbClr val="000000"/>
              </a:solidFill>
            </a:endParaRPr>
          </a:p>
          <a:p>
            <a:pPr lvl="1"/>
            <a:r>
              <a:rPr lang="ru-RU" sz="1800" dirty="0" smtClean="0"/>
              <a:t>«</a:t>
            </a:r>
            <a:r>
              <a:rPr lang="ru-RU" sz="1800" dirty="0"/>
              <a:t>Цифровой карьер» </a:t>
            </a:r>
            <a:r>
              <a:rPr lang="ru-RU" sz="1800" dirty="0">
                <a:solidFill>
                  <a:srgbClr val="000000"/>
                </a:solidFill>
              </a:rPr>
              <a:t>(пилоты: развитие системы диспетчеризации открытых горных работ, беспилотный карьерный самосвал, роботизированный буровой станок, аэрофотосъемка БПЛА, система </a:t>
            </a:r>
            <a:r>
              <a:rPr lang="ru-RU" sz="1800" dirty="0" err="1">
                <a:solidFill>
                  <a:srgbClr val="000000"/>
                </a:solidFill>
              </a:rPr>
              <a:t>геомоделирования</a:t>
            </a:r>
            <a:r>
              <a:rPr lang="ru-RU" sz="1800" dirty="0">
                <a:solidFill>
                  <a:srgbClr val="000000"/>
                </a:solidFill>
              </a:rPr>
              <a:t>, система мониторинга здоровья производственного персонала), </a:t>
            </a:r>
            <a:endParaRPr lang="ru-RU" sz="1800" dirty="0" smtClean="0">
              <a:solidFill>
                <a:srgbClr val="000000"/>
              </a:solidFill>
            </a:endParaRPr>
          </a:p>
          <a:p>
            <a:pPr lvl="1"/>
            <a:r>
              <a:rPr lang="ru-RU" sz="1800" dirty="0" smtClean="0"/>
              <a:t>«</a:t>
            </a:r>
            <a:r>
              <a:rPr lang="ru-RU" sz="1800" dirty="0"/>
              <a:t>Цифровая логистика» </a:t>
            </a:r>
            <a:r>
              <a:rPr lang="ru-RU" sz="1800" dirty="0">
                <a:solidFill>
                  <a:srgbClr val="000000"/>
                </a:solidFill>
              </a:rPr>
              <a:t>(система контроля эксплуатации привлеченных локомотивов на основе технологии </a:t>
            </a:r>
            <a:r>
              <a:rPr lang="ru-RU" sz="1800" dirty="0" err="1">
                <a:solidFill>
                  <a:srgbClr val="000000"/>
                </a:solidFill>
              </a:rPr>
              <a:t>блокчейн</a:t>
            </a:r>
            <a:r>
              <a:rPr lang="ru-RU" sz="1800" dirty="0">
                <a:solidFill>
                  <a:srgbClr val="000000"/>
                </a:solidFill>
              </a:rPr>
              <a:t>, система планирования и управления цепочкой поставок).</a:t>
            </a:r>
          </a:p>
          <a:p>
            <a:r>
              <a:rPr lang="ru-RU" sz="1800" dirty="0">
                <a:solidFill>
                  <a:srgbClr val="000000"/>
                </a:solidFill>
              </a:rPr>
              <a:t>Важно отметить, что </a:t>
            </a:r>
            <a:r>
              <a:rPr lang="ru-RU" sz="1800" dirty="0"/>
              <a:t>восприятие «цифрового месторождения» или «цифрового карьера» в качестве «полноценной упаковки» предприятия в программный код ошибочно или, по меньшей мере, крайне преждевременно</a:t>
            </a:r>
            <a:r>
              <a:rPr lang="ru-RU" sz="1800" dirty="0">
                <a:solidFill>
                  <a:srgbClr val="000000"/>
                </a:solidFill>
              </a:rPr>
              <a:t>. Это проявление преувеличения стройности и однозначности бизнес-процессов и </a:t>
            </a:r>
            <a:r>
              <a:rPr lang="ru-RU" sz="1800" dirty="0" err="1">
                <a:solidFill>
                  <a:srgbClr val="000000"/>
                </a:solidFill>
              </a:rPr>
              <a:t>недооцененность</a:t>
            </a:r>
            <a:r>
              <a:rPr lang="ru-RU" sz="1800" dirty="0">
                <a:solidFill>
                  <a:srgbClr val="000000"/>
                </a:solidFill>
              </a:rPr>
              <a:t> вариативности возникающих производственных отношений.</a:t>
            </a:r>
          </a:p>
          <a:p>
            <a:endParaRPr lang="ru-RU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ЦИФРОВАЯ ЭНЕРГЕТИКА РОССИИ: </a:t>
            </a:r>
            <a:r>
              <a:rPr lang="ru-RU" dirty="0" smtClean="0"/>
              <a:t>сектор электроэнергетики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600" dirty="0" smtClean="0"/>
              <a:t>развитие </a:t>
            </a:r>
            <a:r>
              <a:rPr lang="ru-RU" sz="1600" dirty="0"/>
              <a:t>«Цифровой подстанции», </a:t>
            </a:r>
            <a:r>
              <a:rPr lang="ru-RU" sz="1600" dirty="0">
                <a:solidFill>
                  <a:srgbClr val="000000"/>
                </a:solidFill>
              </a:rPr>
              <a:t>которая уже в настоящее время функционирует и характеризуется снижением CAPEX на 25%, снижением OPEX на 30%, самодиагностикой на 90%, соответствием требованиям международного стандарта МЭК 61 850, действием программно-реализуемых вторичных систем РЗА, РАС, АСУ ТП, ПА, АИИС КУЭ и т. п.</a:t>
            </a:r>
          </a:p>
          <a:p>
            <a:pPr lvl="0"/>
            <a:r>
              <a:rPr lang="ru-RU" sz="1600" dirty="0"/>
              <a:t>создание и внедрение единой отраслевой доверенной цифровой среды, </a:t>
            </a:r>
            <a:r>
              <a:rPr lang="ru-RU" sz="1600" dirty="0">
                <a:solidFill>
                  <a:srgbClr val="000000"/>
                </a:solidFill>
              </a:rPr>
              <a:t>используемой в деятельности субъек­тами электроэнергетики </a:t>
            </a:r>
            <a:r>
              <a:rPr lang="ru-RU" sz="1600" dirty="0"/>
              <a:t>с передачей технологических данных в реальном режиме времени от объектов электроэнергетики </a:t>
            </a:r>
            <a:r>
              <a:rPr lang="ru-RU" sz="1600" dirty="0">
                <a:solidFill>
                  <a:srgbClr val="000000"/>
                </a:solidFill>
              </a:rPr>
              <a:t>и обеспечение единой CIM модели телеинформации объектов электроэнергетики по критерию «наблюдаемости» и управляемости;</a:t>
            </a:r>
          </a:p>
          <a:p>
            <a:pPr lvl="0"/>
            <a:r>
              <a:rPr lang="ru-RU" sz="1600" dirty="0"/>
              <a:t>развитие клиентских сервисов для потребителей: распределенный реестр и «умные» контракты, системы интерактивного обслуживания потребителей, </a:t>
            </a:r>
            <a:r>
              <a:rPr lang="ru-RU" sz="1600" dirty="0">
                <a:solidFill>
                  <a:srgbClr val="000000"/>
                </a:solidFill>
              </a:rPr>
              <a:t>решения по участию активных потребителей в управлении энергосистемой, создание пакетов тарифов на оплату электроэнергии;</a:t>
            </a:r>
          </a:p>
          <a:p>
            <a:pPr lvl="0"/>
            <a:r>
              <a:rPr lang="ru-RU" sz="1600" dirty="0"/>
              <a:t>создание доверенной платформы для сбора, обработки и использования «больших данных» </a:t>
            </a:r>
            <a:r>
              <a:rPr lang="ru-RU" sz="1600" dirty="0">
                <a:solidFill>
                  <a:srgbClr val="000000"/>
                </a:solidFill>
              </a:rPr>
              <a:t>(больших объемов данных в режиме реального времени) в электроэнергетике, в том числе в научно-исследовательских целях (перспективных и прикладных исследованиях</a:t>
            </a:r>
            <a:r>
              <a:rPr lang="ru-RU" sz="1600" dirty="0" smtClean="0">
                <a:solidFill>
                  <a:srgbClr val="000000"/>
                </a:solidFill>
              </a:rPr>
              <a:t>);</a:t>
            </a:r>
            <a:endParaRPr lang="ru-RU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ЦИФРОВАЯ ЭНЕРГЕТИКА РОССИИ: сектор электроэнергетики </a:t>
            </a:r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 dirty="0"/>
              <a:t>развитие задач прогнозного планирования (стратегического и инвестиционного) в электроэнергетике, а также риск-планирования: </a:t>
            </a:r>
            <a:r>
              <a:rPr lang="ru-RU" sz="1800" dirty="0">
                <a:solidFill>
                  <a:srgbClr val="000000"/>
                </a:solidFill>
              </a:rPr>
              <a:t>развитие ГИС-системы для формирования инвестиционных программ в электроэнергетике;</a:t>
            </a:r>
          </a:p>
          <a:p>
            <a:pPr lvl="0"/>
            <a:r>
              <a:rPr lang="ru-RU" sz="1800" dirty="0"/>
              <a:t>создание интерактивной системы формирования отраслевых заказов</a:t>
            </a:r>
            <a:r>
              <a:rPr lang="ru-RU" sz="1800" dirty="0">
                <a:solidFill>
                  <a:srgbClr val="000000"/>
                </a:solidFill>
              </a:rPr>
              <a:t> в целях стимулирования российского машиностроения и микроэлектронной промышленности и снижения затрат на логистику;</a:t>
            </a:r>
          </a:p>
          <a:p>
            <a:pPr lvl="0"/>
            <a:r>
              <a:rPr lang="ru-RU" sz="1800" dirty="0"/>
              <a:t>внедрение систем риск-ориентированного управления, в том числе создание системы расчета индекса технического состояния </a:t>
            </a:r>
            <a:r>
              <a:rPr lang="ru-RU" sz="1800" dirty="0">
                <a:solidFill>
                  <a:srgbClr val="000000"/>
                </a:solidFill>
              </a:rPr>
              <a:t>на основе технологических данных, хранящихся на интегрированной цифровой платформе;</a:t>
            </a:r>
          </a:p>
          <a:p>
            <a:pPr lvl="0"/>
            <a:r>
              <a:rPr lang="ru-RU" sz="1800" dirty="0"/>
              <a:t>обеспечение информационной безопасности в электроэнергетике;</a:t>
            </a:r>
          </a:p>
          <a:p>
            <a:pPr lvl="0"/>
            <a:r>
              <a:rPr lang="ru-RU" sz="1800" dirty="0"/>
              <a:t>создание системы управления и мониторинга надежности энергоснабжения потребителей</a:t>
            </a:r>
            <a:r>
              <a:rPr lang="ru-RU" sz="1800" dirty="0">
                <a:solidFill>
                  <a:srgbClr val="000000"/>
                </a:solidFill>
              </a:rPr>
              <a:t> без увеличения затрат на поддержание технического состояния энергетической инфраструктуры.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36340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http://www.tadviser.ru/images/3/32/4-%D1%8F_%D0%B8%D0%BD%D0%B4%D1%83%D1%81%D1%82%D1%80%D0%B8%D0%B0%D0%BB%D1%8C%D0%BD%D0%B0%D1%8F_%D1%80%D0%B5%D0%B2%D0%BE%D0%BB%D1%8E%D1%86%D0%B8%D1%8F_(Industry_4.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" y="1484784"/>
            <a:ext cx="911357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5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РИСКИ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 smtClean="0"/>
              <a:t>Основной </a:t>
            </a:r>
            <a:r>
              <a:rPr lang="ru-RU" sz="1600" dirty="0"/>
              <a:t>фокус в </a:t>
            </a:r>
            <a:r>
              <a:rPr lang="ru-RU" sz="1600" dirty="0" err="1"/>
              <a:t>цифровизации</a:t>
            </a:r>
            <a:r>
              <a:rPr lang="ru-RU" sz="1600" dirty="0"/>
              <a:t> ТЭК в настоящее время сосредоточен на </a:t>
            </a:r>
            <a:r>
              <a:rPr lang="ru-RU" sz="1600" dirty="0" err="1"/>
              <a:t>цифровизации</a:t>
            </a:r>
            <a:r>
              <a:rPr lang="ru-RU" sz="1600" dirty="0"/>
              <a:t> электроэнергетики. </a:t>
            </a:r>
            <a:r>
              <a:rPr lang="ru-RU" sz="1600" dirty="0">
                <a:solidFill>
                  <a:srgbClr val="000000"/>
                </a:solidFill>
              </a:rPr>
              <a:t>С одной стороны, это оправдано с позиции стремительного и успешного развития проектов сектора. С другой — </a:t>
            </a:r>
            <a:r>
              <a:rPr lang="ru-RU" sz="1600" dirty="0"/>
              <a:t>актуализирует риски еще большего «распада» ТЭК как единого меж­отраслевого комплекса. </a:t>
            </a:r>
            <a:endParaRPr lang="ru-RU" sz="1600" dirty="0" smtClean="0"/>
          </a:p>
          <a:p>
            <a:r>
              <a:rPr lang="ru-RU" sz="1600" dirty="0" smtClean="0">
                <a:solidFill>
                  <a:srgbClr val="000000"/>
                </a:solidFill>
              </a:rPr>
              <a:t>Можно </a:t>
            </a:r>
            <a:r>
              <a:rPr lang="ru-RU" sz="1600" dirty="0">
                <a:solidFill>
                  <a:srgbClr val="000000"/>
                </a:solidFill>
              </a:rPr>
              <a:t>возразить, что </a:t>
            </a:r>
            <a:r>
              <a:rPr lang="ru-RU" sz="1600" dirty="0"/>
              <a:t>электроэнергетика,</a:t>
            </a:r>
            <a:r>
              <a:rPr lang="ru-RU" sz="1600" dirty="0">
                <a:solidFill>
                  <a:srgbClr val="000000"/>
                </a:solidFill>
              </a:rPr>
              <a:t> как вторичный сектор, </a:t>
            </a:r>
            <a:r>
              <a:rPr lang="ru-RU" sz="1600" dirty="0"/>
              <a:t>станет своеобразным локомотивом развития остальных отраслей ТЭК, </a:t>
            </a:r>
            <a:r>
              <a:rPr lang="ru-RU" sz="1600" dirty="0">
                <a:solidFill>
                  <a:srgbClr val="000000"/>
                </a:solidFill>
              </a:rPr>
              <a:t>формируя к ним определенные требования, в том числе по </a:t>
            </a:r>
            <a:r>
              <a:rPr lang="ru-RU" sz="1600" dirty="0" err="1">
                <a:solidFill>
                  <a:srgbClr val="000000"/>
                </a:solidFill>
              </a:rPr>
              <a:t>цифровизации</a:t>
            </a:r>
            <a:r>
              <a:rPr lang="ru-RU" sz="1600" dirty="0">
                <a:solidFill>
                  <a:srgbClr val="000000"/>
                </a:solidFill>
              </a:rPr>
              <a:t>. Однако </a:t>
            </a:r>
            <a:r>
              <a:rPr lang="ru-RU" sz="1600" dirty="0"/>
              <a:t>этот подход не может быть принят как системный,</a:t>
            </a:r>
            <a:r>
              <a:rPr lang="ru-RU" sz="1600" dirty="0">
                <a:solidFill>
                  <a:srgbClr val="000000"/>
                </a:solidFill>
              </a:rPr>
              <a:t> так как является весьма односторонним. </a:t>
            </a:r>
            <a:endParaRPr lang="ru-RU" sz="1600" dirty="0" smtClean="0">
              <a:solidFill>
                <a:srgbClr val="000000"/>
              </a:solidFill>
            </a:endParaRPr>
          </a:p>
          <a:p>
            <a:pPr lvl="1"/>
            <a:r>
              <a:rPr lang="ru-RU" sz="1500" dirty="0" smtClean="0">
                <a:solidFill>
                  <a:srgbClr val="000000"/>
                </a:solidFill>
              </a:rPr>
              <a:t>Во-первых</a:t>
            </a:r>
            <a:r>
              <a:rPr lang="ru-RU" sz="1500" dirty="0">
                <a:solidFill>
                  <a:srgbClr val="000000"/>
                </a:solidFill>
              </a:rPr>
              <a:t>, это </a:t>
            </a:r>
            <a:r>
              <a:rPr lang="ru-RU" sz="1500" dirty="0"/>
              <a:t>нарушает один из общесистемных принципов </a:t>
            </a:r>
            <a:r>
              <a:rPr lang="ru-RU" sz="1500" dirty="0" err="1"/>
              <a:t>цифровизации</a:t>
            </a:r>
            <a:r>
              <a:rPr lang="ru-RU" sz="1500" dirty="0"/>
              <a:t> экономики, который предполагает новую систему взаимодействия элементов. </a:t>
            </a:r>
            <a:r>
              <a:rPr lang="ru-RU" sz="1500" dirty="0">
                <a:solidFill>
                  <a:srgbClr val="000000"/>
                </a:solidFill>
              </a:rPr>
              <a:t>Ранее все строилось на основе иерархичности (линейной функциональности), теперь нас ожидает переход от «пирамиды» к «сети», то есть построение распределенных систем. Ни один из секторов не должен доминировать, они должны развиваться во взаимосвязанном единстве. </a:t>
            </a:r>
            <a:endParaRPr lang="ru-RU" sz="1500" dirty="0" smtClean="0">
              <a:solidFill>
                <a:srgbClr val="000000"/>
              </a:solidFill>
            </a:endParaRPr>
          </a:p>
          <a:p>
            <a:pPr lvl="1"/>
            <a:r>
              <a:rPr lang="ru-RU" sz="1500" dirty="0" smtClean="0">
                <a:solidFill>
                  <a:srgbClr val="000000"/>
                </a:solidFill>
              </a:rPr>
              <a:t>Во-вторых</a:t>
            </a:r>
            <a:r>
              <a:rPr lang="ru-RU" sz="1500" dirty="0"/>
              <a:t>, наличие подобного фокуса абсолютно нивелирует уже достигнутые успехи нефтегазового комплекса, а также угольной промышленности в сфере </a:t>
            </a:r>
            <a:r>
              <a:rPr lang="ru-RU" sz="1500" dirty="0" err="1"/>
              <a:t>цифровизации</a:t>
            </a:r>
            <a:r>
              <a:rPr lang="ru-RU" sz="1500" dirty="0"/>
              <a:t>. </a:t>
            </a:r>
            <a:r>
              <a:rPr lang="ru-RU" sz="1500" dirty="0">
                <a:solidFill>
                  <a:srgbClr val="000000"/>
                </a:solidFill>
              </a:rPr>
              <a:t>Экспресс-обзор накопленных эффективных практик (положительных результатов и успешных проектов) позволяет говорить о наличии дополнительных к уже указанным инициативам в рамках этих секторов, к примеру «Цифровая АЗС» и «Цифровой НПЗ» (как сквозная ИТ-интеграция).</a:t>
            </a:r>
          </a:p>
        </p:txBody>
      </p:sp>
    </p:spTree>
    <p:extLst>
      <p:ext uri="{BB962C8B-B14F-4D97-AF65-F5344CB8AC3E}">
        <p14:creationId xmlns:p14="http://schemas.microsoft.com/office/powerpoint/2010/main" val="15364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МЕНЯТЬСЯ ПРИДЕТСЯ ВСЕМ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 smtClean="0">
                <a:solidFill>
                  <a:srgbClr val="000000"/>
                </a:solidFill>
              </a:rPr>
              <a:t>Не</a:t>
            </a:r>
            <a:r>
              <a:rPr lang="ru-RU" sz="1600" dirty="0">
                <a:solidFill>
                  <a:srgbClr val="000000"/>
                </a:solidFill>
              </a:rPr>
              <a:t> только компаниям, которые занимаются непосредственно производством продукции ТЭК, но и</a:t>
            </a:r>
            <a:r>
              <a:rPr lang="ru-RU" sz="1600" dirty="0"/>
              <a:t> тем, кто осуществляет информационно-аналитическую поддержку принятия решений субъектов ТЭК. </a:t>
            </a:r>
            <a:endParaRPr lang="ru-RU" sz="1600" dirty="0" smtClean="0"/>
          </a:p>
          <a:p>
            <a:r>
              <a:rPr lang="ru-RU" sz="1600" dirty="0" smtClean="0">
                <a:solidFill>
                  <a:srgbClr val="000000"/>
                </a:solidFill>
              </a:rPr>
              <a:t>В</a:t>
            </a:r>
            <a:r>
              <a:rPr lang="ru-RU" sz="1600" dirty="0">
                <a:solidFill>
                  <a:srgbClr val="000000"/>
                </a:solidFill>
              </a:rPr>
              <a:t> связи с тем, что в новых условиях данные в цифровой форме становятся не только ключевым фактором производства, но и новым активом, который позволяет формировать альтернативную ценность (по мере применения постоянно расширяющихся и углубляющихся данных в новых целях и их использования для реализации новых идей), </a:t>
            </a:r>
            <a:r>
              <a:rPr lang="ru-RU" sz="1600" dirty="0"/>
              <a:t>должно меняться и качество информационно-аналитических материалов. </a:t>
            </a:r>
            <a:endParaRPr lang="ru-RU" sz="1600" dirty="0" smtClean="0"/>
          </a:p>
          <a:p>
            <a:r>
              <a:rPr lang="ru-RU" sz="1600" dirty="0" smtClean="0">
                <a:solidFill>
                  <a:srgbClr val="000000"/>
                </a:solidFill>
              </a:rPr>
              <a:t>Теперь </a:t>
            </a:r>
            <a:r>
              <a:rPr lang="ru-RU" sz="1600" dirty="0"/>
              <a:t>требуется развертывание горизонтальных «умных» решений поддержки систем производства и управления, </a:t>
            </a:r>
            <a:r>
              <a:rPr lang="ru-RU" sz="1600" dirty="0">
                <a:solidFill>
                  <a:srgbClr val="000000"/>
                </a:solidFill>
              </a:rPr>
              <a:t>что невозможно без обеспечения </a:t>
            </a:r>
            <a:r>
              <a:rPr lang="ru-RU" sz="1600" dirty="0" err="1">
                <a:solidFill>
                  <a:srgbClr val="000000"/>
                </a:solidFill>
              </a:rPr>
              <a:t>взаимодополнения</a:t>
            </a:r>
            <a:r>
              <a:rPr lang="ru-RU" sz="1600" dirty="0">
                <a:solidFill>
                  <a:srgbClr val="000000"/>
                </a:solidFill>
              </a:rPr>
              <a:t> и взаимодействия всех сведений. </a:t>
            </a:r>
            <a:endParaRPr lang="ru-RU" sz="1600" dirty="0" smtClean="0">
              <a:solidFill>
                <a:srgbClr val="000000"/>
              </a:solidFill>
            </a:endParaRPr>
          </a:p>
          <a:p>
            <a:r>
              <a:rPr lang="ru-RU" sz="1600" dirty="0" smtClean="0">
                <a:solidFill>
                  <a:srgbClr val="000000"/>
                </a:solidFill>
              </a:rPr>
              <a:t>При</a:t>
            </a:r>
            <a:r>
              <a:rPr lang="ru-RU" sz="1600" dirty="0">
                <a:solidFill>
                  <a:srgbClr val="000000"/>
                </a:solidFill>
              </a:rPr>
              <a:t> этом особую роль играет </a:t>
            </a:r>
            <a:r>
              <a:rPr lang="ru-RU" sz="1600" dirty="0"/>
              <a:t>вопрос объединения и агрегирования данных, генерируемых различными устройствами и организациями, в том числе ведомствами</a:t>
            </a:r>
            <a:r>
              <a:rPr lang="ru-RU" sz="1600" dirty="0">
                <a:solidFill>
                  <a:srgbClr val="000000"/>
                </a:solidFill>
              </a:rPr>
              <a:t>, и далее их специфицированная нормализация под новые бизнес-модели цифровой энергетики. </a:t>
            </a:r>
            <a:endParaRPr lang="ru-RU" sz="1600" dirty="0" smtClean="0">
              <a:solidFill>
                <a:srgbClr val="000000"/>
              </a:solidFill>
            </a:endParaRPr>
          </a:p>
          <a:p>
            <a:r>
              <a:rPr lang="ru-RU" sz="1600" dirty="0" smtClean="0">
                <a:solidFill>
                  <a:srgbClr val="000000"/>
                </a:solidFill>
              </a:rPr>
              <a:t>Уже </a:t>
            </a:r>
            <a:r>
              <a:rPr lang="ru-RU" sz="1600" dirty="0">
                <a:solidFill>
                  <a:srgbClr val="000000"/>
                </a:solidFill>
              </a:rPr>
              <a:t>сейчас формируется </a:t>
            </a:r>
            <a:r>
              <a:rPr lang="ru-RU" sz="1600" dirty="0"/>
              <a:t>запрос на «интерпретацию данных в контексте» в режиме реального времени. </a:t>
            </a:r>
            <a:r>
              <a:rPr lang="ru-RU" sz="1600" dirty="0">
                <a:solidFill>
                  <a:srgbClr val="000000"/>
                </a:solidFill>
              </a:rPr>
              <a:t>В противном случае информационные потребности не будут удовлетворены.</a:t>
            </a:r>
          </a:p>
        </p:txBody>
      </p:sp>
    </p:spTree>
    <p:extLst>
      <p:ext uri="{BB962C8B-B14F-4D97-AF65-F5344CB8AC3E}">
        <p14:creationId xmlns:p14="http://schemas.microsoft.com/office/powerpoint/2010/main" val="22688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ТЕХНОЛОГИИ И ФЛАГМАНЫ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000000"/>
                </a:solidFill>
              </a:rPr>
              <a:t>В настоящее время информатизация в ТЭК, в том числе развитие указанных инициатив и пилотных проектов, проходит с использованием следующих сквозных цифровых технологий: </a:t>
            </a:r>
            <a:r>
              <a:rPr lang="ru-RU" sz="2000" dirty="0"/>
              <a:t>большие данные (</a:t>
            </a:r>
            <a:r>
              <a:rPr lang="ru-RU" sz="2000" dirty="0" err="1"/>
              <a:t>BigData</a:t>
            </a:r>
            <a:r>
              <a:rPr lang="ru-RU" sz="2000" dirty="0"/>
              <a:t>), </a:t>
            </a:r>
            <a:r>
              <a:rPr lang="ru-RU" sz="2000" dirty="0" err="1">
                <a:solidFill>
                  <a:srgbClr val="000000"/>
                </a:solidFill>
              </a:rPr>
              <a:t>нейротехнологии</a:t>
            </a:r>
            <a:r>
              <a:rPr lang="ru-RU" sz="2000" dirty="0">
                <a:solidFill>
                  <a:srgbClr val="000000"/>
                </a:solidFill>
              </a:rPr>
              <a:t> и искусственный интеллект, новые производственные технологии, </a:t>
            </a:r>
            <a:r>
              <a:rPr lang="ru-RU" sz="2000" dirty="0"/>
              <a:t>интернет вещей (</a:t>
            </a:r>
            <a:r>
              <a:rPr lang="ru-RU" sz="2000" dirty="0" err="1"/>
              <a:t>IoT</a:t>
            </a:r>
            <a:r>
              <a:rPr lang="ru-RU" sz="2000" dirty="0"/>
              <a:t>)</a:t>
            </a:r>
            <a:r>
              <a:rPr lang="ru-RU" sz="2000" dirty="0">
                <a:solidFill>
                  <a:srgbClr val="000000"/>
                </a:solidFill>
              </a:rPr>
              <a:t> и промышленный интернет (</a:t>
            </a:r>
            <a:r>
              <a:rPr lang="ru-RU" sz="2000" dirty="0" err="1">
                <a:solidFill>
                  <a:srgbClr val="000000"/>
                </a:solidFill>
              </a:rPr>
              <a:t>IIoT</a:t>
            </a:r>
            <a:r>
              <a:rPr lang="ru-RU" sz="2000" dirty="0">
                <a:solidFill>
                  <a:srgbClr val="000000"/>
                </a:solidFill>
              </a:rPr>
              <a:t>), компоненты робототехники и </a:t>
            </a:r>
            <a:r>
              <a:rPr lang="ru-RU" sz="2000" dirty="0" err="1">
                <a:solidFill>
                  <a:srgbClr val="000000"/>
                </a:solidFill>
              </a:rPr>
              <a:t>сенсорика</a:t>
            </a:r>
            <a:r>
              <a:rPr lang="ru-RU" sz="2000" dirty="0">
                <a:solidFill>
                  <a:srgbClr val="000000"/>
                </a:solidFill>
              </a:rPr>
              <a:t>, технологии беспроводной связи (5G), облачные технологии, </a:t>
            </a:r>
            <a:r>
              <a:rPr lang="ru-RU" sz="2000" dirty="0"/>
              <a:t>технологии </a:t>
            </a:r>
            <a:r>
              <a:rPr lang="ru-RU" sz="2000" dirty="0" err="1"/>
              <a:t>блокчейн</a:t>
            </a:r>
            <a:r>
              <a:rPr lang="ru-RU" sz="2000" dirty="0"/>
              <a:t>.</a:t>
            </a:r>
          </a:p>
          <a:p>
            <a:r>
              <a:rPr lang="ru-RU" sz="2000" dirty="0"/>
              <a:t>Флагманами «Цифровой энергетики» </a:t>
            </a:r>
            <a:r>
              <a:rPr lang="ru-RU" sz="2000" dirty="0">
                <a:solidFill>
                  <a:srgbClr val="000000"/>
                </a:solidFill>
              </a:rPr>
              <a:t>станут, прежде всего, системообразующие компании ТЭК России, представители научно-исследовательских организаций и передовых бизнес-структур, а также представители органов власти, в частности, «</a:t>
            </a:r>
            <a:r>
              <a:rPr lang="ru-RU" sz="2000" dirty="0" err="1">
                <a:solidFill>
                  <a:srgbClr val="000000"/>
                </a:solidFill>
              </a:rPr>
              <a:t>Газпромнефть</a:t>
            </a:r>
            <a:r>
              <a:rPr lang="ru-RU" sz="2000" dirty="0">
                <a:solidFill>
                  <a:srgbClr val="000000"/>
                </a:solidFill>
              </a:rPr>
              <a:t>», РГУ </a:t>
            </a:r>
            <a:r>
              <a:rPr lang="ru-RU" sz="2000" dirty="0">
                <a:solidFill>
                  <a:srgbClr val="000000"/>
                </a:solidFill>
                <a:hlinkClick r:id="rId2"/>
              </a:rPr>
              <a:t>нефти и газа</a:t>
            </a:r>
            <a:r>
              <a:rPr lang="ru-RU" sz="2000" dirty="0">
                <a:solidFill>
                  <a:srgbClr val="000000"/>
                </a:solidFill>
              </a:rPr>
              <a:t> (НИУ) имени И.М. Губкина, «СУЭК», «</a:t>
            </a:r>
            <a:r>
              <a:rPr lang="ru-RU" sz="2000" dirty="0" err="1">
                <a:solidFill>
                  <a:srgbClr val="000000"/>
                </a:solidFill>
              </a:rPr>
              <a:t>Россети</a:t>
            </a:r>
            <a:r>
              <a:rPr lang="ru-RU" sz="2000" dirty="0">
                <a:solidFill>
                  <a:srgbClr val="000000"/>
                </a:solidFill>
              </a:rPr>
              <a:t>», «</a:t>
            </a:r>
            <a:r>
              <a:rPr lang="ru-RU" sz="2000" dirty="0" err="1">
                <a:solidFill>
                  <a:srgbClr val="000000"/>
                </a:solidFill>
              </a:rPr>
              <a:t>РусГидро</a:t>
            </a:r>
            <a:r>
              <a:rPr lang="ru-RU" sz="2000" dirty="0">
                <a:solidFill>
                  <a:srgbClr val="000000"/>
                </a:solidFill>
              </a:rPr>
              <a:t>», «</a:t>
            </a:r>
            <a:r>
              <a:rPr lang="ru-RU" sz="2000" dirty="0" err="1">
                <a:solidFill>
                  <a:srgbClr val="000000"/>
                </a:solidFill>
              </a:rPr>
              <a:t>Росатом</a:t>
            </a:r>
            <a:r>
              <a:rPr lang="ru-RU" sz="2000" dirty="0">
                <a:solidFill>
                  <a:srgbClr val="000000"/>
                </a:solidFill>
              </a:rPr>
              <a:t>», «Ростелеком», Лаборатории Касперского, НТИ «</a:t>
            </a:r>
            <a:r>
              <a:rPr lang="ru-RU" sz="2000" dirty="0" err="1">
                <a:solidFill>
                  <a:srgbClr val="000000"/>
                </a:solidFill>
              </a:rPr>
              <a:t>Энерджинет</a:t>
            </a:r>
            <a:r>
              <a:rPr lang="ru-RU" sz="2000" dirty="0">
                <a:solidFill>
                  <a:srgbClr val="000000"/>
                </a:solidFill>
              </a:rPr>
              <a:t>», Минэнерго России, </a:t>
            </a:r>
            <a:r>
              <a:rPr lang="ru-RU" sz="2000" dirty="0" err="1">
                <a:solidFill>
                  <a:srgbClr val="000000"/>
                </a:solidFill>
              </a:rPr>
              <a:t>Минкомсвязи</a:t>
            </a:r>
            <a:r>
              <a:rPr lang="ru-RU" sz="2000" dirty="0">
                <a:solidFill>
                  <a:srgbClr val="000000"/>
                </a:solidFill>
              </a:rPr>
              <a:t> России, </a:t>
            </a:r>
            <a:r>
              <a:rPr lang="ru-RU" sz="2000" dirty="0" err="1">
                <a:solidFill>
                  <a:srgbClr val="000000"/>
                </a:solidFill>
              </a:rPr>
              <a:t>Минпромторг</a:t>
            </a:r>
            <a:r>
              <a:rPr lang="ru-RU" sz="2000" dirty="0">
                <a:solidFill>
                  <a:srgbClr val="000000"/>
                </a:solidFill>
              </a:rPr>
              <a:t> России.</a:t>
            </a:r>
          </a:p>
        </p:txBody>
      </p:sp>
    </p:spTree>
    <p:extLst>
      <p:ext uri="{BB962C8B-B14F-4D97-AF65-F5344CB8AC3E}">
        <p14:creationId xmlns:p14="http://schemas.microsoft.com/office/powerpoint/2010/main" val="11078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8. ВМЕСТО ЗАКЛЮЧЕНИЯ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2400" dirty="0" smtClean="0">
                <a:latin typeface="Arial" charset="0"/>
              </a:rPr>
              <a:t>ПЕРСПЕКТИВЫ ПРИМЕНЕНИЯ ИНТЕЛЛЕКТУАЛЬНЫХ ТЕХНОЛОГИЙ (ПРЕДПОСЫЛКИ «УМНОГО ГОРОДА»)</a:t>
            </a:r>
            <a:r>
              <a:rPr lang="ru-RU" sz="2400" b="0" dirty="0" smtClean="0">
                <a:latin typeface="Arial" charset="0"/>
              </a:rPr>
              <a:t/>
            </a:r>
            <a:br>
              <a:rPr lang="ru-RU" sz="2400" b="0" dirty="0" smtClean="0">
                <a:latin typeface="Arial" charset="0"/>
              </a:rPr>
            </a:br>
            <a:endParaRPr lang="ru-RU" sz="2400" dirty="0"/>
          </a:p>
        </p:txBody>
      </p:sp>
      <p:pic>
        <p:nvPicPr>
          <p:cNvPr id="2050" name="Picture 2" descr="http://www.jetinfo.ru/Sites/portal/Uploads/theme_1_3.E7B08280A61C49D88680B32D7F667CF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92" y="1052736"/>
            <a:ext cx="7032031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6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ВЫВОДЫ (вопросы для дискуссии)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175" y="908720"/>
            <a:ext cx="8229600" cy="5401022"/>
          </a:xfrm>
        </p:spPr>
        <p:txBody>
          <a:bodyPr/>
          <a:lstStyle/>
          <a:p>
            <a:r>
              <a:rPr lang="ru-RU" sz="1900" dirty="0" smtClean="0">
                <a:solidFill>
                  <a:srgbClr val="000000"/>
                </a:solidFill>
              </a:rPr>
              <a:t>Реализация концепций «Цифровой экономики» и «Цифровой энергетики» скорее находится на этапе постановки проблем.</a:t>
            </a:r>
          </a:p>
          <a:p>
            <a:r>
              <a:rPr lang="ru-RU" sz="1900" dirty="0" smtClean="0"/>
              <a:t>Разрешение </a:t>
            </a:r>
            <a:r>
              <a:rPr lang="ru-RU" sz="1900" dirty="0"/>
              <a:t>большинства существующих проблем невозможно без выполнения научных исследований, </a:t>
            </a:r>
            <a:r>
              <a:rPr lang="ru-RU" sz="1900" dirty="0" smtClean="0"/>
              <a:t>выработки </a:t>
            </a:r>
            <a:r>
              <a:rPr lang="ru-RU" sz="1900" dirty="0"/>
              <a:t>и апробации подходов к решению проблем, </a:t>
            </a:r>
            <a:r>
              <a:rPr lang="ru-RU" sz="1900" dirty="0" smtClean="0">
                <a:solidFill>
                  <a:srgbClr val="000000"/>
                </a:solidFill>
              </a:rPr>
              <a:t>в </a:t>
            </a:r>
            <a:r>
              <a:rPr lang="ru-RU" sz="1900" dirty="0" err="1" smtClean="0">
                <a:solidFill>
                  <a:srgbClr val="000000"/>
                </a:solidFill>
              </a:rPr>
              <a:t>т.ч</a:t>
            </a:r>
            <a:r>
              <a:rPr lang="ru-RU" sz="1900" dirty="0" smtClean="0">
                <a:solidFill>
                  <a:srgbClr val="000000"/>
                </a:solidFill>
              </a:rPr>
              <a:t>. в области разработки и применения современных ИТ, а также реализации </a:t>
            </a:r>
            <a:r>
              <a:rPr lang="ru-RU" sz="1900" dirty="0">
                <a:solidFill>
                  <a:srgbClr val="000000"/>
                </a:solidFill>
              </a:rPr>
              <a:t>версий инструментальных программных средств, которые могут стать прототипами промышленных версий и типовых решений в области энергетики</a:t>
            </a:r>
            <a:r>
              <a:rPr lang="ru-RU" sz="1900" dirty="0" smtClean="0">
                <a:solidFill>
                  <a:srgbClr val="000000"/>
                </a:solidFill>
              </a:rPr>
              <a:t>.</a:t>
            </a:r>
            <a:endParaRPr lang="en-US" sz="1900" dirty="0" smtClean="0">
              <a:solidFill>
                <a:srgbClr val="000000"/>
              </a:solidFill>
            </a:endParaRPr>
          </a:p>
          <a:p>
            <a:r>
              <a:rPr lang="ru-RU" sz="1900" dirty="0" smtClean="0">
                <a:solidFill>
                  <a:srgbClr val="000000"/>
                </a:solidFill>
              </a:rPr>
              <a:t>В то же время </a:t>
            </a:r>
            <a:r>
              <a:rPr lang="ru-RU" sz="1900" dirty="0" smtClean="0"/>
              <a:t>есть опасение, что в эту нишу «хлынут» непрофессиональные коллективы, </a:t>
            </a:r>
            <a:r>
              <a:rPr lang="ru-RU" sz="1900" dirty="0" smtClean="0">
                <a:solidFill>
                  <a:srgbClr val="000000"/>
                </a:solidFill>
              </a:rPr>
              <a:t>которые не обладают требуемыми компетенциями и </a:t>
            </a:r>
            <a:r>
              <a:rPr lang="ru-RU" sz="1900" dirty="0">
                <a:solidFill>
                  <a:srgbClr val="000000"/>
                </a:solidFill>
              </a:rPr>
              <a:t>опытом работы, </a:t>
            </a:r>
            <a:r>
              <a:rPr lang="ru-RU" sz="1900" dirty="0" smtClean="0">
                <a:solidFill>
                  <a:srgbClr val="000000"/>
                </a:solidFill>
              </a:rPr>
              <a:t>не знакомы с наработками научных коллективов, но </a:t>
            </a:r>
            <a:r>
              <a:rPr lang="ru-RU" sz="1900" dirty="0" smtClean="0"/>
              <a:t>желают </a:t>
            </a:r>
            <a:r>
              <a:rPr lang="ru-RU" sz="1900" dirty="0"/>
              <a:t>освоить денежные </a:t>
            </a:r>
            <a:r>
              <a:rPr lang="ru-RU" sz="1900" dirty="0" smtClean="0"/>
              <a:t>потоки, </a:t>
            </a:r>
            <a:r>
              <a:rPr lang="ru-RU" sz="1900" dirty="0" smtClean="0">
                <a:solidFill>
                  <a:srgbClr val="000000"/>
                </a:solidFill>
              </a:rPr>
              <a:t>которые будут направлены  на разработку этих концепций.</a:t>
            </a:r>
          </a:p>
          <a:p>
            <a:r>
              <a:rPr lang="ru-RU" sz="1900" dirty="0" smtClean="0">
                <a:solidFill>
                  <a:srgbClr val="000000"/>
                </a:solidFill>
              </a:rPr>
              <a:t>В этой связи </a:t>
            </a:r>
            <a:r>
              <a:rPr lang="ru-RU" sz="1900" dirty="0" smtClean="0"/>
              <a:t>научному сообществу следует проявлять большую активность, в том числе, в области распространения и внедрения результатов научных исследований, которые могут быть адаптированы  в новой области.  </a:t>
            </a:r>
            <a:endParaRPr lang="ru-RU" sz="1900" dirty="0"/>
          </a:p>
          <a:p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0673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ВОПРОСЫ К ЛЕКЦИИ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sz="2200" dirty="0" smtClean="0"/>
              <a:t>Что такое </a:t>
            </a:r>
            <a:r>
              <a:rPr lang="en-US" sz="2200" dirty="0" smtClean="0"/>
              <a:t>Industry 4.0</a:t>
            </a:r>
            <a:r>
              <a:rPr lang="ru-RU" sz="2200" dirty="0" smtClean="0"/>
              <a:t> ?</a:t>
            </a:r>
            <a:endParaRPr lang="en-US" sz="2200" dirty="0" smtClean="0"/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smtClean="0"/>
              <a:t>Основные компоненты (технологии) </a:t>
            </a:r>
            <a:r>
              <a:rPr lang="en-US" sz="2200" dirty="0" smtClean="0"/>
              <a:t>Industry 4.0</a:t>
            </a:r>
            <a:endParaRPr lang="ru-RU" sz="2200" dirty="0" smtClean="0"/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err="1" smtClean="0"/>
              <a:t>Киберфизические</a:t>
            </a:r>
            <a:r>
              <a:rPr lang="ru-RU" sz="2200" dirty="0" smtClean="0"/>
              <a:t> системы – предпосылки появления, новизна и принципиальное отличие.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smtClean="0"/>
              <a:t>Интернет вещей – история появления и основные предпосылки.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Интернет вещей: проблемы и трудности развития.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Новые тренды ИИ : граничные вычисления,</a:t>
            </a:r>
            <a:r>
              <a:rPr lang="en-US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200" dirty="0" smtClean="0">
                <a:latin typeface="Calibri" pitchFamily="34" charset="0"/>
              </a:rPr>
              <a:t>в</a:t>
            </a:r>
            <a:r>
              <a:rPr lang="ru-RU" sz="2200" dirty="0" smtClean="0"/>
              <a:t>строенный ИИ, ответственный и композитный ИИ, </a:t>
            </a:r>
            <a:r>
              <a:rPr lang="en-US" sz="2200" dirty="0"/>
              <a:t>G</a:t>
            </a:r>
            <a:r>
              <a:rPr lang="ru-RU" sz="2200" dirty="0" err="1" smtClean="0"/>
              <a:t>enerative</a:t>
            </a:r>
            <a:r>
              <a:rPr lang="ru-RU" sz="2200" dirty="0" smtClean="0"/>
              <a:t> </a:t>
            </a:r>
            <a:r>
              <a:rPr lang="ru-RU" sz="2200" dirty="0"/>
              <a:t>AI</a:t>
            </a:r>
            <a:r>
              <a:rPr lang="en-US" sz="2200" dirty="0"/>
              <a:t>, </a:t>
            </a:r>
            <a:r>
              <a:rPr lang="ru-RU" sz="2200" dirty="0"/>
              <a:t>EDGE AI</a:t>
            </a:r>
            <a:r>
              <a:rPr lang="en-US" sz="2200" dirty="0"/>
              <a:t>, </a:t>
            </a:r>
            <a:r>
              <a:rPr lang="ru-RU" sz="2200" dirty="0" err="1" smtClean="0"/>
              <a:t>Decision</a:t>
            </a:r>
            <a:r>
              <a:rPr lang="ru-RU" sz="2200" dirty="0" smtClean="0"/>
              <a:t> </a:t>
            </a:r>
            <a:r>
              <a:rPr lang="ru-RU" sz="2200" dirty="0" err="1" smtClean="0"/>
              <a:t>Intelligence</a:t>
            </a:r>
            <a:r>
              <a:rPr lang="ru-RU" sz="2200" dirty="0" smtClean="0"/>
              <a:t>. </a:t>
            </a:r>
            <a:endParaRPr lang="en-US" sz="2200" dirty="0" smtClean="0">
              <a:latin typeface="Calibri" pitchFamily="34" charset="0"/>
            </a:endParaRPr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err="1" smtClean="0"/>
              <a:t>Блокчейн</a:t>
            </a:r>
            <a:r>
              <a:rPr lang="en-US" sz="2200" dirty="0" smtClean="0"/>
              <a:t> - </a:t>
            </a:r>
            <a:r>
              <a:rPr lang="ru-RU" sz="2200" dirty="0" smtClean="0"/>
              <a:t>суть технологии</a:t>
            </a:r>
            <a:r>
              <a:rPr lang="en-US" sz="2200" dirty="0"/>
              <a:t>.</a:t>
            </a:r>
            <a:r>
              <a:rPr lang="ru-RU" sz="2200" dirty="0" smtClean="0"/>
              <a:t> </a:t>
            </a:r>
            <a:endParaRPr lang="en-US" sz="2200" dirty="0" smtClean="0"/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smtClean="0">
                <a:latin typeface="+mj-lt"/>
              </a:rPr>
              <a:t>Сферы применения технологии </a:t>
            </a:r>
            <a:r>
              <a:rPr lang="ru-RU" sz="2200" dirty="0" err="1" smtClean="0">
                <a:latin typeface="+mj-lt"/>
              </a:rPr>
              <a:t>блокчейн</a:t>
            </a:r>
            <a:r>
              <a:rPr lang="en-US" sz="2200" dirty="0" smtClean="0">
                <a:latin typeface="+mj-lt"/>
              </a:rPr>
              <a:t>. </a:t>
            </a:r>
            <a:endParaRPr lang="ru-RU" sz="2200" dirty="0" smtClean="0">
              <a:latin typeface="+mj-lt"/>
            </a:endParaRPr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sz="2200" dirty="0" smtClean="0"/>
              <a:t>Проблемы и перспективы технологии </a:t>
            </a:r>
            <a:r>
              <a:rPr lang="ru-RU" sz="2200" dirty="0" err="1" smtClean="0"/>
              <a:t>блокчейн</a:t>
            </a:r>
            <a:r>
              <a:rPr lang="en-US" sz="2200" dirty="0" smtClean="0"/>
              <a:t>. </a:t>
            </a:r>
            <a:endParaRPr lang="ru-RU" sz="2200" dirty="0"/>
          </a:p>
          <a:p>
            <a:pPr marL="514350" indent="-514350">
              <a:buFont typeface="Wingdings" pitchFamily="2" charset="2"/>
              <a:buAutoNum type="arabicPeriod"/>
            </a:pPr>
            <a:endParaRPr lang="ru-RU" sz="2000" dirty="0" smtClean="0">
              <a:latin typeface="Calibri" pitchFamily="34" charset="0"/>
            </a:endParaRPr>
          </a:p>
          <a:p>
            <a:pPr marL="514350" indent="-514350">
              <a:buFont typeface="Wingdings" pitchFamily="2" charset="2"/>
              <a:buAutoNum type="arabicPeriod"/>
            </a:pPr>
            <a:endParaRPr lang="ru-RU" sz="2000" dirty="0" smtClean="0">
              <a:latin typeface="Calibri" pitchFamily="34" charset="0"/>
            </a:endParaRPr>
          </a:p>
          <a:p>
            <a:endParaRPr lang="ru-RU" sz="2800" b="1" dirty="0">
              <a:latin typeface="Calibri" pitchFamily="34" charset="0"/>
            </a:endParaRPr>
          </a:p>
          <a:p>
            <a:pPr marL="514350" indent="-514350">
              <a:buFont typeface="Wingdings" pitchFamily="2" charset="2"/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21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КОМПОНЕНТЫ «</a:t>
            </a:r>
            <a:r>
              <a:rPr lang="en-US" sz="2400" dirty="0" smtClean="0"/>
              <a:t>INDUSTRY</a:t>
            </a:r>
            <a:r>
              <a:rPr lang="ru-RU" sz="2400" dirty="0" smtClean="0"/>
              <a:t> 4.0»</a:t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1125538"/>
            <a:ext cx="8064127" cy="5256212"/>
          </a:xfrm>
        </p:spPr>
        <p:txBody>
          <a:bodyPr/>
          <a:lstStyle/>
          <a:p>
            <a:r>
              <a:rPr lang="ru-RU" sz="1600" dirty="0"/>
              <a:t>Элементы </a:t>
            </a:r>
            <a:r>
              <a:rPr lang="ru-RU" sz="1600" dirty="0">
                <a:hlinkClick r:id="rId2" tooltip="Интернета вещей"/>
              </a:rPr>
              <a:t>Интернета вещей</a:t>
            </a:r>
            <a:endParaRPr lang="ru-RU" sz="1600" dirty="0"/>
          </a:p>
          <a:p>
            <a:r>
              <a:rPr lang="ru-RU" sz="1600" dirty="0">
                <a:hlinkClick r:id="rId3" tooltip="Искусственный интеллект"/>
              </a:rPr>
              <a:t>Искусственный интеллект</a:t>
            </a:r>
            <a:r>
              <a:rPr lang="ru-RU" sz="1600" dirty="0"/>
              <a:t>, </a:t>
            </a:r>
            <a:r>
              <a:rPr lang="ru-RU" sz="1600" dirty="0" smtClean="0">
                <a:hlinkClick r:id="rId4" tooltip="Машинное обучение"/>
              </a:rPr>
              <a:t>машинное</a:t>
            </a:r>
            <a:r>
              <a:rPr lang="en-US" sz="1600" dirty="0" smtClean="0">
                <a:hlinkClick r:id="rId4" tooltip="Машинное обучение"/>
              </a:rPr>
              <a:t> </a:t>
            </a:r>
            <a:r>
              <a:rPr lang="ru-RU" sz="1600" dirty="0" smtClean="0">
                <a:hlinkClick r:id="rId4" tooltip="Машинное обучение"/>
              </a:rPr>
              <a:t>обучение</a:t>
            </a:r>
            <a:r>
              <a:rPr lang="ru-RU" sz="1600" dirty="0"/>
              <a:t> и </a:t>
            </a:r>
            <a:r>
              <a:rPr lang="ru-RU" sz="1600" dirty="0">
                <a:hlinkClick r:id="rId5" tooltip="Робототехника"/>
              </a:rPr>
              <a:t>робототехника</a:t>
            </a:r>
            <a:endParaRPr lang="ru-RU" sz="1600" dirty="0"/>
          </a:p>
          <a:p>
            <a:r>
              <a:rPr lang="ru-RU" sz="1600" dirty="0">
                <a:hlinkClick r:id="rId6" tooltip="Облачные вычисления"/>
              </a:rPr>
              <a:t>Облачные вычисления</a:t>
            </a:r>
            <a:endParaRPr lang="ru-RU" sz="1600" dirty="0"/>
          </a:p>
          <a:p>
            <a:r>
              <a:rPr lang="ru-RU" sz="1600" dirty="0" err="1">
                <a:hlinkClick r:id="rId7" tooltip="Big Data"/>
              </a:rPr>
              <a:t>Big</a:t>
            </a:r>
            <a:r>
              <a:rPr lang="ru-RU" sz="1600" dirty="0">
                <a:hlinkClick r:id="rId7" tooltip="Big Data"/>
              </a:rPr>
              <a:t> </a:t>
            </a:r>
            <a:r>
              <a:rPr lang="ru-RU" sz="1600" dirty="0" err="1">
                <a:hlinkClick r:id="rId7" tooltip="Big Data"/>
              </a:rPr>
              <a:t>Data</a:t>
            </a:r>
            <a:endParaRPr lang="ru-RU" sz="1600" dirty="0"/>
          </a:p>
          <a:p>
            <a:r>
              <a:rPr lang="ru-RU" sz="1600" dirty="0"/>
              <a:t>Аддитивное производство</a:t>
            </a:r>
          </a:p>
          <a:p>
            <a:r>
              <a:rPr lang="ru-RU" sz="1600" dirty="0" err="1">
                <a:hlinkClick r:id="rId8" tooltip="Кибербезопасность"/>
              </a:rPr>
              <a:t>Кибербезопасность</a:t>
            </a:r>
            <a:endParaRPr lang="ru-RU" sz="1600" dirty="0"/>
          </a:p>
          <a:p>
            <a:r>
              <a:rPr lang="ru-RU" sz="1600" dirty="0" smtClean="0"/>
              <a:t>Интеграционные системы</a:t>
            </a:r>
            <a:endParaRPr lang="ru-RU" sz="1600" dirty="0"/>
          </a:p>
          <a:p>
            <a:r>
              <a:rPr lang="ru-RU" sz="1600" dirty="0">
                <a:hlinkClick r:id="rId9" tooltip="Моделирование"/>
              </a:rPr>
              <a:t>Моделирование</a:t>
            </a:r>
            <a:endParaRPr lang="ru-RU" sz="1600" dirty="0"/>
          </a:p>
          <a:p>
            <a:r>
              <a:rPr lang="ru-RU" sz="1600" dirty="0">
                <a:hlinkClick r:id="rId10" tooltip="Дополненная реальность"/>
              </a:rPr>
              <a:t>Дополненная </a:t>
            </a:r>
            <a:r>
              <a:rPr lang="ru-RU" sz="1600" dirty="0" smtClean="0">
                <a:hlinkClick r:id="rId10" tooltip="Дополненная реальность"/>
              </a:rPr>
              <a:t>реальность</a:t>
            </a:r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pPr marL="0" indent="0">
              <a:buNone/>
            </a:pPr>
            <a:endParaRPr lang="ru-RU" sz="800" dirty="0" smtClean="0"/>
          </a:p>
          <a:p>
            <a:pPr marL="0" indent="0">
              <a:buNone/>
            </a:pPr>
            <a:r>
              <a:rPr lang="ru-RU" sz="1600" dirty="0" smtClean="0"/>
              <a:t>Под</a:t>
            </a:r>
            <a:r>
              <a:rPr lang="ru-RU" sz="1600" dirty="0"/>
              <a:t> </a:t>
            </a:r>
            <a:r>
              <a:rPr lang="ru-RU" sz="1600" b="1" dirty="0"/>
              <a:t>аддитивным</a:t>
            </a:r>
            <a:r>
              <a:rPr lang="ru-RU" sz="1600" dirty="0"/>
              <a:t> 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производством </a:t>
            </a:r>
            <a:r>
              <a:rPr lang="ru-RU" sz="1600" dirty="0"/>
              <a:t>понимают процесс выращивания изделий на 3D-принтере по CAD-модели. </a:t>
            </a:r>
            <a:r>
              <a:rPr lang="ru-RU" sz="1600" dirty="0" smtClean="0"/>
              <a:t> </a:t>
            </a:r>
            <a:r>
              <a:rPr lang="ru-RU" sz="1600" dirty="0"/>
              <a:t>CAD модель </a:t>
            </a:r>
            <a:r>
              <a:rPr lang="ru-RU" sz="1600" dirty="0" smtClean="0"/>
              <a:t>- </a:t>
            </a:r>
            <a:r>
              <a:rPr lang="ru-RU" sz="1600" dirty="0" err="1" smtClean="0"/>
              <a:t>computer-aided</a:t>
            </a:r>
            <a:r>
              <a:rPr lang="ru-RU" sz="1600" dirty="0" smtClean="0"/>
              <a:t> </a:t>
            </a:r>
            <a:r>
              <a:rPr lang="ru-RU" sz="1600" dirty="0" err="1" smtClean="0"/>
              <a:t>technologies</a:t>
            </a:r>
            <a:r>
              <a:rPr lang="ru-RU" sz="1600" dirty="0"/>
              <a:t> </a:t>
            </a:r>
            <a:r>
              <a:rPr lang="ru-RU" sz="1600" dirty="0" smtClean="0"/>
              <a:t>(использование </a:t>
            </a:r>
            <a:r>
              <a:rPr lang="ru-RU" sz="1600" dirty="0"/>
              <a:t>компьютерных технологий в инженерной </a:t>
            </a:r>
            <a:r>
              <a:rPr lang="ru-RU" sz="1600" dirty="0" smtClean="0"/>
              <a:t>деятельности)».</a:t>
            </a:r>
            <a:r>
              <a:rPr lang="ru-RU" sz="1600" dirty="0"/>
              <a:t> </a:t>
            </a:r>
          </a:p>
          <a:p>
            <a:endParaRPr lang="ru-RU" sz="1000" dirty="0"/>
          </a:p>
        </p:txBody>
      </p:sp>
      <p:pic>
        <p:nvPicPr>
          <p:cNvPr id="12290" name="Picture 2" descr="http://www.tadviser.ru/images/e/e6/%D0%AD%D0%BB%D0%B5%D0%BC%D0%B5%D0%BD%D1%82%D1%8B_%D0%98%D0%BD%D0%B4%D1%83%D1%81%D1%82%D1%80%D0%B8%D0%B8_4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88840"/>
            <a:ext cx="5421325" cy="39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1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ИСТОРИЯ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Многие </a:t>
            </a:r>
            <a:r>
              <a:rPr lang="ru-RU" sz="1800" dirty="0"/>
              <a:t>черты </a:t>
            </a:r>
            <a:r>
              <a:rPr lang="ru-RU" sz="1800" dirty="0" err="1"/>
              <a:t>Industry</a:t>
            </a:r>
            <a:r>
              <a:rPr lang="ru-RU" sz="1800" dirty="0"/>
              <a:t> 4.0 были вполне правдоподобно предсказаны Николой Тесла. </a:t>
            </a:r>
            <a:r>
              <a:rPr lang="ru-RU" sz="1800" dirty="0">
                <a:solidFill>
                  <a:srgbClr val="000000"/>
                </a:solidFill>
              </a:rPr>
              <a:t>В 1926 году в беседе с корреспондентом чрезвычайного популярного в то время журнала </a:t>
            </a:r>
            <a:r>
              <a:rPr lang="ru-RU" sz="1800" dirty="0" err="1">
                <a:solidFill>
                  <a:srgbClr val="000000"/>
                </a:solidFill>
              </a:rPr>
              <a:t>Collier’s</a:t>
            </a:r>
            <a:r>
              <a:rPr lang="ru-RU" sz="1800" dirty="0">
                <a:solidFill>
                  <a:srgbClr val="000000"/>
                </a:solidFill>
              </a:rPr>
              <a:t> он среди прочего сказал</a:t>
            </a:r>
            <a:r>
              <a:rPr lang="ru-RU" sz="1800" dirty="0" smtClean="0">
                <a:solidFill>
                  <a:srgbClr val="000000"/>
                </a:solidFill>
              </a:rPr>
              <a:t>:</a:t>
            </a:r>
            <a:endParaRPr lang="ru-RU" sz="1800" dirty="0">
              <a:solidFill>
                <a:srgbClr val="000000"/>
              </a:solidFill>
            </a:endParaRPr>
          </a:p>
          <a:p>
            <a:r>
              <a:rPr lang="ru-RU" sz="1800" dirty="0" smtClean="0">
                <a:solidFill>
                  <a:srgbClr val="000000"/>
                </a:solidFill>
              </a:rPr>
              <a:t>«</a:t>
            </a:r>
            <a:r>
              <a:rPr lang="ru-RU" sz="1800" dirty="0" smtClean="0"/>
              <a:t>С </a:t>
            </a:r>
            <a:r>
              <a:rPr lang="ru-RU" sz="1800" dirty="0"/>
              <a:t>появлением беспроводных систем вся Земля превратится в один огромный мозг</a:t>
            </a:r>
            <a:r>
              <a:rPr lang="ru-RU" sz="1800" dirty="0">
                <a:solidFill>
                  <a:srgbClr val="000000"/>
                </a:solidFill>
              </a:rPr>
              <a:t>. Мы сможем общаться друг с другом практически мгновенно, невзирая на расстояния. </a:t>
            </a:r>
            <a:r>
              <a:rPr lang="ru-RU" sz="1800" dirty="0"/>
              <a:t>Более того, с помощью телевидения и телефона мы сможем видеть и слышать друг друга так же прекрасно, как если бы мы сидели лицом к лицу, разделенные на дистанции в тысячи миль</a:t>
            </a:r>
            <a:r>
              <a:rPr lang="ru-RU" sz="1800" dirty="0">
                <a:solidFill>
                  <a:srgbClr val="000000"/>
                </a:solidFill>
              </a:rPr>
              <a:t>; и устройства, которые позволят нам это сделать, будут поразительно удобным по сравнению с нашими сегодняшними телефонами. </a:t>
            </a:r>
            <a:r>
              <a:rPr lang="ru-RU" sz="1800" dirty="0"/>
              <a:t>Человек сможет носить их в кармане. Мы сможем наблюдать и слушать события </a:t>
            </a:r>
            <a:r>
              <a:rPr lang="ru-RU" sz="1800" dirty="0">
                <a:solidFill>
                  <a:srgbClr val="000000"/>
                </a:solidFill>
              </a:rPr>
              <a:t>— инаугурацию президента, спортивный чемпионат, землетрясения или битвы — </a:t>
            </a:r>
            <a:r>
              <a:rPr lang="ru-RU" sz="1800" dirty="0"/>
              <a:t>как будто мы находимся там. А когда и беспроводная передача энергии будет </a:t>
            </a:r>
            <a:r>
              <a:rPr lang="ru-RU" sz="1800" dirty="0" err="1"/>
              <a:t>коммерциализирована</a:t>
            </a:r>
            <a:r>
              <a:rPr lang="ru-RU" sz="1800" dirty="0"/>
              <a:t>, произойдет </a:t>
            </a:r>
            <a:r>
              <a:rPr lang="ru-RU" sz="1800" dirty="0" smtClean="0"/>
              <a:t>революция»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053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ДАННЫЕ - НОВАЯ НЕФТЬ. В ОБОЗРИМОЙ ПЕРСПЕКТИВЕ ДАННЫЕ ЗАЙМУТ СУЩЕСТВЕННО БОЛЕЕ ВЫСОКОЕ ПОЛОЖЕНИЕ В ЭКОНОМИКЕ, ЧЕМ ЗАНИМАЕМОЕ УГЛЕВОДОРОДАМИ</a:t>
            </a:r>
            <a:br>
              <a:rPr lang="ru-RU" sz="2000" dirty="0" smtClean="0"/>
            </a:br>
            <a:endParaRPr lang="ru-RU" sz="2000" dirty="0"/>
          </a:p>
        </p:txBody>
      </p:sp>
      <p:pic>
        <p:nvPicPr>
          <p:cNvPr id="13314" name="Picture 2" descr="http://www.tadviser.ru/images/f/f6/Oil_it_1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72576" cy="503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рай">
  <a:themeElements>
    <a:clrScheme name="Край 15">
      <a:dk1>
        <a:srgbClr val="0000FF"/>
      </a:dk1>
      <a:lt1>
        <a:srgbClr val="FFFFFF"/>
      </a:lt1>
      <a:dk2>
        <a:srgbClr val="0000FF"/>
      </a:dk2>
      <a:lt2>
        <a:srgbClr val="5F5F5F"/>
      </a:lt2>
      <a:accent1>
        <a:srgbClr val="800080"/>
      </a:accent1>
      <a:accent2>
        <a:srgbClr val="0000FF"/>
      </a:accent2>
      <a:accent3>
        <a:srgbClr val="FFFFFF"/>
      </a:accent3>
      <a:accent4>
        <a:srgbClr val="0000DA"/>
      </a:accent4>
      <a:accent5>
        <a:srgbClr val="C0AAC0"/>
      </a:accent5>
      <a:accent6>
        <a:srgbClr val="0000E7"/>
      </a:accent6>
      <a:hlink>
        <a:srgbClr val="0000FF"/>
      </a:hlink>
      <a:folHlink>
        <a:srgbClr val="1504F4"/>
      </a:folHlink>
    </a:clrScheme>
    <a:fontScheme name="Кра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0">
        <a:dk1>
          <a:srgbClr val="000000"/>
        </a:dk1>
        <a:lt1>
          <a:srgbClr val="FFFFFF"/>
        </a:lt1>
        <a:dk2>
          <a:srgbClr val="990000"/>
        </a:dk2>
        <a:lt2>
          <a:srgbClr val="5F5F5F"/>
        </a:lt2>
        <a:accent1>
          <a:srgbClr val="9900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CAA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1">
        <a:dk1>
          <a:srgbClr val="000000"/>
        </a:dk1>
        <a:lt1>
          <a:srgbClr val="FFFFFF"/>
        </a:lt1>
        <a:dk2>
          <a:srgbClr val="800080"/>
        </a:dk2>
        <a:lt2>
          <a:srgbClr val="5F5F5F"/>
        </a:lt2>
        <a:accent1>
          <a:srgbClr val="800080"/>
        </a:accent1>
        <a:accent2>
          <a:srgbClr val="CC0099"/>
        </a:accent2>
        <a:accent3>
          <a:srgbClr val="FFFFFF"/>
        </a:accent3>
        <a:accent4>
          <a:srgbClr val="000000"/>
        </a:accent4>
        <a:accent5>
          <a:srgbClr val="C0AAC0"/>
        </a:accent5>
        <a:accent6>
          <a:srgbClr val="B9008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2">
        <a:dk1>
          <a:srgbClr val="0000FF"/>
        </a:dk1>
        <a:lt1>
          <a:srgbClr val="FFFFFF"/>
        </a:lt1>
        <a:dk2>
          <a:srgbClr val="800080"/>
        </a:dk2>
        <a:lt2>
          <a:srgbClr val="5F5F5F"/>
        </a:lt2>
        <a:accent1>
          <a:srgbClr val="800080"/>
        </a:accent1>
        <a:accent2>
          <a:srgbClr val="CC0099"/>
        </a:accent2>
        <a:accent3>
          <a:srgbClr val="FFFFFF"/>
        </a:accent3>
        <a:accent4>
          <a:srgbClr val="0000DA"/>
        </a:accent4>
        <a:accent5>
          <a:srgbClr val="C0AAC0"/>
        </a:accent5>
        <a:accent6>
          <a:srgbClr val="B9008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3">
        <a:dk1>
          <a:srgbClr val="0000FF"/>
        </a:dk1>
        <a:lt1>
          <a:srgbClr val="FFFFFF"/>
        </a:lt1>
        <a:dk2>
          <a:srgbClr val="0000FF"/>
        </a:dk2>
        <a:lt2>
          <a:srgbClr val="5F5F5F"/>
        </a:lt2>
        <a:accent1>
          <a:srgbClr val="800080"/>
        </a:accent1>
        <a:accent2>
          <a:srgbClr val="CC0099"/>
        </a:accent2>
        <a:accent3>
          <a:srgbClr val="FFFFFF"/>
        </a:accent3>
        <a:accent4>
          <a:srgbClr val="0000DA"/>
        </a:accent4>
        <a:accent5>
          <a:srgbClr val="C0AAC0"/>
        </a:accent5>
        <a:accent6>
          <a:srgbClr val="B9008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4">
        <a:dk1>
          <a:srgbClr val="0000FF"/>
        </a:dk1>
        <a:lt1>
          <a:srgbClr val="FFFFFF"/>
        </a:lt1>
        <a:dk2>
          <a:srgbClr val="0000FF"/>
        </a:dk2>
        <a:lt2>
          <a:srgbClr val="5F5F5F"/>
        </a:lt2>
        <a:accent1>
          <a:srgbClr val="800080"/>
        </a:accent1>
        <a:accent2>
          <a:srgbClr val="0000FF"/>
        </a:accent2>
        <a:accent3>
          <a:srgbClr val="FFFFFF"/>
        </a:accent3>
        <a:accent4>
          <a:srgbClr val="0000DA"/>
        </a:accent4>
        <a:accent5>
          <a:srgbClr val="C0AAC0"/>
        </a:accent5>
        <a:accent6>
          <a:srgbClr val="0000E7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5">
        <a:dk1>
          <a:srgbClr val="0000FF"/>
        </a:dk1>
        <a:lt1>
          <a:srgbClr val="FFFFFF"/>
        </a:lt1>
        <a:dk2>
          <a:srgbClr val="0000FF"/>
        </a:dk2>
        <a:lt2>
          <a:srgbClr val="5F5F5F"/>
        </a:lt2>
        <a:accent1>
          <a:srgbClr val="800080"/>
        </a:accent1>
        <a:accent2>
          <a:srgbClr val="0000FF"/>
        </a:accent2>
        <a:accent3>
          <a:srgbClr val="FFFFFF"/>
        </a:accent3>
        <a:accent4>
          <a:srgbClr val="0000DA"/>
        </a:accent4>
        <a:accent5>
          <a:srgbClr val="C0AAC0"/>
        </a:accent5>
        <a:accent6>
          <a:srgbClr val="0000E7"/>
        </a:accent6>
        <a:hlink>
          <a:srgbClr val="0000FF"/>
        </a:hlink>
        <a:folHlink>
          <a:srgbClr val="1504F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6142</TotalTime>
  <Words>3719</Words>
  <Application>Microsoft Office PowerPoint</Application>
  <PresentationFormat>Экран (4:3)</PresentationFormat>
  <Paragraphs>331</Paragraphs>
  <Slides>66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5" baseType="lpstr">
      <vt:lpstr>Arial Unicode MS</vt:lpstr>
      <vt:lpstr>Arial</vt:lpstr>
      <vt:lpstr>Calibri</vt:lpstr>
      <vt:lpstr>Garamond</vt:lpstr>
      <vt:lpstr>Gill Sans</vt:lpstr>
      <vt:lpstr>ProximaNovaLight</vt:lpstr>
      <vt:lpstr>Times New Roman</vt:lpstr>
      <vt:lpstr>Wingdings</vt:lpstr>
      <vt:lpstr>Край</vt:lpstr>
      <vt:lpstr> Тема лекции: INDUSTRY 4.0. КИБЕРФИЗИЧЕСКИЕ СИСТЕМЫ. ИНТЕРНЕТ ВЕЩЕЙ. ТЕХНОЛОГИЯ  BLOKCHAIN</vt:lpstr>
      <vt:lpstr>СОДЕРЖАНИЕ</vt:lpstr>
      <vt:lpstr>Презентация PowerPoint</vt:lpstr>
      <vt:lpstr>ПОНЯТИЕ      INDUSTRY 4.0</vt:lpstr>
      <vt:lpstr>Презентация PowerPoint</vt:lpstr>
      <vt:lpstr>Презентация PowerPoint</vt:lpstr>
      <vt:lpstr>КОМПОНЕНТЫ «INDUSTRY 4.0» </vt:lpstr>
      <vt:lpstr>ИСТОРИЯ</vt:lpstr>
      <vt:lpstr>ДАННЫЕ - НОВАЯ НЕФТЬ. В ОБОЗРИМОЙ ПЕРСПЕКТИВЕ ДАННЫЕ ЗАЙМУТ СУЩЕСТВЕННО БОЛЕЕ ВЫСОКОЕ ПОЛОЖЕНИЕ В ЭКОНОМИКЕ, ЧЕМ ЗАНИМАЕМОЕ УГЛЕВОДОРОДАМИ </vt:lpstr>
      <vt:lpstr>ОТЛИЧИЯ ИНФОРМАЦИОННЫХ СИСТЕМ INDUSTRY 4.0</vt:lpstr>
      <vt:lpstr>ПРОБЛЕМЫ</vt:lpstr>
      <vt:lpstr>Презентация PowerPoint</vt:lpstr>
      <vt:lpstr>АНАЛИТИЧЕСКИЙ ДОКЛАД ЦЕНТРА  СТРАТЕГИЧЕСКИХ РАЗРАБОТОК (ЦСР)</vt:lpstr>
      <vt:lpstr>Эксперты ЦСР предлагают зафиксировать следующие приоритетные направления в технологической повестке российской государственной политики в сфере электроэнергетики на среднесрочную перспективу:</vt:lpstr>
      <vt:lpstr>Презентация PowerPoint</vt:lpstr>
      <vt:lpstr>ИСТОРИЯ СPS</vt:lpstr>
      <vt:lpstr>ПРЕДШЕСТВЕННИКИ CPS</vt:lpstr>
      <vt:lpstr>ОСНОВНЫЕ ТЕХНИЧЕСКИЕ ПРЕДПОСЫЛКИ CPS</vt:lpstr>
      <vt:lpstr>КИБЕРФИЗИЧЕСКИЕ СИСТЕМЫ ВОЗНИКАЮТ НА СТЫКЕ ИНТЕРНЕТА ЛЮДЕЙ, ВЕЩЕЙ И СЕРВИСОВ</vt:lpstr>
      <vt:lpstr>НОВИЗНА И ПРИНЦИПИАЛЬНОЕ ОТЛИЧИЕ CPS</vt:lpstr>
      <vt:lpstr>ОБЛАСТИ ПРИЛОЖЕНИЯ CPS</vt:lpstr>
      <vt:lpstr>ДВЕ СОСТАВЛЯЮЩИЕ ЭЛЕКТРИЧЕСКИХ СЕТЕЙ — ИНФОРМАЦИОННАЯ И ЭНЕРГЕТИЧЕСКАЯ</vt:lpstr>
      <vt:lpstr>РАЗВИТИЕ CPS</vt:lpstr>
      <vt:lpstr>Презентация PowerPoint</vt:lpstr>
      <vt:lpstr>Internet of Things</vt:lpstr>
      <vt:lpstr>Презентация PowerPoint</vt:lpstr>
      <vt:lpstr>Презентация PowerPoint</vt:lpstr>
      <vt:lpstr> ИНТЕРНЕТ ВЕЩЕЙ УЖЕ ЗДЕСЬ И УЖЕ РАБОТАЕТ  В 2008 году Национальный разведывательный совет США опубликовал отчет, в котором указал на шесть гражданских технологий, обладающих в обозримой перспективе наибольшей для общества «взрывной силой» .  Среди этих технологий авторы указывают на Интернет вещей (Internet of Things, сокращенно – IoT).   </vt:lpstr>
      <vt:lpstr>Презентация PowerPoint</vt:lpstr>
      <vt:lpstr>Презентация PowerPoint</vt:lpstr>
      <vt:lpstr>Презентация PowerPoint</vt:lpstr>
      <vt:lpstr>Solution Overview The Connected Mine</vt:lpstr>
      <vt:lpstr>Презентация PowerPoint</vt:lpstr>
      <vt:lpstr>Презентация PowerPoint</vt:lpstr>
      <vt:lpstr>Презентация PowerPoint</vt:lpstr>
      <vt:lpstr>Презентация PowerPoint</vt:lpstr>
      <vt:lpstr>ГРАНИЧНЫЕ ВЫЧИСЛЕНИЯ «EDGE СOMPUTING»</vt:lpstr>
      <vt:lpstr>ГРАНИЧНЫЕ ВЫЧИСЛЕНИЯ «EDGE СOMPUTING»</vt:lpstr>
      <vt:lpstr>ВСТРОЕННЫЙ ИИ</vt:lpstr>
      <vt:lpstr>ОТВЕТСТВЕННЫЙ И КОМПОЗИТНЫЙ ИИ</vt:lpstr>
      <vt:lpstr>GENERATIVE AI, EDGE AI, DECISION INTELLIGENCE – 3 ИЗ 12 СТРАТЕГИЧЕСКИХ ТЕХНОЛОГИЧЕСКИХ ТРЕНДОВ-2022 </vt:lpstr>
      <vt:lpstr>КРИВАЯ ЗРЕЛОСТИ ТЕХНОЛОГИЙ ИИ ПО ВЕРСИИ КОМПАНИИ GARTNER НА ИЮЛЬ 2021 г.</vt:lpstr>
      <vt:lpstr>Презентация PowerPoint</vt:lpstr>
      <vt:lpstr>ПЕРЕХОД К НОВОЙ ТЕХНОЛОГИЧЕСКОЙ ПАРАДИГМЕ  В ЭЛЕКТРОЭНЕРГЕТИКЕ</vt:lpstr>
      <vt:lpstr>ПРЕДПОСЫЛКИ </vt:lpstr>
      <vt:lpstr>СУТЬ ТЕХНОЛОГИИ БЛОКЧЕЙН</vt:lpstr>
      <vt:lpstr>ЗАЧЕМ ЭТО НАМ ?</vt:lpstr>
      <vt:lpstr>СФЕРЫ БЛОКЧЕЙНА</vt:lpstr>
      <vt:lpstr>ОБЗОР ВОЗМОЖНОСТЕЙ ПРАКТИЧЕСКОГО ПРИМЕНЕНИЯ ТЕХНОЛОГИИ «БЛОКЧЕЙН» В ЭЛЕКТРОЭНЕРГЕТИКЕ </vt:lpstr>
      <vt:lpstr>ПРИМЕРЫ ПРИМЕНЕНИЯ</vt:lpstr>
      <vt:lpstr>БРУКЛИНСКИЙ ПРОЕКТ </vt:lpstr>
      <vt:lpstr>ПРОБЛЕМЫ И ПЕРСПЕКТИВЫ</vt:lpstr>
      <vt:lpstr>РЕАЛЬНО ЛИ В РОССИИ? </vt:lpstr>
      <vt:lpstr>Презентация PowerPoint</vt:lpstr>
      <vt:lpstr>Презентация PowerPoint</vt:lpstr>
      <vt:lpstr>ЦИФРОВАЯ ЭНЕРГЕТИКА РОССИИ: нефтегазовый сектор</vt:lpstr>
      <vt:lpstr>ЦИФРОВАЯ ЭНЕРГЕТИКА РОССИИ: угольный сектор</vt:lpstr>
      <vt:lpstr>ЦИФРОВАЯ ЭНЕРГЕТИКА РОССИИ: сектор электроэнергетики (1)</vt:lpstr>
      <vt:lpstr>ЦИФРОВАЯ ЭНЕРГЕТИКА РОССИИ: сектор электроэнергетики (2)</vt:lpstr>
      <vt:lpstr>РИСКИ</vt:lpstr>
      <vt:lpstr>МЕНЯТЬСЯ ПРИДЕТСЯ ВСЕМ</vt:lpstr>
      <vt:lpstr>ТЕХНОЛОГИИ И ФЛАГМАНЫ</vt:lpstr>
      <vt:lpstr>Презентация PowerPoint</vt:lpstr>
      <vt:lpstr>ПЕРСПЕКТИВЫ ПРИМЕНЕНИЯ ИНТЕЛЛЕКТУАЛЬНЫХ ТЕХНОЛОГИЙ (ПРЕДПОСЫЛКИ «УМНОГО ГОРОДА») </vt:lpstr>
      <vt:lpstr>ВЫВОДЫ (вопросы для дискуссии)</vt:lpstr>
      <vt:lpstr>ВОПРОСЫ К ЛЕКЦИИ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Gala</dc:creator>
  <cp:lastModifiedBy>Liudmila</cp:lastModifiedBy>
  <cp:revision>317</cp:revision>
  <cp:lastPrinted>2015-10-02T06:22:16Z</cp:lastPrinted>
  <dcterms:created xsi:type="dcterms:W3CDTF">2005-03-06T16:38:01Z</dcterms:created>
  <dcterms:modified xsi:type="dcterms:W3CDTF">2022-04-07T05:51:30Z</dcterms:modified>
</cp:coreProperties>
</file>