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5"/>
  </p:notesMasterIdLst>
  <p:sldIdLst>
    <p:sldId id="256" r:id="rId2"/>
    <p:sldId id="262" r:id="rId3"/>
    <p:sldId id="264" r:id="rId4"/>
    <p:sldId id="285" r:id="rId5"/>
    <p:sldId id="257" r:id="rId6"/>
    <p:sldId id="265" r:id="rId7"/>
    <p:sldId id="258" r:id="rId8"/>
    <p:sldId id="266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6" r:id="rId17"/>
    <p:sldId id="277" r:id="rId18"/>
    <p:sldId id="278" r:id="rId19"/>
    <p:sldId id="280" r:id="rId20"/>
    <p:sldId id="281" r:id="rId21"/>
    <p:sldId id="282" r:id="rId22"/>
    <p:sldId id="283" r:id="rId23"/>
    <p:sldId id="286" r:id="rId2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43E42-CAD9-4C17-9C02-043FAE387A41}" type="datetimeFigureOut">
              <a:rPr lang="ru-RU" smtClean="0"/>
              <a:t>28.09.2022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EAFD53-5515-4906-B2AA-C7C78F647C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445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068AB-3B6C-4694-B3C7-711AED399D6C}" type="datetime1">
              <a:rPr lang="ru-RU" smtClean="0"/>
              <a:t>28.09.2022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A86D3-43EE-4C9E-92EA-A9F7CA9BAB9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18677-17A6-4AC1-8DA5-AABC5DC5BFE2}" type="datetime1">
              <a:rPr lang="ru-RU" smtClean="0"/>
              <a:t>28.09.2022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A86D3-43EE-4C9E-92EA-A9F7CA9BAB9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D947C-0957-4A9A-A352-B239950D4053}" type="datetime1">
              <a:rPr lang="ru-RU" smtClean="0"/>
              <a:t>28.09.2022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A86D3-43EE-4C9E-92EA-A9F7CA9BAB9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1843-94E5-4FCB-8826-B26302007F75}" type="datetime1">
              <a:rPr lang="ru-RU" smtClean="0"/>
              <a:t>28.09.2022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A86D3-43EE-4C9E-92EA-A9F7CA9BAB9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B486-F894-4490-A306-0DEEA2397C82}" type="datetime1">
              <a:rPr lang="ru-RU" smtClean="0"/>
              <a:t>28.09.2022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A86D3-43EE-4C9E-92EA-A9F7CA9BAB9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97BEB-E9C8-4A3F-9B7E-75351E96B7EB}" type="datetime1">
              <a:rPr lang="ru-RU" smtClean="0"/>
              <a:t>28.09.2022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A86D3-43EE-4C9E-92EA-A9F7CA9BAB9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269EC-C3FF-4B51-ACC2-E4BE4F514402}" type="datetime1">
              <a:rPr lang="ru-RU" smtClean="0"/>
              <a:t>28.09.2022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A86D3-43EE-4C9E-92EA-A9F7CA9BAB9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744F6-094D-45C6-81B4-AD1D3920EE5B}" type="datetime1">
              <a:rPr lang="ru-RU" smtClean="0"/>
              <a:t>28.09.2022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A86D3-43EE-4C9E-92EA-A9F7CA9BAB9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E3CC0-6E63-49F4-A309-A26FCB7ECAF5}" type="datetime1">
              <a:rPr lang="ru-RU" smtClean="0"/>
              <a:t>28.09.2022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A86D3-43EE-4C9E-92EA-A9F7CA9BAB9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A9A2B-47A7-4438-A670-965672400E1A}" type="datetime1">
              <a:rPr lang="ru-RU" smtClean="0"/>
              <a:t>28.09.2022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A86D3-43EE-4C9E-92EA-A9F7CA9BAB9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3079F-7FB6-4BC5-9798-5418C1C59D2E}" type="datetime1">
              <a:rPr lang="ru-RU" smtClean="0"/>
              <a:t>28.09.2022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A86D3-43EE-4C9E-92EA-A9F7CA9BAB9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18538-5AC6-4985-96DE-6A90013E5E0A}" type="datetime1">
              <a:rPr lang="ru-RU" smtClean="0"/>
              <a:t>28.09.2022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EA86D3-43EE-4C9E-92EA-A9F7CA9BAB9D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7504" y="1556792"/>
            <a:ext cx="8928992" cy="3312368"/>
          </a:xfrm>
        </p:spPr>
        <p:txBody>
          <a:bodyPr>
            <a:normAutofit/>
          </a:bodyPr>
          <a:lstStyle/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Понятие корпоративной информационной системы (КИС) </a:t>
            </a:r>
            <a:br>
              <a:rPr lang="ru-RU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и принципы её создания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124744"/>
            <a:ext cx="8424936" cy="453650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A86D3-43EE-4C9E-92EA-A9F7CA9BAB9D}" type="slidenum">
              <a:rPr lang="ru-RU" smtClean="0"/>
              <a:pPr/>
              <a:t>10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124744"/>
            <a:ext cx="8352928" cy="453650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A86D3-43EE-4C9E-92EA-A9F7CA9BAB9D}" type="slidenum">
              <a:rPr lang="ru-RU" smtClean="0"/>
              <a:pPr/>
              <a:t>11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одержимое 3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717232"/>
          </a:xfrm>
        </p:spPr>
        <p:txBody>
          <a:bodyPr>
            <a:noAutofit/>
          </a:bodyPr>
          <a:lstStyle/>
          <a:p>
            <a:pPr lvl="0"/>
            <a:r>
              <a:rPr lang="ru-RU" sz="2400" dirty="0" smtClean="0"/>
              <a:t>совместная работа всех служб предприятия;</a:t>
            </a:r>
          </a:p>
          <a:p>
            <a:pPr lvl="0"/>
            <a:r>
              <a:rPr lang="ru-RU" sz="2400" dirty="0" smtClean="0"/>
              <a:t>повышение эффективности управления;</a:t>
            </a:r>
          </a:p>
          <a:p>
            <a:pPr lvl="0"/>
            <a:r>
              <a:rPr lang="ru-RU" sz="2400" dirty="0" smtClean="0"/>
              <a:t>анализ, планирование и гибкое управление ресурсами компании;</a:t>
            </a:r>
          </a:p>
          <a:p>
            <a:pPr lvl="0"/>
            <a:r>
              <a:rPr lang="ru-RU" sz="2400" dirty="0" smtClean="0"/>
              <a:t>оперативное управление строительно-монтажными работами;</a:t>
            </a:r>
          </a:p>
          <a:p>
            <a:pPr lvl="0"/>
            <a:r>
              <a:rPr lang="ru-RU" sz="2400" dirty="0" smtClean="0"/>
              <a:t>комплексное планирование, контроль и учет доходов и расходов;</a:t>
            </a:r>
          </a:p>
          <a:p>
            <a:pPr lvl="0"/>
            <a:r>
              <a:rPr lang="ru-RU" sz="2400" dirty="0" smtClean="0"/>
              <a:t>эффективное использование инвестиционных средств;</a:t>
            </a:r>
          </a:p>
          <a:p>
            <a:pPr lvl="0"/>
            <a:r>
              <a:rPr lang="ru-RU" sz="2400" dirty="0" smtClean="0"/>
              <a:t>своевременное обеспечение информацией ответственных лиц и руководства предприятия для управления бизнесом;</a:t>
            </a:r>
          </a:p>
          <a:p>
            <a:pPr lvl="0"/>
            <a:r>
              <a:rPr lang="ru-RU" sz="2400" dirty="0" smtClean="0"/>
              <a:t>возможность интеграции с BIM-системой предприятия.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A86D3-43EE-4C9E-92EA-A9F7CA9BAB9D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1" y="548680"/>
            <a:ext cx="8568951" cy="55446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A86D3-43EE-4C9E-92EA-A9F7CA9BAB9D}" type="slidenum">
              <a:rPr lang="ru-RU" smtClean="0"/>
              <a:pPr/>
              <a:t>13</a:t>
            </a:fld>
            <a:endParaRPr lang="ru-RU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404664"/>
            <a:ext cx="8496944" cy="61926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A86D3-43EE-4C9E-92EA-A9F7CA9BAB9D}" type="slidenum">
              <a:rPr lang="ru-RU" smtClean="0"/>
              <a:pPr/>
              <a:t>14</a:t>
            </a:fld>
            <a:endParaRPr lang="ru-RU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404664"/>
            <a:ext cx="8568952" cy="59766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A86D3-43EE-4C9E-92EA-A9F7CA9BAB9D}" type="slidenum">
              <a:rPr lang="ru-RU" smtClean="0"/>
              <a:pPr/>
              <a:t>15</a:t>
            </a:fld>
            <a:endParaRPr lang="ru-RU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Внедрение КИС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06916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ru-RU" sz="2400" b="1" dirty="0" smtClean="0"/>
              <a:t>Ключевые аспекты внедрения:</a:t>
            </a:r>
          </a:p>
          <a:p>
            <a:pPr>
              <a:buNone/>
            </a:pPr>
            <a:endParaRPr lang="ru-RU" sz="2400" b="1" dirty="0" smtClean="0"/>
          </a:p>
          <a:p>
            <a:pPr lvl="0"/>
            <a:r>
              <a:rPr lang="ru-RU" sz="2400" dirty="0" smtClean="0"/>
              <a:t>Возможности системы, заложенные ее разработчиками, и ее конфигурация.</a:t>
            </a:r>
          </a:p>
          <a:p>
            <a:pPr lvl="0">
              <a:buNone/>
            </a:pPr>
            <a:endParaRPr lang="ru-RU" sz="2400" dirty="0" smtClean="0"/>
          </a:p>
          <a:p>
            <a:pPr lvl="0"/>
            <a:r>
              <a:rPr lang="ru-RU" sz="2400" dirty="0" smtClean="0"/>
              <a:t>Уровень подготовки специалистов, занимающихся внедрением КИС.</a:t>
            </a:r>
          </a:p>
          <a:p>
            <a:pPr lvl="0">
              <a:buNone/>
            </a:pPr>
            <a:endParaRPr lang="ru-RU" sz="2400" dirty="0" smtClean="0"/>
          </a:p>
          <a:p>
            <a:pPr lvl="0"/>
            <a:r>
              <a:rPr lang="ru-RU" sz="2400" dirty="0" smtClean="0"/>
              <a:t>Степень готовности предприятия к внедрению и особенности его структуры.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A86D3-43EE-4C9E-92EA-A9F7CA9BAB9D}" type="slidenum">
              <a:rPr lang="ru-RU" smtClean="0"/>
              <a:pPr/>
              <a:t>16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одержимое 3"/>
          <p:cNvSpPr>
            <a:spLocks noGrp="1"/>
          </p:cNvSpPr>
          <p:nvPr>
            <p:ph idx="1"/>
          </p:nvPr>
        </p:nvSpPr>
        <p:spPr>
          <a:xfrm>
            <a:off x="467544" y="980728"/>
            <a:ext cx="8229600" cy="528518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ru-RU" sz="2400" b="1" dirty="0" smtClean="0"/>
              <a:t>Возможные проблемы</a:t>
            </a:r>
            <a:r>
              <a:rPr lang="en-US" sz="2400" b="1" dirty="0" smtClean="0"/>
              <a:t>, </a:t>
            </a:r>
            <a:r>
              <a:rPr lang="ru-RU" sz="2400" b="1" dirty="0" smtClean="0"/>
              <a:t>связанные с внедрением:</a:t>
            </a:r>
          </a:p>
          <a:p>
            <a:pPr>
              <a:buNone/>
            </a:pPr>
            <a:endParaRPr lang="ru-RU" sz="2400" dirty="0" smtClean="0"/>
          </a:p>
          <a:p>
            <a:pPr lvl="0"/>
            <a:r>
              <a:rPr lang="ru-RU" sz="2400" dirty="0" smtClean="0"/>
              <a:t>Выбор КИС без учета специфики функционирования предприятия</a:t>
            </a:r>
            <a:r>
              <a:rPr lang="ru-RU" sz="2400" i="1" dirty="0" smtClean="0"/>
              <a:t> </a:t>
            </a:r>
            <a:r>
              <a:rPr lang="ru-RU" sz="2400" dirty="0" smtClean="0"/>
              <a:t>(некорректный анализ БП)</a:t>
            </a:r>
            <a:r>
              <a:rPr lang="en-US" sz="2400" dirty="0" smtClean="0"/>
              <a:t>;</a:t>
            </a:r>
          </a:p>
          <a:p>
            <a:pPr lvl="0">
              <a:buNone/>
            </a:pPr>
            <a:endParaRPr lang="ru-RU" sz="2400" dirty="0" smtClean="0"/>
          </a:p>
          <a:p>
            <a:pPr lvl="0"/>
            <a:r>
              <a:rPr lang="ru-RU" sz="2400" dirty="0" smtClean="0"/>
              <a:t>Недостаток гибкости системы</a:t>
            </a:r>
            <a:r>
              <a:rPr lang="en-US" sz="2400" dirty="0" smtClean="0"/>
              <a:t>;</a:t>
            </a:r>
            <a:endParaRPr lang="ru-RU" sz="2400" dirty="0" smtClean="0"/>
          </a:p>
          <a:p>
            <a:pPr lvl="0">
              <a:buNone/>
            </a:pPr>
            <a:endParaRPr lang="ru-RU" sz="2400" dirty="0" smtClean="0"/>
          </a:p>
          <a:p>
            <a:pPr lvl="0"/>
            <a:r>
              <a:rPr lang="ru-RU" sz="2400" dirty="0" smtClean="0"/>
              <a:t>Недостаточная квалифицированность персонала</a:t>
            </a:r>
            <a:r>
              <a:rPr lang="en-US" sz="2400" dirty="0" smtClean="0"/>
              <a:t>;</a:t>
            </a:r>
            <a:endParaRPr lang="ru-RU" sz="2400" dirty="0" smtClean="0"/>
          </a:p>
          <a:p>
            <a:pPr lvl="0"/>
            <a:endParaRPr lang="ru-RU" sz="2400" dirty="0" smtClean="0"/>
          </a:p>
          <a:p>
            <a:pPr lvl="0"/>
            <a:r>
              <a:rPr lang="ru-RU" sz="2400" dirty="0" smtClean="0"/>
              <a:t>Некорректная постановка задачи руководством предприятия.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A86D3-43EE-4C9E-92EA-A9F7CA9BAB9D}" type="slidenum">
              <a:rPr lang="ru-RU" smtClean="0"/>
              <a:pPr/>
              <a:t>17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одержимое 3"/>
          <p:cNvSpPr>
            <a:spLocks noGrp="1"/>
          </p:cNvSpPr>
          <p:nvPr>
            <p:ph idx="1"/>
          </p:nvPr>
        </p:nvSpPr>
        <p:spPr>
          <a:xfrm>
            <a:off x="467544" y="260648"/>
            <a:ext cx="8229600" cy="600526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ru-RU" sz="2400" b="1" dirty="0" smtClean="0"/>
              <a:t>Факторы успешности внедрения:</a:t>
            </a:r>
          </a:p>
          <a:p>
            <a:pPr>
              <a:buNone/>
            </a:pPr>
            <a:endParaRPr lang="ru-RU" sz="2400" dirty="0" smtClean="0"/>
          </a:p>
          <a:p>
            <a:pPr lvl="0"/>
            <a:r>
              <a:rPr lang="ru-RU" sz="2400" dirty="0" smtClean="0"/>
              <a:t>Насколько представители руководящего звена понимают цели и задачи внедрения системы?</a:t>
            </a:r>
          </a:p>
          <a:p>
            <a:pPr lvl="0">
              <a:buNone/>
            </a:pPr>
            <a:endParaRPr lang="ru-RU" sz="2400" dirty="0" smtClean="0"/>
          </a:p>
          <a:p>
            <a:pPr lvl="0"/>
            <a:r>
              <a:rPr lang="ru-RU" sz="2400" dirty="0" smtClean="0"/>
              <a:t>Принимают ли участие в процессе внедрения специалисты как со стороны разработчика ПО, так и самого предприятия?</a:t>
            </a:r>
          </a:p>
          <a:p>
            <a:pPr lvl="0">
              <a:buNone/>
            </a:pPr>
            <a:endParaRPr lang="ru-RU" sz="2400" dirty="0" smtClean="0"/>
          </a:p>
          <a:p>
            <a:pPr lvl="0"/>
            <a:r>
              <a:rPr lang="ru-RU" sz="2400" dirty="0" smtClean="0"/>
              <a:t>Готово ли руководство компании к внесению изменений в бизнес-процессы в связи с внедрением КИС?</a:t>
            </a:r>
          </a:p>
          <a:p>
            <a:pPr lvl="0">
              <a:buNone/>
            </a:pPr>
            <a:endParaRPr lang="ru-RU" sz="2400" dirty="0" smtClean="0"/>
          </a:p>
          <a:p>
            <a:pPr lvl="0"/>
            <a:r>
              <a:rPr lang="ru-RU" sz="2400" dirty="0" smtClean="0"/>
              <a:t>Насколько глубоко понимание специфики работы внедряемой системы и ее возможностей?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A86D3-43EE-4C9E-92EA-A9F7CA9BAB9D}" type="slidenum">
              <a:rPr lang="ru-RU" smtClean="0"/>
              <a:pPr/>
              <a:t>18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Результаты внедрения КИС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069160"/>
          </a:xfrm>
        </p:spPr>
        <p:txBody>
          <a:bodyPr>
            <a:noAutofit/>
          </a:bodyPr>
          <a:lstStyle/>
          <a:p>
            <a:pPr lvl="0"/>
            <a:r>
              <a:rPr lang="ru-RU" sz="2400" dirty="0" smtClean="0"/>
              <a:t>Получение оперативных и достоверных данных о деятельности компании в целом и ее конкретных подразделений;</a:t>
            </a:r>
          </a:p>
          <a:p>
            <a:pPr lvl="0">
              <a:buNone/>
            </a:pPr>
            <a:endParaRPr lang="ru-RU" sz="2400" dirty="0" smtClean="0"/>
          </a:p>
          <a:p>
            <a:pPr lvl="0"/>
            <a:r>
              <a:rPr lang="ru-RU" sz="2400" dirty="0" smtClean="0"/>
              <a:t>Прирост эффективности управленческих процессов;</a:t>
            </a:r>
          </a:p>
          <a:p>
            <a:pPr lvl="0">
              <a:buNone/>
            </a:pPr>
            <a:endParaRPr lang="ru-RU" sz="2400" dirty="0" smtClean="0"/>
          </a:p>
          <a:p>
            <a:pPr lvl="0"/>
            <a:r>
              <a:rPr lang="ru-RU" sz="2400" dirty="0" smtClean="0"/>
              <a:t>Снижение временных и трудовых ресурсов на выполнение большинства рабочих операций;</a:t>
            </a:r>
          </a:p>
          <a:p>
            <a:pPr lvl="0">
              <a:buNone/>
            </a:pPr>
            <a:endParaRPr lang="ru-RU" sz="2400" dirty="0" smtClean="0"/>
          </a:p>
          <a:p>
            <a:pPr lvl="0"/>
            <a:r>
              <a:rPr lang="ru-RU" sz="2400" dirty="0" smtClean="0"/>
              <a:t>Прозрачность текущего состояния бизнеса для руководящего звена.</a:t>
            </a:r>
          </a:p>
          <a:p>
            <a:pPr>
              <a:buNone/>
            </a:pPr>
            <a:endParaRPr lang="ru-RU" sz="2400" dirty="0" smtClean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A86D3-43EE-4C9E-92EA-A9F7CA9BAB9D}" type="slidenum">
              <a:rPr lang="ru-RU" smtClean="0"/>
              <a:pPr/>
              <a:t>19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Положения лекции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/>
          </a:bodyPr>
          <a:lstStyle/>
          <a:p>
            <a:pPr lvl="0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Общие понятия о корпоративных информационных системах, их свойства</a:t>
            </a:r>
          </a:p>
          <a:p>
            <a:pPr lvl="0">
              <a:buNone/>
            </a:pP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Цели внедрения, основные задачи корпоративных информационных систем</a:t>
            </a:r>
          </a:p>
          <a:p>
            <a:pPr lvl="0">
              <a:buNone/>
            </a:pP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Возможные проблемы и результаты внедрения КИС</a:t>
            </a:r>
          </a:p>
          <a:p>
            <a:pPr lvl="0">
              <a:buNone/>
            </a:pP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Этапы проектирования КИС</a:t>
            </a:r>
          </a:p>
          <a:p>
            <a:pPr lvl="0">
              <a:buNone/>
            </a:pP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Принципы создания КИС 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одержимое 3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5213176"/>
          </a:xfrm>
        </p:spPr>
        <p:txBody>
          <a:bodyPr>
            <a:noAutofit/>
          </a:bodyPr>
          <a:lstStyle/>
          <a:p>
            <a:pPr>
              <a:buNone/>
            </a:pPr>
            <a:endParaRPr lang="ru-RU" sz="2400" dirty="0" smtClean="0"/>
          </a:p>
          <a:p>
            <a:pPr lvl="0"/>
            <a:r>
              <a:rPr lang="ru-RU" sz="2400" dirty="0" smtClean="0"/>
              <a:t>Единая БД, согласованность данных и мгновенная синхронизация данных.</a:t>
            </a:r>
          </a:p>
          <a:p>
            <a:pPr lvl="0">
              <a:buNone/>
            </a:pPr>
            <a:endParaRPr lang="ru-RU" sz="2400" dirty="0" smtClean="0"/>
          </a:p>
          <a:p>
            <a:pPr lvl="0"/>
            <a:r>
              <a:rPr lang="ru-RU" sz="2400" dirty="0" smtClean="0"/>
              <a:t>Минимизация ошибок, обусловленных человеческим фактором.</a:t>
            </a:r>
          </a:p>
          <a:p>
            <a:pPr lvl="0">
              <a:buNone/>
            </a:pPr>
            <a:endParaRPr lang="ru-RU" sz="2400" dirty="0" smtClean="0"/>
          </a:p>
          <a:p>
            <a:pPr lvl="0"/>
            <a:r>
              <a:rPr lang="ru-RU" sz="2400" dirty="0" smtClean="0"/>
              <a:t>Интегрированный инструментарий (например, автоматическая генерация бухгалтерской документации при создании счета-фактуры).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A86D3-43EE-4C9E-92EA-A9F7CA9BAB9D}" type="slidenum">
              <a:rPr lang="ru-RU" smtClean="0"/>
              <a:pPr/>
              <a:t>20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Этапы создания КИС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06916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ru-RU" sz="2400" b="1" dirty="0" smtClean="0"/>
              <a:t>    Анализ</a:t>
            </a:r>
            <a:endParaRPr lang="ru-RU" sz="2400" dirty="0" smtClean="0"/>
          </a:p>
          <a:p>
            <a:pPr>
              <a:buNone/>
            </a:pPr>
            <a:r>
              <a:rPr lang="ru-RU" sz="2400" dirty="0" smtClean="0"/>
              <a:t>    Обследование и создание моделей деятельности организации, анализ (моделей) существующих КИС, анализ моделей и формирование требований к КИС, разработка плана создания КИС.</a:t>
            </a:r>
          </a:p>
          <a:p>
            <a:pPr>
              <a:buNone/>
            </a:pPr>
            <a:endParaRPr lang="ru-RU" sz="2400" dirty="0" smtClean="0"/>
          </a:p>
          <a:p>
            <a:pPr>
              <a:buNone/>
            </a:pPr>
            <a:r>
              <a:rPr lang="ru-RU" sz="2400" b="1" dirty="0" smtClean="0"/>
              <a:t>    Проектирование</a:t>
            </a:r>
            <a:endParaRPr lang="ru-RU" sz="2400" dirty="0" smtClean="0"/>
          </a:p>
          <a:p>
            <a:pPr>
              <a:buNone/>
            </a:pPr>
            <a:r>
              <a:rPr lang="ru-RU" sz="2400" dirty="0" smtClean="0"/>
              <a:t>    Концептуальное проектирование, разработка архитектуры КИС, проектирование общей модели данных, формирование требований к приложениям.</a:t>
            </a:r>
          </a:p>
          <a:p>
            <a:pPr>
              <a:buNone/>
            </a:pPr>
            <a:endParaRPr lang="ru-RU" sz="2400" dirty="0" smtClean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A86D3-43EE-4C9E-92EA-A9F7CA9BAB9D}" type="slidenum">
              <a:rPr lang="ru-RU" smtClean="0"/>
              <a:pPr/>
              <a:t>21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одержимое 3"/>
          <p:cNvSpPr>
            <a:spLocks noGrp="1"/>
          </p:cNvSpPr>
          <p:nvPr>
            <p:ph idx="1"/>
          </p:nvPr>
        </p:nvSpPr>
        <p:spPr>
          <a:xfrm>
            <a:off x="467544" y="188640"/>
            <a:ext cx="8229600" cy="607727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ru-RU" sz="2400" b="1" dirty="0" smtClean="0"/>
              <a:t>    Разработка</a:t>
            </a:r>
            <a:endParaRPr lang="ru-RU" sz="2400" dirty="0" smtClean="0"/>
          </a:p>
          <a:p>
            <a:pPr>
              <a:buNone/>
            </a:pPr>
            <a:r>
              <a:rPr lang="ru-RU" sz="2400" dirty="0" smtClean="0"/>
              <a:t>    Разработка, </a:t>
            </a:r>
            <a:r>
              <a:rPr lang="ru-RU" sz="2400" dirty="0" err="1" smtClean="0"/>
              <a:t>прототипирование</a:t>
            </a:r>
            <a:r>
              <a:rPr lang="ru-RU" sz="2400" dirty="0" smtClean="0"/>
              <a:t> и тестирование приложений, разработка интеграционных тестов, разработка пользовательской документации.</a:t>
            </a:r>
          </a:p>
          <a:p>
            <a:pPr>
              <a:buNone/>
            </a:pPr>
            <a:r>
              <a:rPr lang="ru-RU" sz="2400" b="1" dirty="0" smtClean="0"/>
              <a:t>    Интеграция и тестирование</a:t>
            </a:r>
            <a:endParaRPr lang="ru-RU" sz="2400" dirty="0" smtClean="0"/>
          </a:p>
          <a:p>
            <a:pPr>
              <a:buNone/>
            </a:pPr>
            <a:r>
              <a:rPr lang="ru-RU" sz="2400" dirty="0" smtClean="0"/>
              <a:t>    Интеграция и тестирование приложений в составе системы, оптимизация приложений и баз данных, подготовка эксплуатационной документации, тестирование системы.</a:t>
            </a:r>
          </a:p>
          <a:p>
            <a:pPr>
              <a:buNone/>
            </a:pPr>
            <a:r>
              <a:rPr lang="ru-RU" sz="2400" b="1" dirty="0" smtClean="0"/>
              <a:t>    Внедрение</a:t>
            </a:r>
            <a:endParaRPr lang="ru-RU" sz="2400" dirty="0" smtClean="0"/>
          </a:p>
          <a:p>
            <a:pPr>
              <a:buNone/>
            </a:pPr>
            <a:r>
              <a:rPr lang="ru-RU" sz="2400" dirty="0" smtClean="0"/>
              <a:t>    Обучение пользователей, развертывание системы на месте эксплуатации, инсталляция баз данных, эксплуатация.</a:t>
            </a:r>
          </a:p>
          <a:p>
            <a:pPr>
              <a:buNone/>
            </a:pPr>
            <a:r>
              <a:rPr lang="ru-RU" sz="2400" b="1" dirty="0" smtClean="0"/>
              <a:t>    Сопровождение</a:t>
            </a:r>
            <a:endParaRPr lang="ru-RU" sz="2400" dirty="0" smtClean="0"/>
          </a:p>
          <a:p>
            <a:pPr>
              <a:buNone/>
            </a:pPr>
            <a:r>
              <a:rPr lang="ru-RU" sz="2400" dirty="0" smtClean="0"/>
              <a:t>    Регистрация, диагностика и локализация ошибок, внесение изменений и тестирование, управление режимами работы ИС.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A86D3-43EE-4C9E-92EA-A9F7CA9BAB9D}" type="slidenum">
              <a:rPr lang="ru-RU" smtClean="0"/>
              <a:pPr/>
              <a:t>22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12776"/>
            <a:ext cx="8568952" cy="398800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A86D3-43EE-4C9E-92EA-A9F7CA9BAB9D}" type="slidenum">
              <a:rPr lang="ru-RU" smtClean="0"/>
              <a:pPr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7723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Рекомендуемая литература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70000" lnSpcReduction="20000"/>
          </a:bodyPr>
          <a:lstStyle/>
          <a:p>
            <a:pPr lvl="0"/>
            <a:r>
              <a:rPr lang="ru-RU" dirty="0" smtClean="0"/>
              <a:t>Астапчук, Виктор Андреевич. Корпоративные информационные системы: требования при проектировании : учебное пособие для вузов / В. А. Астапчук, П. В. Терещенко ; </a:t>
            </a:r>
            <a:r>
              <a:rPr lang="ru-RU" dirty="0" err="1" smtClean="0"/>
              <a:t>Новосиб</a:t>
            </a:r>
            <a:r>
              <a:rPr lang="ru-RU" dirty="0" smtClean="0"/>
              <a:t>. </a:t>
            </a:r>
            <a:r>
              <a:rPr lang="ru-RU" dirty="0" err="1" smtClean="0"/>
              <a:t>гос</a:t>
            </a:r>
            <a:r>
              <a:rPr lang="ru-RU" dirty="0" smtClean="0"/>
              <a:t>. </a:t>
            </a:r>
            <a:r>
              <a:rPr lang="ru-RU" dirty="0" err="1" smtClean="0"/>
              <a:t>техн</a:t>
            </a:r>
            <a:r>
              <a:rPr lang="ru-RU" dirty="0" smtClean="0"/>
              <a:t>. ун-т. - 2-е изд., </a:t>
            </a:r>
            <a:r>
              <a:rPr lang="ru-RU" dirty="0" err="1" smtClean="0"/>
              <a:t>испр</a:t>
            </a:r>
            <a:r>
              <a:rPr lang="ru-RU" dirty="0" smtClean="0"/>
              <a:t>. и доп. - Москва : </a:t>
            </a:r>
            <a:r>
              <a:rPr lang="ru-RU" dirty="0" err="1" smtClean="0"/>
              <a:t>Юрайт</a:t>
            </a:r>
            <a:r>
              <a:rPr lang="ru-RU" dirty="0" smtClean="0"/>
              <a:t>, 2017. - 109 с. - (Университеты России). - ISBN 978-5-534-02920-8 : 274.92 р.</a:t>
            </a:r>
          </a:p>
          <a:p>
            <a:pPr lvl="0">
              <a:buNone/>
            </a:pPr>
            <a:endParaRPr lang="ru-RU" dirty="0" smtClean="0"/>
          </a:p>
          <a:p>
            <a:pPr lvl="0"/>
            <a:r>
              <a:rPr lang="ru-RU" dirty="0" smtClean="0"/>
              <a:t>Корпоративные информационные системы управления : учебник / Н. М. </a:t>
            </a:r>
            <a:r>
              <a:rPr lang="ru-RU" dirty="0" err="1" smtClean="0"/>
              <a:t>Абдикеев</a:t>
            </a:r>
            <a:r>
              <a:rPr lang="ru-RU" dirty="0" smtClean="0"/>
              <a:t> [и др.] ; под </a:t>
            </a:r>
            <a:r>
              <a:rPr lang="ru-RU" dirty="0" err="1" smtClean="0"/>
              <a:t>науч</a:t>
            </a:r>
            <a:r>
              <a:rPr lang="ru-RU" dirty="0" smtClean="0"/>
              <a:t>. ред. Н. М. </a:t>
            </a:r>
            <a:r>
              <a:rPr lang="ru-RU" dirty="0" err="1" smtClean="0"/>
              <a:t>Абдикеева</a:t>
            </a:r>
            <a:r>
              <a:rPr lang="ru-RU" dirty="0" smtClean="0"/>
              <a:t>, О. В. Китовой. - Москва : ИНФРА-М, 2012. - 463 с.</a:t>
            </a:r>
          </a:p>
          <a:p>
            <a:pPr lvl="0">
              <a:buNone/>
            </a:pPr>
            <a:endParaRPr lang="ru-RU" dirty="0" smtClean="0"/>
          </a:p>
          <a:p>
            <a:pPr lvl="0"/>
            <a:r>
              <a:rPr lang="ru-RU" dirty="0" err="1" smtClean="0"/>
              <a:t>Балдин</a:t>
            </a:r>
            <a:r>
              <a:rPr lang="ru-RU" dirty="0" smtClean="0"/>
              <a:t> К.В., Уткин В.Б. Информационные системы в экономике: учебник для вузов по специальности «Прикладная информатика (по областям)» и другим междисциплинарным специальностям. - 7-е изд. – М.: Дашков и К°, 2013.  </a:t>
            </a:r>
          </a:p>
          <a:p>
            <a:pPr lvl="0">
              <a:buNone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26170"/>
          </a:xfrm>
        </p:spPr>
        <p:txBody>
          <a:bodyPr>
            <a:noAutofit/>
          </a:bodyPr>
          <a:lstStyle/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Информационные подсистемы предприятий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10445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b="1" dirty="0" smtClean="0"/>
              <a:t>ERP – </a:t>
            </a:r>
            <a:r>
              <a:rPr lang="en-US" sz="2400" dirty="0" smtClean="0"/>
              <a:t>Enterprise Resource Planning</a:t>
            </a:r>
            <a:endParaRPr lang="en-US" sz="2400" b="1" dirty="0" smtClean="0"/>
          </a:p>
          <a:p>
            <a:pPr>
              <a:buNone/>
            </a:pPr>
            <a:r>
              <a:rPr lang="en-US" sz="2400" b="1" dirty="0" smtClean="0"/>
              <a:t>CRM – </a:t>
            </a:r>
            <a:r>
              <a:rPr lang="en-US" sz="2400" dirty="0" smtClean="0"/>
              <a:t>Customer Relationship Management</a:t>
            </a:r>
            <a:endParaRPr lang="en-US" sz="2400" b="1" dirty="0" smtClean="0"/>
          </a:p>
          <a:p>
            <a:pPr>
              <a:buNone/>
            </a:pPr>
            <a:r>
              <a:rPr lang="en-US" sz="2400" b="1" dirty="0" smtClean="0"/>
              <a:t>MES – </a:t>
            </a:r>
            <a:r>
              <a:rPr lang="en-US" sz="2400" dirty="0" smtClean="0"/>
              <a:t>Manufacturing Execution System</a:t>
            </a:r>
            <a:endParaRPr lang="en-US" sz="2400" b="1" dirty="0" smtClean="0"/>
          </a:p>
          <a:p>
            <a:pPr>
              <a:buNone/>
            </a:pPr>
            <a:r>
              <a:rPr lang="en-US" sz="2400" b="1" dirty="0" smtClean="0"/>
              <a:t>HRM – </a:t>
            </a:r>
            <a:r>
              <a:rPr lang="en-US" sz="2400" dirty="0" smtClean="0"/>
              <a:t>Human Resources Management</a:t>
            </a:r>
            <a:endParaRPr lang="en-US" sz="2400" b="1" dirty="0" smtClean="0"/>
          </a:p>
          <a:p>
            <a:pPr>
              <a:buNone/>
            </a:pPr>
            <a:r>
              <a:rPr lang="en-US" sz="2400" b="1" dirty="0" smtClean="0"/>
              <a:t>ECM – </a:t>
            </a:r>
            <a:r>
              <a:rPr lang="en-US" sz="2400" dirty="0" smtClean="0"/>
              <a:t>Enterprise Content Management</a:t>
            </a:r>
          </a:p>
          <a:p>
            <a:pPr>
              <a:buNone/>
            </a:pPr>
            <a:r>
              <a:rPr lang="en-US" sz="2400" b="1" dirty="0" smtClean="0"/>
              <a:t>WMS – </a:t>
            </a:r>
            <a:r>
              <a:rPr lang="en-US" sz="2400" dirty="0" smtClean="0"/>
              <a:t>Warehouse Management System</a:t>
            </a:r>
          </a:p>
          <a:p>
            <a:pPr>
              <a:buNone/>
            </a:pPr>
            <a:r>
              <a:rPr lang="en-US" sz="2400" b="1" dirty="0" smtClean="0"/>
              <a:t>SCM – </a:t>
            </a:r>
            <a:r>
              <a:rPr lang="en-US" sz="2400" dirty="0" smtClean="0"/>
              <a:t>Supply Chain Management</a:t>
            </a:r>
          </a:p>
          <a:p>
            <a:pPr>
              <a:buNone/>
            </a:pPr>
            <a:r>
              <a:rPr lang="en-US" sz="2400" b="1" dirty="0" smtClean="0"/>
              <a:t>BI – </a:t>
            </a:r>
            <a:r>
              <a:rPr lang="en-US" sz="2400" dirty="0" smtClean="0"/>
              <a:t>Business Intelligence</a:t>
            </a:r>
          </a:p>
          <a:p>
            <a:pPr>
              <a:buNone/>
            </a:pPr>
            <a:endParaRPr lang="en-US" sz="2400" b="1" dirty="0" smtClean="0"/>
          </a:p>
          <a:p>
            <a:pPr>
              <a:buNone/>
            </a:pPr>
            <a:endParaRPr lang="ru-RU" sz="2400" dirty="0" smtClean="0"/>
          </a:p>
          <a:p>
            <a:pPr>
              <a:buNone/>
            </a:pPr>
            <a:endParaRPr lang="ru-RU" sz="2400" b="1" dirty="0" smtClean="0"/>
          </a:p>
          <a:p>
            <a:pPr>
              <a:buNone/>
            </a:pP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A86D3-43EE-4C9E-92EA-A9F7CA9BAB9D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/>
          <p:cNvSpPr txBox="1">
            <a:spLocks/>
          </p:cNvSpPr>
          <p:nvPr/>
        </p:nvSpPr>
        <p:spPr>
          <a:xfrm>
            <a:off x="1115616" y="2636912"/>
            <a:ext cx="29523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3200" noProof="0" dirty="0" smtClean="0">
                <a:latin typeface="Times New Roman" pitchFamily="18" charset="0"/>
                <a:ea typeface="+mj-ea"/>
                <a:cs typeface="Times New Roman" pitchFamily="18" charset="0"/>
              </a:rPr>
              <a:t>Автоматизация:</a:t>
            </a:r>
            <a:endParaRPr kumimoji="0" lang="ru-RU" sz="32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4932040" y="764704"/>
            <a:ext cx="2808312" cy="53285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3200" noProof="0" dirty="0" smtClean="0">
                <a:latin typeface="Times New Roman" pitchFamily="18" charset="0"/>
                <a:ea typeface="+mj-ea"/>
                <a:cs typeface="Times New Roman" pitchFamily="18" charset="0"/>
              </a:rPr>
              <a:t>Планирование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Учет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Контроль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3200" dirty="0" smtClean="0">
                <a:latin typeface="Times New Roman" pitchFamily="18" charset="0"/>
                <a:ea typeface="+mj-ea"/>
                <a:cs typeface="Times New Roman" pitchFamily="18" charset="0"/>
              </a:rPr>
              <a:t>Анализ</a:t>
            </a:r>
            <a:endParaRPr kumimoji="0" lang="ru-RU" sz="3200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3200" noProof="0" dirty="0" smtClean="0">
                <a:latin typeface="Times New Roman" pitchFamily="18" charset="0"/>
                <a:ea typeface="+mj-ea"/>
                <a:cs typeface="Times New Roman" pitchFamily="18" charset="0"/>
              </a:rPr>
              <a:t>Регулирование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32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1" name="Левая фигурная скобка 10"/>
          <p:cNvSpPr/>
          <p:nvPr/>
        </p:nvSpPr>
        <p:spPr>
          <a:xfrm>
            <a:off x="3995936" y="1772816"/>
            <a:ext cx="1080120" cy="2952328"/>
          </a:xfrm>
          <a:prstGeom prst="leftBrac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A86D3-43EE-4C9E-92EA-A9F7CA9BAB9D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Основные понятия о КИС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06916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ru-RU" sz="2400" b="1" dirty="0" smtClean="0"/>
              <a:t>Корпоративная информационная система (КИС):</a:t>
            </a:r>
            <a:endParaRPr lang="ru-RU" sz="2400" dirty="0" smtClean="0"/>
          </a:p>
          <a:p>
            <a:pPr>
              <a:buNone/>
            </a:pPr>
            <a:r>
              <a:rPr lang="ru-RU" sz="2400" dirty="0" smtClean="0"/>
              <a:t>1.  система, предназначенная для комплексной автоматизации всех видов деятельности компании и управления информационными потоками всех </a:t>
            </a:r>
            <a:r>
              <a:rPr lang="ru-RU" sz="2400" u="sng" dirty="0" smtClean="0"/>
              <a:t>бизнес-процессов</a:t>
            </a:r>
            <a:r>
              <a:rPr lang="ru-RU" sz="2400" dirty="0" smtClean="0"/>
              <a:t> организации. </a:t>
            </a:r>
          </a:p>
          <a:p>
            <a:pPr>
              <a:buNone/>
            </a:pPr>
            <a:r>
              <a:rPr lang="ru-RU" sz="2400" dirty="0" smtClean="0"/>
              <a:t>2.  управленческая идеология, реализованная на основе информационных систем, предназначенная для автоматизации различных процессов хранения и обработки данных.</a:t>
            </a:r>
          </a:p>
          <a:p>
            <a:pPr>
              <a:buNone/>
            </a:pPr>
            <a:endParaRPr lang="ru-RU" sz="2400" b="1" dirty="0" smtClean="0"/>
          </a:p>
          <a:p>
            <a:pPr>
              <a:buNone/>
            </a:pPr>
            <a:r>
              <a:rPr lang="ru-RU" sz="2400" b="1" dirty="0" smtClean="0"/>
              <a:t>Бизнес-процесс - </a:t>
            </a:r>
            <a:r>
              <a:rPr lang="ru-RU" sz="2400" dirty="0" smtClean="0"/>
              <a:t>последовательность действий, целью которой является достижение полезного для организации заданного результата.</a:t>
            </a:r>
            <a:endParaRPr lang="ru-RU" sz="2400" b="1" dirty="0" smtClean="0"/>
          </a:p>
          <a:p>
            <a:pPr>
              <a:buNone/>
            </a:pP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A86D3-43EE-4C9E-92EA-A9F7CA9BAB9D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3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149280"/>
          </a:xfrm>
        </p:spPr>
        <p:txBody>
          <a:bodyPr>
            <a:noAutofit/>
          </a:bodyPr>
          <a:lstStyle/>
          <a:p>
            <a:pPr>
              <a:buNone/>
            </a:pPr>
            <a:endParaRPr lang="ru-RU" sz="2400" b="1" dirty="0" smtClean="0"/>
          </a:p>
          <a:p>
            <a:pPr>
              <a:buNone/>
            </a:pPr>
            <a:endParaRPr lang="ru-RU" sz="2400" b="1" dirty="0" smtClean="0"/>
          </a:p>
          <a:p>
            <a:pPr>
              <a:buNone/>
            </a:pPr>
            <a:r>
              <a:rPr lang="ru-RU" sz="2400" b="1" dirty="0" smtClean="0"/>
              <a:t>Основные признаки КИС:</a:t>
            </a:r>
          </a:p>
          <a:p>
            <a:pPr>
              <a:buNone/>
            </a:pPr>
            <a:endParaRPr lang="ru-RU" sz="2400" dirty="0" smtClean="0"/>
          </a:p>
          <a:p>
            <a:pPr lvl="0"/>
            <a:r>
              <a:rPr lang="ru-RU" sz="2400" dirty="0" smtClean="0"/>
              <a:t>Соответствие потребностям, деятельности, организационно-финансовой структуре, культуре компании.</a:t>
            </a:r>
          </a:p>
          <a:p>
            <a:pPr lvl="0">
              <a:buNone/>
            </a:pPr>
            <a:endParaRPr lang="ru-RU" sz="2400" dirty="0" smtClean="0"/>
          </a:p>
          <a:p>
            <a:pPr lvl="0"/>
            <a:r>
              <a:rPr lang="ru-RU" sz="2400" dirty="0" err="1" smtClean="0"/>
              <a:t>Интегрированность</a:t>
            </a:r>
            <a:endParaRPr lang="ru-RU" sz="2400" dirty="0" smtClean="0"/>
          </a:p>
          <a:p>
            <a:pPr lvl="0">
              <a:buNone/>
            </a:pPr>
            <a:endParaRPr lang="ru-RU" sz="2400" dirty="0" smtClean="0"/>
          </a:p>
          <a:p>
            <a:pPr lvl="0"/>
            <a:r>
              <a:rPr lang="ru-RU" sz="2400" dirty="0" smtClean="0"/>
              <a:t>Открытость и </a:t>
            </a:r>
            <a:r>
              <a:rPr lang="ru-RU" sz="2400" dirty="0" err="1" smtClean="0"/>
              <a:t>масштабируемость</a:t>
            </a:r>
            <a:endParaRPr lang="ru-RU" sz="2400" dirty="0" smtClean="0"/>
          </a:p>
          <a:p>
            <a:pPr>
              <a:buNone/>
            </a:pP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A86D3-43EE-4C9E-92EA-A9F7CA9BAB9D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Свойства КИС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069160"/>
          </a:xfrm>
        </p:spPr>
        <p:txBody>
          <a:bodyPr>
            <a:noAutofit/>
          </a:bodyPr>
          <a:lstStyle/>
          <a:p>
            <a:pPr marL="457200" indent="-457200">
              <a:buAutoNum type="arabicPeriod"/>
            </a:pPr>
            <a:r>
              <a:rPr lang="ru-RU" sz="2400" b="1" dirty="0" smtClean="0"/>
              <a:t>Использование </a:t>
            </a:r>
            <a:r>
              <a:rPr lang="ru-RU" sz="2400" b="1" dirty="0" err="1" smtClean="0"/>
              <a:t>референтных</a:t>
            </a:r>
            <a:r>
              <a:rPr lang="ru-RU" sz="2400" b="1" dirty="0" smtClean="0"/>
              <a:t> моделей</a:t>
            </a:r>
          </a:p>
          <a:p>
            <a:pPr marL="457200" indent="-457200">
              <a:buNone/>
            </a:pPr>
            <a:r>
              <a:rPr lang="ru-RU" sz="2400" dirty="0" smtClean="0"/>
              <a:t>      применяются эталонные схемы управления и планирования в конкретных областях деятельности.</a:t>
            </a:r>
          </a:p>
          <a:p>
            <a:pPr marL="457200" indent="-457200">
              <a:buNone/>
            </a:pPr>
            <a:endParaRPr lang="ru-RU" sz="2400" dirty="0" smtClean="0"/>
          </a:p>
          <a:p>
            <a:pPr marL="457200" indent="-457200">
              <a:buAutoNum type="arabicPeriod" startAt="2"/>
            </a:pPr>
            <a:r>
              <a:rPr lang="ru-RU" sz="2400" b="1" dirty="0" smtClean="0"/>
              <a:t>Динамическая функциональность</a:t>
            </a:r>
          </a:p>
          <a:p>
            <a:pPr marL="457200" indent="-457200">
              <a:buNone/>
            </a:pPr>
            <a:r>
              <a:rPr lang="ru-RU" sz="2400" dirty="0" smtClean="0"/>
              <a:t>      возможна поэтапная плановая перестройка ИС организации по ходу внедрения КИС</a:t>
            </a:r>
          </a:p>
          <a:p>
            <a:pPr marL="457200" indent="-457200">
              <a:buNone/>
            </a:pPr>
            <a:endParaRPr lang="ru-RU" sz="2400" dirty="0" smtClean="0"/>
          </a:p>
          <a:p>
            <a:pPr marL="457200" indent="-457200">
              <a:buAutoNum type="arabicPeriod" startAt="3"/>
            </a:pPr>
            <a:r>
              <a:rPr lang="ru-RU" sz="2400" b="1" dirty="0" err="1" smtClean="0"/>
              <a:t>Масштабируемость</a:t>
            </a:r>
            <a:r>
              <a:rPr lang="ru-RU" sz="2400" b="1" dirty="0" smtClean="0"/>
              <a:t> по мощности</a:t>
            </a:r>
          </a:p>
          <a:p>
            <a:pPr marL="457200" indent="-457200">
              <a:buNone/>
            </a:pPr>
            <a:r>
              <a:rPr lang="ru-RU" sz="2400" dirty="0" smtClean="0"/>
              <a:t>      при изменении масштаба деятельности организации функционирование КИС не нарушается.</a:t>
            </a:r>
          </a:p>
          <a:p>
            <a:pPr>
              <a:buNone/>
            </a:pPr>
            <a:endParaRPr lang="ru-RU" sz="2400" b="1" dirty="0" smtClean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A86D3-43EE-4C9E-92EA-A9F7CA9BAB9D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Цели внедрения и задачи КИС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5328592"/>
          </a:xfrm>
        </p:spPr>
        <p:txBody>
          <a:bodyPr>
            <a:noAutofit/>
          </a:bodyPr>
          <a:lstStyle/>
          <a:p>
            <a:pPr lvl="0"/>
            <a:r>
              <a:rPr lang="ru-RU" sz="2400" dirty="0" smtClean="0"/>
              <a:t>Получение быстрого доступа к данным в удобочитаемом формате.</a:t>
            </a:r>
          </a:p>
          <a:p>
            <a:pPr lvl="0"/>
            <a:r>
              <a:rPr lang="ru-RU" sz="2400" dirty="0" smtClean="0"/>
              <a:t>Упрощение процессов регистрации, хранения и обработки информации.</a:t>
            </a:r>
          </a:p>
          <a:p>
            <a:pPr lvl="0"/>
            <a:r>
              <a:rPr lang="ru-RU" sz="2400" dirty="0" smtClean="0"/>
              <a:t>Формирование единого информационного пространства предприятия.</a:t>
            </a:r>
          </a:p>
          <a:p>
            <a:pPr lvl="0"/>
            <a:r>
              <a:rPr lang="ru-RU" sz="2400" dirty="0" smtClean="0"/>
              <a:t>Уменьшение финансовых и трудовых затрат на ключевые процессы деятельности компании.</a:t>
            </a:r>
          </a:p>
          <a:p>
            <a:pPr lvl="0"/>
            <a:r>
              <a:rPr lang="ru-RU" sz="2400" dirty="0" smtClean="0"/>
              <a:t>Устранение недостоверности и дублирования данных.</a:t>
            </a:r>
          </a:p>
          <a:p>
            <a:pPr lvl="0"/>
            <a:r>
              <a:rPr lang="ru-RU" sz="2400" dirty="0" smtClean="0"/>
              <a:t>Автоматизация процессов консолидации информации на предприятиях с распределенной организационной структурой.</a:t>
            </a:r>
          </a:p>
          <a:p>
            <a:pPr lvl="0" algn="ctr">
              <a:buNone/>
            </a:pPr>
            <a:r>
              <a:rPr lang="ru-RU" sz="2400" u="sng" dirty="0" smtClean="0"/>
              <a:t>Оптимизация управленческой деятельности</a:t>
            </a:r>
          </a:p>
          <a:p>
            <a:pPr>
              <a:buNone/>
            </a:pPr>
            <a:endParaRPr lang="ru-RU" sz="2400" b="1" dirty="0" smtClean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A86D3-43EE-4C9E-92EA-A9F7CA9BAB9D}" type="slidenum">
              <a:rPr lang="ru-RU" smtClean="0"/>
              <a:pPr/>
              <a:t>9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Другая 2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</TotalTime>
  <Words>695</Words>
  <Application>Microsoft Office PowerPoint</Application>
  <PresentationFormat>Экран (4:3)</PresentationFormat>
  <Paragraphs>148</Paragraphs>
  <Slides>23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4" baseType="lpstr">
      <vt:lpstr>Тема Office</vt:lpstr>
      <vt:lpstr>Понятие корпоративной информационной системы (КИС)  и принципы её создания</vt:lpstr>
      <vt:lpstr>Положения лекции</vt:lpstr>
      <vt:lpstr>Рекомендуемая литература</vt:lpstr>
      <vt:lpstr>Информационные подсистемы предприятий</vt:lpstr>
      <vt:lpstr>Презентация PowerPoint</vt:lpstr>
      <vt:lpstr>Основные понятия о КИС</vt:lpstr>
      <vt:lpstr>Презентация PowerPoint</vt:lpstr>
      <vt:lpstr>Свойства КИС</vt:lpstr>
      <vt:lpstr>Цели внедрения и задачи КИС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Внедрение КИС</vt:lpstr>
      <vt:lpstr>Презентация PowerPoint</vt:lpstr>
      <vt:lpstr>Презентация PowerPoint</vt:lpstr>
      <vt:lpstr>Результаты внедрения КИС</vt:lpstr>
      <vt:lpstr>Презентация PowerPoint</vt:lpstr>
      <vt:lpstr>Этапы создания КИС</vt:lpstr>
      <vt:lpstr>Презентация PowerPoint</vt:lpstr>
      <vt:lpstr>Презентация PowerPoint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Отчет о научно-исследовательской деятельности за 2-ой семестр, 2020-2021 у.г.</dc:title>
  <dc:creator>EnigmaDragon</dc:creator>
  <cp:lastModifiedBy>teacher</cp:lastModifiedBy>
  <cp:revision>15</cp:revision>
  <dcterms:created xsi:type="dcterms:W3CDTF">2021-06-17T13:24:12Z</dcterms:created>
  <dcterms:modified xsi:type="dcterms:W3CDTF">2022-09-28T05:44:25Z</dcterms:modified>
</cp:coreProperties>
</file>