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82" r:id="rId9"/>
    <p:sldId id="264" r:id="rId10"/>
    <p:sldId id="283" r:id="rId11"/>
    <p:sldId id="265" r:id="rId12"/>
    <p:sldId id="284" r:id="rId13"/>
    <p:sldId id="266" r:id="rId14"/>
    <p:sldId id="285" r:id="rId15"/>
    <p:sldId id="267" r:id="rId16"/>
    <p:sldId id="268" r:id="rId17"/>
    <p:sldId id="286" r:id="rId18"/>
    <p:sldId id="269" r:id="rId19"/>
    <p:sldId id="287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61" r:id="rId29"/>
    <p:sldId id="279" r:id="rId30"/>
    <p:sldId id="281" r:id="rId31"/>
    <p:sldId id="278" r:id="rId3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8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История корпоративных информационных систем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описание развития стандартов корпоративных информационных систем, задающих аналитический (OLAP), транзакционный (OLTP) и технический (</a:t>
            </a:r>
            <a:r>
              <a:rPr lang="ru-RU" dirty="0" err="1"/>
              <a:t>OLTeP</a:t>
            </a:r>
            <a:r>
              <a:rPr lang="ru-RU" dirty="0"/>
              <a:t>) уровни управления предприятием</a:t>
            </a:r>
          </a:p>
        </p:txBody>
      </p:sp>
    </p:spTree>
    <p:extLst>
      <p:ext uri="{BB962C8B-B14F-4D97-AF65-F5344CB8AC3E}">
        <p14:creationId xmlns:p14="http://schemas.microsoft.com/office/powerpoint/2010/main" val="913737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/>
          <a:p>
            <a:pPr lvl="0"/>
            <a:r>
              <a:rPr lang="ru-RU" sz="2800" b="1" dirty="0"/>
              <a:t>Стандарты стратегического уровня управления предприятием (OLTP-системы)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 smtClean="0"/>
              <a:t>Стандарт </a:t>
            </a:r>
            <a:r>
              <a:rPr lang="ru-RU" b="1" dirty="0"/>
              <a:t>MRP </a:t>
            </a:r>
            <a:endParaRPr lang="ru-RU" dirty="0"/>
          </a:p>
          <a:p>
            <a:r>
              <a:rPr lang="ru-RU" b="1" dirty="0" smtClean="0"/>
              <a:t>Процесс </a:t>
            </a:r>
            <a:r>
              <a:rPr lang="ru-RU" b="1" dirty="0"/>
              <a:t>планирования </a:t>
            </a:r>
            <a:r>
              <a:rPr lang="ru-RU" dirty="0"/>
              <a:t>согласно MRP предусматривал </a:t>
            </a:r>
            <a:r>
              <a:rPr lang="ru-RU" b="1" i="1" dirty="0"/>
              <a:t>автоматическое создание проектов заказов на закупку сырья и/или внутреннего производства. </a:t>
            </a:r>
            <a:endParaRPr lang="ru-RU" b="1" i="1" dirty="0" smtClean="0"/>
          </a:p>
          <a:p>
            <a:r>
              <a:rPr lang="ru-RU" b="1" i="1" dirty="0" smtClean="0"/>
              <a:t>Базовый </a:t>
            </a:r>
            <a:r>
              <a:rPr lang="ru-RU" b="1" i="1" dirty="0"/>
              <a:t>принцип </a:t>
            </a:r>
            <a:r>
              <a:rPr lang="ru-RU" dirty="0"/>
              <a:t>MRP заключается в том, что </a:t>
            </a:r>
            <a:r>
              <a:rPr lang="ru-RU" b="1" dirty="0"/>
              <a:t>все</a:t>
            </a:r>
            <a:r>
              <a:rPr lang="ru-RU" dirty="0"/>
              <a:t> материалы и комплектующие </a:t>
            </a:r>
            <a:r>
              <a:rPr lang="ru-RU" b="1" i="1" dirty="0"/>
              <a:t>должны поступать в производство одновременно </a:t>
            </a:r>
            <a:r>
              <a:rPr lang="ru-RU" dirty="0"/>
              <a:t>в запланированное время, чтобы получить готовый продукт без дополнительных задержек. MRP ускорял доставку тех материалов, которые были нужны для производства в первую очередь. Это позволяло избежать ситуации, когда задержка поставки одного материала блокировала выпуск продукции даже при наличии всех остальных комплектующих. Регулярное планирование, контроль и обработка дат поступления материалов в системе MRP позволяли снизить складские издержки. </a:t>
            </a:r>
          </a:p>
          <a:p>
            <a:r>
              <a:rPr lang="ru-RU" b="1" i="1" dirty="0"/>
              <a:t>MRP = MPS + выполнение Производства и Закупок + учет сроков поставки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1398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/>
          <a:p>
            <a:pPr lvl="0"/>
            <a:r>
              <a:rPr lang="ru-RU" sz="2800" b="1" dirty="0"/>
              <a:t>Стандарты стратегического уровня управления предприятием (OLTP-системы)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0560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/>
              <a:t>Стандарт CRP </a:t>
            </a:r>
            <a:endParaRPr lang="ru-RU" dirty="0"/>
          </a:p>
          <a:p>
            <a:r>
              <a:rPr lang="ru-RU" dirty="0"/>
              <a:t>Следующим шагом развития стал стандарт </a:t>
            </a:r>
            <a:r>
              <a:rPr lang="ru-RU" b="1" dirty="0"/>
              <a:t>управления загрузкой производственных мощностей с учетом ресурсных ограничений производства</a:t>
            </a:r>
            <a:r>
              <a:rPr lang="ru-RU" dirty="0"/>
              <a:t>. Этот стандарт известен как CRP (</a:t>
            </a:r>
            <a:r>
              <a:rPr lang="ru-RU" dirty="0" err="1"/>
              <a:t>Capacity</a:t>
            </a:r>
            <a:r>
              <a:rPr lang="ru-RU" dirty="0"/>
              <a:t> </a:t>
            </a:r>
            <a:r>
              <a:rPr lang="ru-RU" dirty="0" err="1"/>
              <a:t>Requirements</a:t>
            </a:r>
            <a:r>
              <a:rPr lang="ru-RU" dirty="0"/>
              <a:t> </a:t>
            </a:r>
            <a:r>
              <a:rPr lang="ru-RU" dirty="0" err="1"/>
              <a:t>Planning</a:t>
            </a:r>
            <a:r>
              <a:rPr lang="ru-RU" dirty="0"/>
              <a:t>). </a:t>
            </a:r>
            <a:endParaRPr lang="ru-RU" dirty="0" smtClean="0"/>
          </a:p>
          <a:p>
            <a:r>
              <a:rPr lang="ru-RU" dirty="0" smtClean="0"/>
              <a:t>Результатом </a:t>
            </a:r>
            <a:r>
              <a:rPr lang="ru-RU" dirty="0"/>
              <a:t>работы </a:t>
            </a:r>
            <a:r>
              <a:rPr lang="ru-RU" dirty="0" smtClean="0"/>
              <a:t>CRP-систем </a:t>
            </a:r>
            <a:r>
              <a:rPr lang="ru-RU" dirty="0"/>
              <a:t>являлось </a:t>
            </a:r>
            <a:r>
              <a:rPr lang="ru-RU" b="1" i="1" dirty="0"/>
              <a:t>определение и </a:t>
            </a:r>
            <a:r>
              <a:rPr lang="ru-RU" b="1" i="1" dirty="0" err="1"/>
              <a:t>аллокация</a:t>
            </a:r>
            <a:r>
              <a:rPr lang="ru-RU" b="1" i="1" dirty="0"/>
              <a:t> производственных мощностей</a:t>
            </a:r>
            <a:r>
              <a:rPr lang="ru-RU" dirty="0"/>
              <a:t>, представимых как человеческими, так и техническими ресурсами, например, группа рабочих или оборудование соответственно.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случае, если мощностей было </a:t>
            </a:r>
            <a:r>
              <a:rPr lang="ru-RU" b="1" dirty="0"/>
              <a:t>недостаточно</a:t>
            </a:r>
            <a:r>
              <a:rPr lang="ru-RU" dirty="0"/>
              <a:t> для покрытия требований MRP, то либо </a:t>
            </a:r>
            <a:r>
              <a:rPr lang="ru-RU" b="1" i="1" dirty="0"/>
              <a:t>уменьшалась исходная MRP- </a:t>
            </a:r>
            <a:r>
              <a:rPr lang="ru-RU" dirty="0"/>
              <a:t>потребность, либо </a:t>
            </a:r>
            <a:r>
              <a:rPr lang="ru-RU" b="1" i="1" dirty="0"/>
              <a:t>увеличивалась производительность </a:t>
            </a:r>
            <a:r>
              <a:rPr lang="ru-RU" dirty="0"/>
              <a:t>и численность человеческих/технических ресурсов.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122477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/>
          <a:p>
            <a:pPr lvl="0"/>
            <a:r>
              <a:rPr lang="ru-RU" sz="2800" b="1" dirty="0"/>
              <a:t>Стандарты стратегического уровня управления предприятием (OLTP-системы)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507288" cy="5400600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/>
              <a:t>Стандарт CRP </a:t>
            </a:r>
            <a:endParaRPr lang="ru-RU" dirty="0"/>
          </a:p>
          <a:p>
            <a:r>
              <a:rPr lang="ru-RU" b="1" dirty="0" smtClean="0"/>
              <a:t>Входными </a:t>
            </a:r>
            <a:r>
              <a:rPr lang="ru-RU" b="1" dirty="0"/>
              <a:t>данными </a:t>
            </a:r>
            <a:r>
              <a:rPr lang="ru-RU" dirty="0"/>
              <a:t>CRP-систем являлись: </a:t>
            </a:r>
            <a:endParaRPr lang="ru-RU" dirty="0" smtClean="0"/>
          </a:p>
          <a:p>
            <a:pPr lvl="1"/>
            <a:r>
              <a:rPr lang="ru-RU" b="1" i="1" dirty="0" smtClean="0"/>
              <a:t>календарный </a:t>
            </a:r>
            <a:r>
              <a:rPr lang="ru-RU" b="1" i="1" dirty="0"/>
              <a:t>план</a:t>
            </a:r>
            <a:r>
              <a:rPr lang="ru-RU" b="1" dirty="0"/>
              <a:t> </a:t>
            </a:r>
            <a:r>
              <a:rPr lang="ru-RU" dirty="0"/>
              <a:t>производства, </a:t>
            </a:r>
            <a:endParaRPr lang="ru-RU" dirty="0" smtClean="0"/>
          </a:p>
          <a:p>
            <a:pPr lvl="1"/>
            <a:r>
              <a:rPr lang="ru-RU" b="1" i="1" dirty="0" smtClean="0"/>
              <a:t>доступные </a:t>
            </a:r>
            <a:r>
              <a:rPr lang="ru-RU" b="1" i="1" dirty="0"/>
              <a:t>производственные мощности</a:t>
            </a:r>
            <a:r>
              <a:rPr lang="ru-RU" dirty="0"/>
              <a:t>, </a:t>
            </a:r>
            <a:endParaRPr lang="ru-RU" dirty="0" smtClean="0"/>
          </a:p>
          <a:p>
            <a:pPr lvl="1"/>
            <a:r>
              <a:rPr lang="ru-RU" b="1" i="1" dirty="0" smtClean="0"/>
              <a:t>технологические </a:t>
            </a:r>
            <a:r>
              <a:rPr lang="ru-RU" b="1" i="1" dirty="0"/>
              <a:t>карты</a:t>
            </a:r>
            <a:r>
              <a:rPr lang="ru-RU" dirty="0"/>
              <a:t>, связывающие потребляемые для производства компоненты и затрачиваемые мощности. </a:t>
            </a:r>
            <a:endParaRPr lang="ru-RU" dirty="0" smtClean="0"/>
          </a:p>
          <a:p>
            <a:r>
              <a:rPr lang="ru-RU" dirty="0" smtClean="0"/>
              <a:t>Согласно </a:t>
            </a:r>
            <a:r>
              <a:rPr lang="ru-RU" dirty="0"/>
              <a:t>стандарту CRP велось информирование обо всех </a:t>
            </a:r>
            <a:r>
              <a:rPr lang="ru-RU" b="1" i="1" dirty="0"/>
              <a:t>расхождениях</a:t>
            </a:r>
            <a:r>
              <a:rPr lang="ru-RU" dirty="0"/>
              <a:t> между планируемой загрузкой и имеющимися мощностями, кроме того, проводились необходимые регулирующие воздействия. </a:t>
            </a:r>
            <a:endParaRPr lang="ru-RU" dirty="0" smtClean="0"/>
          </a:p>
          <a:p>
            <a:r>
              <a:rPr lang="ru-RU" dirty="0" smtClean="0"/>
              <a:t>CRP </a:t>
            </a:r>
            <a:r>
              <a:rPr lang="ru-RU" b="1" dirty="0"/>
              <a:t>не занимался оптимизацией загрузки</a:t>
            </a:r>
            <a:r>
              <a:rPr lang="ru-RU" dirty="0"/>
              <a:t>, осуществляя лишь расчетные функции по заранее определенной производственной программе. Поэтому изначально MRP и CRP-системы представляли собой лишь </a:t>
            </a:r>
            <a:r>
              <a:rPr lang="ru-RU" b="1" dirty="0"/>
              <a:t>плановые механизмы</a:t>
            </a:r>
            <a:r>
              <a:rPr lang="ru-RU" dirty="0"/>
              <a:t>, нацеленные на получение реалистичного </a:t>
            </a:r>
            <a:r>
              <a:rPr lang="ru-RU" b="1" dirty="0"/>
              <a:t>план-графика</a:t>
            </a:r>
            <a:r>
              <a:rPr lang="ru-RU" dirty="0"/>
              <a:t> производства. </a:t>
            </a:r>
          </a:p>
          <a:p>
            <a:r>
              <a:rPr lang="ru-RU" b="1" i="1" dirty="0"/>
              <a:t>CRP = покрытие MRP-потребностей людскими и техническими мощностями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4569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/>
          <a:p>
            <a:pPr lvl="0"/>
            <a:r>
              <a:rPr lang="ru-RU" sz="2800" b="1" dirty="0"/>
              <a:t>Стандарты стратегического уровня управления предприятием (OLTP-системы)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 smtClean="0"/>
              <a:t>Стандарты </a:t>
            </a:r>
            <a:r>
              <a:rPr lang="ru-RU" b="1" dirty="0"/>
              <a:t>DRP и DRP2 </a:t>
            </a:r>
            <a:endParaRPr lang="ru-RU" dirty="0"/>
          </a:p>
          <a:p>
            <a:r>
              <a:rPr lang="ru-RU" dirty="0"/>
              <a:t>Системы класса DRP (</a:t>
            </a:r>
            <a:r>
              <a:rPr lang="ru-RU" dirty="0" err="1"/>
              <a:t>Distribution</a:t>
            </a:r>
            <a:r>
              <a:rPr lang="ru-RU" dirty="0"/>
              <a:t> </a:t>
            </a:r>
            <a:r>
              <a:rPr lang="ru-RU" dirty="0" err="1"/>
              <a:t>Requirements</a:t>
            </a:r>
            <a:r>
              <a:rPr lang="ru-RU" dirty="0"/>
              <a:t> </a:t>
            </a:r>
            <a:r>
              <a:rPr lang="ru-RU" dirty="0" err="1"/>
              <a:t>Planning</a:t>
            </a:r>
            <a:r>
              <a:rPr lang="ru-RU" dirty="0"/>
              <a:t>) или </a:t>
            </a:r>
            <a:r>
              <a:rPr lang="ru-RU" b="1" dirty="0"/>
              <a:t>автоматизированные системы планирования потребностей в распределении </a:t>
            </a:r>
            <a:r>
              <a:rPr lang="ru-RU" dirty="0"/>
              <a:t>применялись в </a:t>
            </a:r>
            <a:r>
              <a:rPr lang="ru-RU" b="1" i="1" dirty="0"/>
              <a:t>сфере продаж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b="1" dirty="0" smtClean="0"/>
              <a:t>Важнейшими </a:t>
            </a:r>
            <a:r>
              <a:rPr lang="ru-RU" b="1" dirty="0"/>
              <a:t>функциями </a:t>
            </a:r>
            <a:r>
              <a:rPr lang="ru-RU" dirty="0"/>
              <a:t>стандарта DRP являлись: </a:t>
            </a:r>
            <a:endParaRPr lang="ru-RU" dirty="0" smtClean="0"/>
          </a:p>
          <a:p>
            <a:pPr lvl="1"/>
            <a:r>
              <a:rPr lang="ru-RU" b="1" i="1" dirty="0" smtClean="0"/>
              <a:t>контроль </a:t>
            </a:r>
            <a:r>
              <a:rPr lang="ru-RU" b="1" i="1" dirty="0"/>
              <a:t>запасов </a:t>
            </a:r>
            <a:r>
              <a:rPr lang="ru-RU" dirty="0"/>
              <a:t>в распределенной сети, </a:t>
            </a:r>
            <a:endParaRPr lang="ru-RU" dirty="0" smtClean="0"/>
          </a:p>
          <a:p>
            <a:pPr lvl="1"/>
            <a:r>
              <a:rPr lang="ru-RU" b="1" i="1" dirty="0" smtClean="0"/>
              <a:t>координация</a:t>
            </a:r>
            <a:r>
              <a:rPr lang="ru-RU" dirty="0" smtClean="0"/>
              <a:t> </a:t>
            </a:r>
            <a:r>
              <a:rPr lang="ru-RU" dirty="0"/>
              <a:t>спроса и предложения, </a:t>
            </a:r>
            <a:endParaRPr lang="ru-RU" dirty="0" smtClean="0"/>
          </a:p>
          <a:p>
            <a:pPr lvl="1"/>
            <a:r>
              <a:rPr lang="ru-RU" b="1" i="1" dirty="0" smtClean="0"/>
              <a:t>отслеживание </a:t>
            </a:r>
            <a:r>
              <a:rPr lang="ru-RU" b="1" i="1" dirty="0"/>
              <a:t>поставок </a:t>
            </a:r>
            <a:r>
              <a:rPr lang="ru-RU" dirty="0"/>
              <a:t>от производства до продажи на основе функций MRP. </a:t>
            </a:r>
            <a:endParaRPr lang="ru-RU" dirty="0" smtClean="0"/>
          </a:p>
          <a:p>
            <a:r>
              <a:rPr lang="ru-RU" dirty="0" smtClean="0"/>
              <a:t>Работа </a:t>
            </a:r>
            <a:r>
              <a:rPr lang="ru-RU" dirty="0"/>
              <a:t>DRP систем заключалась в </a:t>
            </a:r>
            <a:r>
              <a:rPr lang="ru-RU" b="1" i="1" dirty="0"/>
              <a:t>учете потребительского спроса</a:t>
            </a:r>
            <a:r>
              <a:rPr lang="ru-RU" dirty="0"/>
              <a:t>, на который производитель никак не мог повлиять, кроме того, </a:t>
            </a:r>
            <a:r>
              <a:rPr lang="ru-RU" b="1" i="1" dirty="0"/>
              <a:t>регулировании уровня запасов как самой организации, так и оптовых посредников</a:t>
            </a:r>
            <a:r>
              <a:rPr lang="ru-RU" dirty="0"/>
              <a:t>.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122477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/>
          <a:p>
            <a:pPr lvl="0"/>
            <a:r>
              <a:rPr lang="ru-RU" sz="2800" b="1" dirty="0"/>
              <a:t>Стандарты стратегического уровня управления предприятием (OLTP-системы)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53136"/>
          </a:xfrm>
        </p:spPr>
        <p:txBody>
          <a:bodyPr>
            <a:normAutofit fontScale="85000" lnSpcReduction="10000"/>
          </a:bodyPr>
          <a:lstStyle/>
          <a:p>
            <a:r>
              <a:rPr lang="ru-RU" b="1" dirty="0" smtClean="0"/>
              <a:t>Стандарты </a:t>
            </a:r>
            <a:r>
              <a:rPr lang="ru-RU" b="1" dirty="0"/>
              <a:t>DRP и DRP2 </a:t>
            </a:r>
            <a:endParaRPr lang="ru-RU" dirty="0"/>
          </a:p>
          <a:p>
            <a:r>
              <a:rPr lang="ru-RU" dirty="0" smtClean="0"/>
              <a:t>Основой </a:t>
            </a:r>
            <a:r>
              <a:rPr lang="ru-RU" dirty="0"/>
              <a:t>DRP-систем являлось </a:t>
            </a:r>
            <a:r>
              <a:rPr lang="ru-RU" b="1" i="1" dirty="0"/>
              <a:t>производственное расписание</a:t>
            </a:r>
            <a:r>
              <a:rPr lang="ru-RU" dirty="0"/>
              <a:t>, определяющее </a:t>
            </a:r>
            <a:r>
              <a:rPr lang="ru-RU" b="1" i="1" dirty="0"/>
              <a:t>поставки и пополнение запасов </a:t>
            </a:r>
            <a:r>
              <a:rPr lang="ru-RU" dirty="0"/>
              <a:t>в распределенной торговой сети. </a:t>
            </a:r>
            <a:r>
              <a:rPr lang="ru-RU" dirty="0" smtClean="0"/>
              <a:t>MRP-планирование </a:t>
            </a:r>
            <a:r>
              <a:rPr lang="ru-RU" dirty="0"/>
              <a:t>распространялось на канал дистрибуции готовой продукции. </a:t>
            </a:r>
            <a:endParaRPr lang="ru-RU" dirty="0" smtClean="0"/>
          </a:p>
          <a:p>
            <a:r>
              <a:rPr lang="ru-RU" dirty="0" smtClean="0"/>
              <a:t>С </a:t>
            </a:r>
            <a:r>
              <a:rPr lang="ru-RU" dirty="0"/>
              <a:t>начала 1990-х использовалась расширенная версия DRP – </a:t>
            </a:r>
            <a:r>
              <a:rPr lang="ru-RU" b="1" dirty="0"/>
              <a:t>система планирования ресурсов в распределении </a:t>
            </a:r>
            <a:r>
              <a:rPr lang="ru-RU" dirty="0"/>
              <a:t>(DRP2, </a:t>
            </a:r>
            <a:r>
              <a:rPr lang="ru-RU" b="1" dirty="0" err="1"/>
              <a:t>Distribution</a:t>
            </a:r>
            <a:r>
              <a:rPr lang="ru-RU" b="1" dirty="0"/>
              <a:t> </a:t>
            </a:r>
            <a:r>
              <a:rPr lang="ru-RU" b="1" dirty="0" err="1"/>
              <a:t>Resource</a:t>
            </a:r>
            <a:r>
              <a:rPr lang="ru-RU" b="1" dirty="0"/>
              <a:t> </a:t>
            </a:r>
            <a:r>
              <a:rPr lang="ru-RU" b="1" dirty="0" err="1"/>
              <a:t>Planning</a:t>
            </a:r>
            <a:r>
              <a:rPr lang="ru-RU" dirty="0"/>
              <a:t>), работающая в режиме </a:t>
            </a:r>
            <a:r>
              <a:rPr lang="ru-RU" b="1" i="1" dirty="0"/>
              <a:t>реального времени </a:t>
            </a:r>
            <a:r>
              <a:rPr lang="ru-RU" dirty="0"/>
              <a:t>и позволяющая </a:t>
            </a:r>
            <a:r>
              <a:rPr lang="ru-RU" b="1" i="1" dirty="0"/>
              <a:t>планировать потребности </a:t>
            </a:r>
            <a:r>
              <a:rPr lang="ru-RU" dirty="0"/>
              <a:t>как в </a:t>
            </a:r>
            <a:r>
              <a:rPr lang="ru-RU" b="1" dirty="0"/>
              <a:t>среднесрочном</a:t>
            </a:r>
            <a:r>
              <a:rPr lang="ru-RU" dirty="0"/>
              <a:t>, так и </a:t>
            </a:r>
            <a:r>
              <a:rPr lang="ru-RU" b="1" dirty="0"/>
              <a:t>долгосрочном </a:t>
            </a:r>
            <a:r>
              <a:rPr lang="ru-RU" dirty="0"/>
              <a:t>горизонтах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5500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/>
          <a:p>
            <a:pPr lvl="0"/>
            <a:r>
              <a:rPr lang="ru-RU" sz="2800" b="1" dirty="0"/>
              <a:t>Стандарты стратегического уровня управления предприятием (OLTP-системы)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5328592"/>
          </a:xfrm>
        </p:spPr>
        <p:txBody>
          <a:bodyPr>
            <a:normAutofit fontScale="55000" lnSpcReduction="20000"/>
          </a:bodyPr>
          <a:lstStyle/>
          <a:p>
            <a:r>
              <a:rPr lang="ru-RU" b="1" dirty="0"/>
              <a:t>Стандарт MRP замкнутого цикла </a:t>
            </a:r>
            <a:endParaRPr lang="ru-RU" dirty="0"/>
          </a:p>
          <a:p>
            <a:r>
              <a:rPr lang="ru-RU" dirty="0"/>
              <a:t>Следующим шагом развития стандарта MRP стало создание замкнутого цикла (</a:t>
            </a:r>
            <a:r>
              <a:rPr lang="ru-RU" dirty="0" err="1"/>
              <a:t>closed</a:t>
            </a:r>
            <a:r>
              <a:rPr lang="ru-RU" dirty="0"/>
              <a:t> </a:t>
            </a:r>
            <a:r>
              <a:rPr lang="ru-RU" dirty="0" err="1"/>
              <a:t>loop</a:t>
            </a:r>
            <a:r>
              <a:rPr lang="ru-RU" dirty="0"/>
              <a:t> MRP), предложенного в конце 1970-х г. Оливером Уайтом, Джорджем </a:t>
            </a:r>
            <a:r>
              <a:rPr lang="ru-RU" dirty="0" err="1"/>
              <a:t>Плослом</a:t>
            </a:r>
            <a:r>
              <a:rPr lang="ru-RU" dirty="0"/>
              <a:t> и другими. </a:t>
            </a:r>
            <a:endParaRPr lang="ru-RU" dirty="0" smtClean="0"/>
          </a:p>
          <a:p>
            <a:r>
              <a:rPr lang="ru-RU" dirty="0" smtClean="0"/>
              <a:t>Основная </a:t>
            </a:r>
            <a:r>
              <a:rPr lang="ru-RU" dirty="0"/>
              <a:t>идея усовершенствования MRP заключалась </a:t>
            </a:r>
            <a:r>
              <a:rPr lang="ru-RU" b="1" dirty="0"/>
              <a:t>в непрерывном отслеживании выполнения плана снабжения и производственных операций</a:t>
            </a:r>
            <a:r>
              <a:rPr lang="ru-RU" dirty="0"/>
              <a:t>. Для чего в </a:t>
            </a:r>
            <a:r>
              <a:rPr lang="ru-RU" dirty="0" smtClean="0"/>
              <a:t>функции </a:t>
            </a:r>
            <a:r>
              <a:rPr lang="ru-RU" dirty="0"/>
              <a:t>информационных систем были добавлены возможности </a:t>
            </a:r>
            <a:r>
              <a:rPr lang="ru-RU" b="1" i="1" dirty="0"/>
              <a:t>аналитического контроля произведенной готовой продукции и затраченных комплектующих, задержек производственных заказов, объемов и динамики продаж и др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Результаты </a:t>
            </a:r>
            <a:r>
              <a:rPr lang="ru-RU" dirty="0"/>
              <a:t>контроля использовались на дальнейших этапах планирования, что позволяло </a:t>
            </a:r>
            <a:r>
              <a:rPr lang="ru-RU" b="1" i="1" dirty="0"/>
              <a:t>при необходимости</a:t>
            </a:r>
            <a:r>
              <a:rPr lang="ru-RU" dirty="0"/>
              <a:t> изменять </a:t>
            </a:r>
            <a:r>
              <a:rPr lang="ru-RU" b="1" dirty="0"/>
              <a:t>программу производства и портфель заказов</a:t>
            </a:r>
            <a:r>
              <a:rPr lang="ru-RU" dirty="0"/>
              <a:t>. Последнее и являлось «замкнутым циклом», образующим непрерывную обратную связь между планом и внешними факторами. В дальнейшем выяснилось, что себестоимость готовой продукции в большей мере составляли косвенные затраты, напрямую не связанные с производством, кроме того, с течением времени жизненный цикл изделий неминуемо уменьшался. Все это потребовало пересмотра взглядов на планирование, зародилась новая концепция MRP2. </a:t>
            </a:r>
          </a:p>
          <a:p>
            <a:r>
              <a:rPr lang="ru-RU" b="1" i="1" dirty="0"/>
              <a:t>MRP замкнутого цикла = MRP + отслеживание всех отклонений от </a:t>
            </a:r>
            <a:r>
              <a:rPr lang="ru-RU" b="1" i="1" dirty="0" smtClean="0"/>
              <a:t>плана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2477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/>
          <a:p>
            <a:pPr lvl="0"/>
            <a:r>
              <a:rPr lang="ru-RU" sz="2800" b="1" dirty="0"/>
              <a:t>Стандарты стратегического уровня управления предприятием (OLTP-системы)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55000" lnSpcReduction="20000"/>
          </a:bodyPr>
          <a:lstStyle/>
          <a:p>
            <a:r>
              <a:rPr lang="ru-RU" b="1" dirty="0" smtClean="0"/>
              <a:t>Стандарт </a:t>
            </a:r>
            <a:r>
              <a:rPr lang="ru-RU" b="1" dirty="0"/>
              <a:t>MRP2 </a:t>
            </a:r>
            <a:endParaRPr lang="ru-RU" dirty="0"/>
          </a:p>
          <a:p>
            <a:r>
              <a:rPr lang="ru-RU" dirty="0"/>
              <a:t>Позже появились системы класса MRP2 (</a:t>
            </a:r>
            <a:r>
              <a:rPr lang="ru-RU" dirty="0" err="1"/>
              <a:t>Manufacturing</a:t>
            </a:r>
            <a:r>
              <a:rPr lang="ru-RU" dirty="0"/>
              <a:t> </a:t>
            </a:r>
            <a:r>
              <a:rPr lang="ru-RU" dirty="0" err="1"/>
              <a:t>Resource</a:t>
            </a:r>
            <a:r>
              <a:rPr lang="ru-RU" dirty="0"/>
              <a:t> </a:t>
            </a:r>
            <a:r>
              <a:rPr lang="ru-RU" dirty="0" err="1"/>
              <a:t>Planning</a:t>
            </a:r>
            <a:r>
              <a:rPr lang="ru-RU" dirty="0"/>
              <a:t>, </a:t>
            </a:r>
            <a:r>
              <a:rPr lang="ru-RU" b="1" dirty="0"/>
              <a:t>планирование производственных ресурсов</a:t>
            </a:r>
            <a:r>
              <a:rPr lang="ru-RU" dirty="0"/>
              <a:t>), предназначенные для </a:t>
            </a:r>
            <a:r>
              <a:rPr lang="ru-RU" b="1" i="1" dirty="0"/>
              <a:t>прогнозирования, планирования и контроля производства</a:t>
            </a:r>
            <a:r>
              <a:rPr lang="ru-RU" dirty="0"/>
              <a:t>, начиная от закупки сырья и заканчивая продажей готовой продукции клиенту.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состав систем класса MRP2 входили </a:t>
            </a:r>
            <a:r>
              <a:rPr lang="ru-RU" dirty="0" smtClean="0"/>
              <a:t>блоки: </a:t>
            </a:r>
          </a:p>
          <a:p>
            <a:r>
              <a:rPr lang="ru-RU" b="1" dirty="0" smtClean="0"/>
              <a:t>планирования </a:t>
            </a:r>
            <a:r>
              <a:rPr lang="ru-RU" b="1" dirty="0"/>
              <a:t>продаж и </a:t>
            </a:r>
            <a:r>
              <a:rPr lang="ru-RU" b="1" dirty="0" smtClean="0"/>
              <a:t>производства</a:t>
            </a:r>
            <a:r>
              <a:rPr lang="ru-RU" dirty="0" smtClean="0"/>
              <a:t>. Блок </a:t>
            </a:r>
            <a:r>
              <a:rPr lang="ru-RU" dirty="0"/>
              <a:t>планирования продаж позволял оценивать объем и динамику клиентских продаж, необходимых для достижения стратегических задач компании</a:t>
            </a:r>
            <a:r>
              <a:rPr lang="ru-RU" dirty="0" smtClean="0"/>
              <a:t>. </a:t>
            </a:r>
            <a:r>
              <a:rPr lang="ru-RU" dirty="0"/>
              <a:t>Модуль планирования производства определял план производства продукции в разрезе ассортиментных групп, принимая во внимание в первую очередь план продаж. Планирование производственных мощностей позволяло преобразовать план производства в конечные единицы загрузки рабочих центров (рабочие, станки, оборудование и др.). </a:t>
            </a:r>
            <a:endParaRPr lang="ru-RU" dirty="0" smtClean="0"/>
          </a:p>
          <a:p>
            <a:r>
              <a:rPr lang="ru-RU" b="1" dirty="0" smtClean="0"/>
              <a:t>планирования </a:t>
            </a:r>
            <a:r>
              <a:rPr lang="ru-RU" b="1" dirty="0"/>
              <a:t>потребностей в сырье и </a:t>
            </a:r>
            <a:r>
              <a:rPr lang="ru-RU" b="1" dirty="0" smtClean="0"/>
              <a:t>комплектующих</a:t>
            </a:r>
            <a:r>
              <a:rPr lang="ru-RU" dirty="0" smtClean="0"/>
              <a:t>. </a:t>
            </a:r>
            <a:r>
              <a:rPr lang="ru-RU" dirty="0"/>
              <a:t>Модуль планирования потребностей в сырье и материалах формировал расписание закупки или внутреннего производства, следуя все тому же плану производства. Блоки выполнения производства и пополнения комплектующих обеспечивали исполнение, контроль и отслеживание производственной деятельности </a:t>
            </a:r>
            <a:r>
              <a:rPr lang="ru-RU" dirty="0" smtClean="0"/>
              <a:t>предприятия</a:t>
            </a:r>
          </a:p>
        </p:txBody>
      </p:sp>
    </p:spTree>
    <p:extLst>
      <p:ext uri="{BB962C8B-B14F-4D97-AF65-F5344CB8AC3E}">
        <p14:creationId xmlns:p14="http://schemas.microsoft.com/office/powerpoint/2010/main" val="4122477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/>
          <a:p>
            <a:pPr lvl="0"/>
            <a:r>
              <a:rPr lang="ru-RU" sz="2800" b="1" dirty="0"/>
              <a:t>Стандарты стратегического уровня управления предприятием (OLTP-системы)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b="1" dirty="0" smtClean="0"/>
              <a:t>Стандарт </a:t>
            </a:r>
            <a:r>
              <a:rPr lang="ru-RU" b="1" dirty="0"/>
              <a:t>MRP2 </a:t>
            </a:r>
            <a:endParaRPr lang="ru-RU" dirty="0"/>
          </a:p>
          <a:p>
            <a:r>
              <a:rPr lang="ru-RU" b="1" dirty="0" smtClean="0"/>
              <a:t>планирования </a:t>
            </a:r>
            <a:r>
              <a:rPr lang="ru-RU" b="1" dirty="0"/>
              <a:t>потребности в </a:t>
            </a:r>
            <a:r>
              <a:rPr lang="ru-RU" b="1" dirty="0" smtClean="0"/>
              <a:t>мощностях. </a:t>
            </a:r>
            <a:r>
              <a:rPr lang="ru-RU" dirty="0" smtClean="0"/>
              <a:t>Контроль</a:t>
            </a:r>
            <a:r>
              <a:rPr lang="ru-RU" b="1" dirty="0" smtClean="0"/>
              <a:t> </a:t>
            </a:r>
            <a:r>
              <a:rPr lang="ru-RU" dirty="0" smtClean="0"/>
              <a:t>выполнения </a:t>
            </a:r>
            <a:r>
              <a:rPr lang="ru-RU" dirty="0"/>
              <a:t>плана производства на основе мощностей и закупки материалов, кроме того, обеспечения обратной связи между всеми указанными элементами. </a:t>
            </a:r>
            <a:r>
              <a:rPr lang="ru-RU" dirty="0" smtClean="0"/>
              <a:t> </a:t>
            </a:r>
          </a:p>
          <a:p>
            <a:r>
              <a:rPr lang="ru-RU" dirty="0" smtClean="0"/>
              <a:t>Существующий </a:t>
            </a:r>
            <a:r>
              <a:rPr lang="ru-RU" dirty="0"/>
              <a:t>при этом контур обратной связи позволял решать возникающие проблемы со снабжением сырья, выпуском готовой продукции, а также корректировать очевидно невыполнимые планы. Следует подчеркнуть важность функции обратной связи. В случае, если, например, поставщик не был способен доставить комплектующие к ранее оговоренным срокам, он должен был проинформировать об этом клиента. На предприятиях, работающих по стандарту MRP2, даты поставки был максимально близки к дате потребления. </a:t>
            </a:r>
            <a:endParaRPr lang="ru-RU" dirty="0" smtClean="0"/>
          </a:p>
          <a:p>
            <a:r>
              <a:rPr lang="ru-RU" dirty="0" smtClean="0"/>
              <a:t>Своевременное </a:t>
            </a:r>
            <a:r>
              <a:rPr lang="ru-RU" dirty="0"/>
              <a:t>информирование о перебоях в поставках являлось триггером обновления плана заказов и применяемых мощностей. В случае частых нарушений сроков поставок рекомендовалось использовать страховой запас (</a:t>
            </a:r>
            <a:r>
              <a:rPr lang="ru-RU" dirty="0" err="1"/>
              <a:t>Safety</a:t>
            </a:r>
            <a:r>
              <a:rPr lang="ru-RU" dirty="0"/>
              <a:t> </a:t>
            </a:r>
            <a:r>
              <a:rPr lang="ru-RU" dirty="0" err="1"/>
              <a:t>stock</a:t>
            </a:r>
            <a:r>
              <a:rPr lang="ru-RU" dirty="0"/>
              <a:t>). </a:t>
            </a:r>
          </a:p>
          <a:p>
            <a:r>
              <a:rPr lang="ru-RU" b="1" i="1" dirty="0"/>
              <a:t>MRP2 = MRP замкнутого цикла + CRP + планирование и выполнение Продаж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5928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/>
          <a:p>
            <a:pPr lvl="0"/>
            <a:r>
              <a:rPr lang="ru-RU" sz="2800" b="1" dirty="0"/>
              <a:t>Стандарты стратегического уровня управления предприятием (OLTP-системы)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/>
              <a:t>Стандарт ERP </a:t>
            </a:r>
            <a:endParaRPr lang="ru-RU" dirty="0"/>
          </a:p>
          <a:p>
            <a:r>
              <a:rPr lang="ru-RU" dirty="0"/>
              <a:t>С середины 80-х годов стали развиваться системы класса ERP (</a:t>
            </a:r>
            <a:r>
              <a:rPr lang="ru-RU" dirty="0" err="1"/>
              <a:t>Enterprise</a:t>
            </a:r>
            <a:r>
              <a:rPr lang="ru-RU" dirty="0"/>
              <a:t> </a:t>
            </a:r>
            <a:r>
              <a:rPr lang="ru-RU" dirty="0" err="1"/>
              <a:t>Resource</a:t>
            </a:r>
            <a:r>
              <a:rPr lang="ru-RU" dirty="0"/>
              <a:t> </a:t>
            </a:r>
            <a:r>
              <a:rPr lang="ru-RU" dirty="0" err="1"/>
              <a:t>Planning</a:t>
            </a:r>
            <a:r>
              <a:rPr lang="ru-RU" dirty="0"/>
              <a:t>, </a:t>
            </a:r>
            <a:r>
              <a:rPr lang="ru-RU" b="1" dirty="0"/>
              <a:t>планирование ресурсов предприятия</a:t>
            </a:r>
            <a:r>
              <a:rPr lang="ru-RU" dirty="0"/>
              <a:t>), охватывающие </a:t>
            </a:r>
            <a:r>
              <a:rPr lang="ru-RU" b="1" i="1" dirty="0"/>
              <a:t>финансовую, хозяйственную, производственную</a:t>
            </a:r>
            <a:r>
              <a:rPr lang="ru-RU" dirty="0"/>
              <a:t> и прочие деятельности компании. </a:t>
            </a:r>
            <a:endParaRPr lang="ru-RU" dirty="0" smtClean="0"/>
          </a:p>
          <a:p>
            <a:r>
              <a:rPr lang="ru-RU" dirty="0" smtClean="0"/>
              <a:t>Реализация </a:t>
            </a:r>
            <a:r>
              <a:rPr lang="ru-RU" dirty="0"/>
              <a:t>систем класса ERP велась с использованием CASE-технологий, на основе «</a:t>
            </a:r>
            <a:r>
              <a:rPr lang="ru-RU" dirty="0" err="1"/>
              <a:t>клиентсерверной</a:t>
            </a:r>
            <a:r>
              <a:rPr lang="ru-RU" dirty="0"/>
              <a:t>» архитектуры и принципах открытых систем. </a:t>
            </a:r>
            <a:endParaRPr lang="ru-RU" dirty="0" smtClean="0"/>
          </a:p>
          <a:p>
            <a:r>
              <a:rPr lang="ru-RU" dirty="0" smtClean="0"/>
              <a:t>ERP-системы </a:t>
            </a:r>
            <a:r>
              <a:rPr lang="ru-RU" dirty="0"/>
              <a:t>создавались для предоставления руководству информации, способствующей принятию управленческих решений, а также обеспечения единой технической инфраструктуры электронного обмена данными с поставщиками и клиентами.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122477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/>
          <a:p>
            <a:pPr lvl="0"/>
            <a:r>
              <a:rPr lang="ru-RU" sz="2800" b="1" dirty="0"/>
              <a:t>Стандарты стратегического уровня управления предприятием (OLTP-системы)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b="1" dirty="0"/>
              <a:t>Стандарт ERP </a:t>
            </a:r>
            <a:endParaRPr lang="ru-RU" dirty="0"/>
          </a:p>
          <a:p>
            <a:r>
              <a:rPr lang="ru-RU" dirty="0" smtClean="0"/>
              <a:t>Цель </a:t>
            </a:r>
            <a:r>
              <a:rPr lang="ru-RU" dirty="0"/>
              <a:t>разработки корпоративных информационных систем класса ERP заключалась объединение в </a:t>
            </a:r>
            <a:r>
              <a:rPr lang="ru-RU" b="1" dirty="0"/>
              <a:t>единый контур управление </a:t>
            </a:r>
            <a:r>
              <a:rPr lang="ru-RU" dirty="0"/>
              <a:t>материальными, финансовыми и человеческими ресурсами, а также закупками, сбытом, запасами, складами, фондами, а также бухгалтерский и налоговый учет, расчеты с покупателями и поставщиками. </a:t>
            </a:r>
            <a:endParaRPr lang="ru-RU" dirty="0" smtClean="0"/>
          </a:p>
          <a:p>
            <a:r>
              <a:rPr lang="ru-RU" dirty="0" smtClean="0"/>
              <a:t>Информационная </a:t>
            </a:r>
            <a:r>
              <a:rPr lang="ru-RU" dirty="0"/>
              <a:t>среда планирования ресурсов предприятия (ERP) характеризовалась </a:t>
            </a:r>
            <a:r>
              <a:rPr lang="ru-RU" b="1" dirty="0"/>
              <a:t>единым хранилищем данных</a:t>
            </a:r>
            <a:r>
              <a:rPr lang="ru-RU" dirty="0"/>
              <a:t>, содержащим информацию предприятия, накопленную в процессе ведения деловой, финансовой, производственной и кадровой деятельностей. Такой подход устранил необходимость передач данных между отделами. В ERP-системы были добавлены механизмы управления транснациональными корпорациями, поддержки нескольких часовых поясов, языков, валют и стандартов бухгалтерской отчетности. ERP-системы были интегрируемы со сторонними программными продуктами, используемыми в компании. Однако они не позволяли повышать уровень эффективности взаимоотношений с контрагентами. </a:t>
            </a:r>
          </a:p>
          <a:p>
            <a:r>
              <a:rPr lang="ru-RU" b="1" i="1" dirty="0"/>
              <a:t>ERP = MRP2 + обработка Финансовых, Человеческих и Складских </a:t>
            </a:r>
            <a:r>
              <a:rPr lang="ru-RU" b="1" i="1" dirty="0" smtClean="0"/>
              <a:t>ресурсов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349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положения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Рассмотрение эволюции корпоративных информационных систем целесообразно вести не столько с </a:t>
            </a:r>
            <a:r>
              <a:rPr lang="ru-RU" b="1" dirty="0"/>
              <a:t>событийной</a:t>
            </a:r>
            <a:r>
              <a:rPr lang="ru-RU" dirty="0"/>
              <a:t> точки зрения, сколько </a:t>
            </a:r>
            <a:r>
              <a:rPr lang="ru-RU" b="1" dirty="0"/>
              <a:t>функциональной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Классическим </a:t>
            </a:r>
            <a:r>
              <a:rPr lang="ru-RU" dirty="0"/>
              <a:t>подходом к </a:t>
            </a:r>
            <a:r>
              <a:rPr lang="ru-RU" dirty="0" smtClean="0"/>
              <a:t>управлению является</a:t>
            </a:r>
            <a:r>
              <a:rPr lang="ru-RU" dirty="0" smtClean="0"/>
              <a:t> </a:t>
            </a:r>
            <a:r>
              <a:rPr lang="ru-RU" dirty="0"/>
              <a:t>градация информационных систем на основе </a:t>
            </a:r>
            <a:r>
              <a:rPr lang="ru-RU" b="1" dirty="0"/>
              <a:t>стратегического, тактического и оперативного </a:t>
            </a:r>
            <a:r>
              <a:rPr lang="ru-RU" b="1" dirty="0" smtClean="0"/>
              <a:t>уровней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Возможен способ </a:t>
            </a:r>
            <a:r>
              <a:rPr lang="ru-RU" dirty="0"/>
              <a:t>деления </a:t>
            </a:r>
            <a:r>
              <a:rPr lang="ru-RU" dirty="0" smtClean="0"/>
              <a:t>систем: </a:t>
            </a:r>
          </a:p>
          <a:p>
            <a:pPr lvl="1"/>
            <a:r>
              <a:rPr lang="ru-RU" b="1" dirty="0" smtClean="0"/>
              <a:t>аналитические</a:t>
            </a:r>
            <a:r>
              <a:rPr lang="ru-RU" dirty="0" smtClean="0"/>
              <a:t> </a:t>
            </a:r>
            <a:r>
              <a:rPr lang="ru-RU" dirty="0"/>
              <a:t>(OLAP), </a:t>
            </a:r>
            <a:endParaRPr lang="ru-RU" dirty="0" smtClean="0"/>
          </a:p>
          <a:p>
            <a:pPr lvl="1"/>
            <a:r>
              <a:rPr lang="ru-RU" b="1" dirty="0" smtClean="0"/>
              <a:t>транзакционные</a:t>
            </a:r>
            <a:r>
              <a:rPr lang="ru-RU" dirty="0" smtClean="0"/>
              <a:t> </a:t>
            </a:r>
            <a:r>
              <a:rPr lang="ru-RU" dirty="0"/>
              <a:t>(OLTP) </a:t>
            </a:r>
            <a:endParaRPr lang="ru-RU" dirty="0" smtClean="0"/>
          </a:p>
          <a:p>
            <a:pPr lvl="1"/>
            <a:r>
              <a:rPr lang="ru-RU" b="1" dirty="0" smtClean="0"/>
              <a:t>технические </a:t>
            </a:r>
            <a:r>
              <a:rPr lang="ru-RU" b="1" dirty="0"/>
              <a:t>системы </a:t>
            </a:r>
            <a:r>
              <a:rPr lang="ru-RU" dirty="0" smtClean="0"/>
              <a:t>( </a:t>
            </a:r>
            <a:r>
              <a:rPr lang="ru-RU" dirty="0" err="1"/>
              <a:t>OLTeP</a:t>
            </a:r>
            <a:r>
              <a:rPr lang="ru-RU" dirty="0"/>
              <a:t>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3859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/>
          <a:p>
            <a:pPr lvl="0"/>
            <a:r>
              <a:rPr lang="ru-RU" sz="2800" b="1" dirty="0"/>
              <a:t>Стандарты стратегического уровня управления предприятием (OLTP-системы)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b="1" dirty="0"/>
              <a:t>Стандарт CRM </a:t>
            </a:r>
            <a:endParaRPr lang="ru-RU" dirty="0"/>
          </a:p>
          <a:p>
            <a:r>
              <a:rPr lang="ru-RU" dirty="0"/>
              <a:t>Сформировавшаяся еще в 90-х годах концепция CRM (</a:t>
            </a:r>
            <a:r>
              <a:rPr lang="ru-RU" dirty="0" err="1"/>
              <a:t>Customer</a:t>
            </a:r>
            <a:r>
              <a:rPr lang="ru-RU" dirty="0"/>
              <a:t> </a:t>
            </a:r>
            <a:r>
              <a:rPr lang="ru-RU" dirty="0" err="1"/>
              <a:t>Relationship</a:t>
            </a:r>
            <a:r>
              <a:rPr lang="ru-RU" dirty="0"/>
              <a:t> </a:t>
            </a:r>
            <a:r>
              <a:rPr lang="ru-RU" dirty="0" err="1"/>
              <a:t>Management</a:t>
            </a:r>
            <a:r>
              <a:rPr lang="ru-RU" dirty="0"/>
              <a:t>, </a:t>
            </a:r>
            <a:r>
              <a:rPr lang="ru-RU" b="1" dirty="0"/>
              <a:t>управления взаимоотношениями с клиентами</a:t>
            </a:r>
            <a:r>
              <a:rPr lang="ru-RU" dirty="0"/>
              <a:t>) направлена на повышение конкурентоспособности предприятия за счет построения отношений с потребителями, основывающихся на персональном подходе к каждому из них, что позволяет привлекать новых и удерживать старых заказчиков. Работа CRM-систем обеспечивала привлечение и сохранение клиентов за счет использования усовершенствованных  механизмов маркетинга, продаж, сервиса и поддержки, независимо от сбытового канала. Хранение в CRM-системе информации о клиенте и истории взаимоотношения с ним позволяло охватить весь цикл работы с заказчиком: от первого контакта до последующего сервисного обслуживания, что являлось дайвером увеличения объема продаж. Современные информационные системы данного класса, кроме того, включают программные компоненты для автоматизации работы торговых представителей (</a:t>
            </a:r>
            <a:r>
              <a:rPr lang="ru-RU" dirty="0" err="1"/>
              <a:t>Sales</a:t>
            </a:r>
            <a:r>
              <a:rPr lang="ru-RU" dirty="0"/>
              <a:t> </a:t>
            </a:r>
            <a:r>
              <a:rPr lang="ru-RU" dirty="0" err="1"/>
              <a:t>Force</a:t>
            </a:r>
            <a:r>
              <a:rPr lang="ru-RU" dirty="0"/>
              <a:t> </a:t>
            </a:r>
            <a:r>
              <a:rPr lang="ru-RU" dirty="0" err="1"/>
              <a:t>Automation</a:t>
            </a:r>
            <a:r>
              <a:rPr lang="ru-RU" dirty="0"/>
              <a:t>), интеграции с </a:t>
            </a:r>
            <a:r>
              <a:rPr lang="ru-RU" dirty="0" err="1"/>
              <a:t>колл</a:t>
            </a:r>
            <a:r>
              <a:rPr lang="ru-RU" dirty="0"/>
              <a:t>-центрами (</a:t>
            </a:r>
            <a:r>
              <a:rPr lang="ru-RU" dirty="0" err="1"/>
              <a:t>Telemarketing</a:t>
            </a:r>
            <a:r>
              <a:rPr lang="ru-RU" dirty="0"/>
              <a:t>) и управления знаниями (</a:t>
            </a:r>
            <a:r>
              <a:rPr lang="ru-RU" dirty="0" err="1"/>
              <a:t>Knowledge</a:t>
            </a:r>
            <a:r>
              <a:rPr lang="ru-RU" dirty="0"/>
              <a:t> </a:t>
            </a:r>
            <a:r>
              <a:rPr lang="ru-RU" dirty="0" err="1"/>
              <a:t>Management</a:t>
            </a:r>
            <a:r>
              <a:rPr lang="ru-RU" dirty="0"/>
              <a:t>), что обеспечивает полноценное функционирование фронт-офиса (</a:t>
            </a:r>
            <a:r>
              <a:rPr lang="ru-RU" dirty="0" err="1"/>
              <a:t>Front</a:t>
            </a:r>
            <a:r>
              <a:rPr lang="ru-RU" dirty="0"/>
              <a:t> </a:t>
            </a:r>
            <a:r>
              <a:rPr lang="ru-RU" dirty="0" err="1"/>
              <a:t>Office</a:t>
            </a:r>
            <a:r>
              <a:rPr lang="ru-RU" dirty="0"/>
              <a:t>, работа с клиентами) в отличие от </a:t>
            </a:r>
            <a:r>
              <a:rPr lang="ru-RU" dirty="0" err="1"/>
              <a:t>ERPсистем</a:t>
            </a:r>
            <a:r>
              <a:rPr lang="ru-RU" dirty="0"/>
              <a:t>, сфокусированных на </a:t>
            </a:r>
            <a:r>
              <a:rPr lang="ru-RU" dirty="0" err="1"/>
              <a:t>бэк</a:t>
            </a:r>
            <a:r>
              <a:rPr lang="ru-RU" dirty="0"/>
              <a:t>-офисе (</a:t>
            </a:r>
            <a:r>
              <a:rPr lang="ru-RU" dirty="0" err="1"/>
              <a:t>Back</a:t>
            </a:r>
            <a:r>
              <a:rPr lang="ru-RU" dirty="0"/>
              <a:t> </a:t>
            </a:r>
            <a:r>
              <a:rPr lang="ru-RU" dirty="0" err="1"/>
              <a:t>Office</a:t>
            </a:r>
            <a:r>
              <a:rPr lang="ru-RU" dirty="0"/>
              <a:t>, управление ресурсами).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4786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/>
          <a:p>
            <a:pPr lvl="0"/>
            <a:r>
              <a:rPr lang="ru-RU" sz="2800" b="1" dirty="0"/>
              <a:t>Стандарты стратегического уровня управления предприятием (OLTP-системы)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b="1" dirty="0"/>
              <a:t>Стандарт CSRP </a:t>
            </a:r>
            <a:endParaRPr lang="ru-RU" dirty="0"/>
          </a:p>
          <a:p>
            <a:r>
              <a:rPr lang="ru-RU" dirty="0"/>
              <a:t>Дальнейшее развитие стандарта ERP потребовало реализацию корпоративных информационных систем, объединяющих процессы как самого предприятия, так и его партнеров. Реализация стандарта CSRP (</a:t>
            </a:r>
            <a:r>
              <a:rPr lang="ru-RU" dirty="0" err="1"/>
              <a:t>Customer</a:t>
            </a:r>
            <a:r>
              <a:rPr lang="ru-RU" dirty="0"/>
              <a:t> </a:t>
            </a:r>
            <a:r>
              <a:rPr lang="ru-RU" dirty="0" err="1"/>
              <a:t>Synchronized</a:t>
            </a:r>
            <a:r>
              <a:rPr lang="ru-RU" dirty="0"/>
              <a:t> </a:t>
            </a:r>
            <a:r>
              <a:rPr lang="ru-RU" dirty="0" err="1"/>
              <a:t>Resource</a:t>
            </a:r>
            <a:r>
              <a:rPr lang="ru-RU" dirty="0"/>
              <a:t> </a:t>
            </a:r>
            <a:r>
              <a:rPr lang="ru-RU" dirty="0" err="1"/>
              <a:t>Planning</a:t>
            </a:r>
            <a:r>
              <a:rPr lang="ru-RU" dirty="0"/>
              <a:t>, планирование ресурсов вместе с клиентами) обеспечила интеграцию приложений по управлению взаимоотношениями с клиентами класса CRM с базовым функционалом ERP-систем на основе промежуточного программного обеспечения (</a:t>
            </a:r>
            <a:r>
              <a:rPr lang="ru-RU" dirty="0" err="1"/>
              <a:t>Enterprise</a:t>
            </a:r>
            <a:r>
              <a:rPr lang="ru-RU" dirty="0"/>
              <a:t> </a:t>
            </a:r>
            <a:r>
              <a:rPr lang="ru-RU" dirty="0" err="1"/>
              <a:t>Application</a:t>
            </a:r>
            <a:r>
              <a:rPr lang="ru-RU" dirty="0"/>
              <a:t> </a:t>
            </a:r>
            <a:r>
              <a:rPr lang="ru-RU" dirty="0" err="1"/>
              <a:t>Integration</a:t>
            </a:r>
            <a:r>
              <a:rPr lang="ru-RU" dirty="0"/>
              <a:t> или </a:t>
            </a:r>
            <a:r>
              <a:rPr lang="ru-RU" dirty="0" err="1"/>
              <a:t>Middleware</a:t>
            </a:r>
            <a:r>
              <a:rPr lang="ru-RU" dirty="0"/>
              <a:t>). Тем самым CSRP-системы позволили осуществить коммуникацию предприятия напрямую с потребителями по типу B2C (</a:t>
            </a:r>
            <a:r>
              <a:rPr lang="ru-RU" dirty="0" err="1"/>
              <a:t>Business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Client</a:t>
            </a:r>
            <a:r>
              <a:rPr lang="ru-RU" dirty="0"/>
              <a:t>, бизнес-клиент) или с контрагентами согласно B2B подходу (</a:t>
            </a:r>
            <a:r>
              <a:rPr lang="ru-RU" dirty="0" err="1"/>
              <a:t>Business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Business</a:t>
            </a:r>
            <a:r>
              <a:rPr lang="ru-RU" dirty="0"/>
              <a:t>, бизнес-бизнес). Программные системы CSRP, включающие в себя ERP, CRM и EAI продукты, часто называют XRP (</a:t>
            </a:r>
            <a:r>
              <a:rPr lang="ru-RU" dirty="0" err="1"/>
              <a:t>Extended</a:t>
            </a:r>
            <a:r>
              <a:rPr lang="ru-RU" dirty="0"/>
              <a:t> ERP, расширенные ERP). </a:t>
            </a:r>
          </a:p>
          <a:p>
            <a:r>
              <a:rPr lang="en-US" b="1" i="1" dirty="0"/>
              <a:t>CSRP/XRP = ERP + EAI + CRM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5388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/>
          <a:p>
            <a:pPr lvl="0"/>
            <a:r>
              <a:rPr lang="ru-RU" sz="2800" b="1" dirty="0"/>
              <a:t>Стандарты стратегического уровня управления предприятием (OLTP-системы)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b="1" dirty="0"/>
              <a:t>Стандарт SRM </a:t>
            </a:r>
            <a:endParaRPr lang="ru-RU" dirty="0"/>
          </a:p>
          <a:p>
            <a:r>
              <a:rPr lang="ru-RU" dirty="0"/>
              <a:t>Основы стандарта SRM (</a:t>
            </a:r>
            <a:r>
              <a:rPr lang="ru-RU" dirty="0" err="1"/>
              <a:t>Supplier</a:t>
            </a:r>
            <a:r>
              <a:rPr lang="ru-RU" dirty="0"/>
              <a:t> </a:t>
            </a:r>
            <a:r>
              <a:rPr lang="ru-RU" dirty="0" err="1"/>
              <a:t>Relationship</a:t>
            </a:r>
            <a:r>
              <a:rPr lang="ru-RU" dirty="0"/>
              <a:t> </a:t>
            </a:r>
            <a:r>
              <a:rPr lang="ru-RU" dirty="0" err="1"/>
              <a:t>Management</a:t>
            </a:r>
            <a:r>
              <a:rPr lang="ru-RU" dirty="0"/>
              <a:t>, управление взаимоотношениями с поставщиками) были заложены в 1983 г. Питером </a:t>
            </a:r>
            <a:r>
              <a:rPr lang="ru-RU" dirty="0" err="1"/>
              <a:t>Краличем</a:t>
            </a:r>
            <a:r>
              <a:rPr lang="ru-RU" dirty="0"/>
              <a:t>. Стандарт SRM решает задачи стратегического выбора поставщиков и новых видов продукции, а также реализации всего цикла закупок, начиная от электронной торговой площадки до оценивания деятельности поставщиков. Электронный каталог продукции поставщиков, корзины покупок (</a:t>
            </a:r>
            <a:r>
              <a:rPr lang="ru-RU" dirty="0" err="1"/>
              <a:t>Shopping</a:t>
            </a:r>
            <a:r>
              <a:rPr lang="ru-RU" dirty="0"/>
              <a:t> </a:t>
            </a:r>
            <a:r>
              <a:rPr lang="ru-RU" dirty="0" err="1"/>
              <a:t>Cart</a:t>
            </a:r>
            <a:r>
              <a:rPr lang="ru-RU" dirty="0"/>
              <a:t>), механизмы </a:t>
            </a:r>
            <a:r>
              <a:rPr lang="ru-RU" dirty="0" err="1"/>
              <a:t>саморегистрации</a:t>
            </a:r>
            <a:r>
              <a:rPr lang="ru-RU" dirty="0"/>
              <a:t> и обработки контрагентов, а также процедуры проведения тендеров и аукционов входят в базовый пакет SRM-систем. Интеграция SRM и ERP-систем ведется посредством EAI. Использование стандарта позволяет выявлять наиболее оптимальных поставщиков, контролировать закупки от стратегического планирования до реализации, что увеличивает прозрачность логистической сети и сокращает продолжительность цикла снабжения.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5388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/>
          <a:p>
            <a:pPr lvl="0"/>
            <a:r>
              <a:rPr lang="ru-RU" sz="2800" b="1" dirty="0"/>
              <a:t>Стандарты стратегического уровня управления предприятием (OLTP-системы)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55000" lnSpcReduction="20000"/>
          </a:bodyPr>
          <a:lstStyle/>
          <a:p>
            <a:r>
              <a:rPr lang="ru-RU" b="1" dirty="0"/>
              <a:t>Стандарт PLM </a:t>
            </a:r>
            <a:endParaRPr lang="ru-RU" dirty="0"/>
          </a:p>
          <a:p>
            <a:r>
              <a:rPr lang="ru-RU" dirty="0"/>
              <a:t>Стандарт PLM (</a:t>
            </a:r>
            <a:r>
              <a:rPr lang="ru-RU" dirty="0" err="1"/>
              <a:t>Product</a:t>
            </a:r>
            <a:r>
              <a:rPr lang="ru-RU" dirty="0"/>
              <a:t> </a:t>
            </a:r>
            <a:r>
              <a:rPr lang="ru-RU" dirty="0" err="1"/>
              <a:t>Lifecycle</a:t>
            </a:r>
            <a:r>
              <a:rPr lang="ru-RU" dirty="0"/>
              <a:t> </a:t>
            </a:r>
            <a:r>
              <a:rPr lang="ru-RU" dirty="0" err="1"/>
              <a:t>Management</a:t>
            </a:r>
            <a:r>
              <a:rPr lang="ru-RU" dirty="0"/>
              <a:t>, управление жизненным циклом продукта) появился достаточно недавно, однако задача управления информацией об изделиях и коллективной работой над подобными проектами была озвучена 1980-х годах. Данный стандарт подразумевает стратегический подход к организации бизнеса, позволяющий совместно разрабатывать, распространять и использовать информацию о продукте, а также управлять ею на протяжении всего жизненного цикла изделия от формирования концепции до утилизации. Основными компонентами PLM-систем на предприятии являются подсистемы: PDM (</a:t>
            </a:r>
            <a:r>
              <a:rPr lang="ru-RU" dirty="0" err="1"/>
              <a:t>Product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Management</a:t>
            </a:r>
            <a:r>
              <a:rPr lang="ru-RU" dirty="0"/>
              <a:t>, управление данными об изделии), обеспечивающая управление всей информацией о продукте; CAD (</a:t>
            </a:r>
            <a:r>
              <a:rPr lang="ru-RU" dirty="0" err="1"/>
              <a:t>Computer</a:t>
            </a:r>
            <a:r>
              <a:rPr lang="ru-RU" dirty="0"/>
              <a:t> </a:t>
            </a:r>
            <a:r>
              <a:rPr lang="ru-RU" dirty="0" err="1"/>
              <a:t>Aided</a:t>
            </a:r>
            <a:r>
              <a:rPr lang="ru-RU" dirty="0"/>
              <a:t> </a:t>
            </a:r>
            <a:r>
              <a:rPr lang="ru-RU" dirty="0" err="1"/>
              <a:t>Design</a:t>
            </a:r>
            <a:r>
              <a:rPr lang="ru-RU" dirty="0"/>
              <a:t>, автоматизированное проектирования или САПР), предназначенная для создания чертежей, конструкторской и технологической документации; CAE (</a:t>
            </a:r>
            <a:r>
              <a:rPr lang="ru-RU" dirty="0" err="1"/>
              <a:t>Computer</a:t>
            </a:r>
            <a:r>
              <a:rPr lang="ru-RU" dirty="0"/>
              <a:t> </a:t>
            </a:r>
            <a:r>
              <a:rPr lang="ru-RU" dirty="0" err="1"/>
              <a:t>Aided</a:t>
            </a:r>
            <a:r>
              <a:rPr lang="ru-RU" dirty="0"/>
              <a:t> </a:t>
            </a:r>
            <a:r>
              <a:rPr lang="ru-RU" dirty="0" err="1"/>
              <a:t>Engineering</a:t>
            </a:r>
            <a:r>
              <a:rPr lang="ru-RU" dirty="0"/>
              <a:t>, инженерные расчеты), автоматизирующая инженерные расчёты, анализ и симуляцию физических процессов; CAM (</a:t>
            </a:r>
            <a:r>
              <a:rPr lang="ru-RU" dirty="0" err="1"/>
              <a:t>Computer</a:t>
            </a:r>
            <a:r>
              <a:rPr lang="ru-RU" dirty="0"/>
              <a:t> </a:t>
            </a:r>
            <a:r>
              <a:rPr lang="ru-RU" dirty="0" err="1"/>
              <a:t>Aided</a:t>
            </a:r>
            <a:r>
              <a:rPr lang="ru-RU" dirty="0"/>
              <a:t> </a:t>
            </a:r>
            <a:r>
              <a:rPr lang="ru-RU" dirty="0" err="1"/>
              <a:t>Manufacturing</a:t>
            </a:r>
            <a:r>
              <a:rPr lang="ru-RU" dirty="0"/>
              <a:t>, технологическая подготовка производства), необходимая для подготовки технологического процесса производства изделий. Практическое применение </a:t>
            </a:r>
            <a:r>
              <a:rPr lang="ru-RU" dirty="0" err="1"/>
              <a:t>PLMсистем</a:t>
            </a:r>
            <a:r>
              <a:rPr lang="ru-RU" dirty="0"/>
              <a:t> подразумевает их интеграцию с ERP или MES-решениями.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5388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/>
          <a:p>
            <a:pPr lvl="0"/>
            <a:r>
              <a:rPr lang="ru-RU" sz="2800" b="1" dirty="0"/>
              <a:t>Стандарты стратегического уровня управления предприятием (OLTP-системы)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b="1" dirty="0"/>
              <a:t>Стандарт SCM </a:t>
            </a:r>
            <a:endParaRPr lang="ru-RU" dirty="0"/>
          </a:p>
          <a:p>
            <a:r>
              <a:rPr lang="ru-RU" dirty="0"/>
              <a:t>В начале 2000-х годов стандарт DRP2 был расширен и получил свое развитие в концепции SCM (</a:t>
            </a:r>
            <a:r>
              <a:rPr lang="ru-RU" dirty="0" err="1"/>
              <a:t>Supply</a:t>
            </a:r>
            <a:r>
              <a:rPr lang="ru-RU" dirty="0"/>
              <a:t> </a:t>
            </a:r>
            <a:r>
              <a:rPr lang="ru-RU" dirty="0" err="1"/>
              <a:t>Chain</a:t>
            </a:r>
            <a:r>
              <a:rPr lang="ru-RU" dirty="0"/>
              <a:t> </a:t>
            </a:r>
            <a:r>
              <a:rPr lang="ru-RU" dirty="0" err="1"/>
              <a:t>Management</a:t>
            </a:r>
            <a:r>
              <a:rPr lang="ru-RU" dirty="0"/>
              <a:t>, управление цепями поставок), предложенной еще в 1982 г. </a:t>
            </a:r>
            <a:r>
              <a:rPr lang="ru-RU" dirty="0" err="1"/>
              <a:t>Кейтом</a:t>
            </a:r>
            <a:r>
              <a:rPr lang="ru-RU" dirty="0"/>
              <a:t> Оливером. Стандарт SCM предполагает интегрированный подход к планированию и управлению продуктами, работами и услугами предприятия, направленный на создание эффективных каналов взаимодействия с дистрибуторами и конечными потребителями. Цепь поставок может включать в себя заводы производителя, склады, дистрибуторов, 3PL и 4PLпровайдеров, магазины розничной торговли и др., SCM-системы позволяют оптимизировать каждое из звеньев этой цепи. В состав SCM-систем входят блоки планирования и исполнения цепочек поставок: первый (SCP, </a:t>
            </a:r>
            <a:r>
              <a:rPr lang="ru-RU" dirty="0" err="1"/>
              <a:t>Supply</a:t>
            </a:r>
            <a:r>
              <a:rPr lang="ru-RU" dirty="0"/>
              <a:t> </a:t>
            </a:r>
            <a:r>
              <a:rPr lang="ru-RU" dirty="0" err="1"/>
              <a:t>Chain</a:t>
            </a:r>
            <a:r>
              <a:rPr lang="ru-RU" dirty="0"/>
              <a:t> </a:t>
            </a:r>
            <a:r>
              <a:rPr lang="ru-RU" dirty="0" err="1"/>
              <a:t>Planning</a:t>
            </a:r>
            <a:r>
              <a:rPr lang="ru-RU" dirty="0"/>
              <a:t>) нацелен на прогнозирование продаж, планирование пополнения и страхового запаса, оптимизационное планирование поставок как для каждого из элементов, так и всей логистической цепи; второй (SCE, </a:t>
            </a:r>
            <a:r>
              <a:rPr lang="ru-RU" dirty="0" err="1"/>
              <a:t>Supply</a:t>
            </a:r>
            <a:r>
              <a:rPr lang="ru-RU" dirty="0"/>
              <a:t> </a:t>
            </a:r>
            <a:r>
              <a:rPr lang="ru-RU" dirty="0" err="1"/>
              <a:t>Chain</a:t>
            </a:r>
            <a:r>
              <a:rPr lang="ru-RU" dirty="0"/>
              <a:t> </a:t>
            </a:r>
            <a:r>
              <a:rPr lang="ru-RU" dirty="0" err="1"/>
              <a:t>Execution</a:t>
            </a:r>
            <a:r>
              <a:rPr lang="ru-RU" dirty="0"/>
              <a:t>) обеспечивает выполнение логистических операций сети, а также проведение ABC и XYZ-анализа по произвольным параметрам. Аналогично SRM и PLM-решениям SCM-системы преимущественно требуют интеграции с учетной системой ERP.</a:t>
            </a:r>
          </a:p>
        </p:txBody>
      </p:sp>
    </p:spTree>
    <p:extLst>
      <p:ext uri="{BB962C8B-B14F-4D97-AF65-F5344CB8AC3E}">
        <p14:creationId xmlns:p14="http://schemas.microsoft.com/office/powerpoint/2010/main" val="1435388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/>
          <a:p>
            <a:pPr lvl="0"/>
            <a:r>
              <a:rPr lang="ru-RU" sz="2800" b="1" dirty="0"/>
              <a:t>Стандарты стратегического уровня управления предприятием (OLTP-системы)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dirty="0"/>
              <a:t>Стандарт e-COM </a:t>
            </a:r>
            <a:endParaRPr lang="ru-RU" dirty="0"/>
          </a:p>
          <a:p>
            <a:r>
              <a:rPr lang="ru-RU" dirty="0"/>
              <a:t>Стандарт e-COM (</a:t>
            </a:r>
            <a:r>
              <a:rPr lang="ru-RU" dirty="0" err="1"/>
              <a:t>Electronic</a:t>
            </a:r>
            <a:r>
              <a:rPr lang="ru-RU" dirty="0"/>
              <a:t> </a:t>
            </a:r>
            <a:r>
              <a:rPr lang="ru-RU" dirty="0" err="1"/>
              <a:t>Commerce</a:t>
            </a:r>
            <a:r>
              <a:rPr lang="ru-RU" dirty="0"/>
              <a:t>, электронная коммерция) предполагает ведение B2C продаж товаров и услуг посредством сети интернет. Классическим примером e-COM системы является интернет-магазин. Применение e-COM значительно сокращает затраты на хранение продукции в торговых залах, так как доставка может осуществляться напрямую со склада компании либо непосредственно от поставщика. Грамотное продвижение интернет-магазина позволяет привлечь широкую клиентскую аудиторию. Системы данного класса включают в себя </a:t>
            </a:r>
            <a:r>
              <a:rPr lang="ru-RU" dirty="0" err="1"/>
              <a:t>Web</a:t>
            </a:r>
            <a:r>
              <a:rPr lang="ru-RU" dirty="0"/>
              <a:t>-интерфейс и входящий в него функционал ведения продукции, прайс-листов, скидок, а также формирования корзин покупок. Системы e-COM часто интегрируют с ERP для обмена основными и переменными данными через EAI. Дополняя CRM, стандарт </a:t>
            </a:r>
            <a:r>
              <a:rPr lang="ru-RU" dirty="0" err="1"/>
              <a:t>eCOM</a:t>
            </a:r>
            <a:r>
              <a:rPr lang="ru-RU" dirty="0"/>
              <a:t> обеспечивает более тесное CSRP-взаимодействие компании с клиентами.</a:t>
            </a:r>
          </a:p>
        </p:txBody>
      </p:sp>
    </p:spTree>
    <p:extLst>
      <p:ext uri="{BB962C8B-B14F-4D97-AF65-F5344CB8AC3E}">
        <p14:creationId xmlns:p14="http://schemas.microsoft.com/office/powerpoint/2010/main" val="3302735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/>
          <a:p>
            <a:pPr lvl="0"/>
            <a:r>
              <a:rPr lang="ru-RU" sz="2800" b="1" dirty="0"/>
              <a:t>Стандарты стратегического уровня управления предприятием (OLTP-системы)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/>
              <a:t>Стандарт ERP2 </a:t>
            </a:r>
            <a:endParaRPr lang="ru-RU" dirty="0"/>
          </a:p>
          <a:p>
            <a:r>
              <a:rPr lang="ru-RU" dirty="0"/>
              <a:t>Развитие SRM, PLM, SCM и e-COM систем дало импульс для интеграции деятельности контрагентов в единую информационную систему, – класс ERP2 (</a:t>
            </a:r>
            <a:r>
              <a:rPr lang="ru-RU" dirty="0" err="1"/>
              <a:t>Enterprise</a:t>
            </a:r>
            <a:r>
              <a:rPr lang="ru-RU" dirty="0"/>
              <a:t> </a:t>
            </a:r>
            <a:r>
              <a:rPr lang="ru-RU" dirty="0" err="1"/>
              <a:t>Resource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Relationship</a:t>
            </a:r>
            <a:r>
              <a:rPr lang="ru-RU" dirty="0"/>
              <a:t> </a:t>
            </a:r>
            <a:r>
              <a:rPr lang="ru-RU" dirty="0" err="1"/>
              <a:t>Processing</a:t>
            </a:r>
            <a:r>
              <a:rPr lang="ru-RU" dirty="0"/>
              <a:t>, управлением предприятием на основе ресурсов и взаимоотношений). Системы класса ERP2 объединяют в себе реализацию большинства описанных ранее стандартов и обеспечивают максимальную автоматизацию бизнес-процессов производственных и торговых организаций. ERP2 = CSRP/XRP + SRM + PLM + SCM + e-COM </a:t>
            </a:r>
          </a:p>
        </p:txBody>
      </p:sp>
    </p:spTree>
    <p:extLst>
      <p:ext uri="{BB962C8B-B14F-4D97-AF65-F5344CB8AC3E}">
        <p14:creationId xmlns:p14="http://schemas.microsoft.com/office/powerpoint/2010/main" val="3023394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/>
          <a:p>
            <a:pPr lvl="0"/>
            <a:r>
              <a:rPr lang="ru-RU" sz="2800" b="1" dirty="0"/>
              <a:t>Стандарты стратегического уровня управления предприятием (OLTP-системы)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dirty="0"/>
              <a:t>Прочие APS, TM, MDM и WM стандарты </a:t>
            </a:r>
            <a:endParaRPr lang="ru-RU" dirty="0"/>
          </a:p>
          <a:p>
            <a:r>
              <a:rPr lang="ru-RU" dirty="0"/>
              <a:t>В настоящий момент появление новых стандартов обуславливается необходимостью дальнейшего расширения отдельных компонентов базовых классов ERP и ERP2. Так были созданы APS-системы (</a:t>
            </a:r>
            <a:r>
              <a:rPr lang="ru-RU" dirty="0" err="1"/>
              <a:t>Advanced</a:t>
            </a:r>
            <a:r>
              <a:rPr lang="ru-RU" dirty="0"/>
              <a:t> </a:t>
            </a:r>
            <a:r>
              <a:rPr lang="ru-RU" dirty="0" err="1"/>
              <a:t>Planning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Scheduling</a:t>
            </a:r>
            <a:r>
              <a:rPr lang="ru-RU" dirty="0"/>
              <a:t>, продвинутое планирование) для более гибкого планирования производства, </a:t>
            </a:r>
            <a:r>
              <a:rPr lang="ru-RU" dirty="0" err="1"/>
              <a:t>TMSсистемы</a:t>
            </a:r>
            <a:r>
              <a:rPr lang="ru-RU" dirty="0"/>
              <a:t> (</a:t>
            </a:r>
            <a:r>
              <a:rPr lang="ru-RU" dirty="0" err="1"/>
              <a:t>Transport</a:t>
            </a:r>
            <a:r>
              <a:rPr lang="ru-RU" dirty="0"/>
              <a:t> </a:t>
            </a:r>
            <a:r>
              <a:rPr lang="ru-RU" dirty="0" err="1"/>
              <a:t>Management</a:t>
            </a:r>
            <a:r>
              <a:rPr lang="ru-RU" dirty="0"/>
              <a:t>, управление транспортом) – планирования, выполнения и расчета транспортных перевозок, MDM-системы (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Management</a:t>
            </a:r>
            <a:r>
              <a:rPr lang="ru-RU" dirty="0"/>
              <a:t>, управление данными) – обработки основных данных и WM-системы (</a:t>
            </a:r>
            <a:r>
              <a:rPr lang="ru-RU" dirty="0" err="1"/>
              <a:t>Warehouse</a:t>
            </a:r>
            <a:r>
              <a:rPr lang="ru-RU" dirty="0"/>
              <a:t> </a:t>
            </a:r>
            <a:r>
              <a:rPr lang="ru-RU" dirty="0" err="1"/>
              <a:t>Management</a:t>
            </a:r>
            <a:r>
              <a:rPr lang="ru-RU" dirty="0"/>
              <a:t>, управление складами) – расширенного управления складским хозяйством. Системы APS, TMS, MDM и WMS обогащают существующих функционал учетных ERP/ERP2-систем и конечно же требуют непосредственной интеграции с ними.</a:t>
            </a:r>
          </a:p>
        </p:txBody>
      </p:sp>
    </p:spTree>
    <p:extLst>
      <p:ext uri="{BB962C8B-B14F-4D97-AF65-F5344CB8AC3E}">
        <p14:creationId xmlns:p14="http://schemas.microsoft.com/office/powerpoint/2010/main" val="3023394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dirty="0" smtClean="0"/>
              <a:t>OLAP -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OLAP </a:t>
            </a:r>
            <a:r>
              <a:rPr lang="ru-RU" dirty="0"/>
              <a:t>(англ. </a:t>
            </a:r>
            <a:r>
              <a:rPr lang="ru-RU" dirty="0" err="1"/>
              <a:t>online</a:t>
            </a:r>
            <a:r>
              <a:rPr lang="ru-RU" dirty="0"/>
              <a:t> </a:t>
            </a:r>
            <a:r>
              <a:rPr lang="ru-RU" dirty="0" err="1"/>
              <a:t>analytical</a:t>
            </a:r>
            <a:r>
              <a:rPr lang="ru-RU" dirty="0"/>
              <a:t> </a:t>
            </a:r>
            <a:r>
              <a:rPr lang="ru-RU" dirty="0" err="1"/>
              <a:t>processing</a:t>
            </a:r>
            <a:r>
              <a:rPr lang="ru-RU" dirty="0"/>
              <a:t>, интерактивная аналитическая обработка) — технология обработки данных, заключающаяся в подготовке суммарной (агрегированной) информации на основе больших массивов данных, структурированных по многомерному принципу. Реализации технологии OLAP являются компонентами программных решений класса </a:t>
            </a:r>
            <a:r>
              <a:rPr lang="ru-RU" b="1" dirty="0" err="1"/>
              <a:t>Business</a:t>
            </a:r>
            <a:r>
              <a:rPr lang="ru-RU" b="1" dirty="0"/>
              <a:t> </a:t>
            </a:r>
            <a:r>
              <a:rPr lang="ru-RU" b="1" dirty="0" err="1"/>
              <a:t>Intelligence</a:t>
            </a:r>
            <a:r>
              <a:rPr lang="ru-RU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3076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dirty="0" smtClean="0"/>
              <a:t>OLAP -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dirty="0"/>
              <a:t>Стандарт BI стратегического уровня (OLAP-системы) </a:t>
            </a:r>
            <a:endParaRPr lang="ru-RU" dirty="0"/>
          </a:p>
          <a:p>
            <a:r>
              <a:rPr lang="ru-RU" dirty="0"/>
              <a:t>Большие массивы данных, обрабатываемые на транзакционном уровне, подлежат дальнейшему анализу (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Mining</a:t>
            </a:r>
            <a:r>
              <a:rPr lang="ru-RU" dirty="0"/>
              <a:t>). Для этого был разработан стандарт BI (</a:t>
            </a:r>
            <a:r>
              <a:rPr lang="ru-RU" dirty="0" err="1"/>
              <a:t>Business</a:t>
            </a:r>
            <a:r>
              <a:rPr lang="ru-RU" dirty="0"/>
              <a:t> </a:t>
            </a:r>
            <a:r>
              <a:rPr lang="ru-RU" dirty="0" err="1"/>
              <a:t>Intelligence</a:t>
            </a:r>
            <a:r>
              <a:rPr lang="ru-RU" dirty="0"/>
              <a:t>, бизнес анализ), предложенный еще в 1958 г. </a:t>
            </a:r>
            <a:r>
              <a:rPr lang="ru-RU" dirty="0" err="1"/>
              <a:t>Хансом</a:t>
            </a:r>
            <a:r>
              <a:rPr lang="ru-RU" dirty="0"/>
              <a:t> Луна. Применяя витрины для обработки и визуализации данных, а также моделирования потенциально возможных ситуаций, системы BI обеспечивают помощь в принятии управленческих решений. С технической точки зрения данный класс систем представим хранилищем данных (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Warehouse</a:t>
            </a:r>
            <a:r>
              <a:rPr lang="ru-RU" dirty="0"/>
              <a:t>), базой знаний (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Based</a:t>
            </a:r>
            <a:r>
              <a:rPr lang="ru-RU" dirty="0"/>
              <a:t> </a:t>
            </a:r>
            <a:r>
              <a:rPr lang="ru-RU" dirty="0" err="1"/>
              <a:t>Knowledge</a:t>
            </a:r>
            <a:r>
              <a:rPr lang="ru-RU" dirty="0"/>
              <a:t>) и средствами анализа, интерпретации, предсказания. BI-системы, которые часто называют BW-решениями (</a:t>
            </a:r>
            <a:r>
              <a:rPr lang="ru-RU" dirty="0" err="1"/>
              <a:t>Business</a:t>
            </a:r>
            <a:r>
              <a:rPr lang="ru-RU" dirty="0"/>
              <a:t> </a:t>
            </a:r>
            <a:r>
              <a:rPr lang="ru-RU" dirty="0" err="1"/>
              <a:t>Information</a:t>
            </a:r>
            <a:r>
              <a:rPr lang="ru-RU" dirty="0"/>
              <a:t> </a:t>
            </a:r>
            <a:r>
              <a:rPr lang="ru-RU" dirty="0" err="1"/>
              <a:t>Warehouse</a:t>
            </a:r>
            <a:r>
              <a:rPr lang="ru-RU" dirty="0"/>
              <a:t>), по определению требуют интеграции с учетной системой, обеспечивающей ее необходимыми транзакционными данными. </a:t>
            </a:r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30949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положения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Под </a:t>
            </a:r>
            <a:r>
              <a:rPr lang="ru-RU" b="1" i="1" dirty="0" smtClean="0"/>
              <a:t>стандартом</a:t>
            </a:r>
            <a:r>
              <a:rPr lang="ru-RU" dirty="0" smtClean="0"/>
              <a:t> </a:t>
            </a:r>
            <a:r>
              <a:rPr lang="ru-RU" dirty="0"/>
              <a:t>понимается определенная </a:t>
            </a:r>
            <a:r>
              <a:rPr lang="ru-RU" b="1" dirty="0"/>
              <a:t>стратегия управления </a:t>
            </a:r>
            <a:r>
              <a:rPr lang="ru-RU" dirty="0"/>
              <a:t>предприятием, целью которой является оптимизация процессов и сокращение затрат. </a:t>
            </a:r>
            <a:endParaRPr lang="ru-RU" dirty="0" smtClean="0"/>
          </a:p>
          <a:p>
            <a:r>
              <a:rPr lang="ru-RU" dirty="0" smtClean="0"/>
              <a:t>Информационная </a:t>
            </a:r>
            <a:r>
              <a:rPr lang="ru-RU" dirty="0"/>
              <a:t>система будет представлять собой </a:t>
            </a:r>
            <a:r>
              <a:rPr lang="ru-RU" b="1" i="1" dirty="0"/>
              <a:t>специализированное программное обеспечение</a:t>
            </a:r>
            <a:r>
              <a:rPr lang="ru-RU" dirty="0"/>
              <a:t>, реализующее</a:t>
            </a:r>
            <a:r>
              <a:rPr lang="ru-RU" b="1" dirty="0"/>
              <a:t> стандарт </a:t>
            </a:r>
            <a:r>
              <a:rPr lang="ru-RU" dirty="0"/>
              <a:t>в заданной предметной области компании. </a:t>
            </a:r>
            <a:endParaRPr lang="ru-RU" dirty="0" smtClean="0"/>
          </a:p>
          <a:p>
            <a:r>
              <a:rPr lang="ru-RU" b="1" i="1" dirty="0" smtClean="0"/>
              <a:t>Корпоративная </a:t>
            </a:r>
            <a:r>
              <a:rPr lang="ru-RU" b="1" i="1" dirty="0"/>
              <a:t>информационная система </a:t>
            </a:r>
            <a:r>
              <a:rPr lang="ru-RU" dirty="0" smtClean="0"/>
              <a:t>- </a:t>
            </a:r>
            <a:r>
              <a:rPr lang="ru-RU" b="1" dirty="0"/>
              <a:t>совокупность</a:t>
            </a:r>
            <a:r>
              <a:rPr lang="ru-RU" dirty="0"/>
              <a:t> информационных систем, работающая в масштабе как </a:t>
            </a:r>
            <a:r>
              <a:rPr lang="ru-RU" b="1" dirty="0"/>
              <a:t>всего предприятия</a:t>
            </a:r>
            <a:r>
              <a:rPr lang="ru-RU" dirty="0"/>
              <a:t>, так и возможного </a:t>
            </a:r>
            <a:r>
              <a:rPr lang="ru-RU" b="1" dirty="0"/>
              <a:t>холдинга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5165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pPr lvl="0"/>
            <a:r>
              <a:rPr lang="ru-RU" sz="2800" b="1" dirty="0" err="1"/>
              <a:t>OLTeP</a:t>
            </a:r>
            <a:r>
              <a:rPr lang="ru-RU" sz="2800" b="1" dirty="0"/>
              <a:t>-системы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b="1" dirty="0"/>
              <a:t>Система MES тактического уровня (</a:t>
            </a:r>
            <a:r>
              <a:rPr lang="ru-RU" b="1" dirty="0" err="1"/>
              <a:t>OLTeP</a:t>
            </a:r>
            <a:r>
              <a:rPr lang="ru-RU" b="1" dirty="0"/>
              <a:t>-системы) </a:t>
            </a:r>
            <a:endParaRPr lang="ru-RU" dirty="0"/>
          </a:p>
          <a:p>
            <a:r>
              <a:rPr lang="ru-RU" dirty="0"/>
              <a:t>Система MES (</a:t>
            </a:r>
            <a:r>
              <a:rPr lang="ru-RU" dirty="0" err="1"/>
              <a:t>Manufacturing</a:t>
            </a:r>
            <a:r>
              <a:rPr lang="ru-RU" dirty="0"/>
              <a:t> </a:t>
            </a:r>
            <a:r>
              <a:rPr lang="ru-RU" dirty="0" err="1"/>
              <a:t>Execution</a:t>
            </a:r>
            <a:r>
              <a:rPr lang="ru-RU" dirty="0"/>
              <a:t> </a:t>
            </a:r>
            <a:r>
              <a:rPr lang="ru-RU" dirty="0" err="1"/>
              <a:t>System</a:t>
            </a:r>
            <a:r>
              <a:rPr lang="ru-RU" dirty="0"/>
              <a:t>, управление производственными процессами) применяются для оперативного планирования и управления производством. Данные системы позволяют в режиме реального времени планировать, оптимизировать, контролировать и документировать производственные процессы от формирования заказа до выпуска готовой продукции. Выделяют такие функции MES-систем как контроль состояния и распределения ресурсов, оперативное и детальное планирование, диспетчеризация производства, управление качеством продукции, производственными процессами, техобслуживанием и ремонтом оборудования, а также анализ производительности. MES-системы решают задачи по оптимизации планирования на основе численных методов, например, с учетом взаимозаменяемости и переналадок оборудования. Впервые подобные задачи были предложены Леонидом Канторовичем в 1939 г. Сформированный таким образом оперативный план производства MES-систем соотносится с результатами стратегического планирования ERP-решения во избежание нереалистичных прогнозов последнего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06374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pPr lvl="0"/>
            <a:r>
              <a:rPr lang="ru-RU" sz="2800" b="1" dirty="0" err="1"/>
              <a:t>OLTeP</a:t>
            </a:r>
            <a:r>
              <a:rPr lang="ru-RU" sz="2800" b="1" dirty="0"/>
              <a:t>-системы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b="1" dirty="0"/>
              <a:t>Системы АСУТП и SCADA оперативного уровня (</a:t>
            </a:r>
            <a:r>
              <a:rPr lang="ru-RU" b="1" dirty="0" err="1"/>
              <a:t>OLTeP</a:t>
            </a:r>
            <a:r>
              <a:rPr lang="ru-RU" b="1" dirty="0"/>
              <a:t>-системы) </a:t>
            </a:r>
            <a:endParaRPr lang="ru-RU" dirty="0"/>
          </a:p>
          <a:p>
            <a:r>
              <a:rPr lang="ru-RU" dirty="0"/>
              <a:t> </a:t>
            </a:r>
          </a:p>
          <a:p>
            <a:r>
              <a:rPr lang="ru-RU" dirty="0"/>
              <a:t>Система АСУТП (автоматизированные системы управления технологическими процессами) или SCADA (</a:t>
            </a:r>
            <a:r>
              <a:rPr lang="ru-RU" dirty="0" err="1"/>
              <a:t>Supervisory</a:t>
            </a:r>
            <a:r>
              <a:rPr lang="ru-RU" dirty="0"/>
              <a:t> </a:t>
            </a:r>
            <a:r>
              <a:rPr lang="ru-RU" dirty="0" err="1"/>
              <a:t>Control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Acquisition</a:t>
            </a:r>
            <a:r>
              <a:rPr lang="ru-RU" dirty="0"/>
              <a:t>, диспетчерское управление и сбор данных) представляет собой комплекс технических и программных средств, предназначенный для автоматизации управления технологическим оборудованием на промышленных предприятиях. Выделяют управляющие, информационные и вспомогательные функции АСУ ТП, позволяющие вести программное управление группой оборудования, технологическими режимами или отдельными участками процессов, а также контролировать и измерять  технологические параметры процессов. SCADA-система состоит из драйверов, обеспечивающих связь с промышленными контроллерами, системы реального времени и соответствующей базы данных для хранения оперативной информации, пользовательского интерфейса с механизмами обработки аварийных событий, а также средств взаимодействия с внешними подсистемами. Часто под SCADA-системами подразумевается только человеко-машинный интерфейс АСУТП, история развития последних берет свое начало с 1930-х годов XX века. АСУТП-решения, заданные программируемыми логическими контроллерами, SCADA-системами и базами данных, позволяют вести сбор и обработку технологических данных в режиме реального времени, которые в дальнейшем будут переданы на уровень MES-систем.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3394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Autofit/>
          </a:bodyPr>
          <a:lstStyle/>
          <a:p>
            <a:r>
              <a:rPr lang="ru-RU" sz="2400" dirty="0" smtClean="0"/>
              <a:t>Этапы </a:t>
            </a:r>
            <a:r>
              <a:rPr lang="ru-RU" sz="2400" dirty="0"/>
              <a:t>развития стандартов управления </a:t>
            </a:r>
            <a:r>
              <a:rPr lang="ru-RU" sz="2400" dirty="0" smtClean="0"/>
              <a:t>предприятием 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24744"/>
            <a:ext cx="8712968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45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ru-RU" sz="2400" dirty="0" smtClean="0"/>
              <a:t>Классификация </a:t>
            </a:r>
            <a:r>
              <a:rPr lang="ru-RU" sz="2400" dirty="0"/>
              <a:t>систем на основе информационных уровней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40768"/>
            <a:ext cx="8748464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076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/>
          <a:p>
            <a:pPr lvl="0"/>
            <a:r>
              <a:rPr lang="ru-RU" sz="2800" b="1" dirty="0"/>
              <a:t>Стандарты стратегического уровня управления предприятием (OLTP-системы)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10000"/>
          </a:bodyPr>
          <a:lstStyle/>
          <a:p>
            <a:r>
              <a:rPr lang="ru-RU" b="1" dirty="0"/>
              <a:t>OLTP</a:t>
            </a:r>
            <a:r>
              <a:rPr lang="ru-RU" dirty="0"/>
              <a:t> (англ. </a:t>
            </a:r>
            <a:r>
              <a:rPr lang="ru-RU" dirty="0" err="1"/>
              <a:t>Online</a:t>
            </a:r>
            <a:r>
              <a:rPr lang="ru-RU" dirty="0"/>
              <a:t> </a:t>
            </a:r>
            <a:r>
              <a:rPr lang="ru-RU" dirty="0" err="1"/>
              <a:t>Transaction</a:t>
            </a:r>
            <a:r>
              <a:rPr lang="ru-RU" dirty="0"/>
              <a:t> </a:t>
            </a:r>
            <a:r>
              <a:rPr lang="ru-RU" dirty="0" err="1"/>
              <a:t>Processing</a:t>
            </a:r>
            <a:r>
              <a:rPr lang="ru-RU" dirty="0"/>
              <a:t>), транзакционная система — </a:t>
            </a:r>
            <a:r>
              <a:rPr lang="ru-RU" b="1" dirty="0"/>
              <a:t>обработка транзакций в реальном времени</a:t>
            </a:r>
            <a:r>
              <a:rPr lang="ru-RU" dirty="0"/>
              <a:t>. </a:t>
            </a:r>
            <a:r>
              <a:rPr lang="ru-RU" dirty="0" smtClean="0"/>
              <a:t>Способ </a:t>
            </a:r>
            <a:r>
              <a:rPr lang="ru-RU" dirty="0"/>
              <a:t>организации БД, при котором система работает с небольшими по размерам транзакциями, но идущими большим потоком, и при этом клиенту требуется от системы </a:t>
            </a:r>
            <a:r>
              <a:rPr lang="ru-RU" b="1" i="1" dirty="0"/>
              <a:t>минимальное время отклика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Термин </a:t>
            </a:r>
            <a:r>
              <a:rPr lang="ru-RU" dirty="0"/>
              <a:t>OLTP применяют также к системам (приложениям). </a:t>
            </a:r>
            <a:r>
              <a:rPr lang="ru-RU" b="1" i="1" dirty="0"/>
              <a:t>OLTP-системы</a:t>
            </a:r>
            <a:r>
              <a:rPr lang="ru-RU" dirty="0"/>
              <a:t> предназначены для ввода, структурированного хранения и обработки информации (операций, документов) в </a:t>
            </a:r>
            <a:r>
              <a:rPr lang="ru-RU" b="1" dirty="0"/>
              <a:t>режиме реального времени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0759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/>
          <a:p>
            <a:pPr lvl="0"/>
            <a:r>
              <a:rPr lang="ru-RU" sz="2800" b="1" dirty="0"/>
              <a:t>Стандарты стратегического уровня управления предприятием (OLTP-системы)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r>
              <a:rPr lang="ru-RU" b="1" dirty="0"/>
              <a:t>Стандарт MPS </a:t>
            </a:r>
            <a:endParaRPr lang="ru-RU" dirty="0"/>
          </a:p>
          <a:p>
            <a:r>
              <a:rPr lang="ru-RU" dirty="0"/>
              <a:t>Исходным стандартом работы корпоративных информационных систем в 60-х годах XX века был MPS (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Planning</a:t>
            </a:r>
            <a:r>
              <a:rPr lang="ru-RU" dirty="0"/>
              <a:t> </a:t>
            </a:r>
            <a:r>
              <a:rPr lang="ru-RU" dirty="0" err="1"/>
              <a:t>Scheduling</a:t>
            </a:r>
            <a:r>
              <a:rPr lang="ru-RU" dirty="0"/>
              <a:t>, </a:t>
            </a:r>
            <a:r>
              <a:rPr lang="ru-RU" b="1" i="1" dirty="0"/>
              <a:t>управление календарным планированием</a:t>
            </a:r>
            <a:r>
              <a:rPr lang="ru-RU" dirty="0"/>
              <a:t>), позволяющий составлять </a:t>
            </a:r>
            <a:r>
              <a:rPr lang="ru-RU" b="1" dirty="0"/>
              <a:t>основной план </a:t>
            </a:r>
            <a:r>
              <a:rPr lang="ru-RU" dirty="0"/>
              <a:t>производства. </a:t>
            </a:r>
            <a:endParaRPr lang="ru-RU" dirty="0" smtClean="0"/>
          </a:p>
          <a:p>
            <a:r>
              <a:rPr lang="ru-RU" dirty="0" smtClean="0"/>
              <a:t>Согласно </a:t>
            </a:r>
            <a:r>
              <a:rPr lang="ru-RU" dirty="0"/>
              <a:t>MPS </a:t>
            </a:r>
            <a:r>
              <a:rPr lang="ru-RU" b="1" i="1" dirty="0"/>
              <a:t>план выпуска </a:t>
            </a:r>
            <a:r>
              <a:rPr lang="ru-RU" dirty="0"/>
              <a:t>готовой продукции формировался на основании </a:t>
            </a:r>
            <a:r>
              <a:rPr lang="ru-RU" b="1" i="1" dirty="0"/>
              <a:t>данных спроса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Главными </a:t>
            </a:r>
            <a:r>
              <a:rPr lang="ru-RU" b="1" i="1" dirty="0"/>
              <a:t>предпосылками </a:t>
            </a:r>
            <a:r>
              <a:rPr lang="ru-RU" dirty="0"/>
              <a:t>стандарта MPS являлись </a:t>
            </a:r>
            <a:r>
              <a:rPr lang="ru-RU" b="1" i="1" dirty="0"/>
              <a:t>задержки в производстве </a:t>
            </a:r>
            <a:r>
              <a:rPr lang="ru-RU" dirty="0"/>
              <a:t>по причине </a:t>
            </a:r>
            <a:r>
              <a:rPr lang="ru-RU" b="1" dirty="0"/>
              <a:t>запаздывания поставок комплектующих</a:t>
            </a:r>
            <a:r>
              <a:rPr lang="ru-RU" dirty="0"/>
              <a:t>, а также </a:t>
            </a:r>
            <a:r>
              <a:rPr lang="ru-RU" b="1" dirty="0"/>
              <a:t>затоваривание складов сырьем</a:t>
            </a:r>
            <a:r>
              <a:rPr lang="ru-RU" dirty="0"/>
              <a:t>, поступившим раньше намеченного срока.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58427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/>
          <a:p>
            <a:pPr lvl="0"/>
            <a:r>
              <a:rPr lang="ru-RU" sz="2800" b="1" dirty="0"/>
              <a:t>Стандарты стратегического уровня управления предприятием (OLTP-системы)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r>
              <a:rPr lang="ru-RU" b="1" dirty="0"/>
              <a:t>Стандарт MPS </a:t>
            </a:r>
            <a:endParaRPr lang="ru-RU" dirty="0"/>
          </a:p>
          <a:p>
            <a:r>
              <a:rPr lang="ru-RU" dirty="0" smtClean="0"/>
              <a:t>Объемно-календарное </a:t>
            </a:r>
            <a:r>
              <a:rPr lang="ru-RU" dirty="0"/>
              <a:t>планирование являлось ключевой составляющей стандарта MPS: </a:t>
            </a:r>
            <a:endParaRPr lang="ru-RU" dirty="0" smtClean="0"/>
          </a:p>
          <a:p>
            <a:pPr lvl="1"/>
            <a:r>
              <a:rPr lang="ru-RU" dirty="0" smtClean="0"/>
              <a:t>сначала </a:t>
            </a:r>
            <a:r>
              <a:rPr lang="ru-RU" dirty="0"/>
              <a:t>формировался </a:t>
            </a:r>
            <a:r>
              <a:rPr lang="ru-RU" b="1" dirty="0"/>
              <a:t>план продаж </a:t>
            </a:r>
            <a:r>
              <a:rPr lang="ru-RU" dirty="0"/>
              <a:t>с распределением </a:t>
            </a:r>
            <a:r>
              <a:rPr lang="ru-RU" b="1" i="1" dirty="0"/>
              <a:t>по периодам</a:t>
            </a:r>
            <a:r>
              <a:rPr lang="ru-RU" dirty="0"/>
              <a:t>, </a:t>
            </a:r>
            <a:endParaRPr lang="ru-RU" dirty="0" smtClean="0"/>
          </a:p>
          <a:p>
            <a:pPr lvl="1"/>
            <a:r>
              <a:rPr lang="ru-RU" dirty="0" smtClean="0"/>
              <a:t>далее </a:t>
            </a:r>
            <a:r>
              <a:rPr lang="ru-RU" dirty="0"/>
              <a:t>на его основе </a:t>
            </a:r>
            <a:r>
              <a:rPr lang="ru-RU" b="1" i="1" dirty="0"/>
              <a:t>план-график закупки </a:t>
            </a:r>
            <a:r>
              <a:rPr lang="ru-RU" dirty="0"/>
              <a:t>и </a:t>
            </a:r>
            <a:r>
              <a:rPr lang="ru-RU" b="1" i="1" dirty="0"/>
              <a:t>собственного производства</a:t>
            </a:r>
            <a:r>
              <a:rPr lang="ru-RU" dirty="0"/>
              <a:t>. Стандарт идеально подходил для работы небольших торговых предприятий. </a:t>
            </a:r>
            <a:endParaRPr lang="ru-RU" dirty="0" smtClean="0"/>
          </a:p>
          <a:p>
            <a:r>
              <a:rPr lang="ru-RU" b="1" i="1" dirty="0" smtClean="0"/>
              <a:t>Ключевой </a:t>
            </a:r>
            <a:r>
              <a:rPr lang="ru-RU" b="1" i="1" dirty="0"/>
              <a:t>проблемой </a:t>
            </a:r>
            <a:r>
              <a:rPr lang="ru-RU" dirty="0"/>
              <a:t>MPS было </a:t>
            </a:r>
            <a:r>
              <a:rPr lang="ru-RU" b="1" dirty="0"/>
              <a:t>прогнозирование объема и сроков поставок</a:t>
            </a:r>
            <a:r>
              <a:rPr lang="ru-RU" dirty="0"/>
              <a:t>, что порождало необходимость  </a:t>
            </a:r>
            <a:r>
              <a:rPr lang="ru-RU" b="1" i="1" dirty="0"/>
              <a:t>долгосрочного планирования потребительского спроса</a:t>
            </a:r>
            <a:r>
              <a:rPr lang="ru-RU" dirty="0"/>
              <a:t>, длительности производства и складских площадей. </a:t>
            </a:r>
            <a:endParaRPr lang="ru-RU" dirty="0" smtClean="0"/>
          </a:p>
          <a:p>
            <a:r>
              <a:rPr lang="ru-RU" b="1" i="1" dirty="0" smtClean="0"/>
              <a:t>MPS </a:t>
            </a:r>
            <a:r>
              <a:rPr lang="ru-RU" b="1" i="1" dirty="0"/>
              <a:t>= планирование Производства и </a:t>
            </a:r>
            <a:r>
              <a:rPr lang="ru-RU" b="1" i="1" dirty="0" smtClean="0"/>
              <a:t>Закупок</a:t>
            </a:r>
          </a:p>
          <a:p>
            <a:endParaRPr lang="ru-RU" dirty="0"/>
          </a:p>
          <a:p>
            <a:r>
              <a:rPr lang="ru-RU" sz="1800" dirty="0"/>
              <a:t>В контексте MPS-стандарта были введены понятия точки </a:t>
            </a:r>
            <a:r>
              <a:rPr lang="ru-RU" sz="1800" dirty="0" err="1"/>
              <a:t>перезаказа</a:t>
            </a:r>
            <a:r>
              <a:rPr lang="ru-RU" sz="1800" dirty="0"/>
              <a:t> (</a:t>
            </a:r>
            <a:r>
              <a:rPr lang="ru-RU" sz="1800" dirty="0" err="1"/>
              <a:t>Reorder</a:t>
            </a:r>
            <a:r>
              <a:rPr lang="ru-RU" sz="1800" dirty="0"/>
              <a:t> </a:t>
            </a:r>
            <a:r>
              <a:rPr lang="ru-RU" sz="1800" dirty="0" err="1"/>
              <a:t>Point</a:t>
            </a:r>
            <a:r>
              <a:rPr lang="ru-RU" sz="1800" dirty="0"/>
              <a:t>), максимальный запас пополнения (</a:t>
            </a:r>
            <a:r>
              <a:rPr lang="ru-RU" sz="1800" dirty="0" err="1"/>
              <a:t>Max</a:t>
            </a:r>
            <a:r>
              <a:rPr lang="ru-RU" sz="1800" dirty="0"/>
              <a:t> </a:t>
            </a:r>
            <a:r>
              <a:rPr lang="ru-RU" sz="1800" dirty="0" err="1"/>
              <a:t>Stock</a:t>
            </a:r>
            <a:r>
              <a:rPr lang="ru-RU" sz="1800" dirty="0"/>
              <a:t>) и спецификации изделия (</a:t>
            </a:r>
            <a:r>
              <a:rPr lang="ru-RU" sz="1800" dirty="0" err="1"/>
              <a:t>Bill</a:t>
            </a:r>
            <a:r>
              <a:rPr lang="ru-RU" sz="1800" dirty="0"/>
              <a:t> </a:t>
            </a:r>
            <a:r>
              <a:rPr lang="ru-RU" sz="1800" dirty="0" err="1"/>
              <a:t>of</a:t>
            </a:r>
            <a:r>
              <a:rPr lang="ru-RU" sz="1800" dirty="0"/>
              <a:t> </a:t>
            </a:r>
            <a:r>
              <a:rPr lang="ru-RU" sz="1800" dirty="0" err="1"/>
              <a:t>Material</a:t>
            </a:r>
            <a:r>
              <a:rPr lang="ru-RU" sz="1800" dirty="0"/>
              <a:t>).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3225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/>
          <a:p>
            <a:pPr lvl="0"/>
            <a:r>
              <a:rPr lang="ru-RU" sz="2800" b="1" dirty="0"/>
              <a:t>Стандарты стратегического уровня управления предприятием (OLTP-системы)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b="1" dirty="0" smtClean="0"/>
              <a:t>Стандарт </a:t>
            </a:r>
            <a:r>
              <a:rPr lang="ru-RU" b="1" dirty="0"/>
              <a:t>MRP </a:t>
            </a:r>
            <a:endParaRPr lang="ru-RU" dirty="0"/>
          </a:p>
          <a:p>
            <a:r>
              <a:rPr lang="ru-RU" dirty="0"/>
              <a:t>Оптимизация управления производством в середине 60-х годов породила новый класс систем: MRP (</a:t>
            </a:r>
            <a:r>
              <a:rPr lang="ru-RU" dirty="0" err="1"/>
              <a:t>Material</a:t>
            </a:r>
            <a:r>
              <a:rPr lang="ru-RU" dirty="0"/>
              <a:t> </a:t>
            </a:r>
            <a:r>
              <a:rPr lang="ru-RU" dirty="0" err="1"/>
              <a:t>Requirement</a:t>
            </a:r>
            <a:r>
              <a:rPr lang="ru-RU" dirty="0"/>
              <a:t> </a:t>
            </a:r>
            <a:r>
              <a:rPr lang="ru-RU" dirty="0" err="1"/>
              <a:t>Planning</a:t>
            </a:r>
            <a:r>
              <a:rPr lang="ru-RU" b="1" dirty="0"/>
              <a:t>, планирование материальных потребностей</a:t>
            </a:r>
            <a:r>
              <a:rPr lang="ru-RU" dirty="0"/>
              <a:t>). </a:t>
            </a:r>
            <a:endParaRPr lang="ru-RU" dirty="0" smtClean="0"/>
          </a:p>
          <a:p>
            <a:r>
              <a:rPr lang="ru-RU" dirty="0" smtClean="0"/>
              <a:t>Данный </a:t>
            </a:r>
            <a:r>
              <a:rPr lang="ru-RU" dirty="0"/>
              <a:t>класс систем позволял рассчитать </a:t>
            </a:r>
            <a:r>
              <a:rPr lang="ru-RU" b="1" dirty="0"/>
              <a:t>возможность выполнения новых </a:t>
            </a:r>
            <a:r>
              <a:rPr lang="ru-RU" dirty="0"/>
              <a:t>производственных заказов </a:t>
            </a:r>
            <a:r>
              <a:rPr lang="ru-RU" b="1" i="1" dirty="0"/>
              <a:t>при заданном плане производства</a:t>
            </a:r>
            <a:r>
              <a:rPr lang="ru-RU" dirty="0"/>
              <a:t>. В случае, если новый заказ производства невозможно было выполнить к определенному сроку, система позволяла оценить, во сколько все же обойдется выполнение этого заказа при сохранении сроков. </a:t>
            </a:r>
            <a:endParaRPr lang="ru-RU" dirty="0" smtClean="0"/>
          </a:p>
          <a:p>
            <a:r>
              <a:rPr lang="ru-RU" dirty="0" smtClean="0"/>
              <a:t>Изначальные </a:t>
            </a:r>
            <a:r>
              <a:rPr lang="ru-RU" b="1" dirty="0"/>
              <a:t>минусы MPS </a:t>
            </a:r>
            <a:r>
              <a:rPr lang="ru-RU" dirty="0"/>
              <a:t>были частично решены: </a:t>
            </a:r>
            <a:r>
              <a:rPr lang="ru-RU" b="1" i="1" dirty="0"/>
              <a:t>заказы на комплектующие и узлы </a:t>
            </a:r>
            <a:r>
              <a:rPr lang="ru-RU" dirty="0"/>
              <a:t>формировались согласно потребностям </a:t>
            </a:r>
            <a:r>
              <a:rPr lang="ru-RU" b="1" i="1" dirty="0" err="1"/>
              <a:t>объемнокалендарного</a:t>
            </a:r>
            <a:r>
              <a:rPr lang="ru-RU" b="1" i="1" dirty="0"/>
              <a:t> плана производства</a:t>
            </a:r>
            <a:r>
              <a:rPr lang="ru-RU" dirty="0"/>
              <a:t>, тем самым решалась задача по </a:t>
            </a:r>
            <a:r>
              <a:rPr lang="ru-RU" b="1" dirty="0"/>
              <a:t>обеспечению необходимого количества материалов </a:t>
            </a:r>
            <a:r>
              <a:rPr lang="ru-RU" dirty="0"/>
              <a:t>при </a:t>
            </a:r>
            <a:r>
              <a:rPr lang="ru-RU" b="1" dirty="0"/>
              <a:t>возможном уменьшении постоянных запасов </a:t>
            </a:r>
            <a:r>
              <a:rPr lang="ru-RU" dirty="0"/>
              <a:t>с целью разгрузки складских мощностей.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1224774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3174</Words>
  <Application>Microsoft Office PowerPoint</Application>
  <PresentationFormat>Экран (4:3)</PresentationFormat>
  <Paragraphs>133</Paragraphs>
  <Slides>31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2" baseType="lpstr">
      <vt:lpstr>Тема Office</vt:lpstr>
      <vt:lpstr>История корпоративных информационных систем </vt:lpstr>
      <vt:lpstr>Основные положения</vt:lpstr>
      <vt:lpstr>Основные положения</vt:lpstr>
      <vt:lpstr>Этапы развития стандартов управления предприятием </vt:lpstr>
      <vt:lpstr>Классификация систем на основе информационных уровней</vt:lpstr>
      <vt:lpstr>Стандарты стратегического уровня управления предприятием (OLTP-системы)</vt:lpstr>
      <vt:lpstr>Стандарты стратегического уровня управления предприятием (OLTP-системы)</vt:lpstr>
      <vt:lpstr>Стандарты стратегического уровня управления предприятием (OLTP-системы)</vt:lpstr>
      <vt:lpstr>Стандарты стратегического уровня управления предприятием (OLTP-системы)</vt:lpstr>
      <vt:lpstr>Стандарты стратегического уровня управления предприятием (OLTP-системы)</vt:lpstr>
      <vt:lpstr>Стандарты стратегического уровня управления предприятием (OLTP-системы)</vt:lpstr>
      <vt:lpstr>Стандарты стратегического уровня управления предприятием (OLTP-системы)</vt:lpstr>
      <vt:lpstr>Стандарты стратегического уровня управления предприятием (OLTP-системы)</vt:lpstr>
      <vt:lpstr>Стандарты стратегического уровня управления предприятием (OLTP-системы)</vt:lpstr>
      <vt:lpstr>Стандарты стратегического уровня управления предприятием (OLTP-системы)</vt:lpstr>
      <vt:lpstr>Стандарты стратегического уровня управления предприятием (OLTP-системы)</vt:lpstr>
      <vt:lpstr>Стандарты стратегического уровня управления предприятием (OLTP-системы)</vt:lpstr>
      <vt:lpstr>Стандарты стратегического уровня управления предприятием (OLTP-системы)</vt:lpstr>
      <vt:lpstr>Стандарты стратегического уровня управления предприятием (OLTP-системы)</vt:lpstr>
      <vt:lpstr>Стандарты стратегического уровня управления предприятием (OLTP-системы)</vt:lpstr>
      <vt:lpstr>Стандарты стратегического уровня управления предприятием (OLTP-системы)</vt:lpstr>
      <vt:lpstr>Стандарты стратегического уровня управления предприятием (OLTP-системы)</vt:lpstr>
      <vt:lpstr>Стандарты стратегического уровня управления предприятием (OLTP-системы)</vt:lpstr>
      <vt:lpstr>Стандарты стратегического уровня управления предприятием (OLTP-системы)</vt:lpstr>
      <vt:lpstr>Стандарты стратегического уровня управления предприятием (OLTP-системы)</vt:lpstr>
      <vt:lpstr>Стандарты стратегического уровня управления предприятием (OLTP-системы)</vt:lpstr>
      <vt:lpstr>Стандарты стратегического уровня управления предприятием (OLTP-системы)</vt:lpstr>
      <vt:lpstr>OLAP - системы</vt:lpstr>
      <vt:lpstr>OLAP - системы</vt:lpstr>
      <vt:lpstr>OLTeP-системы</vt:lpstr>
      <vt:lpstr>OLTeP-системы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История корпоративных информационных систем </dc:title>
  <dc:creator>teacher</dc:creator>
  <cp:lastModifiedBy>Бахвалов Сергей Владимирович</cp:lastModifiedBy>
  <cp:revision>11</cp:revision>
  <dcterms:created xsi:type="dcterms:W3CDTF">2021-09-29T03:27:42Z</dcterms:created>
  <dcterms:modified xsi:type="dcterms:W3CDTF">2021-09-29T07:30:22Z</dcterms:modified>
</cp:coreProperties>
</file>