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6" r:id="rId5"/>
    <p:sldId id="259" r:id="rId6"/>
    <p:sldId id="260" r:id="rId7"/>
    <p:sldId id="261" r:id="rId8"/>
    <p:sldId id="262" r:id="rId9"/>
    <p:sldId id="287" r:id="rId10"/>
    <p:sldId id="288" r:id="rId11"/>
    <p:sldId id="289" r:id="rId12"/>
    <p:sldId id="291" r:id="rId13"/>
    <p:sldId id="290" r:id="rId14"/>
    <p:sldId id="264" r:id="rId15"/>
    <p:sldId id="267" r:id="rId16"/>
    <p:sldId id="266" r:id="rId17"/>
    <p:sldId id="294" r:id="rId18"/>
    <p:sldId id="293" r:id="rId19"/>
    <p:sldId id="271" r:id="rId20"/>
    <p:sldId id="270" r:id="rId21"/>
    <p:sldId id="292" r:id="rId22"/>
    <p:sldId id="276" r:id="rId23"/>
    <p:sldId id="275" r:id="rId24"/>
    <p:sldId id="295" r:id="rId25"/>
    <p:sldId id="296" r:id="rId26"/>
    <p:sldId id="274" r:id="rId27"/>
    <p:sldId id="297" r:id="rId28"/>
    <p:sldId id="298" r:id="rId29"/>
    <p:sldId id="273" r:id="rId30"/>
    <p:sldId id="299" r:id="rId31"/>
    <p:sldId id="272" r:id="rId32"/>
    <p:sldId id="269" r:id="rId33"/>
    <p:sldId id="300" r:id="rId34"/>
    <p:sldId id="265" r:id="rId35"/>
    <p:sldId id="302" r:id="rId36"/>
    <p:sldId id="301" r:id="rId37"/>
    <p:sldId id="277" r:id="rId38"/>
    <p:sldId id="278" r:id="rId39"/>
    <p:sldId id="279" r:id="rId40"/>
    <p:sldId id="282" r:id="rId41"/>
    <p:sldId id="303" r:id="rId42"/>
    <p:sldId id="281" r:id="rId43"/>
    <p:sldId id="285" r:id="rId44"/>
    <p:sldId id="304" r:id="rId45"/>
    <p:sldId id="284" r:id="rId46"/>
    <p:sldId id="283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8D6F-C08E-478F-8117-DAC8460114D3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2165-F05E-436F-A1D1-4DF911AA8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24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8D6F-C08E-478F-8117-DAC8460114D3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2165-F05E-436F-A1D1-4DF911AA8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8D6F-C08E-478F-8117-DAC8460114D3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2165-F05E-436F-A1D1-4DF911AA8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84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8D6F-C08E-478F-8117-DAC8460114D3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2165-F05E-436F-A1D1-4DF911AA8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68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8D6F-C08E-478F-8117-DAC8460114D3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2165-F05E-436F-A1D1-4DF911AA8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42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8D6F-C08E-478F-8117-DAC8460114D3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2165-F05E-436F-A1D1-4DF911AA8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76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8D6F-C08E-478F-8117-DAC8460114D3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2165-F05E-436F-A1D1-4DF911AA8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3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8D6F-C08E-478F-8117-DAC8460114D3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2165-F05E-436F-A1D1-4DF911AA8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53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8D6F-C08E-478F-8117-DAC8460114D3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2165-F05E-436F-A1D1-4DF911AA8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31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8D6F-C08E-478F-8117-DAC8460114D3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2165-F05E-436F-A1D1-4DF911AA8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49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8D6F-C08E-478F-8117-DAC8460114D3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2165-F05E-436F-A1D1-4DF911AA8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26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8D6F-C08E-478F-8117-DAC8460114D3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E2165-F05E-436F-A1D1-4DF911AA8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23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</a:t>
            </a:r>
            <a:r>
              <a:rPr lang="ru-RU" dirty="0"/>
              <a:t>к</a:t>
            </a:r>
            <a:r>
              <a:rPr lang="ru-RU" dirty="0" smtClean="0"/>
              <a:t>орпоративных информационных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22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/>
              <a:t>Принципы создания и требования к корпоративной информационной системе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1445" y="1297858"/>
            <a:ext cx="10852355" cy="5235677"/>
          </a:xfrm>
        </p:spPr>
        <p:txBody>
          <a:bodyPr>
            <a:normAutofit fontScale="92500" lnSpcReduction="20000"/>
          </a:bodyPr>
          <a:lstStyle/>
          <a:p>
            <a:r>
              <a:rPr lang="ru-RU" sz="3500" b="1" dirty="0" smtClean="0"/>
              <a:t>Принцип </a:t>
            </a:r>
            <a:r>
              <a:rPr lang="ru-RU" sz="3500" b="1" dirty="0"/>
              <a:t>р</a:t>
            </a:r>
            <a:r>
              <a:rPr lang="ru-RU" sz="3500" b="1" dirty="0" smtClean="0"/>
              <a:t>азвития (открытости) </a:t>
            </a:r>
            <a:r>
              <a:rPr lang="ru-RU" sz="3500" dirty="0"/>
              <a:t>- </a:t>
            </a:r>
            <a:r>
              <a:rPr lang="ru-RU" sz="3500" dirty="0" smtClean="0"/>
              <a:t>внесение </a:t>
            </a:r>
            <a:r>
              <a:rPr lang="ru-RU" sz="3500" dirty="0"/>
              <a:t>изменении в систему, обусловленных самыми различными причинами (внедрением новых информационных технологии, изменением законодательства, организационной перестройкой внутри фирмы и т. п.), должно осуществляться </a:t>
            </a:r>
            <a:r>
              <a:rPr lang="ru-RU" sz="3500" b="1" dirty="0"/>
              <a:t>только путем дополнения системы </a:t>
            </a:r>
            <a:r>
              <a:rPr lang="ru-RU" sz="3500" dirty="0"/>
              <a:t>без переделки уже созданного, т. е. не нарушать ее функционирования. </a:t>
            </a:r>
            <a:endParaRPr lang="ru-RU" sz="3500" dirty="0" smtClean="0"/>
          </a:p>
          <a:p>
            <a:pPr marL="0" indent="0">
              <a:buNone/>
            </a:pPr>
            <a:endParaRPr lang="ru-RU" sz="3500" dirty="0" smtClean="0"/>
          </a:p>
          <a:p>
            <a:r>
              <a:rPr lang="ru-RU" dirty="0" smtClean="0"/>
              <a:t>Реализовать </a:t>
            </a:r>
            <a:r>
              <a:rPr lang="ru-RU" dirty="0"/>
              <a:t>данный принцип на практике достаточно сложно, так как он требует очень глубокой аналитической </a:t>
            </a:r>
            <a:r>
              <a:rPr lang="ru-RU" dirty="0" err="1"/>
              <a:t>предпроектной</a:t>
            </a:r>
            <a:r>
              <a:rPr lang="ru-RU" dirty="0"/>
              <a:t> работы. Необходимо разделить решаемые задачи на определенные группы и для каждой из них предусмотреть возможные направления развития (например, выход в глобальные сети, применение средств для сканирования документов, шифрование информации</a:t>
            </a:r>
            <a:r>
              <a:rPr lang="ru-RU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2352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/>
              <a:t>Принципы создания и требования к корпоративной информационной системе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62981"/>
            <a:ext cx="10515600" cy="371398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Принцип эффективности </a:t>
            </a:r>
            <a:r>
              <a:rPr lang="ru-RU" sz="3200" dirty="0"/>
              <a:t>- п</a:t>
            </a:r>
            <a:r>
              <a:rPr lang="ru-RU" sz="3200" dirty="0" smtClean="0"/>
              <a:t>редусматривает </a:t>
            </a:r>
            <a:r>
              <a:rPr lang="ru-RU" sz="3200" dirty="0"/>
              <a:t>достижение рационального соотношения между </a:t>
            </a:r>
            <a:r>
              <a:rPr lang="ru-RU" sz="3200" b="1" dirty="0"/>
              <a:t>затратами</a:t>
            </a:r>
            <a:r>
              <a:rPr lang="ru-RU" sz="3200" dirty="0"/>
              <a:t> на создание системы и </a:t>
            </a:r>
            <a:r>
              <a:rPr lang="ru-RU" sz="3200" b="1" dirty="0"/>
              <a:t>целевыми эффектами</a:t>
            </a:r>
            <a:r>
              <a:rPr lang="ru-RU" sz="3200" dirty="0"/>
              <a:t>, включая конечные результаты, отражающиеся на прибыльности и получаемые по окончании внедрения автоматизации в управленческие </a:t>
            </a:r>
            <a:r>
              <a:rPr lang="ru-RU" sz="3200" dirty="0" smtClean="0"/>
              <a:t>процессы</a:t>
            </a:r>
          </a:p>
        </p:txBody>
      </p:sp>
    </p:spTree>
    <p:extLst>
      <p:ext uri="{BB962C8B-B14F-4D97-AF65-F5344CB8AC3E}">
        <p14:creationId xmlns:p14="http://schemas.microsoft.com/office/powerpoint/2010/main" val="1825284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/>
              <a:t>Принципы создания и требования к корпоративной информационной системе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35676"/>
          </a:xfrm>
        </p:spPr>
        <p:txBody>
          <a:bodyPr>
            <a:normAutofit fontScale="92500" lnSpcReduction="10000"/>
          </a:bodyPr>
          <a:lstStyle/>
          <a:p>
            <a:r>
              <a:rPr lang="ru-RU" sz="3500" b="1" dirty="0" smtClean="0"/>
              <a:t>Принцип стандартизации ( унификации </a:t>
            </a:r>
            <a:r>
              <a:rPr lang="ru-RU" sz="3500" dirty="0" smtClean="0"/>
              <a:t>) </a:t>
            </a:r>
            <a:r>
              <a:rPr lang="ru-RU" sz="3500" dirty="0"/>
              <a:t>- При создании системы должны быть рационально использованы типовые, унифицированные и стандартизованные элементы, проектные решения, пакеты прикладных программ, комплексы, компоненты.</a:t>
            </a:r>
          </a:p>
          <a:p>
            <a:endParaRPr lang="ru-RU" dirty="0"/>
          </a:p>
          <a:p>
            <a:r>
              <a:rPr lang="ru-RU" dirty="0"/>
              <a:t>Задачи необходимо разрабатывать таким образом, чтобы они подходили к возможно более широкому кругу объектов. Игнорирование именно этого принципа привело в свое время к тому, что подсистема УК, несмотря на традиционный перечень задач и алгоритмов их решения, разрабатывалась на каждом предприятии самостоятельно, что привело к совершенно неоправданному расходу трудовых, материальных, финансовых и временных ресурсов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369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/>
              <a:t>Принципы создания и требования к корпоративной информационной системе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12606"/>
            <a:ext cx="10515600" cy="5338917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Принцип первого </a:t>
            </a:r>
            <a:r>
              <a:rPr lang="ru-RU" sz="3200" b="1" dirty="0"/>
              <a:t>руководителя </a:t>
            </a:r>
            <a:r>
              <a:rPr lang="ru-RU" sz="3200" dirty="0"/>
              <a:t>-  разработку и внедрение </a:t>
            </a:r>
            <a:r>
              <a:rPr lang="ru-RU" sz="3200" dirty="0" smtClean="0"/>
              <a:t>информационных  </a:t>
            </a:r>
            <a:r>
              <a:rPr lang="ru-RU" sz="3200" dirty="0"/>
              <a:t>систем нужно производить под </a:t>
            </a:r>
            <a:r>
              <a:rPr lang="ru-RU" sz="3200" b="1" dirty="0"/>
              <a:t>непосредственным руководством первого </a:t>
            </a:r>
            <a:r>
              <a:rPr lang="ru-RU" sz="3200" dirty="0"/>
              <a:t>руководителя соответствующего объекта. </a:t>
            </a:r>
            <a:endParaRPr lang="ru-RU" sz="3200" dirty="0" smtClean="0"/>
          </a:p>
          <a:p>
            <a:pPr marL="0" indent="0">
              <a:buNone/>
            </a:pPr>
            <a:endParaRPr lang="ru-RU" sz="3200" dirty="0" smtClean="0"/>
          </a:p>
          <a:p>
            <a:r>
              <a:rPr lang="ru-RU" dirty="0" smtClean="0"/>
              <a:t>Практика </a:t>
            </a:r>
            <a:r>
              <a:rPr lang="ru-RU" dirty="0"/>
              <a:t>свидетельствует, что всякая попытка передоверить дело создания </a:t>
            </a:r>
            <a:r>
              <a:rPr lang="ru-RU" dirty="0" smtClean="0"/>
              <a:t>информационных систем </a:t>
            </a:r>
            <a:r>
              <a:rPr lang="ru-RU" dirty="0"/>
              <a:t>второстепенным лицам неизбежно приводит к тому, что система ориентируется на рутинные задачи управления и не дает ожидаемого эффекта.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81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/>
              <a:t>Принципы создания и требования к корпоративной информационной системе</a:t>
            </a:r>
            <a:endParaRPr lang="ru-RU" sz="32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181" y="1135626"/>
            <a:ext cx="11017045" cy="557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16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/>
              <a:t>Принципы создания и требования к корпоративной информационной системе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948" y="1283110"/>
            <a:ext cx="11267768" cy="5220929"/>
          </a:xfrm>
        </p:spPr>
        <p:txBody>
          <a:bodyPr>
            <a:normAutofit lnSpcReduction="10000"/>
          </a:bodyPr>
          <a:lstStyle/>
          <a:p>
            <a:r>
              <a:rPr lang="ru-RU" sz="3200" dirty="0"/>
              <a:t>Различают эксплуатационную, проектную документацию и документацию по сопровождению и развитию КИС. </a:t>
            </a:r>
            <a:endParaRPr lang="ru-RU" sz="3200" dirty="0" smtClean="0"/>
          </a:p>
          <a:p>
            <a:r>
              <a:rPr lang="ru-RU" sz="3200" b="1" dirty="0" smtClean="0"/>
              <a:t>Эксплуатационная</a:t>
            </a:r>
            <a:r>
              <a:rPr lang="ru-RU" sz="3200" dirty="0" smtClean="0"/>
              <a:t> </a:t>
            </a:r>
            <a:r>
              <a:rPr lang="ru-RU" sz="3200" dirty="0"/>
              <a:t>документация содержит инструкции, написанные кратко и лаконично. </a:t>
            </a:r>
            <a:endParaRPr lang="ru-RU" sz="3200" dirty="0" smtClean="0"/>
          </a:p>
          <a:p>
            <a:r>
              <a:rPr lang="ru-RU" sz="3200" b="1" dirty="0" smtClean="0"/>
              <a:t>Проектная</a:t>
            </a:r>
            <a:r>
              <a:rPr lang="ru-RU" sz="3200" dirty="0" smtClean="0"/>
              <a:t> </a:t>
            </a:r>
            <a:r>
              <a:rPr lang="ru-RU" sz="3200" dirty="0"/>
              <a:t>документация подробно характеризует архитектуру информационной и программной составляющей, а также ее программно-техническую реализацию</a:t>
            </a:r>
            <a:r>
              <a:rPr lang="ru-RU" sz="3200" dirty="0" smtClean="0"/>
              <a:t>.</a:t>
            </a:r>
          </a:p>
          <a:p>
            <a:r>
              <a:rPr lang="ru-RU" sz="3200" dirty="0" smtClean="0"/>
              <a:t> </a:t>
            </a:r>
            <a:r>
              <a:rPr lang="ru-RU" sz="3200" b="1" dirty="0"/>
              <a:t>Документация по сопровождению </a:t>
            </a:r>
            <a:r>
              <a:rPr lang="ru-RU" sz="3200" dirty="0"/>
              <a:t>и развитию формируется из технологической, методологической и организационной составляющих разработки корпоративной информационной системы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141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/>
              <a:t>Принципы создания и требования к корпоративной информационной системе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66568"/>
            <a:ext cx="10515600" cy="4630993"/>
          </a:xfrm>
        </p:spPr>
        <p:txBody>
          <a:bodyPr>
            <a:normAutofit/>
          </a:bodyPr>
          <a:lstStyle/>
          <a:p>
            <a:r>
              <a:rPr lang="ru-RU" sz="3200" dirty="0"/>
              <a:t>Наряду с документацией существует еще и </a:t>
            </a:r>
            <a:r>
              <a:rPr lang="ru-RU" sz="3200" b="1" i="1" dirty="0"/>
              <a:t>спецификация</a:t>
            </a:r>
            <a:r>
              <a:rPr lang="ru-RU" sz="3200" dirty="0"/>
              <a:t> </a:t>
            </a:r>
            <a:r>
              <a:rPr lang="ru-RU" sz="3200" dirty="0" smtClean="0"/>
              <a:t>- как </a:t>
            </a:r>
            <a:r>
              <a:rPr lang="ru-RU" sz="3200" b="1" dirty="0"/>
              <a:t>регламентирование отношений между заказчиком и исполнителем.</a:t>
            </a:r>
            <a:r>
              <a:rPr lang="ru-RU" sz="3200" dirty="0"/>
              <a:t> </a:t>
            </a:r>
            <a:endParaRPr lang="ru-RU" sz="3200" dirty="0" smtClean="0"/>
          </a:p>
          <a:p>
            <a:r>
              <a:rPr lang="ru-RU" sz="3200" dirty="0" smtClean="0"/>
              <a:t>При </a:t>
            </a:r>
            <a:r>
              <a:rPr lang="ru-RU" sz="3200" dirty="0"/>
              <a:t>создании каждой подсистемы КИС проводится разработка высокоуровневых структурных схем и спецификаций. </a:t>
            </a:r>
            <a:endParaRPr lang="ru-RU" sz="3200" dirty="0" smtClean="0"/>
          </a:p>
          <a:p>
            <a:r>
              <a:rPr lang="ru-RU" sz="3200" dirty="0" smtClean="0"/>
              <a:t>Важным </a:t>
            </a:r>
            <a:r>
              <a:rPr lang="ru-RU" sz="3200" dirty="0"/>
              <a:t>элементом является логическая полнота спецификации и невозможность различных толкований ее основных положений.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8089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02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/>
              <a:t>Пример спецификации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6697" y="929148"/>
            <a:ext cx="11474245" cy="5707626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Спецификация требований к программному обеспечению </a:t>
            </a:r>
            <a:r>
              <a:rPr lang="ru-RU" dirty="0"/>
              <a:t>(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Requirements</a:t>
            </a:r>
            <a:r>
              <a:rPr lang="ru-RU" dirty="0"/>
              <a:t> </a:t>
            </a:r>
            <a:r>
              <a:rPr lang="ru-RU" dirty="0" err="1"/>
              <a:t>Specification</a:t>
            </a:r>
            <a:r>
              <a:rPr lang="ru-RU" dirty="0"/>
              <a:t>, SRS) — это описание поведения системы, которую необходимо разработать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Спецификация функциональных требований включает </a:t>
            </a:r>
            <a:r>
              <a:rPr lang="ru-RU" b="1" dirty="0"/>
              <a:t>пользовательские сценарии</a:t>
            </a:r>
            <a:r>
              <a:rPr lang="ru-RU" dirty="0"/>
              <a:t>, которые носят название варианты использования. Они описывают все варианты взаимодействия между пользователями и ИС. </a:t>
            </a:r>
            <a:endParaRPr lang="ru-RU" dirty="0" smtClean="0"/>
          </a:p>
          <a:p>
            <a:r>
              <a:rPr lang="ru-RU" dirty="0" smtClean="0"/>
              <a:t>Кроме </a:t>
            </a:r>
            <a:r>
              <a:rPr lang="ru-RU" dirty="0"/>
              <a:t>пользовательских сценариев спецификация также содержит </a:t>
            </a:r>
            <a:r>
              <a:rPr lang="ru-RU" b="1" dirty="0"/>
              <a:t>требования,</a:t>
            </a:r>
            <a:r>
              <a:rPr lang="ru-RU" dirty="0"/>
              <a:t> которые могут определять </a:t>
            </a:r>
            <a:r>
              <a:rPr lang="ru-RU" b="1" dirty="0"/>
              <a:t>ограничения на реализацию</a:t>
            </a:r>
            <a:r>
              <a:rPr lang="ru-RU" dirty="0"/>
              <a:t>, например, такие как стандарты качества, требования производительности или какие-либо проектные ограничения и др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Рекомендации к методам описания программных требований и их структуре (</a:t>
            </a:r>
            <a:r>
              <a:rPr lang="ru-RU" dirty="0" err="1"/>
              <a:t>Recommended</a:t>
            </a:r>
            <a:r>
              <a:rPr lang="ru-RU" dirty="0"/>
              <a:t> </a:t>
            </a:r>
            <a:r>
              <a:rPr lang="ru-RU" dirty="0" err="1"/>
              <a:t>Practice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Requirements</a:t>
            </a:r>
            <a:r>
              <a:rPr lang="ru-RU" dirty="0"/>
              <a:t> </a:t>
            </a:r>
            <a:r>
              <a:rPr lang="ru-RU" dirty="0" err="1"/>
              <a:t>Specifications</a:t>
            </a:r>
            <a:r>
              <a:rPr lang="ru-RU" dirty="0"/>
              <a:t>) приведены в стандарте </a:t>
            </a:r>
            <a:r>
              <a:rPr lang="ru-RU" b="1" dirty="0"/>
              <a:t>IEEE 830.</a:t>
            </a:r>
          </a:p>
        </p:txBody>
      </p:sp>
    </p:spTree>
    <p:extLst>
      <p:ext uri="{BB962C8B-B14F-4D97-AF65-F5344CB8AC3E}">
        <p14:creationId xmlns:p14="http://schemas.microsoft.com/office/powerpoint/2010/main" val="1040452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/>
              <a:t>Принципы создания и требования к корпоративной информационной системе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0941" y="1356852"/>
            <a:ext cx="11105535" cy="536841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Стандартизация </a:t>
            </a:r>
            <a:r>
              <a:rPr lang="ru-RU" sz="3200" dirty="0"/>
              <a:t>корпоративных информационных систем проводится на базе </a:t>
            </a:r>
            <a:r>
              <a:rPr lang="ru-RU" sz="3200" b="1" dirty="0"/>
              <a:t>корпоративных стандартов</a:t>
            </a:r>
            <a:r>
              <a:rPr lang="ru-RU" sz="3200" dirty="0"/>
              <a:t>. </a:t>
            </a:r>
            <a:endParaRPr lang="ru-RU" sz="3200" dirty="0" smtClean="0"/>
          </a:p>
          <a:p>
            <a:r>
              <a:rPr lang="ru-RU" sz="3200" dirty="0" smtClean="0"/>
              <a:t>Они </a:t>
            </a:r>
            <a:r>
              <a:rPr lang="ru-RU" sz="3200" dirty="0"/>
              <a:t>формируют целевую бизнес-систему, жизненное пространство информационных моделей корпоративной системы, необходимые требования и ограничения по реализации.</a:t>
            </a:r>
          </a:p>
          <a:p>
            <a:r>
              <a:rPr lang="ru-RU" sz="3200" dirty="0"/>
              <a:t>Применение корпоративных стандартов позволяет проводить в дальнейшем любые модификации созданной системы без опасения нарушить ее функциональную целостность.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1306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/>
              <a:t>Управление проектами внедрения корпоративной информационной системы 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64774"/>
            <a:ext cx="10515600" cy="4277031"/>
          </a:xfrm>
        </p:spPr>
        <p:txBody>
          <a:bodyPr>
            <a:normAutofit/>
          </a:bodyPr>
          <a:lstStyle/>
          <a:p>
            <a:r>
              <a:rPr lang="ru-RU" sz="3200" dirty="0"/>
              <a:t>Для эффективного </a:t>
            </a:r>
            <a:r>
              <a:rPr lang="ru-RU" sz="3200" b="1" dirty="0"/>
              <a:t>управления проектом </a:t>
            </a:r>
            <a:r>
              <a:rPr lang="ru-RU" sz="3200" dirty="0"/>
              <a:t>создания корпоративной </a:t>
            </a:r>
            <a:r>
              <a:rPr lang="ru-RU" sz="3200" dirty="0" smtClean="0"/>
              <a:t>информационной системы управления </a:t>
            </a:r>
            <a:r>
              <a:rPr lang="ru-RU" sz="3200" dirty="0"/>
              <a:t>необходимо преобразовать </a:t>
            </a:r>
            <a:r>
              <a:rPr lang="ru-RU" sz="3200" b="1" dirty="0"/>
              <a:t>проект</a:t>
            </a:r>
            <a:r>
              <a:rPr lang="ru-RU" sz="3200" dirty="0"/>
              <a:t> в </a:t>
            </a:r>
            <a:r>
              <a:rPr lang="ru-RU" sz="3200" b="1" i="1" dirty="0"/>
              <a:t>последовательность действий </a:t>
            </a:r>
            <a:r>
              <a:rPr lang="ru-RU" sz="3200" dirty="0"/>
              <a:t>имеющих четко определенные </a:t>
            </a:r>
            <a:r>
              <a:rPr lang="ru-RU" sz="3200" b="1" dirty="0"/>
              <a:t>цели</a:t>
            </a:r>
            <a:r>
              <a:rPr lang="ru-RU" sz="3200" dirty="0"/>
              <a:t>, ограниченных во </a:t>
            </a:r>
            <a:r>
              <a:rPr lang="ru-RU" sz="3200" b="1" dirty="0"/>
              <a:t>времени</a:t>
            </a:r>
            <a:r>
              <a:rPr lang="ru-RU" sz="3200" dirty="0"/>
              <a:t> и допускающих </a:t>
            </a:r>
            <a:r>
              <a:rPr lang="ru-RU" sz="3200" b="1" dirty="0"/>
              <a:t>независимые процедуры верификации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265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Особенности корпоративных информационных систем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5014452"/>
          </a:xfrm>
        </p:spPr>
        <p:txBody>
          <a:bodyPr>
            <a:noAutofit/>
          </a:bodyPr>
          <a:lstStyle/>
          <a:p>
            <a:r>
              <a:rPr lang="ru-RU" sz="3200" dirty="0"/>
              <a:t>Комплексная корпоративная информационная система охватывает </a:t>
            </a:r>
            <a:r>
              <a:rPr lang="ru-RU" sz="3200" b="1" dirty="0"/>
              <a:t>все </a:t>
            </a:r>
            <a:r>
              <a:rPr lang="ru-RU" sz="3200" dirty="0"/>
              <a:t>бизнес-функции и </a:t>
            </a:r>
            <a:r>
              <a:rPr lang="ru-RU" sz="3200" b="1" dirty="0"/>
              <a:t>все</a:t>
            </a:r>
            <a:r>
              <a:rPr lang="ru-RU" sz="3200" dirty="0"/>
              <a:t> управленческие процессы корпорации. </a:t>
            </a:r>
            <a:endParaRPr lang="ru-RU" sz="3200" dirty="0" smtClean="0"/>
          </a:p>
          <a:p>
            <a:r>
              <a:rPr lang="ru-RU" sz="3200" dirty="0" smtClean="0"/>
              <a:t>В </a:t>
            </a:r>
            <a:r>
              <a:rPr lang="ru-RU" sz="3200" dirty="0"/>
              <a:t>условиях крупных предприятий и корпораций она может быть более эффективна, поскольку обеспечивает </a:t>
            </a:r>
            <a:r>
              <a:rPr lang="ru-RU" sz="3200" b="1" dirty="0"/>
              <a:t>взаимодействие</a:t>
            </a:r>
            <a:r>
              <a:rPr lang="ru-RU" sz="3200" dirty="0"/>
              <a:t> </a:t>
            </a:r>
            <a:r>
              <a:rPr lang="ru-RU" sz="3200" i="1" dirty="0"/>
              <a:t>массовых и хорошо организованных процессов </a:t>
            </a:r>
            <a:r>
              <a:rPr lang="ru-RU" sz="3200" dirty="0"/>
              <a:t>быстродействующими средствами современных информационных и телекоммуникационных технологий высокого научно-технического уровня.</a:t>
            </a:r>
          </a:p>
        </p:txBody>
      </p:sp>
    </p:spTree>
    <p:extLst>
      <p:ext uri="{BB962C8B-B14F-4D97-AF65-F5344CB8AC3E}">
        <p14:creationId xmlns:p14="http://schemas.microsoft.com/office/powerpoint/2010/main" val="2176896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70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/>
              <a:t>Управление проектами внедрения корпоративной информационной системы. </a:t>
            </a:r>
            <a:br>
              <a:rPr lang="ru-RU" sz="3200" b="1" dirty="0" smtClean="0"/>
            </a:br>
            <a:r>
              <a:rPr lang="ru-RU" sz="3200" b="1" dirty="0" smtClean="0"/>
              <a:t>Примерный перечень действий обеспечивающий успешное ведение проекта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сформировать управляющий комитет проекта </a:t>
            </a:r>
            <a:r>
              <a:rPr lang="ru-RU" sz="3200" dirty="0" smtClean="0"/>
              <a:t>со следующими задачами:</a:t>
            </a:r>
          </a:p>
          <a:p>
            <a:pPr lvl="1"/>
            <a:r>
              <a:rPr lang="ru-RU" sz="3200" dirty="0" smtClean="0"/>
              <a:t>принимать </a:t>
            </a:r>
            <a:r>
              <a:rPr lang="ru-RU" sz="3200" b="1" dirty="0" smtClean="0"/>
              <a:t>решения по утверждению </a:t>
            </a:r>
            <a:r>
              <a:rPr lang="ru-RU" sz="3200" dirty="0" smtClean="0"/>
              <a:t>вышеперечисленных стандартов</a:t>
            </a:r>
          </a:p>
          <a:p>
            <a:pPr lvl="1"/>
            <a:r>
              <a:rPr lang="ru-RU" sz="3200" dirty="0" smtClean="0"/>
              <a:t>принимать </a:t>
            </a:r>
            <a:r>
              <a:rPr lang="ru-RU" sz="3200" b="1" dirty="0" smtClean="0"/>
              <a:t>оперативные решения </a:t>
            </a:r>
            <a:r>
              <a:rPr lang="ru-RU" sz="3200" dirty="0" smtClean="0"/>
              <a:t>в процессе производства работ</a:t>
            </a:r>
          </a:p>
          <a:p>
            <a:pPr lvl="1"/>
            <a:r>
              <a:rPr lang="ru-RU" sz="3200" b="1" dirty="0" smtClean="0"/>
              <a:t>оценивать деятельность </a:t>
            </a:r>
            <a:r>
              <a:rPr lang="ru-RU" sz="3200" dirty="0" smtClean="0"/>
              <a:t>групп на местах и при необходимости делать </a:t>
            </a:r>
            <a:r>
              <a:rPr lang="ru-RU" sz="3200" dirty="0" smtClean="0"/>
              <a:t>оргвыводы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568133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70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/>
              <a:t>Управление проектами внедрения корпоративной информационной системы. </a:t>
            </a:r>
            <a:br>
              <a:rPr lang="ru-RU" sz="3200" b="1" dirty="0" smtClean="0"/>
            </a:br>
            <a:r>
              <a:rPr lang="ru-RU" sz="3200" b="1" dirty="0" smtClean="0"/>
              <a:t>Примерный перечень действий обеспечивающий успешное ведение проекта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3961" y="1825625"/>
            <a:ext cx="11547987" cy="469316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Процесс </a:t>
            </a:r>
            <a:r>
              <a:rPr lang="ru-RU" dirty="0" smtClean="0"/>
              <a:t>внедрения системы характеризуется множественным возникновением ситуаций “принятия решения”, в частности, по вопросам стандартизации процедур и </a:t>
            </a:r>
            <a:r>
              <a:rPr lang="ru-RU" dirty="0" smtClean="0"/>
              <a:t>справочников, </a:t>
            </a:r>
            <a:r>
              <a:rPr lang="ru-RU" dirty="0" smtClean="0"/>
              <a:t>финансирования проекта, поощрения и наказания и т.п., что требует наличия группы “оперативного реагирования” с максимально возможными полномочиями.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 smtClean="0"/>
              <a:t>принципе мониторинг процесса может осуществлять один человек, но высокая критичность принятых решений и их глубокая взаимосвязь с важнейшими бизнес-процессами компании требует принятия взвешенных решений с участием максимально возможного (с точки зрения обеспечения оперативности) числа представителей заинтересованных сторон. </a:t>
            </a:r>
            <a:endParaRPr lang="ru-RU" dirty="0" smtClean="0"/>
          </a:p>
          <a:p>
            <a:r>
              <a:rPr lang="ru-RU" dirty="0" smtClean="0"/>
              <a:t>Однако </a:t>
            </a:r>
            <a:r>
              <a:rPr lang="ru-RU" dirty="0" smtClean="0"/>
              <a:t>представительство не должно превалировать над оперативностью решений, так как “ожидание консенсуса” способно уничтожить проект полностью, превратив его в </a:t>
            </a:r>
            <a:r>
              <a:rPr lang="ru-RU" dirty="0" err="1" smtClean="0"/>
              <a:t>саморазрушающийся</a:t>
            </a:r>
            <a:r>
              <a:rPr lang="ru-RU" dirty="0" smtClean="0"/>
              <a:t> “долгострой”.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0191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70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/>
              <a:t>Управление проектами внедрения корпоративной информационной системы. </a:t>
            </a:r>
            <a:br>
              <a:rPr lang="ru-RU" sz="3200" b="1" dirty="0" smtClean="0"/>
            </a:br>
            <a:r>
              <a:rPr lang="ru-RU" sz="3200" b="1" dirty="0" smtClean="0"/>
              <a:t>Примерный перечень действий обеспечивающий успешное ведение проекта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сформировать рабочую (проектную) группу в центральном офисе и на местах (филиалах) </a:t>
            </a:r>
            <a:r>
              <a:rPr lang="ru-RU" sz="3200" dirty="0" smtClean="0"/>
              <a:t>со следующими задачами:</a:t>
            </a:r>
          </a:p>
          <a:p>
            <a:pPr lvl="1"/>
            <a:r>
              <a:rPr lang="ru-RU" sz="3200" b="1" dirty="0" smtClean="0"/>
              <a:t>реализовывать п</a:t>
            </a:r>
            <a:r>
              <a:rPr lang="ru-RU" sz="3200" dirty="0" smtClean="0"/>
              <a:t>роцесс внедрения системы</a:t>
            </a:r>
          </a:p>
          <a:p>
            <a:pPr lvl="1"/>
            <a:r>
              <a:rPr lang="ru-RU" sz="3200" b="1" dirty="0" smtClean="0"/>
              <a:t>администрировать систему </a:t>
            </a:r>
            <a:r>
              <a:rPr lang="ru-RU" sz="3200" dirty="0" smtClean="0"/>
              <a:t>и приложения</a:t>
            </a:r>
          </a:p>
          <a:p>
            <a:pPr lvl="1"/>
            <a:r>
              <a:rPr lang="ru-RU" sz="3200" b="1" dirty="0" smtClean="0"/>
              <a:t>настраивать опции </a:t>
            </a:r>
            <a:r>
              <a:rPr lang="ru-RU" sz="3200" dirty="0" smtClean="0"/>
              <a:t>для конкретного филиала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81367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70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/>
              <a:t>Управление проектами внедрения корпоративной информационной системы. </a:t>
            </a:r>
            <a:br>
              <a:rPr lang="ru-RU" sz="3200" b="1" dirty="0" smtClean="0"/>
            </a:br>
            <a:r>
              <a:rPr lang="ru-RU" sz="3200" b="1" dirty="0" smtClean="0"/>
              <a:t>Примерный перечень действий обеспечивающий успешное ведение проекта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3210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Дополнительно, </a:t>
            </a:r>
            <a:r>
              <a:rPr lang="ru-RU" sz="3600" b="1" i="1" dirty="0" smtClean="0"/>
              <a:t>группа головного офиса</a:t>
            </a:r>
            <a:r>
              <a:rPr lang="ru-RU" sz="3600" dirty="0" smtClean="0"/>
              <a:t>:</a:t>
            </a:r>
          </a:p>
          <a:p>
            <a:pPr marL="0" indent="0">
              <a:buNone/>
            </a:pPr>
            <a:endParaRPr lang="ru-RU" sz="3600" dirty="0" smtClean="0"/>
          </a:p>
          <a:p>
            <a:r>
              <a:rPr lang="ru-RU" sz="3600" dirty="0" smtClean="0"/>
              <a:t>руководит и контролирует </a:t>
            </a:r>
            <a:r>
              <a:rPr lang="ru-RU" sz="3600" b="1" dirty="0" smtClean="0"/>
              <a:t>процесс в целом</a:t>
            </a:r>
          </a:p>
          <a:p>
            <a:r>
              <a:rPr lang="ru-RU" sz="3600" b="1" dirty="0" smtClean="0"/>
              <a:t>готовит вопросы </a:t>
            </a:r>
            <a:r>
              <a:rPr lang="ru-RU" sz="3600" dirty="0" smtClean="0"/>
              <a:t>на утверждение управляющего комитета</a:t>
            </a:r>
          </a:p>
          <a:p>
            <a:r>
              <a:rPr lang="ru-RU" sz="3600" dirty="0" smtClean="0"/>
              <a:t>осуществляет </a:t>
            </a:r>
            <a:r>
              <a:rPr lang="ru-RU" sz="3600" b="1" dirty="0" smtClean="0"/>
              <a:t>интерфейс с </a:t>
            </a:r>
            <a:r>
              <a:rPr lang="ru-RU" sz="3600" b="1" dirty="0" smtClean="0"/>
              <a:t>поставщиком</a:t>
            </a:r>
            <a:endParaRPr lang="ru-RU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502590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70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/>
              <a:t>Управление проектами внедрения корпоративной информационной системы. </a:t>
            </a:r>
            <a:br>
              <a:rPr lang="ru-RU" sz="3200" b="1" dirty="0" smtClean="0"/>
            </a:br>
            <a:r>
              <a:rPr lang="ru-RU" sz="3200" b="1" dirty="0" smtClean="0"/>
              <a:t>Примерный перечень действий обеспечивающий успешное ведение проекта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7703" y="1973109"/>
            <a:ext cx="11547988" cy="470791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Минимальное </a:t>
            </a:r>
            <a:r>
              <a:rPr lang="ru-RU" dirty="0" smtClean="0"/>
              <a:t>количество сотрудников отдела АСУ для поддержания работоспособности системы “класса предприятия” (при односменной работе) - 5-6 человек, из них должен быть как минимум </a:t>
            </a:r>
            <a:endParaRPr lang="ru-RU" dirty="0" smtClean="0"/>
          </a:p>
          <a:p>
            <a:r>
              <a:rPr lang="ru-RU" dirty="0" smtClean="0"/>
              <a:t>1 </a:t>
            </a:r>
            <a:r>
              <a:rPr lang="ru-RU" dirty="0" smtClean="0"/>
              <a:t>- специалист - </a:t>
            </a:r>
            <a:r>
              <a:rPr lang="ru-RU" dirty="0" err="1" smtClean="0"/>
              <a:t>системотехник</a:t>
            </a:r>
            <a:r>
              <a:rPr lang="ru-RU" dirty="0" smtClean="0"/>
              <a:t> (то есть специалист по взаимодействию прикладных задач и операционно-управляющих систем), </a:t>
            </a:r>
            <a:endParaRPr lang="ru-RU" dirty="0" smtClean="0"/>
          </a:p>
          <a:p>
            <a:r>
              <a:rPr lang="ru-RU" dirty="0" smtClean="0"/>
              <a:t>1 </a:t>
            </a:r>
            <a:r>
              <a:rPr lang="ru-RU" dirty="0" smtClean="0"/>
              <a:t>- специалист по поддержке Базы Данных и программированию. </a:t>
            </a:r>
            <a:endParaRPr lang="ru-RU" dirty="0" smtClean="0"/>
          </a:p>
          <a:p>
            <a:r>
              <a:rPr lang="ru-RU" dirty="0" smtClean="0"/>
              <a:t>Остальные </a:t>
            </a:r>
            <a:r>
              <a:rPr lang="ru-RU" dirty="0" smtClean="0"/>
              <a:t>- специалисты по прикладным подсистемам, сюда не входят специалисты по поддержанию работоспособности локальной вычислительной сети и технических средств связи. Также не учтен персонал, необходимый для ввода данных при “неполном охвате” или “неполной интеграции” системы, что часто встречается при отечественной любви к “экономии”. Естественно, в каждом подразделении, должны быть выделены и подготовлены “квалифицированные пользователи” 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00220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70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/>
              <a:t>Управление проектами внедрения корпоративной информационной системы. </a:t>
            </a:r>
            <a:br>
              <a:rPr lang="ru-RU" sz="3200" b="1" dirty="0" smtClean="0"/>
            </a:br>
            <a:r>
              <a:rPr lang="ru-RU" sz="3200" b="1" dirty="0" smtClean="0"/>
              <a:t>Примерный перечень действий обеспечивающий успешное ведение проекта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768781" cy="4351338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sz="3200" dirty="0" smtClean="0"/>
              <a:t>При наличии </a:t>
            </a:r>
            <a:r>
              <a:rPr lang="ru-RU" sz="3200" dirty="0" err="1" smtClean="0"/>
              <a:t>сложноструктурированной</a:t>
            </a:r>
            <a:r>
              <a:rPr lang="ru-RU" sz="3200" dirty="0" smtClean="0"/>
              <a:t> или распределенной компании необходимо наличие дополнительного персонала обеспечивающего разработку и поддержание в актуальном состоянии учетных управленческих стандартов предприятия, возможно в составе экономических подразделений (бухгалтерии, планового отдела) или в виде самостоятельного </a:t>
            </a:r>
            <a:r>
              <a:rPr lang="ru-RU" sz="3200" dirty="0" err="1" smtClean="0"/>
              <a:t>подпразделения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98368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70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/>
              <a:t>Управление проектами внедрения корпоративной информационной системы. </a:t>
            </a:r>
            <a:br>
              <a:rPr lang="ru-RU" sz="3200" b="1" dirty="0" smtClean="0"/>
            </a:br>
            <a:r>
              <a:rPr lang="ru-RU" sz="3200" b="1" dirty="0" smtClean="0"/>
              <a:t>Примерный перечень действий обеспечивающий успешное ведение проекта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00748"/>
            <a:ext cx="10515600" cy="3448511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Шаг 1 Сформировать </a:t>
            </a:r>
            <a:r>
              <a:rPr lang="ru-RU" sz="3200" b="1" dirty="0" smtClean="0"/>
              <a:t>корпоративные стандарты</a:t>
            </a:r>
            <a:r>
              <a:rPr lang="ru-RU" sz="3200" b="1" dirty="0" smtClean="0"/>
              <a:t>:</a:t>
            </a:r>
          </a:p>
          <a:p>
            <a:pPr marL="0" indent="0">
              <a:buNone/>
            </a:pPr>
            <a:endParaRPr lang="ru-RU" sz="3200" b="1" dirty="0" smtClean="0"/>
          </a:p>
          <a:p>
            <a:pPr lvl="1"/>
            <a:r>
              <a:rPr lang="ru-RU" sz="2800" b="1" dirty="0" smtClean="0"/>
              <a:t>финансового </a:t>
            </a:r>
            <a:r>
              <a:rPr lang="ru-RU" sz="2800" b="1" dirty="0" smtClean="0"/>
              <a:t>учета</a:t>
            </a:r>
          </a:p>
          <a:p>
            <a:pPr lvl="2"/>
            <a:r>
              <a:rPr lang="ru-RU" sz="2400" dirty="0" smtClean="0"/>
              <a:t>план </a:t>
            </a:r>
            <a:r>
              <a:rPr lang="ru-RU" sz="2400" dirty="0" smtClean="0"/>
              <a:t>счетов</a:t>
            </a:r>
          </a:p>
          <a:p>
            <a:pPr lvl="2"/>
            <a:r>
              <a:rPr lang="ru-RU" sz="2400" dirty="0" smtClean="0"/>
              <a:t>учетная политика</a:t>
            </a:r>
          </a:p>
          <a:p>
            <a:pPr lvl="2"/>
            <a:r>
              <a:rPr lang="ru-RU" sz="2400" dirty="0" smtClean="0"/>
              <a:t>шифры аналитического </a:t>
            </a:r>
            <a:r>
              <a:rPr lang="ru-RU" sz="2400" dirty="0" smtClean="0"/>
              <a:t>учета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616273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70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/>
              <a:t>Управление проектами внедрения корпоративной информационной системы. </a:t>
            </a:r>
            <a:br>
              <a:rPr lang="ru-RU" sz="3200" b="1" dirty="0" smtClean="0"/>
            </a:br>
            <a:r>
              <a:rPr lang="ru-RU" sz="3200" b="1" dirty="0" smtClean="0"/>
              <a:t>Примерный перечень действий обеспечивающий успешное ведение проекта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12257"/>
            <a:ext cx="10515600" cy="4247537"/>
          </a:xfrm>
        </p:spPr>
        <p:txBody>
          <a:bodyPr>
            <a:normAutofit/>
          </a:bodyPr>
          <a:lstStyle/>
          <a:p>
            <a:r>
              <a:rPr lang="ru-RU" sz="3200" b="1" dirty="0"/>
              <a:t>Шаг 1 Сформировать корпоративные стандарты:</a:t>
            </a:r>
          </a:p>
          <a:p>
            <a:pPr lvl="1"/>
            <a:r>
              <a:rPr lang="ru-RU" sz="2800" b="1" dirty="0" smtClean="0"/>
              <a:t>материального </a:t>
            </a:r>
            <a:r>
              <a:rPr lang="ru-RU" sz="2800" b="1" dirty="0" smtClean="0"/>
              <a:t>учета</a:t>
            </a:r>
          </a:p>
          <a:p>
            <a:pPr lvl="2"/>
            <a:r>
              <a:rPr lang="ru-RU" sz="2400" dirty="0"/>
              <a:t>с</a:t>
            </a:r>
            <a:r>
              <a:rPr lang="ru-RU" sz="2400" dirty="0" smtClean="0"/>
              <a:t>правочник-кодификатор </a:t>
            </a:r>
            <a:r>
              <a:rPr lang="ru-RU" sz="2400" dirty="0" smtClean="0"/>
              <a:t>материалов</a:t>
            </a:r>
          </a:p>
          <a:p>
            <a:pPr lvl="2"/>
            <a:r>
              <a:rPr lang="ru-RU" sz="2400" dirty="0" smtClean="0"/>
              <a:t>стандарты учета товародвижения</a:t>
            </a:r>
          </a:p>
          <a:p>
            <a:pPr lvl="3"/>
            <a:r>
              <a:rPr lang="ru-RU" sz="2000" dirty="0" smtClean="0"/>
              <a:t>финансовые документы</a:t>
            </a:r>
          </a:p>
          <a:p>
            <a:pPr lvl="3"/>
            <a:r>
              <a:rPr lang="ru-RU" sz="2000" dirty="0" smtClean="0"/>
              <a:t>учетные регистры</a:t>
            </a:r>
          </a:p>
          <a:p>
            <a:pPr lvl="3"/>
            <a:r>
              <a:rPr lang="ru-RU" sz="2000" dirty="0" smtClean="0"/>
              <a:t>сопроводительные документы</a:t>
            </a:r>
          </a:p>
          <a:p>
            <a:pPr lvl="2"/>
            <a:r>
              <a:rPr lang="ru-RU" sz="2400" dirty="0" smtClean="0"/>
              <a:t>принципы управления складскими запасами в разрезе </a:t>
            </a:r>
            <a:r>
              <a:rPr lang="ru-RU" sz="2400" dirty="0" smtClean="0"/>
              <a:t>материалов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672727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70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/>
              <a:t>Управление проектами внедрения корпоративной информационной системы. </a:t>
            </a:r>
            <a:br>
              <a:rPr lang="ru-RU" sz="3200" b="1" dirty="0" smtClean="0"/>
            </a:br>
            <a:r>
              <a:rPr lang="ru-RU" sz="3200" b="1" dirty="0" smtClean="0"/>
              <a:t>Примерный перечень действий обеспечивающий успешное ведение проекта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44993"/>
            <a:ext cx="10515600" cy="3831969"/>
          </a:xfrm>
        </p:spPr>
        <p:txBody>
          <a:bodyPr>
            <a:normAutofit/>
          </a:bodyPr>
          <a:lstStyle/>
          <a:p>
            <a:r>
              <a:rPr lang="ru-RU" sz="3200" b="1" dirty="0"/>
              <a:t>Шаг 1 Сформировать корпоративные стандарты:</a:t>
            </a:r>
          </a:p>
          <a:p>
            <a:endParaRPr lang="ru-RU" sz="3200" b="1" dirty="0" smtClean="0"/>
          </a:p>
          <a:p>
            <a:pPr lvl="1"/>
            <a:r>
              <a:rPr lang="ru-RU" sz="2800" b="1" dirty="0" smtClean="0"/>
              <a:t>производственного </a:t>
            </a:r>
            <a:r>
              <a:rPr lang="ru-RU" sz="2800" b="1" dirty="0" smtClean="0"/>
              <a:t>учета</a:t>
            </a:r>
          </a:p>
          <a:p>
            <a:pPr lvl="2"/>
            <a:r>
              <a:rPr lang="ru-RU" sz="2400" dirty="0" smtClean="0"/>
              <a:t>принципы расчета себестоимости</a:t>
            </a:r>
          </a:p>
          <a:p>
            <a:pPr lvl="2"/>
            <a:r>
              <a:rPr lang="ru-RU" sz="2400" dirty="0" smtClean="0"/>
              <a:t>принципы отнесения затрат</a:t>
            </a:r>
          </a:p>
          <a:p>
            <a:pPr lvl="2"/>
            <a:r>
              <a:rPr lang="ru-RU" sz="2400" dirty="0" smtClean="0"/>
              <a:t>принципы учета вспомогательных и побочных производств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77221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70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/>
              <a:t>Управление проектами внедрения корпоративной информационной системы. </a:t>
            </a:r>
            <a:br>
              <a:rPr lang="ru-RU" sz="3200" b="1" dirty="0" smtClean="0"/>
            </a:br>
            <a:r>
              <a:rPr lang="ru-RU" sz="3200" b="1" dirty="0" smtClean="0"/>
              <a:t>Примерный перечень действий обеспечивающий успешное ведение проекта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Уровень детализации </a:t>
            </a:r>
            <a:r>
              <a:rPr lang="ru-RU" dirty="0" smtClean="0"/>
              <a:t>корпоративных стандартов зависит от </a:t>
            </a:r>
            <a:r>
              <a:rPr lang="ru-RU" b="1" dirty="0" smtClean="0"/>
              <a:t>уровня интеграции </a:t>
            </a:r>
            <a:r>
              <a:rPr lang="ru-RU" dirty="0" smtClean="0"/>
              <a:t>бизнес- и финансовых процессов головной организации и подразделений. </a:t>
            </a:r>
            <a:endParaRPr lang="ru-RU" dirty="0" smtClean="0"/>
          </a:p>
          <a:p>
            <a:r>
              <a:rPr lang="ru-RU" dirty="0" smtClean="0"/>
              <a:t>Наиболее </a:t>
            </a:r>
            <a:r>
              <a:rPr lang="ru-RU" dirty="0" smtClean="0"/>
              <a:t>простой вариант - чистый холдинг, то есть ситуация независимо хозяйствующих </a:t>
            </a:r>
            <a:r>
              <a:rPr lang="ru-RU" dirty="0" smtClean="0"/>
              <a:t>субъектов, </a:t>
            </a:r>
            <a:r>
              <a:rPr lang="ru-RU" dirty="0" smtClean="0"/>
              <a:t>итоги работы которых, как правило, консолидируются и оцениваются раз в год на уровне некоторого итогового (специального) плана балансовых счетов. </a:t>
            </a:r>
            <a:endParaRPr lang="ru-RU" dirty="0" smtClean="0"/>
          </a:p>
          <a:p>
            <a:r>
              <a:rPr lang="ru-RU" dirty="0" smtClean="0"/>
              <a:t>Данный </a:t>
            </a:r>
            <a:r>
              <a:rPr lang="ru-RU" dirty="0" smtClean="0"/>
              <a:t>вариант пока редко используется в отечественной практике, так как </a:t>
            </a:r>
            <a:r>
              <a:rPr lang="ru-RU" b="1" dirty="0" smtClean="0"/>
              <a:t>отсутствует распространенная (принятая) методика консолидации учета</a:t>
            </a:r>
            <a:r>
              <a:rPr lang="ru-RU" dirty="0" smtClean="0"/>
              <a:t>, которая обеспечивала бы исключение внутрихолдинговых оборотов.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846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Особенности корпоративных информационных систем</a:t>
            </a:r>
            <a:endParaRPr lang="ru-RU" sz="32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533" y="973394"/>
            <a:ext cx="8436934" cy="582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26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70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/>
              <a:t>Управление проектами внедрения корпоративной информационной системы. </a:t>
            </a:r>
            <a:br>
              <a:rPr lang="ru-RU" sz="3200" b="1" dirty="0" smtClean="0"/>
            </a:br>
            <a:r>
              <a:rPr lang="ru-RU" sz="3200" b="1" dirty="0" smtClean="0"/>
              <a:t>Примерный перечень действий обеспечивающий успешное ведение проекта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9284" cy="4545678"/>
          </a:xfrm>
        </p:spPr>
        <p:txBody>
          <a:bodyPr>
            <a:normAutofit/>
          </a:bodyPr>
          <a:lstStyle/>
          <a:p>
            <a:r>
              <a:rPr lang="ru-RU" b="1" dirty="0" smtClean="0"/>
              <a:t>Уровень детализации </a:t>
            </a:r>
            <a:r>
              <a:rPr lang="ru-RU" dirty="0" smtClean="0"/>
              <a:t>корпоративных стандартов зависит от </a:t>
            </a:r>
            <a:r>
              <a:rPr lang="ru-RU" b="1" dirty="0" smtClean="0"/>
              <a:t>уровня интеграции </a:t>
            </a:r>
            <a:r>
              <a:rPr lang="ru-RU" dirty="0" smtClean="0"/>
              <a:t>бизнес- и финансовых процессов головной организации и подразделений. </a:t>
            </a:r>
            <a:endParaRPr lang="ru-RU" dirty="0" smtClean="0"/>
          </a:p>
          <a:p>
            <a:r>
              <a:rPr lang="ru-RU" dirty="0" smtClean="0"/>
              <a:t>Наиболее </a:t>
            </a:r>
            <a:r>
              <a:rPr lang="ru-RU" dirty="0" smtClean="0"/>
              <a:t>сложный вариант - “</a:t>
            </a:r>
            <a:r>
              <a:rPr lang="ru-RU" b="1" dirty="0" smtClean="0"/>
              <a:t>распределенное” предприятие</a:t>
            </a:r>
            <a:r>
              <a:rPr lang="ru-RU" dirty="0" smtClean="0"/>
              <a:t>, состоящее из нескольких территориально существенно удаленных филиалов, ведущих сложную хозяйственную деятельность, например производственных. </a:t>
            </a:r>
            <a:endParaRPr lang="ru-RU" dirty="0" smtClean="0"/>
          </a:p>
          <a:p>
            <a:r>
              <a:rPr lang="ru-RU" dirty="0" smtClean="0"/>
              <a:t>Последний </a:t>
            </a:r>
            <a:r>
              <a:rPr lang="ru-RU" dirty="0" smtClean="0"/>
              <a:t>вариант особенно усложняется типично российской проблемой отсутствия хороших скоростных каналов связи.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174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70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/>
              <a:t>Управление проектами внедрения корпоративной информационной системы. </a:t>
            </a:r>
            <a:br>
              <a:rPr lang="ru-RU" sz="3200" b="1" dirty="0" smtClean="0"/>
            </a:br>
            <a:r>
              <a:rPr lang="ru-RU" sz="3200" b="1" dirty="0" smtClean="0"/>
              <a:t>Примерный перечень действий обеспечивающий успешное ведение проекта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3534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sz="3200" b="1" dirty="0" smtClean="0"/>
              <a:t>Шаг 2 Начать процесс</a:t>
            </a:r>
            <a:endParaRPr lang="ru-RU" sz="3200" dirty="0" smtClean="0"/>
          </a:p>
          <a:p>
            <a:endParaRPr lang="ru-RU" sz="3200" dirty="0" smtClean="0"/>
          </a:p>
          <a:p>
            <a:r>
              <a:rPr lang="ru-RU" sz="3200" dirty="0" smtClean="0"/>
              <a:t>Крайне редко (точнее - практически никогда) удается обойтись в данном процессе без услуг внешних консультантов. </a:t>
            </a:r>
            <a:endParaRPr lang="ru-RU" sz="3200" dirty="0" smtClean="0"/>
          </a:p>
          <a:p>
            <a:r>
              <a:rPr lang="ru-RU" sz="3200" dirty="0" smtClean="0"/>
              <a:t>К </a:t>
            </a:r>
            <a:r>
              <a:rPr lang="ru-RU" sz="3200" dirty="0" smtClean="0"/>
              <a:t>сожалению, отечественный рынок управленческого консалтинга только формируется и не всегда можно найти специалистов для решения конкретных частных вопросов, что часто бывает в течение проекта.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67527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82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/>
              <a:t>Управление проектами внедрения корпоративной информационной системы. </a:t>
            </a:r>
            <a:br>
              <a:rPr lang="ru-RU" sz="3200" b="1" dirty="0" smtClean="0"/>
            </a:br>
            <a:r>
              <a:rPr lang="ru-RU" sz="3200" b="1" dirty="0" smtClean="0"/>
              <a:t>Примерный перечень действий обеспечивающий успешное ведение проекта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3748" cy="469316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При использовании же </a:t>
            </a:r>
            <a:r>
              <a:rPr lang="ru-RU" b="1" dirty="0" smtClean="0"/>
              <a:t>услуг западных консультантов </a:t>
            </a:r>
            <a:r>
              <a:rPr lang="ru-RU" dirty="0" smtClean="0"/>
              <a:t>следует иметь в виду, что стандартный (западный) проект внедрения системы исходит из некоторых </a:t>
            </a:r>
            <a:r>
              <a:rPr lang="ru-RU" b="1" dirty="0" smtClean="0"/>
              <a:t>предположений</a:t>
            </a:r>
            <a:r>
              <a:rPr lang="ru-RU" dirty="0" smtClean="0"/>
              <a:t> “по умолчанию”, вообще говоря, </a:t>
            </a:r>
            <a:r>
              <a:rPr lang="ru-RU" b="1" dirty="0" smtClean="0"/>
              <a:t>неверных в Российской практике</a:t>
            </a:r>
            <a:r>
              <a:rPr lang="ru-RU" dirty="0" smtClean="0"/>
              <a:t>, а именно:</a:t>
            </a:r>
          </a:p>
          <a:p>
            <a:endParaRPr lang="ru-RU" dirty="0" smtClean="0"/>
          </a:p>
          <a:p>
            <a:r>
              <a:rPr lang="ru-RU" dirty="0" smtClean="0"/>
              <a:t>Руководство предприятия имеет </a:t>
            </a:r>
            <a:r>
              <a:rPr lang="ru-RU" b="1" dirty="0" smtClean="0"/>
              <a:t>четкие стратегические и тактические цели</a:t>
            </a:r>
            <a:r>
              <a:rPr lang="ru-RU" dirty="0" smtClean="0"/>
              <a:t>, в том числе в области автоматизации, в частности, любой процесс начинается с постановки целей и оценивается по достигнутым результатам, времени их достижения и затратам. ( При этом существует или создается в ходе проекта адекватное письменное описание поставленных целей).</a:t>
            </a:r>
          </a:p>
          <a:p>
            <a:r>
              <a:rPr lang="ru-RU" dirty="0" smtClean="0"/>
              <a:t>Приоритеты </a:t>
            </a:r>
            <a:r>
              <a:rPr lang="ru-RU" dirty="0" smtClean="0"/>
              <a:t>находятся в </a:t>
            </a:r>
            <a:r>
              <a:rPr lang="ru-RU" b="1" dirty="0" smtClean="0"/>
              <a:t>области поддержки автоматизацией планирующих и управляющих </a:t>
            </a:r>
            <a:r>
              <a:rPr lang="ru-RU" dirty="0" smtClean="0"/>
              <a:t>технологий</a:t>
            </a:r>
            <a:r>
              <a:rPr lang="ru-RU" dirty="0" smtClean="0"/>
              <a:t>, а не отчетных ( во всех смыслах) процедур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Руководство и специалисты заказчика </a:t>
            </a:r>
            <a:r>
              <a:rPr lang="ru-RU" b="1" dirty="0" smtClean="0"/>
              <a:t>умеют применять </a:t>
            </a:r>
            <a:r>
              <a:rPr lang="ru-RU" dirty="0" smtClean="0"/>
              <a:t>или, по крайней мере, имеют представление о </a:t>
            </a:r>
            <a:r>
              <a:rPr lang="ru-RU" b="1" dirty="0" smtClean="0"/>
              <a:t>стандартных технологиях управления бизнесом</a:t>
            </a:r>
            <a:r>
              <a:rPr lang="ru-RU" dirty="0" smtClean="0"/>
              <a:t>, таких как, SIC, MRP, </a:t>
            </a:r>
            <a:r>
              <a:rPr lang="ru-RU" dirty="0" err="1" smtClean="0"/>
              <a:t>Supply</a:t>
            </a:r>
            <a:r>
              <a:rPr lang="ru-RU" dirty="0" smtClean="0"/>
              <a:t> </a:t>
            </a:r>
            <a:r>
              <a:rPr lang="ru-RU" dirty="0" err="1" smtClean="0"/>
              <a:t>Chain</a:t>
            </a:r>
            <a:r>
              <a:rPr lang="ru-RU" dirty="0" smtClean="0"/>
              <a:t>, TQM, ISO9000 и пр., и не требуется специальное обучение в случаях использования их элементов в проекте (по крайней мере, в части технологий, уже используемых заказчиком</a:t>
            </a:r>
            <a:r>
              <a:rPr lang="ru-RU" dirty="0" smtClean="0"/>
              <a:t>).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89883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82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/>
              <a:t>Управление проектами внедрения корпоративной информационной системы. </a:t>
            </a:r>
            <a:br>
              <a:rPr lang="ru-RU" sz="3200" b="1" dirty="0" smtClean="0"/>
            </a:br>
            <a:r>
              <a:rPr lang="ru-RU" sz="3200" b="1" dirty="0" smtClean="0"/>
              <a:t>Примерный перечень действий обеспечивающий успешное ведение проекта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02606"/>
            <a:ext cx="10515600" cy="463416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Работает </a:t>
            </a:r>
            <a:r>
              <a:rPr lang="ru-RU" b="1" dirty="0" smtClean="0"/>
              <a:t>иерархическая структура управления </a:t>
            </a:r>
            <a:r>
              <a:rPr lang="ru-RU" dirty="0" smtClean="0"/>
              <a:t>- то есть распоряжения руководства безусловно обязательны для исполнителей.</a:t>
            </a:r>
          </a:p>
          <a:p>
            <a:r>
              <a:rPr lang="ru-RU" dirty="0" smtClean="0"/>
              <a:t>Участники проекта </a:t>
            </a:r>
            <a:r>
              <a:rPr lang="ru-RU" b="1" dirty="0" smtClean="0"/>
              <a:t>со стороны заказчика </a:t>
            </a:r>
            <a:r>
              <a:rPr lang="ru-RU" dirty="0" smtClean="0"/>
              <a:t>безусловно положительно относятся </a:t>
            </a:r>
            <a:r>
              <a:rPr lang="ru-RU" b="1" dirty="0" smtClean="0"/>
              <a:t>к повышению квалификации </a:t>
            </a:r>
            <a:r>
              <a:rPr lang="ru-RU" dirty="0" smtClean="0"/>
              <a:t>(приобретению знаний, умений) которая будет происходить в связи с выполнением проекта.</a:t>
            </a:r>
          </a:p>
          <a:p>
            <a:r>
              <a:rPr lang="ru-RU" dirty="0" smtClean="0"/>
              <a:t>При необходимости может быть </a:t>
            </a:r>
            <a:r>
              <a:rPr lang="ru-RU" b="1" dirty="0" smtClean="0"/>
              <a:t>произведена смена ролей участников </a:t>
            </a:r>
            <a:r>
              <a:rPr lang="ru-RU" dirty="0" smtClean="0"/>
              <a:t>проектной группы, что не должно повлиять на общий ход проекта.</a:t>
            </a:r>
          </a:p>
          <a:p>
            <a:r>
              <a:rPr lang="ru-RU" dirty="0" smtClean="0"/>
              <a:t>Вышеперечисленные пункты, как правило, не имеют места в отечественной практике, не говоря уже о множестве других, как общих, так и специфических для конкретного предприятия отличий отечественных и западных реалий.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8501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 </a:t>
            </a:r>
            <a:r>
              <a:rPr lang="ru-RU" sz="4000" b="1" dirty="0"/>
              <a:t>Основные принципы выбора ПО для построения корпоративной информационной системы</a:t>
            </a:r>
            <a:endParaRPr lang="ru-RU" sz="40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008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После того, как решение о реорганизации бизнес-процессов на предприятии принято, немаловажным этапом является </a:t>
            </a:r>
            <a:r>
              <a:rPr lang="ru-RU" sz="3600" b="1" dirty="0" smtClean="0"/>
              <a:t>выбор прикладного программного обеспечения,</a:t>
            </a:r>
            <a:r>
              <a:rPr lang="ru-RU" sz="3600" dirty="0" smtClean="0"/>
              <a:t> которое будет призвано обслуживать и автоматизировать бизнес на предприятии.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39698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 </a:t>
            </a:r>
            <a:r>
              <a:rPr lang="ru-RU" sz="4000" b="1" dirty="0"/>
              <a:t>Основные принципы выбора ПО для построения корпоративной информационной системы</a:t>
            </a:r>
            <a:endParaRPr lang="ru-RU" sz="40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76348"/>
            <a:ext cx="10515600" cy="435133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Многие </a:t>
            </a:r>
            <a:r>
              <a:rPr lang="ru-RU" sz="3200" dirty="0" smtClean="0"/>
              <a:t>компании используют следующий, в принципе вполне возможный вариант - они утверждают: "Мы имеем в штате программиста и он может запрограммировать все от самого начала, до самого конца на базовом языке C++ или </a:t>
            </a:r>
            <a:r>
              <a:rPr lang="ru-RU" sz="3200" dirty="0" err="1" smtClean="0"/>
              <a:t>Delphi</a:t>
            </a:r>
            <a:r>
              <a:rPr lang="ru-RU" sz="3200" dirty="0" smtClean="0"/>
              <a:t>". </a:t>
            </a:r>
            <a:endParaRPr lang="ru-RU" sz="3200" dirty="0" smtClean="0"/>
          </a:p>
          <a:p>
            <a:r>
              <a:rPr lang="ru-RU" sz="3200" dirty="0" smtClean="0"/>
              <a:t>Конечно</a:t>
            </a:r>
            <a:r>
              <a:rPr lang="ru-RU" sz="3200" dirty="0" smtClean="0"/>
              <a:t>, такой подход имеет право на существование, поскольку найти сейчас дешевого программиста еще не составляет труда,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06507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 </a:t>
            </a:r>
            <a:r>
              <a:rPr lang="ru-RU" sz="4000" b="1" dirty="0"/>
              <a:t>Основные принципы выбора ПО для построения корпоративной информационной системы</a:t>
            </a:r>
            <a:endParaRPr lang="ru-RU" sz="40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По </a:t>
            </a:r>
            <a:r>
              <a:rPr lang="ru-RU" dirty="0" smtClean="0"/>
              <a:t>мнению специалистов, </a:t>
            </a:r>
            <a:r>
              <a:rPr lang="ru-RU" dirty="0" smtClean="0"/>
              <a:t>данный подход </a:t>
            </a:r>
            <a:r>
              <a:rPr lang="ru-RU" dirty="0" smtClean="0"/>
              <a:t>представляется бесперспективным, хотя бы по двум причинам:</a:t>
            </a:r>
          </a:p>
          <a:p>
            <a:endParaRPr lang="ru-RU" dirty="0" smtClean="0"/>
          </a:p>
          <a:p>
            <a:r>
              <a:rPr lang="ru-RU" dirty="0" smtClean="0"/>
              <a:t>       </a:t>
            </a:r>
            <a:r>
              <a:rPr lang="ru-RU" dirty="0" smtClean="0"/>
              <a:t>Во-первых, на "пристойное" стандартное программное обеспечение, существующее на рынке, затрачены многие человеко-годы, причем </a:t>
            </a:r>
            <a:r>
              <a:rPr lang="ru-RU" b="1" dirty="0" smtClean="0"/>
              <a:t>не только на написание самих программ</a:t>
            </a:r>
            <a:r>
              <a:rPr lang="ru-RU" dirty="0" smtClean="0"/>
              <a:t>, но и на их </a:t>
            </a:r>
            <a:r>
              <a:rPr lang="ru-RU" b="1" dirty="0" smtClean="0"/>
              <a:t>отладку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       Во-вторых</a:t>
            </a:r>
            <a:r>
              <a:rPr lang="ru-RU" dirty="0" smtClean="0"/>
              <a:t>, программист может в любой момент </a:t>
            </a:r>
            <a:r>
              <a:rPr lang="ru-RU" b="1" dirty="0" smtClean="0"/>
              <a:t>уволиться и унести с собой все </a:t>
            </a:r>
            <a:r>
              <a:rPr lang="ru-RU" dirty="0" smtClean="0"/>
              <a:t>"</a:t>
            </a:r>
            <a:r>
              <a:rPr lang="ru-RU" dirty="0" err="1" smtClean="0"/>
              <a:t>Know-how</a:t>
            </a:r>
            <a:r>
              <a:rPr lang="ru-RU" dirty="0" smtClean="0"/>
              <a:t>", и систему в подобных случаях зачастую приходится переписывать практически "с нуля", в то время, как с приличным поставщиком ПО вы связаны определенным договором.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432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 </a:t>
            </a:r>
            <a:r>
              <a:rPr lang="ru-RU" sz="4000" b="1" dirty="0"/>
              <a:t>Основные принципы выбора ПО для построения корпоративной информационной системы</a:t>
            </a:r>
            <a:endParaRPr lang="ru-RU" sz="40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К</a:t>
            </a:r>
            <a:r>
              <a:rPr lang="ru-RU" dirty="0" smtClean="0"/>
              <a:t>ак </a:t>
            </a:r>
            <a:r>
              <a:rPr lang="ru-RU" dirty="0" smtClean="0"/>
              <a:t>показывает практика</a:t>
            </a:r>
            <a:r>
              <a:rPr lang="ru-RU" b="1" dirty="0" smtClean="0"/>
              <a:t>, основные недочеты </a:t>
            </a:r>
            <a:r>
              <a:rPr lang="ru-RU" dirty="0" smtClean="0"/>
              <a:t>"самопальных" систем выясняются порой уже на </a:t>
            </a:r>
            <a:r>
              <a:rPr lang="ru-RU" b="1" dirty="0" smtClean="0"/>
              <a:t>этапах их эксплуатации </a:t>
            </a:r>
            <a:r>
              <a:rPr lang="ru-RU" dirty="0" smtClean="0"/>
              <a:t>и ведут к разрушительным последствиям, поскольку исправление ошибок требует больших </a:t>
            </a:r>
            <a:r>
              <a:rPr lang="ru-RU" dirty="0" err="1" smtClean="0"/>
              <a:t>капитало</a:t>
            </a:r>
            <a:r>
              <a:rPr lang="ru-RU" dirty="0" smtClean="0"/>
              <a:t> и </a:t>
            </a:r>
            <a:r>
              <a:rPr lang="ru-RU" dirty="0" err="1" smtClean="0"/>
              <a:t>трудовложений</a:t>
            </a:r>
            <a:r>
              <a:rPr lang="ru-RU" dirty="0" smtClean="0"/>
              <a:t>, а самое печальное, оказывается </a:t>
            </a:r>
            <a:r>
              <a:rPr lang="ru-RU" b="1" dirty="0" smtClean="0"/>
              <a:t>необходимым останавливать систему на неопределенный срок</a:t>
            </a:r>
            <a:r>
              <a:rPr lang="ru-RU" dirty="0" smtClean="0"/>
              <a:t>, что влечет за собой фактическое затормаживание бизнеса в ряде направлений, которые непосредственно контролировались с помощью системы, таких, например, как отгрузки или бухгалтерия.</a:t>
            </a:r>
          </a:p>
          <a:p>
            <a:endParaRPr lang="ru-RU" dirty="0" smtClean="0"/>
          </a:p>
          <a:p>
            <a:r>
              <a:rPr lang="ru-RU" dirty="0" smtClean="0"/>
              <a:t>Например при наступлении </a:t>
            </a:r>
            <a:r>
              <a:rPr lang="ru-RU" dirty="0" smtClean="0"/>
              <a:t>нового тысячелетия, </a:t>
            </a:r>
            <a:r>
              <a:rPr lang="ru-RU" dirty="0" smtClean="0"/>
              <a:t>на </a:t>
            </a:r>
            <a:r>
              <a:rPr lang="ru-RU" dirty="0" smtClean="0"/>
              <a:t>большом количестве предприятий, на которых </a:t>
            </a:r>
            <a:r>
              <a:rPr lang="ru-RU" dirty="0" smtClean="0"/>
              <a:t> были установлены </a:t>
            </a:r>
            <a:r>
              <a:rPr lang="ru-RU" dirty="0" smtClean="0"/>
              <a:t>автоматизированные системы, </a:t>
            </a:r>
            <a:r>
              <a:rPr lang="ru-RU" dirty="0" err="1" smtClean="0"/>
              <a:t>неподдерживающие</a:t>
            </a:r>
            <a:r>
              <a:rPr lang="ru-RU" dirty="0" smtClean="0"/>
              <a:t> четырехзначное летоисчисление возникла необходимость в корне переписывать систему, или немедленно переходить к новой.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044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 </a:t>
            </a:r>
            <a:r>
              <a:rPr lang="ru-RU" sz="4000" b="1" dirty="0"/>
              <a:t>Основные принципы выбора ПО для построения корпоративной информационной системы</a:t>
            </a:r>
            <a:endParaRPr lang="ru-RU" sz="40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66568"/>
            <a:ext cx="11063748" cy="5191432"/>
          </a:xfrm>
        </p:spPr>
        <p:txBody>
          <a:bodyPr>
            <a:noAutofit/>
          </a:bodyPr>
          <a:lstStyle/>
          <a:p>
            <a:r>
              <a:rPr lang="ru-RU" sz="3200" dirty="0" smtClean="0"/>
              <a:t>При </a:t>
            </a:r>
            <a:r>
              <a:rPr lang="ru-RU" sz="3200" b="1" dirty="0" smtClean="0"/>
              <a:t>выборе поставщика </a:t>
            </a:r>
            <a:r>
              <a:rPr lang="ru-RU" sz="3200" dirty="0" smtClean="0"/>
              <a:t>прикладного программного обеспечения, немаловажным фактором является его </a:t>
            </a:r>
            <a:r>
              <a:rPr lang="ru-RU" sz="3200" b="1" dirty="0" smtClean="0"/>
              <a:t>финансовая стабильность</a:t>
            </a:r>
            <a:r>
              <a:rPr lang="ru-RU" sz="3200" dirty="0" smtClean="0"/>
              <a:t>, потому как финансово нестабильный поставщик программно-прикладной составляющей ИС гораздо хуже, чем финансово нестабильный клиент. </a:t>
            </a:r>
            <a:endParaRPr lang="ru-RU" sz="3200" dirty="0" smtClean="0"/>
          </a:p>
          <a:p>
            <a:r>
              <a:rPr lang="ru-RU" sz="3200" dirty="0" smtClean="0"/>
              <a:t>Последний </a:t>
            </a:r>
            <a:r>
              <a:rPr lang="ru-RU" sz="3200" dirty="0" smtClean="0"/>
              <a:t>омертвляет лишь оборотные средства, а первый, уйдя с рынка, омертвит капиталовложение, потому как исчезнет возможность модернизировать систему, и , в случае сбоя, ею придется заниматься незнакомым с ней специалистам.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76898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 </a:t>
            </a:r>
            <a:r>
              <a:rPr lang="ru-RU" sz="4000" b="1" dirty="0"/>
              <a:t>Основные принципы выбора ПО для построения корпоративной информационной системы</a:t>
            </a:r>
            <a:endParaRPr lang="ru-RU" sz="40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0439" y="1825624"/>
            <a:ext cx="11223521" cy="46489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Ряд </a:t>
            </a:r>
            <a:r>
              <a:rPr lang="ru-RU" b="1" dirty="0" smtClean="0"/>
              <a:t>критериев</a:t>
            </a:r>
            <a:r>
              <a:rPr lang="ru-RU" dirty="0" smtClean="0"/>
              <a:t>, которыми следует руководствоваться при подборе системы ПО: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      </a:t>
            </a:r>
            <a:r>
              <a:rPr lang="ru-RU" dirty="0" smtClean="0"/>
              <a:t>Система должна быть </a:t>
            </a:r>
            <a:r>
              <a:rPr lang="ru-RU" b="1" dirty="0" smtClean="0"/>
              <a:t>именно системой</a:t>
            </a:r>
            <a:r>
              <a:rPr lang="ru-RU" dirty="0" smtClean="0"/>
              <a:t>, т.е. изменение в одной ее части (скажем, изменения запасов на складе) должны автоматически изменить показатели в других ее раздела (скажем, в бухгалтерских проводках); это свойство системы принято называть </a:t>
            </a:r>
            <a:r>
              <a:rPr lang="ru-RU" b="1" dirty="0" smtClean="0"/>
              <a:t>интегрируемостью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Процедуры в автоматизированных системах </a:t>
            </a:r>
            <a:r>
              <a:rPr lang="ru-RU" b="1" dirty="0" smtClean="0"/>
              <a:t>должны быть действительно автоматизированы</a:t>
            </a:r>
            <a:r>
              <a:rPr lang="ru-RU" dirty="0" smtClean="0"/>
              <a:t>. Дело в том, что случается, что после внедрения системы, количество процедур не уменьшается, просто раньше они выполнялись к примеру на бумаге, а сейчас делается все то же самое, но на компьютере.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92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Особенности корпоративных информационных систем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50144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Основные требования к информации в КИС:</a:t>
            </a:r>
          </a:p>
          <a:p>
            <a:r>
              <a:rPr lang="ru-RU" sz="3200" dirty="0" smtClean="0"/>
              <a:t>Полнота - </a:t>
            </a:r>
            <a:r>
              <a:rPr lang="ru-RU" sz="2400" dirty="0"/>
              <a:t>информация должна содержать такой набор данных, который является достаточным для принятия верных и взвешенных решений</a:t>
            </a:r>
            <a:r>
              <a:rPr lang="ru-RU" sz="3200" dirty="0"/>
              <a:t>.</a:t>
            </a:r>
            <a:endParaRPr lang="ru-RU" sz="3200" dirty="0" smtClean="0"/>
          </a:p>
          <a:p>
            <a:r>
              <a:rPr lang="ru-RU" sz="3200" dirty="0" smtClean="0"/>
              <a:t>Минимальность – </a:t>
            </a:r>
            <a:r>
              <a:rPr lang="ru-RU" sz="2400" dirty="0" smtClean="0"/>
              <a:t>отсутствие дублирования информации</a:t>
            </a:r>
          </a:p>
          <a:p>
            <a:r>
              <a:rPr lang="ru-RU" sz="3200" dirty="0" smtClean="0"/>
              <a:t>Оптимальность – </a:t>
            </a:r>
            <a:r>
              <a:rPr lang="ru-RU" sz="2400" dirty="0" smtClean="0"/>
              <a:t>организация получения и хранения информации, обеспечивает скорость принятия решений.</a:t>
            </a:r>
          </a:p>
          <a:p>
            <a:r>
              <a:rPr lang="ru-RU" sz="3200" dirty="0" smtClean="0"/>
              <a:t>Своевременность </a:t>
            </a:r>
            <a:r>
              <a:rPr lang="ru-RU" sz="3200" dirty="0"/>
              <a:t>- </a:t>
            </a:r>
            <a:r>
              <a:rPr lang="ru-RU" sz="2400" dirty="0"/>
              <a:t>должна соответствовать действительности в настоящее </a:t>
            </a:r>
            <a:r>
              <a:rPr lang="ru-RU" sz="2400" dirty="0" smtClean="0"/>
              <a:t>время</a:t>
            </a:r>
            <a:endParaRPr lang="ru-RU" sz="2400" dirty="0" smtClean="0"/>
          </a:p>
          <a:p>
            <a:r>
              <a:rPr lang="ru-RU" sz="3200" dirty="0" smtClean="0"/>
              <a:t>Надежность </a:t>
            </a:r>
            <a:r>
              <a:rPr lang="ru-RU" sz="3200" dirty="0"/>
              <a:t>и достоверность  </a:t>
            </a:r>
            <a:r>
              <a:rPr lang="ru-RU" sz="2400" dirty="0" smtClean="0"/>
              <a:t>т.е. не </a:t>
            </a:r>
            <a:r>
              <a:rPr lang="ru-RU" sz="2400" dirty="0"/>
              <a:t>искажает истинного положения дел и не имеет ошибок</a:t>
            </a:r>
            <a:r>
              <a:rPr lang="ru-RU" sz="3200" dirty="0"/>
              <a:t>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8490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 </a:t>
            </a:r>
            <a:r>
              <a:rPr lang="ru-RU" sz="4000" b="1" dirty="0"/>
              <a:t>Основные принципы выбора ПО для построения корпоративной информационной системы</a:t>
            </a:r>
            <a:endParaRPr lang="ru-RU" sz="40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Система должна обеспечивать </a:t>
            </a:r>
            <a:r>
              <a:rPr lang="ru-RU" b="1" dirty="0" smtClean="0"/>
              <a:t>реализацию бизнес-процессов </a:t>
            </a:r>
            <a:r>
              <a:rPr lang="ru-RU" dirty="0" smtClean="0"/>
              <a:t>и процедур, которые существуют либо должны </a:t>
            </a:r>
            <a:r>
              <a:rPr lang="ru-RU" dirty="0" smtClean="0"/>
              <a:t>существовать</a:t>
            </a:r>
            <a:r>
              <a:rPr lang="ru-RU" dirty="0" smtClean="0"/>
              <a:t>. (оптимальны для конкретного предприятия)</a:t>
            </a:r>
          </a:p>
          <a:p>
            <a:r>
              <a:rPr lang="ru-RU" dirty="0" smtClean="0"/>
              <a:t>Система должна давать руководителю возможность </a:t>
            </a:r>
            <a:r>
              <a:rPr lang="ru-RU" b="1" dirty="0" smtClean="0"/>
              <a:t>получать оперативную информацию </a:t>
            </a:r>
            <a:r>
              <a:rPr lang="ru-RU" dirty="0" smtClean="0"/>
              <a:t>в объеме, достаточном для принятия оперативных решений.</a:t>
            </a:r>
          </a:p>
          <a:p>
            <a:r>
              <a:rPr lang="ru-RU" dirty="0" smtClean="0"/>
              <a:t>Система должна быть </a:t>
            </a:r>
            <a:r>
              <a:rPr lang="ru-RU" b="1" dirty="0" smtClean="0"/>
              <a:t>легка в обучении и использовании </a:t>
            </a:r>
            <a:r>
              <a:rPr lang="ru-RU" dirty="0" smtClean="0"/>
              <a:t>(дружественна), чтобы рядовой сотрудник мог научиться выполнять свои обязанности при ее помощи за максимально короткое время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78990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 </a:t>
            </a:r>
            <a:r>
              <a:rPr lang="ru-RU" sz="4000" b="1" dirty="0"/>
              <a:t>Основные принципы выбора ПО для построения корпоративной информационной системы</a:t>
            </a:r>
            <a:endParaRPr lang="ru-RU" sz="40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</a:t>
            </a:r>
            <a:r>
              <a:rPr lang="ru-RU" dirty="0" smtClean="0"/>
              <a:t>системе должна быть заложена возможность </a:t>
            </a:r>
            <a:r>
              <a:rPr lang="ru-RU" b="1" dirty="0" smtClean="0"/>
              <a:t>без помощи программиста редактировать все необходимые отчеты </a:t>
            </a:r>
            <a:r>
              <a:rPr lang="ru-RU" dirty="0" smtClean="0"/>
              <a:t>и документы, менять их форму и создавать собственные форматы.</a:t>
            </a:r>
          </a:p>
          <a:p>
            <a:r>
              <a:rPr lang="ru-RU" dirty="0" smtClean="0"/>
              <a:t>В системе должны быть </a:t>
            </a:r>
            <a:r>
              <a:rPr lang="ru-RU" b="1" dirty="0" smtClean="0"/>
              <a:t>заложены процедуры контроля</a:t>
            </a:r>
            <a:r>
              <a:rPr lang="ru-RU" dirty="0" smtClean="0"/>
              <a:t>, сводящие ошибки к минимуму.</a:t>
            </a:r>
          </a:p>
          <a:p>
            <a:r>
              <a:rPr lang="ru-RU" dirty="0" smtClean="0"/>
              <a:t>Система должна давать возможность </a:t>
            </a:r>
            <a:r>
              <a:rPr lang="ru-RU" b="1" dirty="0" smtClean="0"/>
              <a:t>отследить</a:t>
            </a:r>
            <a:r>
              <a:rPr lang="ru-RU" dirty="0" smtClean="0"/>
              <a:t>, кто и когда внес изменения в том или ином файле и какая запись была до этих изменений.</a:t>
            </a:r>
          </a:p>
          <a:p>
            <a:r>
              <a:rPr lang="ru-RU" dirty="0" smtClean="0"/>
              <a:t>В системах среднего уровня и выше, должны присутствовать надежные </a:t>
            </a:r>
            <a:r>
              <a:rPr lang="ru-RU" b="1" dirty="0" smtClean="0"/>
              <a:t>программы защиты данных и функции распределения прав доступа.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83803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 </a:t>
            </a:r>
            <a:r>
              <a:rPr lang="ru-RU" sz="4000" b="1" dirty="0"/>
              <a:t>Основные принципы выбора ПО для построения корпоративной информационной системы</a:t>
            </a:r>
            <a:endParaRPr lang="ru-RU" sz="40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Системы ПО на российском рынке бывают </a:t>
            </a:r>
            <a:r>
              <a:rPr lang="ru-RU" b="1" dirty="0" smtClean="0"/>
              <a:t>трех уровней</a:t>
            </a:r>
            <a:r>
              <a:rPr lang="ru-RU" dirty="0" smtClean="0"/>
              <a:t>. </a:t>
            </a:r>
            <a:endParaRPr lang="ru-RU" dirty="0" smtClean="0"/>
          </a:p>
          <a:p>
            <a:r>
              <a:rPr lang="ru-RU" dirty="0" smtClean="0"/>
              <a:t>На </a:t>
            </a:r>
            <a:r>
              <a:rPr lang="ru-RU" dirty="0" smtClean="0"/>
              <a:t>первом уровне располагаются </a:t>
            </a:r>
            <a:r>
              <a:rPr lang="ru-RU" b="1" dirty="0" smtClean="0"/>
              <a:t>простые системы для малого и сверхмалого бизнеса,</a:t>
            </a:r>
            <a:r>
              <a:rPr lang="ru-RU" dirty="0" smtClean="0"/>
              <a:t> по цене от 50 до 5000 долларов.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 smtClean="0"/>
              <a:t>этом сегменте доминируют российские продукты. Их очень много, в основном это программы, предназначенные для простых бухгалтерских функций. Они имеют ограничения по количеству операций, по возможности наращивания дополнительных мощностей, по защищенности данных и другим параметрам, но зато просты в использовании и дешевы.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657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 </a:t>
            </a:r>
            <a:r>
              <a:rPr lang="ru-RU" sz="4000" b="1" dirty="0"/>
              <a:t>Основные принципы выбора ПО для построения корпоративной информационной системы</a:t>
            </a:r>
            <a:endParaRPr lang="ru-RU" sz="40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7923" y="1825625"/>
            <a:ext cx="10899057" cy="4707910"/>
          </a:xfrm>
        </p:spPr>
        <p:txBody>
          <a:bodyPr>
            <a:normAutofit fontScale="92500"/>
          </a:bodyPr>
          <a:lstStyle/>
          <a:p>
            <a:r>
              <a:rPr lang="ru-RU" b="1" dirty="0" smtClean="0"/>
              <a:t>Второй уровень </a:t>
            </a:r>
            <a:r>
              <a:rPr lang="ru-RU" dirty="0" smtClean="0"/>
              <a:t>составляют системы по цене 10-80 тыс. долларов и с сопоставимыми затратами на внедрение. </a:t>
            </a:r>
            <a:endParaRPr lang="ru-RU" dirty="0" smtClean="0"/>
          </a:p>
          <a:p>
            <a:r>
              <a:rPr lang="ru-RU" dirty="0" smtClean="0"/>
              <a:t>Большинство </a:t>
            </a:r>
            <a:r>
              <a:rPr lang="ru-RU" dirty="0" smtClean="0"/>
              <a:t>из них - действительно интегрированные системы, поскольку дают возможность весть одновременно и </a:t>
            </a:r>
            <a:r>
              <a:rPr lang="ru-RU" b="1" dirty="0" smtClean="0"/>
              <a:t>управленческий и финансовый учет</a:t>
            </a:r>
            <a:r>
              <a:rPr lang="ru-RU" dirty="0" smtClean="0"/>
              <a:t>. </a:t>
            </a:r>
            <a:endParaRPr lang="ru-RU" dirty="0" smtClean="0"/>
          </a:p>
          <a:p>
            <a:r>
              <a:rPr lang="ru-RU" dirty="0" smtClean="0"/>
              <a:t>Они </a:t>
            </a:r>
            <a:r>
              <a:rPr lang="ru-RU" dirty="0" smtClean="0"/>
              <a:t>не так похожи друг на друга, как системы первого уровня. Например в одной из них может присутствовать модуль, разработанный специально для металлургического завода, в другой - нет, но зато могут присутствовать другие важные частности. И поэтому здесь уже не столь важен сам продукт, как то, как он внедряется, и, следовательно, на предприятии должны присутствовать квалифицированные специалисты, хорошо знающие как и бизнес компании, так и специфику ПО. 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52467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 </a:t>
            </a:r>
            <a:r>
              <a:rPr lang="ru-RU" sz="4000" b="1" dirty="0"/>
              <a:t>Основные принципы выбора ПО для построения корпоративной информационной системы</a:t>
            </a:r>
            <a:endParaRPr lang="ru-RU" sz="40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 </a:t>
            </a:r>
            <a:r>
              <a:rPr lang="ru-RU" dirty="0" smtClean="0"/>
              <a:t>этом сегменте больше продуктов западных, нежели отечественных. Выбирая западный продукт, первым делом стоит обращать внимание на то, </a:t>
            </a:r>
            <a:r>
              <a:rPr lang="ru-RU" b="1" dirty="0" smtClean="0"/>
              <a:t>как он привязан к российским реалиям</a:t>
            </a:r>
            <a:r>
              <a:rPr lang="ru-RU" dirty="0" smtClean="0"/>
              <a:t>: к законодательству, инфляции и т.п. </a:t>
            </a:r>
            <a:endParaRPr lang="ru-RU" dirty="0" smtClean="0"/>
          </a:p>
          <a:p>
            <a:r>
              <a:rPr lang="ru-RU" dirty="0" smtClean="0"/>
              <a:t>Здесь </a:t>
            </a:r>
            <a:r>
              <a:rPr lang="ru-RU" dirty="0" smtClean="0"/>
              <a:t>стоит заметить, что европейские системы лучше отвечают этим требованиям, нежели американские, так как они были изначально замешены на присущем всему в Европе многообразию, в том числе и в стандартах учета, и поэтому более гибки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В российских системах редко встречаются такие качества, как </a:t>
            </a:r>
            <a:r>
              <a:rPr lang="ru-RU" dirty="0" err="1" smtClean="0"/>
              <a:t>многовалютность</a:t>
            </a:r>
            <a:r>
              <a:rPr lang="ru-RU" dirty="0" smtClean="0"/>
              <a:t>, соответствующая мировым стандартам и </a:t>
            </a:r>
            <a:r>
              <a:rPr lang="ru-RU" dirty="0" err="1" smtClean="0"/>
              <a:t>многоязычность</a:t>
            </a:r>
            <a:r>
              <a:rPr lang="ru-RU" dirty="0" smtClean="0"/>
              <a:t>, что может стать препятствием при работе с иностранными партнерами, инвесторами или клиентами.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87020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 </a:t>
            </a:r>
            <a:r>
              <a:rPr lang="ru-RU" sz="4000" b="1" dirty="0"/>
              <a:t>Основные принципы выбора ПО для построения корпоративной информационной системы</a:t>
            </a:r>
            <a:endParaRPr lang="ru-RU" sz="40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22323"/>
            <a:ext cx="11063748" cy="4911212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/>
              <a:t>Системы третьего уровня</a:t>
            </a:r>
            <a:r>
              <a:rPr lang="ru-RU" dirty="0" smtClean="0"/>
              <a:t> - это </a:t>
            </a:r>
            <a:r>
              <a:rPr lang="ru-RU" b="1" i="1" dirty="0" smtClean="0"/>
              <a:t>масштабные системы управления предприятием в целом </a:t>
            </a:r>
            <a:r>
              <a:rPr lang="ru-RU" dirty="0" smtClean="0"/>
              <a:t>по цене от 100 до 500 тыс. долларов (а иногда и дороже - все зависит от числа пользователей, от удаленности доступа, уровня базы данных и т.д.).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 smtClean="0"/>
              <a:t>мире таких систем наберется не более десятка, в России систем такого уровня пока не создано вообще. </a:t>
            </a:r>
            <a:endParaRPr lang="ru-RU" dirty="0" smtClean="0"/>
          </a:p>
          <a:p>
            <a:r>
              <a:rPr lang="ru-RU" dirty="0" smtClean="0"/>
              <a:t>Эти </a:t>
            </a:r>
            <a:r>
              <a:rPr lang="ru-RU" dirty="0" smtClean="0"/>
              <a:t>системы функционально различны: в одной может быть очень хорошо развит производственный модуль, в другой - финансовый. Одна больше подходит к нефтегазовому производству, другая к автомобилестроению. </a:t>
            </a:r>
            <a:endParaRPr lang="ru-RU" dirty="0" smtClean="0"/>
          </a:p>
          <a:p>
            <a:r>
              <a:rPr lang="ru-RU" dirty="0" smtClean="0"/>
              <a:t>Сравнительный </a:t>
            </a:r>
            <a:r>
              <a:rPr lang="ru-RU" dirty="0" smtClean="0"/>
              <a:t>анализ систем такого уровня может вылиться в грандиозную работу, а для осуществления проекта внедрения, нужна целая команда из финансовых, управленческих и технических экспертов, имеющая достаточный опыт.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351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 </a:t>
            </a:r>
            <a:r>
              <a:rPr lang="ru-RU" sz="4000" b="1" dirty="0"/>
              <a:t>Основные принципы выбора </a:t>
            </a:r>
            <a:r>
              <a:rPr lang="ru-RU" sz="4000" b="1" dirty="0" smtClean="0"/>
              <a:t>аппаратной платформы </a:t>
            </a:r>
            <a:r>
              <a:rPr lang="ru-RU" sz="4000" b="1" dirty="0"/>
              <a:t>для построения корпоративной информационной системы</a:t>
            </a:r>
            <a:endParaRPr lang="ru-RU" sz="40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2451" y="1825624"/>
            <a:ext cx="11179277" cy="47226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После того, как решение о выборе прикладного ПО на базе которого будет построена ИС принято, необходимо принять решение об аппаратной платформе. </a:t>
            </a:r>
            <a:endParaRPr lang="ru-RU" dirty="0" smtClean="0"/>
          </a:p>
          <a:p>
            <a:r>
              <a:rPr lang="ru-RU" b="1" dirty="0" smtClean="0"/>
              <a:t>Аппаратную </a:t>
            </a:r>
            <a:r>
              <a:rPr lang="ru-RU" b="1" dirty="0"/>
              <a:t>платформу</a:t>
            </a:r>
            <a:r>
              <a:rPr lang="ru-RU" dirty="0"/>
              <a:t> следует выбирать проанализировав и определив перспективы развития предприятия, принимая во внимание </a:t>
            </a:r>
            <a:r>
              <a:rPr lang="ru-RU" b="1" i="1" dirty="0"/>
              <a:t>масштаб выбранного ПО </a:t>
            </a:r>
            <a:r>
              <a:rPr lang="ru-RU" dirty="0"/>
              <a:t>и то, планируется ли его наращивание в будущем, а также всевозможные количественные и качественные параметры, такие как </a:t>
            </a:r>
            <a:r>
              <a:rPr lang="ru-RU" b="1" i="1" dirty="0"/>
              <a:t>количество автоматизированных рабочих мест, их функции, объемы информации, направленность ее потоков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Масштабы </a:t>
            </a:r>
            <a:r>
              <a:rPr lang="ru-RU" dirty="0"/>
              <a:t>и мощность системы определяют уровень технического решения.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53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Особенности корпоративных информационных систем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06128"/>
            <a:ext cx="10515600" cy="55306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/>
              <a:t>Характерными особенностями крупных корпораций </a:t>
            </a:r>
            <a:r>
              <a:rPr lang="ru-RU" sz="3200" dirty="0" smtClean="0"/>
              <a:t>является:</a:t>
            </a:r>
          </a:p>
          <a:p>
            <a:r>
              <a:rPr lang="ru-RU" sz="3200" dirty="0" smtClean="0"/>
              <a:t>корпорации </a:t>
            </a:r>
            <a:r>
              <a:rPr lang="ru-RU" sz="3200" dirty="0"/>
              <a:t>имеют более высокий </a:t>
            </a:r>
            <a:r>
              <a:rPr lang="ru-RU" sz="3200" b="1" dirty="0"/>
              <a:t>уровень организации </a:t>
            </a:r>
            <a:r>
              <a:rPr lang="ru-RU" sz="3200" dirty="0"/>
              <a:t>и </a:t>
            </a:r>
            <a:r>
              <a:rPr lang="ru-RU" sz="3200" b="1" dirty="0"/>
              <a:t>специализации </a:t>
            </a:r>
            <a:r>
              <a:rPr lang="ru-RU" sz="3200" dirty="0"/>
              <a:t>производственной и административной деятельности, </a:t>
            </a:r>
            <a:endParaRPr lang="ru-RU" sz="3200" dirty="0" smtClean="0"/>
          </a:p>
          <a:p>
            <a:r>
              <a:rPr lang="ru-RU" sz="3200" dirty="0" smtClean="0"/>
              <a:t>значительную </a:t>
            </a:r>
            <a:r>
              <a:rPr lang="ru-RU" sz="3200" b="1" dirty="0" err="1"/>
              <a:t>рассредоточенность</a:t>
            </a:r>
            <a:r>
              <a:rPr lang="ru-RU" sz="3200" dirty="0"/>
              <a:t> подразделений, </a:t>
            </a:r>
            <a:endParaRPr lang="ru-RU" sz="3200" dirty="0" smtClean="0"/>
          </a:p>
          <a:p>
            <a:r>
              <a:rPr lang="ru-RU" sz="3200" dirty="0" err="1" smtClean="0"/>
              <a:t>бóльшую</a:t>
            </a:r>
            <a:r>
              <a:rPr lang="ru-RU" sz="3200" dirty="0" smtClean="0"/>
              <a:t> </a:t>
            </a:r>
            <a:r>
              <a:rPr lang="ru-RU" sz="3200" b="1" dirty="0"/>
              <a:t>массовость данных</a:t>
            </a:r>
            <a:r>
              <a:rPr lang="ru-RU" sz="3200" dirty="0"/>
              <a:t>, </a:t>
            </a:r>
            <a:endParaRPr lang="ru-RU" sz="3200" dirty="0" smtClean="0"/>
          </a:p>
          <a:p>
            <a:r>
              <a:rPr lang="ru-RU" sz="3200" dirty="0" smtClean="0"/>
              <a:t>высокий </a:t>
            </a:r>
            <a:r>
              <a:rPr lang="ru-RU" sz="3200" b="1" dirty="0"/>
              <a:t>уровень регламентации </a:t>
            </a:r>
            <a:r>
              <a:rPr lang="ru-RU" sz="3200" dirty="0"/>
              <a:t>не только форм исходящей внешней документации, но и внутренних управленческих документов и процессов, т.е. в целом более развитую информационно-технологическую инфраструктуру и традиции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239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Особенности корпоративных информационных систем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50374"/>
            <a:ext cx="10515600" cy="545690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3200" dirty="0" smtClean="0"/>
              <a:t>О</a:t>
            </a:r>
            <a:r>
              <a:rPr lang="ru-RU" sz="3200" b="1" dirty="0" smtClean="0"/>
              <a:t>сновными </a:t>
            </a:r>
            <a:r>
              <a:rPr lang="ru-RU" sz="3200" b="1" dirty="0" smtClean="0"/>
              <a:t>особенностями </a:t>
            </a:r>
            <a:r>
              <a:rPr lang="ru-RU" sz="3200" dirty="0" smtClean="0"/>
              <a:t>корпоративных информационных систем являются: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ru-RU" sz="3200" dirty="0" smtClean="0"/>
              <a:t> </a:t>
            </a:r>
            <a:r>
              <a:rPr lang="ru-RU" sz="3200" b="1" dirty="0" smtClean="0"/>
              <a:t>комплексность</a:t>
            </a:r>
            <a:r>
              <a:rPr lang="ru-RU" sz="3200" dirty="0" smtClean="0"/>
              <a:t> охвата функций управления;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ru-RU" sz="3200" dirty="0" smtClean="0"/>
              <a:t> </a:t>
            </a:r>
            <a:r>
              <a:rPr lang="ru-RU" sz="3200" dirty="0" smtClean="0"/>
              <a:t>повышенная </a:t>
            </a:r>
            <a:r>
              <a:rPr lang="ru-RU" sz="3200" b="1" dirty="0" smtClean="0"/>
              <a:t>упорядоченность</a:t>
            </a:r>
            <a:r>
              <a:rPr lang="ru-RU" sz="3200" dirty="0" smtClean="0"/>
              <a:t> деловых процессов;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ru-RU" sz="3200" dirty="0" smtClean="0"/>
              <a:t> </a:t>
            </a:r>
            <a:r>
              <a:rPr lang="ru-RU" sz="3200" b="1" dirty="0" smtClean="0"/>
              <a:t>массовость</a:t>
            </a:r>
            <a:r>
              <a:rPr lang="ru-RU" sz="3200" dirty="0" smtClean="0"/>
              <a:t> операций;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ru-RU" sz="3200" dirty="0" smtClean="0"/>
              <a:t> </a:t>
            </a:r>
            <a:r>
              <a:rPr lang="ru-RU" sz="3200" b="1" dirty="0" smtClean="0"/>
              <a:t>эффективность использования </a:t>
            </a:r>
            <a:r>
              <a:rPr lang="ru-RU" sz="3200" dirty="0" smtClean="0"/>
              <a:t>компьютерно-телекоммуникационного оборудования и программного обеспечения;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ru-RU" sz="3200" dirty="0" smtClean="0"/>
              <a:t> </a:t>
            </a:r>
            <a:r>
              <a:rPr lang="ru-RU" sz="3200" dirty="0" smtClean="0"/>
              <a:t>возможность </a:t>
            </a:r>
            <a:r>
              <a:rPr lang="ru-RU" sz="3200" b="1" dirty="0" smtClean="0"/>
              <a:t>локальной установки </a:t>
            </a:r>
            <a:r>
              <a:rPr lang="ru-RU" sz="3200" dirty="0" smtClean="0"/>
              <a:t>и </a:t>
            </a:r>
            <a:r>
              <a:rPr lang="ru-RU" sz="3200" b="1" dirty="0" smtClean="0"/>
              <a:t>внедрения</a:t>
            </a:r>
            <a:r>
              <a:rPr lang="ru-RU" sz="3200" dirty="0" smtClean="0"/>
              <a:t> отдельных частей системы;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ru-RU" sz="3200" dirty="0" smtClean="0"/>
              <a:t> </a:t>
            </a:r>
            <a:r>
              <a:rPr lang="ru-RU" sz="3200" b="1" dirty="0" smtClean="0"/>
              <a:t>адаптивность</a:t>
            </a:r>
            <a:r>
              <a:rPr lang="ru-RU" sz="3200" dirty="0" smtClean="0"/>
              <a:t> функциональной и инструментальной </a:t>
            </a:r>
            <a:r>
              <a:rPr lang="ru-RU" sz="3200" b="1" dirty="0" smtClean="0"/>
              <a:t>структуры системы </a:t>
            </a:r>
            <a:r>
              <a:rPr lang="ru-RU" sz="3200" dirty="0" smtClean="0"/>
              <a:t>к особенностям управляемого объекта;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ru-RU" sz="3200" dirty="0" smtClean="0"/>
              <a:t> </a:t>
            </a:r>
            <a:r>
              <a:rPr lang="ru-RU" sz="3200" b="1" dirty="0" smtClean="0"/>
              <a:t>возможность развития</a:t>
            </a:r>
            <a:r>
              <a:rPr lang="ru-RU" sz="3200" dirty="0" smtClean="0"/>
              <a:t> системы после ее внедрения на объекте.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5772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/>
              <a:t>Принципы создания и требования к корпоративной информационной системе</a:t>
            </a:r>
            <a:endParaRPr lang="ru-RU" sz="32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671" y="1106129"/>
            <a:ext cx="10751574" cy="56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6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/>
              <a:t>Принципы создания и требования к корпоративной информационной системе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7703" y="1681316"/>
            <a:ext cx="11415251" cy="4940709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Принцип системности </a:t>
            </a:r>
            <a:r>
              <a:rPr lang="ru-RU" sz="3200" dirty="0"/>
              <a:t>- заключается в том, что при декомпозиции должны быть установлены такие связи между структурными компонентами системы, которые обеспечивают </a:t>
            </a:r>
            <a:r>
              <a:rPr lang="ru-RU" sz="3200" b="1" dirty="0"/>
              <a:t>цельность корпоративной системы и ее взаимодействие с другими системами</a:t>
            </a:r>
            <a:r>
              <a:rPr lang="ru-RU" sz="3200" b="1" dirty="0" smtClean="0"/>
              <a:t>.</a:t>
            </a:r>
            <a:endParaRPr lang="ru-RU" sz="3200" b="1" dirty="0"/>
          </a:p>
          <a:p>
            <a:r>
              <a:rPr lang="ru-RU" sz="3200" dirty="0"/>
              <a:t>Нельзя разрабатывать какую-либо задачу автономно от других и реализовывать только отдельные ее аспекты. Задача должна рассматриваться комплексно со всеми возможными информационными связями</a:t>
            </a:r>
            <a:r>
              <a:rPr lang="ru-RU" sz="3200" dirty="0" smtClean="0"/>
              <a:t>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95954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/>
              <a:t>Принципы создания и требования к корпоративной информационной системе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Принцип совместимости </a:t>
            </a:r>
            <a:r>
              <a:rPr lang="ru-RU" sz="3200" dirty="0"/>
              <a:t>- при создании системы должны быть реализованы </a:t>
            </a:r>
            <a:r>
              <a:rPr lang="ru-RU" sz="3200" b="1" dirty="0"/>
              <a:t>информационные интерфейсы</a:t>
            </a:r>
            <a:r>
              <a:rPr lang="ru-RU" sz="3200" dirty="0"/>
              <a:t>, благодаря которым она может взаимодействовать с другими системами согласно установленным правилам. В современных условиях это особенно касается сетевых связей локального и глобального уровней.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12505522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3022</Words>
  <Application>Microsoft Office PowerPoint</Application>
  <PresentationFormat>Широкоэкранный</PresentationFormat>
  <Paragraphs>197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Тема Office</vt:lpstr>
      <vt:lpstr>Особенности корпоративных информационных систем</vt:lpstr>
      <vt:lpstr>Особенности корпоративных информационных систем</vt:lpstr>
      <vt:lpstr>Особенности корпоративных информационных систем</vt:lpstr>
      <vt:lpstr>Особенности корпоративных информационных систем</vt:lpstr>
      <vt:lpstr>Особенности корпоративных информационных систем</vt:lpstr>
      <vt:lpstr>Особенности корпоративных информационных систем</vt:lpstr>
      <vt:lpstr>Принципы создания и требования к корпоративной информационной системе</vt:lpstr>
      <vt:lpstr>Принципы создания и требования к корпоративной информационной системе</vt:lpstr>
      <vt:lpstr>Принципы создания и требования к корпоративной информационной системе</vt:lpstr>
      <vt:lpstr>Принципы создания и требования к корпоративной информационной системе</vt:lpstr>
      <vt:lpstr>Принципы создания и требования к корпоративной информационной системе</vt:lpstr>
      <vt:lpstr>Принципы создания и требования к корпоративной информационной системе</vt:lpstr>
      <vt:lpstr>Принципы создания и требования к корпоративной информационной системе</vt:lpstr>
      <vt:lpstr>Принципы создания и требования к корпоративной информационной системе</vt:lpstr>
      <vt:lpstr>Принципы создания и требования к корпоративной информационной системе</vt:lpstr>
      <vt:lpstr>Принципы создания и требования к корпоративной информационной системе</vt:lpstr>
      <vt:lpstr>Пример спецификации</vt:lpstr>
      <vt:lpstr>Принципы создания и требования к корпоративной информационной системе</vt:lpstr>
      <vt:lpstr>Управление проектами внедрения корпоративной информационной системы </vt:lpstr>
      <vt:lpstr>Управление проектами внедрения корпоративной информационной системы.  Примерный перечень действий обеспечивающий успешное ведение проекта</vt:lpstr>
      <vt:lpstr>Управление проектами внедрения корпоративной информационной системы.  Примерный перечень действий обеспечивающий успешное ведение проекта</vt:lpstr>
      <vt:lpstr>Управление проектами внедрения корпоративной информационной системы.  Примерный перечень действий обеспечивающий успешное ведение проекта</vt:lpstr>
      <vt:lpstr>Управление проектами внедрения корпоративной информационной системы.  Примерный перечень действий обеспечивающий успешное ведение проекта</vt:lpstr>
      <vt:lpstr>Управление проектами внедрения корпоративной информационной системы.  Примерный перечень действий обеспечивающий успешное ведение проекта</vt:lpstr>
      <vt:lpstr>Управление проектами внедрения корпоративной информационной системы.  Примерный перечень действий обеспечивающий успешное ведение проекта</vt:lpstr>
      <vt:lpstr>Управление проектами внедрения корпоративной информационной системы.  Примерный перечень действий обеспечивающий успешное ведение проекта</vt:lpstr>
      <vt:lpstr>Управление проектами внедрения корпоративной информационной системы.  Примерный перечень действий обеспечивающий успешное ведение проекта</vt:lpstr>
      <vt:lpstr>Управление проектами внедрения корпоративной информационной системы.  Примерный перечень действий обеспечивающий успешное ведение проекта</vt:lpstr>
      <vt:lpstr>Управление проектами внедрения корпоративной информационной системы.  Примерный перечень действий обеспечивающий успешное ведение проекта</vt:lpstr>
      <vt:lpstr>Управление проектами внедрения корпоративной информационной системы.  Примерный перечень действий обеспечивающий успешное ведение проекта</vt:lpstr>
      <vt:lpstr>Управление проектами внедрения корпоративной информационной системы.  Примерный перечень действий обеспечивающий успешное ведение проекта</vt:lpstr>
      <vt:lpstr>Управление проектами внедрения корпоративной информационной системы.  Примерный перечень действий обеспечивающий успешное ведение проекта</vt:lpstr>
      <vt:lpstr>Управление проектами внедрения корпоративной информационной системы.  Примерный перечень действий обеспечивающий успешное ведение проекта</vt:lpstr>
      <vt:lpstr> Основные принципы выбора ПО для построения корпоративной информационной системы</vt:lpstr>
      <vt:lpstr> Основные принципы выбора ПО для построения корпоративной информационной системы</vt:lpstr>
      <vt:lpstr> Основные принципы выбора ПО для построения корпоративной информационной системы</vt:lpstr>
      <vt:lpstr> Основные принципы выбора ПО для построения корпоративной информационной системы</vt:lpstr>
      <vt:lpstr> Основные принципы выбора ПО для построения корпоративной информационной системы</vt:lpstr>
      <vt:lpstr> Основные принципы выбора ПО для построения корпоративной информационной системы</vt:lpstr>
      <vt:lpstr> Основные принципы выбора ПО для построения корпоративной информационной системы</vt:lpstr>
      <vt:lpstr> Основные принципы выбора ПО для построения корпоративной информационной системы</vt:lpstr>
      <vt:lpstr> Основные принципы выбора ПО для построения корпоративной информационной системы</vt:lpstr>
      <vt:lpstr> Основные принципы выбора ПО для построения корпоративной информационной системы</vt:lpstr>
      <vt:lpstr> Основные принципы выбора ПО для построения корпоративной информационной системы</vt:lpstr>
      <vt:lpstr> Основные принципы выбора ПО для построения корпоративной информационной системы</vt:lpstr>
      <vt:lpstr> Основные принципы выбора аппаратной платформы для построения корпоративной информационной системы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корпоративных информационных систем</dc:title>
  <dc:creator>user</dc:creator>
  <cp:lastModifiedBy>user</cp:lastModifiedBy>
  <cp:revision>42</cp:revision>
  <dcterms:created xsi:type="dcterms:W3CDTF">2022-10-26T00:57:21Z</dcterms:created>
  <dcterms:modified xsi:type="dcterms:W3CDTF">2022-10-26T04:49:54Z</dcterms:modified>
</cp:coreProperties>
</file>