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7" r:id="rId11"/>
    <p:sldId id="268" r:id="rId12"/>
    <p:sldId id="266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302" r:id="rId26"/>
    <p:sldId id="281" r:id="rId27"/>
    <p:sldId id="280" r:id="rId28"/>
    <p:sldId id="305" r:id="rId29"/>
    <p:sldId id="304" r:id="rId30"/>
    <p:sldId id="284" r:id="rId31"/>
    <p:sldId id="306" r:id="rId32"/>
    <p:sldId id="285" r:id="rId33"/>
    <p:sldId id="307" r:id="rId34"/>
    <p:sldId id="308" r:id="rId35"/>
    <p:sldId id="309" r:id="rId36"/>
    <p:sldId id="283" r:id="rId37"/>
    <p:sldId id="310" r:id="rId38"/>
    <p:sldId id="311" r:id="rId39"/>
    <p:sldId id="282" r:id="rId40"/>
    <p:sldId id="312" r:id="rId41"/>
    <p:sldId id="286" r:id="rId42"/>
    <p:sldId id="287" r:id="rId43"/>
    <p:sldId id="313" r:id="rId44"/>
    <p:sldId id="290" r:id="rId45"/>
    <p:sldId id="314" r:id="rId46"/>
    <p:sldId id="288" r:id="rId47"/>
    <p:sldId id="315" r:id="rId48"/>
    <p:sldId id="289" r:id="rId49"/>
    <p:sldId id="291" r:id="rId50"/>
    <p:sldId id="316" r:id="rId51"/>
    <p:sldId id="292" r:id="rId52"/>
    <p:sldId id="293" r:id="rId53"/>
    <p:sldId id="317" r:id="rId54"/>
    <p:sldId id="294" r:id="rId55"/>
    <p:sldId id="295" r:id="rId56"/>
    <p:sldId id="318" r:id="rId57"/>
    <p:sldId id="296" r:id="rId58"/>
    <p:sldId id="297" r:id="rId59"/>
    <p:sldId id="298" r:id="rId60"/>
    <p:sldId id="301" r:id="rId61"/>
    <p:sldId id="299" r:id="rId62"/>
    <p:sldId id="300" r:id="rId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FEABC92-7CA9-471F-B6F0-1FCE07B20965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5"/>
            <p14:sldId id="263"/>
            <p14:sldId id="267"/>
            <p14:sldId id="268"/>
            <p14:sldId id="266"/>
            <p14:sldId id="264"/>
            <p14:sldId id="269"/>
            <p14:sldId id="270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302"/>
            <p14:sldId id="281"/>
            <p14:sldId id="280"/>
            <p14:sldId id="305"/>
            <p14:sldId id="304"/>
            <p14:sldId id="284"/>
            <p14:sldId id="306"/>
            <p14:sldId id="285"/>
            <p14:sldId id="307"/>
            <p14:sldId id="308"/>
            <p14:sldId id="309"/>
            <p14:sldId id="283"/>
            <p14:sldId id="310"/>
            <p14:sldId id="311"/>
            <p14:sldId id="282"/>
            <p14:sldId id="312"/>
            <p14:sldId id="286"/>
            <p14:sldId id="287"/>
            <p14:sldId id="313"/>
            <p14:sldId id="290"/>
            <p14:sldId id="314"/>
            <p14:sldId id="288"/>
            <p14:sldId id="315"/>
            <p14:sldId id="289"/>
            <p14:sldId id="291"/>
            <p14:sldId id="316"/>
            <p14:sldId id="292"/>
            <p14:sldId id="293"/>
            <p14:sldId id="317"/>
            <p14:sldId id="294"/>
            <p14:sldId id="295"/>
            <p14:sldId id="318"/>
            <p14:sldId id="296"/>
            <p14:sldId id="297"/>
            <p14:sldId id="298"/>
            <p14:sldId id="301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-1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5789E-121B-4145-83E2-02C603DD3879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8B90A-48ED-49D2-AC2C-A90C9E9F0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33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8B90A-48ED-49D2-AC2C-A90C9E9F0B2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0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5B40-AAA6-40AE-A355-84635829CFF4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08D3-BF5A-4A5E-AABB-8CC64FBA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72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5B40-AAA6-40AE-A355-84635829CFF4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08D3-BF5A-4A5E-AABB-8CC64FBA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35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5B40-AAA6-40AE-A355-84635829CFF4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08D3-BF5A-4A5E-AABB-8CC64FBA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13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5B40-AAA6-40AE-A355-84635829CFF4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08D3-BF5A-4A5E-AABB-8CC64FBA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65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5B40-AAA6-40AE-A355-84635829CFF4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08D3-BF5A-4A5E-AABB-8CC64FBA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68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5B40-AAA6-40AE-A355-84635829CFF4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08D3-BF5A-4A5E-AABB-8CC64FBA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5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5B40-AAA6-40AE-A355-84635829CFF4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08D3-BF5A-4A5E-AABB-8CC64FBA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6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5B40-AAA6-40AE-A355-84635829CFF4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08D3-BF5A-4A5E-AABB-8CC64FBA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98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5B40-AAA6-40AE-A355-84635829CFF4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08D3-BF5A-4A5E-AABB-8CC64FBA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6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5B40-AAA6-40AE-A355-84635829CFF4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08D3-BF5A-4A5E-AABB-8CC64FBA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60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5B40-AAA6-40AE-A355-84635829CFF4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08D3-BF5A-4A5E-AABB-8CC64FBA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8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5B40-AAA6-40AE-A355-84635829CFF4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08D3-BF5A-4A5E-AABB-8CC64FBA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23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Архитектура КИС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2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Использование архитектурного подхода преследует </a:t>
            </a:r>
            <a:r>
              <a:rPr lang="ru-RU" sz="3600" b="1" dirty="0" smtClean="0"/>
              <a:t>следующие цели</a:t>
            </a:r>
            <a:r>
              <a:rPr lang="ru-RU" sz="3600" dirty="0" smtClean="0"/>
              <a:t>: </a:t>
            </a:r>
          </a:p>
          <a:p>
            <a:r>
              <a:rPr lang="ru-RU" sz="3600" dirty="0" smtClean="0"/>
              <a:t>1) улучшение и повышение продуктивности бизнес-процессов; </a:t>
            </a:r>
          </a:p>
          <a:p>
            <a:r>
              <a:rPr lang="ru-RU" sz="3600" dirty="0" smtClean="0"/>
              <a:t>2) уменьшение затрат; </a:t>
            </a:r>
          </a:p>
          <a:p>
            <a:r>
              <a:rPr lang="ru-RU" sz="3600" dirty="0" smtClean="0"/>
              <a:t>3) улучшение операционной бизнес-деятельности; </a:t>
            </a:r>
          </a:p>
          <a:p>
            <a:r>
              <a:rPr lang="ru-RU" sz="3600" dirty="0" smtClean="0"/>
              <a:t>4) повышение эффективности управления; </a:t>
            </a:r>
          </a:p>
          <a:p>
            <a:r>
              <a:rPr lang="ru-RU" sz="3600" dirty="0" smtClean="0"/>
              <a:t>5) уменьшение рисков; </a:t>
            </a:r>
          </a:p>
        </p:txBody>
      </p:sp>
    </p:spTree>
    <p:extLst>
      <p:ext uri="{BB962C8B-B14F-4D97-AF65-F5344CB8AC3E}">
        <p14:creationId xmlns:p14="http://schemas.microsoft.com/office/powerpoint/2010/main" val="16565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959006"/>
            <a:ext cx="11656741" cy="57317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600" dirty="0" smtClean="0"/>
              <a:t>Использование архитектурного подхода преследует следующие цели: </a:t>
            </a:r>
          </a:p>
          <a:p>
            <a:r>
              <a:rPr lang="ru-RU" sz="3600" dirty="0" smtClean="0"/>
              <a:t>6) повышение эффективности ИТ-организации; </a:t>
            </a:r>
          </a:p>
          <a:p>
            <a:r>
              <a:rPr lang="ru-RU" sz="3600" dirty="0" smtClean="0"/>
              <a:t>7) повышение продуктивности работы пользователей; </a:t>
            </a:r>
          </a:p>
          <a:p>
            <a:r>
              <a:rPr lang="ru-RU" sz="3600" dirty="0" smtClean="0"/>
              <a:t>8) повышение </a:t>
            </a:r>
            <a:r>
              <a:rPr lang="ru-RU" sz="3600" dirty="0" err="1" smtClean="0"/>
              <a:t>интероперабельности</a:t>
            </a:r>
            <a:r>
              <a:rPr lang="ru-RU" sz="3600" dirty="0" smtClean="0"/>
              <a:t> (возможности и прозрачности взаимодействия); </a:t>
            </a:r>
          </a:p>
          <a:p>
            <a:r>
              <a:rPr lang="ru-RU" sz="3600" dirty="0" smtClean="0"/>
              <a:t>9) уменьшение стоимости «поддержки» жизненного цикла; </a:t>
            </a:r>
          </a:p>
          <a:p>
            <a:r>
              <a:rPr lang="ru-RU" sz="3600" dirty="0" smtClean="0"/>
              <a:t>10) повышение управляемости.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( точка зрения консорциума </a:t>
            </a:r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 smtClean="0"/>
              <a:t>Open</a:t>
            </a:r>
            <a:r>
              <a:rPr lang="ru-RU" dirty="0" smtClean="0"/>
              <a:t> </a:t>
            </a:r>
            <a:r>
              <a:rPr lang="ru-RU" dirty="0" err="1" smtClean="0"/>
              <a:t>Group</a:t>
            </a:r>
            <a:r>
              <a:rPr lang="ru-RU" dirty="0" smtClean="0"/>
              <a:t> (в предлагаемом им систематизированном комплексе методов, практик и инструментов (TOGAF))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0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959005"/>
            <a:ext cx="11285033" cy="5218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500" b="1" dirty="0" smtClean="0"/>
              <a:t>Архитектура ИС в понятиях отечественных стандартов </a:t>
            </a:r>
            <a:r>
              <a:rPr lang="ru-RU" sz="3500" dirty="0" smtClean="0"/>
              <a:t>(по содержанию работ по созданию и применению комплексной архитектуры , предусмотрены: </a:t>
            </a:r>
          </a:p>
          <a:p>
            <a:pPr>
              <a:lnSpc>
                <a:spcPct val="150000"/>
              </a:lnSpc>
            </a:pPr>
            <a:r>
              <a:rPr lang="ru-RU" sz="3500" dirty="0" smtClean="0"/>
              <a:t>старыми советскими стандартами (серия ГОСТ 34),</a:t>
            </a:r>
          </a:p>
          <a:p>
            <a:pPr>
              <a:lnSpc>
                <a:spcPct val="100000"/>
              </a:lnSpc>
            </a:pPr>
            <a:r>
              <a:rPr lang="ru-RU" sz="3500" dirty="0" smtClean="0"/>
              <a:t>новыми международными стандартами ( серии ГОСТ Р ИСО/МЭК 12207, ISO/IEC 15288 – проект ГОСТ Р ИСО/МЭК 15288) стандартами организации проектирования. 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31362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315843"/>
            <a:ext cx="11285033" cy="51518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ru-RU" dirty="0" smtClean="0"/>
              <a:t> </a:t>
            </a:r>
            <a:r>
              <a:rPr lang="ru-RU" sz="3600" b="1" dirty="0" smtClean="0"/>
              <a:t>Состав работ </a:t>
            </a:r>
            <a:r>
              <a:rPr lang="ru-RU" sz="3600" dirty="0" smtClean="0"/>
              <a:t>по созданию системы, предусмотренных этими стандартами, подразумевает разработку частных архитектур трех основных видов: </a:t>
            </a:r>
          </a:p>
          <a:p>
            <a:r>
              <a:rPr lang="ru-RU" sz="3600" dirty="0" smtClean="0"/>
              <a:t> </a:t>
            </a:r>
            <a:r>
              <a:rPr lang="ru-RU" sz="3600" b="1" dirty="0" smtClean="0"/>
              <a:t>архитектуру деятельности </a:t>
            </a:r>
            <a:r>
              <a:rPr lang="ru-RU" sz="3600" dirty="0" smtClean="0"/>
              <a:t>(бизнес-архитектуру); </a:t>
            </a:r>
          </a:p>
          <a:p>
            <a:r>
              <a:rPr lang="ru-RU" sz="3600" dirty="0" smtClean="0"/>
              <a:t> </a:t>
            </a:r>
            <a:r>
              <a:rPr lang="ru-RU" sz="3600" b="1" dirty="0" smtClean="0"/>
              <a:t>логическую архитектуру </a:t>
            </a:r>
            <a:r>
              <a:rPr lang="ru-RU" sz="3600" dirty="0" smtClean="0"/>
              <a:t>(системную архитектуру); </a:t>
            </a:r>
          </a:p>
          <a:p>
            <a:r>
              <a:rPr lang="ru-RU" sz="3600" dirty="0" smtClean="0"/>
              <a:t> </a:t>
            </a:r>
            <a:r>
              <a:rPr lang="ru-RU" sz="3600" b="1" dirty="0" smtClean="0"/>
              <a:t>физическую</a:t>
            </a:r>
            <a:r>
              <a:rPr lang="ru-RU" sz="3600" dirty="0" smtClean="0"/>
              <a:t> (техническую или технологическую ) архитектуру.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26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9933" y="1248936"/>
            <a:ext cx="11530360" cy="5441795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sz="3600" dirty="0" smtClean="0"/>
              <a:t>Четыре определенные </a:t>
            </a:r>
            <a:r>
              <a:rPr lang="ru-RU" sz="3600" b="1" dirty="0" smtClean="0"/>
              <a:t>стадии развития архитектуры</a:t>
            </a:r>
            <a:r>
              <a:rPr lang="ru-RU" sz="3600" dirty="0" smtClean="0"/>
              <a:t>: </a:t>
            </a:r>
          </a:p>
          <a:p>
            <a:r>
              <a:rPr lang="ru-RU" sz="3600" dirty="0" smtClean="0"/>
              <a:t> </a:t>
            </a:r>
            <a:r>
              <a:rPr lang="ru-RU" sz="3600" b="1" dirty="0" smtClean="0"/>
              <a:t>«зоопарк»; </a:t>
            </a:r>
          </a:p>
          <a:p>
            <a:r>
              <a:rPr lang="ru-RU" sz="3600" dirty="0" smtClean="0"/>
              <a:t> </a:t>
            </a:r>
            <a:r>
              <a:rPr lang="ru-RU" sz="3600" b="1" dirty="0" smtClean="0"/>
              <a:t>стандартизированные ИТ; </a:t>
            </a:r>
          </a:p>
          <a:p>
            <a:r>
              <a:rPr lang="ru-RU" sz="3600" b="1" dirty="0" smtClean="0"/>
              <a:t>стандартизированные бизнес-процессы; </a:t>
            </a:r>
          </a:p>
          <a:p>
            <a:r>
              <a:rPr lang="ru-RU" sz="3600" b="1" dirty="0" smtClean="0"/>
              <a:t>трансформируемый, «модульный», бизнес. </a:t>
            </a:r>
          </a:p>
          <a:p>
            <a:pPr marL="0" indent="0">
              <a:buNone/>
            </a:pPr>
            <a:endParaRPr lang="ru-RU" sz="3600" b="1" dirty="0" smtClean="0"/>
          </a:p>
          <a:p>
            <a:pPr marL="0" indent="0">
              <a:buNone/>
            </a:pPr>
            <a:r>
              <a:rPr lang="ru-RU" dirty="0" smtClean="0"/>
              <a:t>( по результатам исследований Центра исследований информационных систем при Массачусетском технологическом институте (на основе серии исследовательских проектов, включающих данные о 456 предприятиях с 1995 по 2006 год) </a:t>
            </a:r>
          </a:p>
        </p:txBody>
      </p:sp>
    </p:spTree>
    <p:extLst>
      <p:ext uri="{BB962C8B-B14F-4D97-AF65-F5344CB8AC3E}">
        <p14:creationId xmlns:p14="http://schemas.microsoft.com/office/powerpoint/2010/main" val="721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Autofit/>
          </a:bodyPr>
          <a:lstStyle/>
          <a:p>
            <a:r>
              <a:rPr lang="ru-RU" sz="4000" dirty="0" smtClean="0"/>
              <a:t>Для того чтобы в полном объеме получить все преимущества, которые может предоставить сервис-ориентированная архитектура, необходимо, чтобы </a:t>
            </a:r>
            <a:r>
              <a:rPr lang="ru-RU" sz="4000" b="1" dirty="0" smtClean="0"/>
              <a:t>бизнес-отделы и департамент ИТ </a:t>
            </a:r>
            <a:r>
              <a:rPr lang="ru-RU" sz="4000" dirty="0" smtClean="0"/>
              <a:t>прошли через </a:t>
            </a:r>
            <a:r>
              <a:rPr lang="ru-RU" sz="4000" b="1" dirty="0" smtClean="0"/>
              <a:t>все эти стадии</a:t>
            </a:r>
            <a:r>
              <a:rPr lang="ru-RU" sz="4000" dirty="0" smtClean="0"/>
              <a:t>. </a:t>
            </a:r>
          </a:p>
          <a:p>
            <a:r>
              <a:rPr lang="ru-RU" sz="4000" b="1" dirty="0" smtClean="0"/>
              <a:t>Пропустить</a:t>
            </a:r>
            <a:r>
              <a:rPr lang="ru-RU" sz="4000" dirty="0" smtClean="0"/>
              <a:t> или </a:t>
            </a:r>
            <a:r>
              <a:rPr lang="ru-RU" sz="4000" b="1" dirty="0" smtClean="0"/>
              <a:t>перепрыгнуть </a:t>
            </a:r>
            <a:r>
              <a:rPr lang="ru-RU" sz="4000" dirty="0" smtClean="0"/>
              <a:t>какую-либо из этих ступеней </a:t>
            </a:r>
            <a:r>
              <a:rPr lang="ru-RU" sz="4000" b="1" dirty="0" smtClean="0"/>
              <a:t>невозможно.</a:t>
            </a:r>
            <a:r>
              <a:rPr lang="ru-RU" sz="4000" dirty="0" smtClean="0"/>
              <a:t> </a:t>
            </a:r>
          </a:p>
          <a:p>
            <a:r>
              <a:rPr lang="ru-RU" sz="4000" dirty="0" smtClean="0"/>
              <a:t>В лучшем случае </a:t>
            </a:r>
            <a:r>
              <a:rPr lang="ru-RU" sz="4000" b="1" dirty="0" smtClean="0"/>
              <a:t>можно несколько ускорить </a:t>
            </a:r>
            <a:r>
              <a:rPr lang="ru-RU" sz="4000" dirty="0" smtClean="0"/>
              <a:t>процесс их прохождения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0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Autofit/>
          </a:bodyPr>
          <a:lstStyle/>
          <a:p>
            <a:r>
              <a:rPr lang="ru-RU" sz="3600" dirty="0" smtClean="0"/>
              <a:t>На начальной стадии (стадии «</a:t>
            </a:r>
            <a:r>
              <a:rPr lang="ru-RU" sz="3600" b="1" dirty="0" smtClean="0"/>
              <a:t>зоопарка</a:t>
            </a:r>
            <a:r>
              <a:rPr lang="ru-RU" sz="3600" dirty="0" smtClean="0"/>
              <a:t>») усилия ИТ-отдела </a:t>
            </a:r>
            <a:r>
              <a:rPr lang="ru-RU" sz="3600" b="1" i="1" dirty="0" smtClean="0"/>
              <a:t>сконцентрированы на специфических потребностях </a:t>
            </a:r>
            <a:r>
              <a:rPr lang="ru-RU" sz="3600" dirty="0" smtClean="0"/>
              <a:t>отделов предприятия. </a:t>
            </a:r>
          </a:p>
          <a:p>
            <a:r>
              <a:rPr lang="ru-RU" sz="3600" dirty="0" smtClean="0"/>
              <a:t>В этом случае ИТ-отделы </a:t>
            </a:r>
            <a:r>
              <a:rPr lang="ru-RU" sz="3600" b="1" dirty="0" smtClean="0"/>
              <a:t>не способны справиться </a:t>
            </a:r>
            <a:r>
              <a:rPr lang="ru-RU" sz="3600" dirty="0" smtClean="0"/>
              <a:t>с растущими </a:t>
            </a:r>
            <a:r>
              <a:rPr lang="ru-RU" sz="3600" b="1" dirty="0" smtClean="0"/>
              <a:t>нуждами</a:t>
            </a:r>
            <a:r>
              <a:rPr lang="ru-RU" sz="3600" dirty="0" smtClean="0"/>
              <a:t> предприятия, не говоря уже о том, чтобы стимулировать дальнейшее развитие информационной системы. </a:t>
            </a:r>
          </a:p>
          <a:p>
            <a:r>
              <a:rPr lang="ru-RU" sz="3600" dirty="0" smtClean="0"/>
              <a:t>На этой стадии </a:t>
            </a:r>
            <a:r>
              <a:rPr lang="ru-RU" sz="3600" b="1" dirty="0" smtClean="0"/>
              <a:t>ИТ</a:t>
            </a:r>
            <a:r>
              <a:rPr lang="ru-RU" sz="3600" dirty="0" smtClean="0"/>
              <a:t> обычно оказываются довольно </a:t>
            </a:r>
            <a:r>
              <a:rPr lang="ru-RU" sz="3600" b="1" dirty="0" smtClean="0"/>
              <a:t>дорогостоящими</a:t>
            </a:r>
            <a:r>
              <a:rPr lang="ru-RU" sz="3600" dirty="0" smtClean="0"/>
              <a:t>, а затраты вместо ожидаемых результатов приносят лишь разочарование.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808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Выход из «зоопарка», т. е. </a:t>
            </a:r>
            <a:r>
              <a:rPr lang="ru-RU" sz="3600" b="1" dirty="0" smtClean="0"/>
              <a:t>переход на вторую стадию</a:t>
            </a:r>
            <a:r>
              <a:rPr lang="ru-RU" sz="3600" dirty="0" smtClean="0"/>
              <a:t>, – это </a:t>
            </a:r>
            <a:r>
              <a:rPr lang="ru-RU" sz="3600" b="1" i="1" dirty="0" smtClean="0"/>
              <a:t>использование стандартизованных информационных технологий</a:t>
            </a:r>
            <a:r>
              <a:rPr lang="ru-RU" sz="3600" dirty="0" smtClean="0"/>
              <a:t>. </a:t>
            </a:r>
          </a:p>
          <a:p>
            <a:r>
              <a:rPr lang="ru-RU" sz="3600" dirty="0" smtClean="0"/>
              <a:t>За 90-е годы ХХ века большинство компаний осознало необходимость стандартизованных технологий и перехода к использованию всего </a:t>
            </a:r>
            <a:r>
              <a:rPr lang="ru-RU" sz="3600" b="1" dirty="0" smtClean="0"/>
              <a:t>одной или двух конфигураций </a:t>
            </a:r>
            <a:r>
              <a:rPr lang="ru-RU" sz="3600" dirty="0" smtClean="0"/>
              <a:t>ПК, </a:t>
            </a:r>
            <a:r>
              <a:rPr lang="ru-RU" sz="3600" b="1" dirty="0" smtClean="0"/>
              <a:t>стандартной технологии баз данных</a:t>
            </a:r>
            <a:r>
              <a:rPr lang="ru-RU" sz="3600" dirty="0" smtClean="0"/>
              <a:t>, </a:t>
            </a:r>
            <a:r>
              <a:rPr lang="ru-RU" sz="3600" b="1" dirty="0" smtClean="0"/>
              <a:t>однотипного оборудования </a:t>
            </a:r>
            <a:r>
              <a:rPr lang="ru-RU" sz="3600" dirty="0" smtClean="0"/>
              <a:t>и </a:t>
            </a:r>
            <a:r>
              <a:rPr lang="ru-RU" sz="3600" b="1" dirty="0" smtClean="0"/>
              <a:t>одной операционной системы для всех серверов.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7483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739589"/>
            <a:ext cx="11285033" cy="4728117"/>
          </a:xfrm>
        </p:spPr>
        <p:txBody>
          <a:bodyPr>
            <a:normAutofit lnSpcReduction="10000"/>
          </a:bodyPr>
          <a:lstStyle/>
          <a:p>
            <a:r>
              <a:rPr lang="ru-RU" sz="4000" b="1" dirty="0" smtClean="0"/>
              <a:t>Переход на третью ступень </a:t>
            </a:r>
            <a:r>
              <a:rPr lang="ru-RU" sz="4000" dirty="0" smtClean="0"/>
              <a:t>– это </a:t>
            </a:r>
            <a:r>
              <a:rPr lang="ru-RU" sz="4000" b="1" dirty="0" smtClean="0"/>
              <a:t>использование стандартизованных бизнес-процессов. </a:t>
            </a:r>
          </a:p>
          <a:p>
            <a:endParaRPr lang="ru-RU" sz="4000" b="1" dirty="0" smtClean="0"/>
          </a:p>
          <a:p>
            <a:r>
              <a:rPr lang="ru-RU" sz="4000" dirty="0" smtClean="0"/>
              <a:t>На этом уровне подход компании к бизнесу становится более целостным, глобальным, а руководители департамента ИТ и бизнес-отделов относятся друг к другу как равноправные  партнеры.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7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/>
          </a:bodyPr>
          <a:lstStyle/>
          <a:p>
            <a:r>
              <a:rPr lang="ru-RU" sz="3600" b="1" i="1" dirty="0" smtClean="0"/>
              <a:t>Четвертая стадия </a:t>
            </a:r>
            <a:r>
              <a:rPr lang="ru-RU" sz="3600" dirty="0" smtClean="0"/>
              <a:t>– это так называемый «</a:t>
            </a:r>
            <a:r>
              <a:rPr lang="ru-RU" sz="3600" b="1" dirty="0" smtClean="0"/>
              <a:t>модульный</a:t>
            </a:r>
            <a:r>
              <a:rPr lang="ru-RU" sz="3600" dirty="0" smtClean="0"/>
              <a:t>», </a:t>
            </a:r>
            <a:r>
              <a:rPr lang="ru-RU" sz="3600" b="1" dirty="0" smtClean="0"/>
              <a:t>трансформируемый бизнес</a:t>
            </a:r>
            <a:r>
              <a:rPr lang="ru-RU" sz="3600" dirty="0" smtClean="0"/>
              <a:t>. </a:t>
            </a:r>
          </a:p>
          <a:p>
            <a:r>
              <a:rPr lang="ru-RU" sz="3600" dirty="0" smtClean="0"/>
              <a:t>На этой ступени развития бизнес-процессы и поддерживающие их технологии </a:t>
            </a:r>
            <a:r>
              <a:rPr lang="ru-RU" sz="3600" b="1" dirty="0" smtClean="0"/>
              <a:t>становятся модулями</a:t>
            </a:r>
            <a:r>
              <a:rPr lang="ru-RU" sz="3600" dirty="0" smtClean="0"/>
              <a:t>, которые </a:t>
            </a:r>
            <a:r>
              <a:rPr lang="ru-RU" sz="3600" b="1" dirty="0" smtClean="0"/>
              <a:t>можно многократно использовать и комбинировать</a:t>
            </a:r>
            <a:r>
              <a:rPr lang="ru-RU" sz="3600" dirty="0" smtClean="0"/>
              <a:t> для повышения эффективности работы, гибкости и темпов роста компании. Это </a:t>
            </a:r>
            <a:r>
              <a:rPr lang="ru-RU" sz="3600" i="1" dirty="0" smtClean="0"/>
              <a:t>ключевые показатели</a:t>
            </a:r>
            <a:r>
              <a:rPr lang="ru-RU" sz="3600" dirty="0" smtClean="0"/>
              <a:t>, улучшение которых обеспечивает использование сервис-ориентированной архитектуры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055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/>
          <a:lstStyle/>
          <a:p>
            <a:pPr marL="0" indent="0" algn="ctr">
              <a:buNone/>
            </a:pPr>
            <a:r>
              <a:rPr lang="ru-RU" sz="4000" b="1" dirty="0" smtClean="0"/>
              <a:t>Архитектура системы </a:t>
            </a:r>
            <a:r>
              <a:rPr lang="ru-RU" sz="4000" dirty="0" smtClean="0"/>
              <a:t>определяется как фундаментальная организация системы, реализованная в ее компонентах, их взаимоотношениях друг с другом и средой и принципах, определяющих ее конструкцию (проектирование, дизайн) и развитие. 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(Стандарт ANSI/IEEE </a:t>
            </a:r>
            <a:r>
              <a:rPr lang="ru-RU" dirty="0" err="1" smtClean="0"/>
              <a:t>Std</a:t>
            </a:r>
            <a:r>
              <a:rPr lang="ru-RU" dirty="0" smtClean="0"/>
              <a:t> 1471-2000 (IEEE </a:t>
            </a:r>
            <a:r>
              <a:rPr lang="ru-RU" dirty="0" err="1" smtClean="0"/>
              <a:t>Recommended</a:t>
            </a:r>
            <a:r>
              <a:rPr lang="ru-RU" dirty="0" smtClean="0"/>
              <a:t> </a:t>
            </a:r>
            <a:r>
              <a:rPr lang="ru-RU" dirty="0" err="1" smtClean="0"/>
              <a:t>Practice</a:t>
            </a:r>
            <a:r>
              <a:rPr lang="ru-RU" dirty="0" smtClean="0"/>
              <a:t> </a:t>
            </a:r>
            <a:r>
              <a:rPr lang="ru-RU" dirty="0" err="1" smtClean="0"/>
              <a:t>for</a:t>
            </a:r>
            <a:r>
              <a:rPr lang="ru-RU" dirty="0" smtClean="0"/>
              <a:t> </a:t>
            </a:r>
            <a:r>
              <a:rPr lang="ru-RU" dirty="0" err="1" smtClean="0"/>
              <a:t>Architectural</a:t>
            </a:r>
            <a:r>
              <a:rPr lang="ru-RU" dirty="0" smtClean="0"/>
              <a:t> </a:t>
            </a:r>
            <a:r>
              <a:rPr lang="ru-RU" dirty="0" err="1" smtClean="0"/>
              <a:t>Description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Software-Intensive</a:t>
            </a:r>
            <a:r>
              <a:rPr lang="ru-RU" dirty="0" smtClean="0"/>
              <a:t> </a:t>
            </a:r>
            <a:r>
              <a:rPr lang="ru-RU" dirty="0" err="1" smtClean="0"/>
              <a:t>Systems</a:t>
            </a:r>
            <a:r>
              <a:rPr lang="ru-RU" dirty="0" smtClean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360449"/>
            <a:ext cx="11285033" cy="510725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На четвертой стадии руководители уже могут со  знанием дела определить, какие из бизнес-процессов могут оставаться  </a:t>
            </a:r>
            <a:r>
              <a:rPr lang="ru-RU" sz="4000" b="1" dirty="0" smtClean="0"/>
              <a:t>локальными</a:t>
            </a:r>
            <a:r>
              <a:rPr lang="ru-RU" sz="4000" dirty="0" smtClean="0"/>
              <a:t> и управляться в рамках одного подразделения, а какие  должны быть </a:t>
            </a:r>
            <a:r>
              <a:rPr lang="ru-RU" sz="4000" b="1" dirty="0" smtClean="0"/>
              <a:t>общими, стандартными </a:t>
            </a:r>
            <a:r>
              <a:rPr lang="ru-RU" sz="4000" dirty="0" smtClean="0"/>
              <a:t>для предприятия в целом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96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НОТАЦИЯ ПРЕДСТАВЛЕНИЯ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настоящее время существуют </a:t>
            </a:r>
            <a:r>
              <a:rPr lang="ru-RU" b="1" dirty="0" smtClean="0"/>
              <a:t>различные методологии </a:t>
            </a:r>
            <a:r>
              <a:rPr lang="ru-RU" dirty="0" smtClean="0"/>
              <a:t>и общие схемы («</a:t>
            </a:r>
            <a:r>
              <a:rPr lang="ru-RU" b="1" dirty="0" smtClean="0"/>
              <a:t>каркасы</a:t>
            </a:r>
            <a:r>
              <a:rPr lang="ru-RU" dirty="0" smtClean="0"/>
              <a:t>»), служащие для построения </a:t>
            </a:r>
            <a:r>
              <a:rPr lang="ru-RU" b="1" i="1" dirty="0" smtClean="0"/>
              <a:t>моделей архитектуры </a:t>
            </a:r>
            <a:r>
              <a:rPr lang="ru-RU" dirty="0" smtClean="0"/>
              <a:t>предприятия, которые уже использовались в управлении организациями. </a:t>
            </a:r>
          </a:p>
          <a:p>
            <a:pPr marL="0" indent="0">
              <a:buNone/>
            </a:pPr>
            <a:r>
              <a:rPr lang="ru-RU" dirty="0" smtClean="0"/>
              <a:t>В качестве примера: </a:t>
            </a:r>
          </a:p>
          <a:p>
            <a:r>
              <a:rPr lang="ru-RU" dirty="0" smtClean="0"/>
              <a:t>1) </a:t>
            </a:r>
            <a:r>
              <a:rPr lang="ru-RU" dirty="0" err="1" smtClean="0"/>
              <a:t>Zachman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 (общая схема </a:t>
            </a:r>
            <a:r>
              <a:rPr lang="ru-RU" dirty="0" err="1" smtClean="0"/>
              <a:t>Захмана</a:t>
            </a:r>
            <a:r>
              <a:rPr lang="ru-RU" dirty="0" smtClean="0"/>
              <a:t>); </a:t>
            </a:r>
          </a:p>
          <a:p>
            <a:r>
              <a:rPr lang="ru-RU" dirty="0" smtClean="0"/>
              <a:t>2) инфраструктуру архитектуры предприятия, разработанную IBM; </a:t>
            </a:r>
          </a:p>
          <a:p>
            <a:r>
              <a:rPr lang="ru-RU" dirty="0" smtClean="0"/>
              <a:t>3) TOGAF; </a:t>
            </a:r>
          </a:p>
          <a:p>
            <a:r>
              <a:rPr lang="ru-RU" dirty="0" smtClean="0"/>
              <a:t>4) ARIS. </a:t>
            </a:r>
          </a:p>
          <a:p>
            <a:r>
              <a:rPr lang="ru-RU" dirty="0" smtClean="0"/>
              <a:t>5) стандарты открытой распределенной обработки информации; </a:t>
            </a:r>
          </a:p>
          <a:p>
            <a:r>
              <a:rPr lang="ru-RU" dirty="0" smtClean="0"/>
              <a:t>6) архитектурные модели электронного государства и т. д.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6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НОТАЦИЯ ПРЕДСТАВЛЕНИЯ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790699"/>
            <a:ext cx="11285033" cy="467700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 1987 году появился первый, а в 1992 – второй вариант обобщённой схемы или структуры (</a:t>
            </a:r>
            <a:r>
              <a:rPr lang="ru-RU" sz="3200" dirty="0" err="1" smtClean="0"/>
              <a:t>framework</a:t>
            </a:r>
            <a:r>
              <a:rPr lang="ru-RU" sz="3200" dirty="0" smtClean="0"/>
              <a:t>) для описания и анализа архитектуры: формально (по названию) – архитектуры ИС, но по содержанию – архитектуры предприятия.</a:t>
            </a:r>
          </a:p>
          <a:p>
            <a:r>
              <a:rPr lang="ru-RU" sz="3200" dirty="0" smtClean="0"/>
              <a:t> Схема </a:t>
            </a:r>
            <a:r>
              <a:rPr lang="ru-RU" sz="3200" dirty="0" err="1" smtClean="0"/>
              <a:t>Захмана</a:t>
            </a:r>
            <a:r>
              <a:rPr lang="ru-RU" sz="3200" dirty="0" smtClean="0"/>
              <a:t> имела форму матрицы 6 × 6, в которой каждая ячейка задает свой тип описания (модели) свойств предприятия.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767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НОТАЦИЯ ПРЕДСТАВЛЕНИЯ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Вся совокупность ячеек разделена на </a:t>
            </a:r>
            <a:r>
              <a:rPr lang="ru-RU" sz="3200" b="1" dirty="0" smtClean="0"/>
              <a:t>шесть столбцов </a:t>
            </a:r>
            <a:r>
              <a:rPr lang="ru-RU" sz="3200" dirty="0" smtClean="0"/>
              <a:t>матрицы – </a:t>
            </a:r>
            <a:r>
              <a:rPr lang="ru-RU" sz="3200" b="1" i="1" dirty="0" smtClean="0"/>
              <a:t>шесть аспектов </a:t>
            </a:r>
            <a:r>
              <a:rPr lang="ru-RU" sz="3200" dirty="0" smtClean="0"/>
              <a:t>деятельности предприятия. </a:t>
            </a:r>
          </a:p>
          <a:p>
            <a:r>
              <a:rPr lang="ru-RU" sz="3200" dirty="0" smtClean="0"/>
              <a:t>1. «ЧТО делается», или </a:t>
            </a:r>
            <a:r>
              <a:rPr lang="ru-RU" sz="3200" b="1" dirty="0" smtClean="0"/>
              <a:t>объекты/данные</a:t>
            </a:r>
            <a:r>
              <a:rPr lang="ru-RU" sz="3200" dirty="0" smtClean="0"/>
              <a:t>. </a:t>
            </a:r>
          </a:p>
          <a:p>
            <a:r>
              <a:rPr lang="ru-RU" sz="3200" dirty="0" smtClean="0"/>
              <a:t>2. «КАК делается», или </a:t>
            </a:r>
            <a:r>
              <a:rPr lang="ru-RU" sz="3200" b="1" dirty="0" smtClean="0"/>
              <a:t>функции/процессы</a:t>
            </a:r>
            <a:r>
              <a:rPr lang="ru-RU" sz="3200" dirty="0" smtClean="0"/>
              <a:t>. </a:t>
            </a:r>
          </a:p>
          <a:p>
            <a:r>
              <a:rPr lang="ru-RU" sz="3200" dirty="0" smtClean="0"/>
              <a:t>3. «ГДЕ делается» – </a:t>
            </a:r>
            <a:r>
              <a:rPr lang="ru-RU" sz="3200" b="1" dirty="0" smtClean="0"/>
              <a:t>размещение или инфраструктура</a:t>
            </a:r>
            <a:r>
              <a:rPr lang="ru-RU" sz="3200" dirty="0" smtClean="0"/>
              <a:t>. </a:t>
            </a:r>
          </a:p>
          <a:p>
            <a:r>
              <a:rPr lang="ru-RU" sz="3200" dirty="0" smtClean="0"/>
              <a:t>4. «КТО делает» – </a:t>
            </a:r>
            <a:r>
              <a:rPr lang="ru-RU" sz="3200" b="1" dirty="0" smtClean="0"/>
              <a:t>люди, организационные единицы</a:t>
            </a:r>
            <a:r>
              <a:rPr lang="ru-RU" sz="3200" dirty="0" smtClean="0"/>
              <a:t> (звенья). </a:t>
            </a:r>
          </a:p>
          <a:p>
            <a:r>
              <a:rPr lang="ru-RU" sz="3200" dirty="0" smtClean="0"/>
              <a:t>5. «КОГДА делается» – </a:t>
            </a:r>
            <a:r>
              <a:rPr lang="ru-RU" sz="3200" b="1" dirty="0" smtClean="0"/>
              <a:t>графики событий и работ</a:t>
            </a:r>
            <a:r>
              <a:rPr lang="ru-RU" sz="3200" dirty="0" smtClean="0"/>
              <a:t>. </a:t>
            </a:r>
          </a:p>
          <a:p>
            <a:r>
              <a:rPr lang="ru-RU" sz="3200" dirty="0" smtClean="0"/>
              <a:t>6. «ЗАЧЕМ делается» – </a:t>
            </a:r>
            <a:r>
              <a:rPr lang="ru-RU" sz="3200" b="1" dirty="0" smtClean="0"/>
              <a:t>стимулы, мотивы и стратегии </a:t>
            </a:r>
            <a:r>
              <a:rPr lang="ru-RU" sz="3200" dirty="0" smtClean="0"/>
              <a:t>деятельности.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017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НОТАЦИЯ ПРЕДСТАВЛЕНИЯ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Эти аспекты предложено описывать в </a:t>
            </a:r>
            <a:r>
              <a:rPr lang="ru-RU" b="1" dirty="0" smtClean="0"/>
              <a:t>шести</a:t>
            </a:r>
            <a:r>
              <a:rPr lang="ru-RU" dirty="0" smtClean="0"/>
              <a:t> разных, но связанных </a:t>
            </a:r>
            <a:r>
              <a:rPr lang="ru-RU" b="1" dirty="0" smtClean="0"/>
              <a:t>представлениях</a:t>
            </a:r>
            <a:r>
              <a:rPr lang="ru-RU" dirty="0" smtClean="0"/>
              <a:t>, сгруппированных в </a:t>
            </a:r>
            <a:r>
              <a:rPr lang="ru-RU" b="1" dirty="0" smtClean="0"/>
              <a:t>строки матрицы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Для строк-представлений </a:t>
            </a:r>
            <a:r>
              <a:rPr lang="ru-RU" dirty="0" err="1" smtClean="0"/>
              <a:t>Захман</a:t>
            </a:r>
            <a:r>
              <a:rPr lang="ru-RU" dirty="0" smtClean="0"/>
              <a:t> применил </a:t>
            </a:r>
            <a:r>
              <a:rPr lang="ru-RU" b="1" dirty="0" smtClean="0"/>
              <a:t>аналогии с классическим </a:t>
            </a:r>
            <a:r>
              <a:rPr lang="ru-RU" dirty="0" smtClean="0"/>
              <a:t>архитектурным делом и строительством. </a:t>
            </a:r>
          </a:p>
          <a:p>
            <a:r>
              <a:rPr lang="ru-RU" b="1" i="1" dirty="0" smtClean="0"/>
              <a:t>Верхняя строка </a:t>
            </a:r>
            <a:r>
              <a:rPr lang="ru-RU" dirty="0" smtClean="0"/>
              <a:t>матрицы фиксировала </a:t>
            </a:r>
            <a:r>
              <a:rPr lang="ru-RU" u="sng" dirty="0" smtClean="0"/>
              <a:t>представление «планировщика застройки», </a:t>
            </a:r>
            <a:r>
              <a:rPr lang="ru-RU" dirty="0" smtClean="0"/>
              <a:t>который рассматривает не одно здание, а </a:t>
            </a:r>
            <a:r>
              <a:rPr lang="ru-RU" b="1" dirty="0" smtClean="0"/>
              <a:t>все его окружение </a:t>
            </a:r>
            <a:r>
              <a:rPr lang="ru-RU" dirty="0" smtClean="0"/>
              <a:t>и то, как в это окружение вписывается здание. </a:t>
            </a:r>
          </a:p>
          <a:p>
            <a:r>
              <a:rPr lang="ru-RU" b="1" i="1" dirty="0" smtClean="0"/>
              <a:t>Вторая строка </a:t>
            </a:r>
            <a:r>
              <a:rPr lang="ru-RU" dirty="0" smtClean="0"/>
              <a:t>фиксировала представление </a:t>
            </a:r>
            <a:r>
              <a:rPr lang="ru-RU" u="sng" dirty="0" smtClean="0"/>
              <a:t>«владельца дома». </a:t>
            </a:r>
          </a:p>
          <a:p>
            <a:r>
              <a:rPr lang="ru-RU" b="1" i="1" dirty="0" smtClean="0"/>
              <a:t>Третья строка </a:t>
            </a:r>
            <a:r>
              <a:rPr lang="ru-RU" dirty="0" smtClean="0"/>
              <a:t>фиксировала представление </a:t>
            </a:r>
            <a:r>
              <a:rPr lang="ru-RU" u="sng" dirty="0" smtClean="0"/>
              <a:t>дизайнера</a:t>
            </a:r>
            <a:r>
              <a:rPr lang="ru-RU" dirty="0" smtClean="0"/>
              <a:t>. </a:t>
            </a:r>
          </a:p>
          <a:p>
            <a:r>
              <a:rPr lang="ru-RU" b="1" i="1" dirty="0" smtClean="0"/>
              <a:t>Четвертая строка </a:t>
            </a:r>
            <a:r>
              <a:rPr lang="ru-RU" dirty="0" smtClean="0"/>
              <a:t>фиксировала представление того</a:t>
            </a:r>
            <a:r>
              <a:rPr lang="ru-RU" u="sng" dirty="0" smtClean="0"/>
              <a:t>, кто будет руководить </a:t>
            </a:r>
            <a:r>
              <a:rPr lang="ru-RU" dirty="0" smtClean="0"/>
              <a:t>собственно </a:t>
            </a:r>
            <a:r>
              <a:rPr lang="ru-RU" u="sng" dirty="0" smtClean="0"/>
              <a:t>строительными работами</a:t>
            </a:r>
            <a:r>
              <a:rPr lang="ru-RU" dirty="0" smtClean="0"/>
              <a:t>. </a:t>
            </a:r>
          </a:p>
          <a:p>
            <a:r>
              <a:rPr lang="ru-RU" b="1" i="1" dirty="0" smtClean="0"/>
              <a:t>Пятая строка </a:t>
            </a:r>
            <a:r>
              <a:rPr lang="ru-RU" dirty="0" smtClean="0"/>
              <a:t>отражает взгляд тех, кто будет.</a:t>
            </a:r>
            <a:r>
              <a:rPr lang="ru-RU" u="sng" dirty="0" smtClean="0"/>
              <a:t> выполнять отдельные работы</a:t>
            </a:r>
            <a:r>
              <a:rPr lang="ru-RU" dirty="0" smtClean="0"/>
              <a:t> </a:t>
            </a:r>
          </a:p>
          <a:p>
            <a:r>
              <a:rPr lang="ru-RU" b="1" i="1" dirty="0" smtClean="0"/>
              <a:t>Шестая строка </a:t>
            </a:r>
            <a:r>
              <a:rPr lang="ru-RU" dirty="0" smtClean="0"/>
              <a:t>относилась к </a:t>
            </a:r>
            <a:r>
              <a:rPr lang="ru-RU" u="sng" dirty="0" smtClean="0"/>
              <a:t>эксплуатации дома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5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1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АРХИТЕКТУРА КОРПОРАТИВНЫХ</a:t>
            </a:r>
            <a:br>
              <a:rPr lang="ru-RU" sz="3200" b="1" dirty="0"/>
            </a:br>
            <a:r>
              <a:rPr lang="ru-RU" sz="3200" b="1" dirty="0"/>
              <a:t>ИНФОРМАЦИОННЫХ СИСТЕМ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17" y="981308"/>
            <a:ext cx="11797989" cy="575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НОТАЦИЯ ПРЕДСТАВЛЕНИЯ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</a:t>
            </a:r>
            <a:r>
              <a:rPr lang="ru-RU" dirty="0" smtClean="0"/>
              <a:t>нфраструктура, разработанная Технологической Академией</a:t>
            </a:r>
            <a:r>
              <a:rPr lang="ru-RU" b="1" dirty="0" smtClean="0"/>
              <a:t> IBM </a:t>
            </a:r>
            <a:r>
              <a:rPr lang="ru-RU" dirty="0" smtClean="0"/>
              <a:t>в области EA. </a:t>
            </a:r>
          </a:p>
          <a:p>
            <a:pPr marL="0" indent="0">
              <a:buNone/>
            </a:pPr>
            <a:r>
              <a:rPr lang="ru-RU" dirty="0" smtClean="0"/>
              <a:t>Она позиционирует EA как связующее звено между стратегией предприятия (в области бизнеса и информационных технологий), рабочей средой бизнеса и инфраструктурой ИТ. </a:t>
            </a:r>
          </a:p>
          <a:p>
            <a:r>
              <a:rPr lang="ru-RU" dirty="0"/>
              <a:t>В</a:t>
            </a:r>
            <a:r>
              <a:rPr lang="ru-RU" dirty="0" smtClean="0"/>
              <a:t> данной концепции архитектура –  это </a:t>
            </a:r>
            <a:r>
              <a:rPr lang="ru-RU" b="1" dirty="0" smtClean="0"/>
              <a:t>всего лишь один из компонентов </a:t>
            </a:r>
            <a:r>
              <a:rPr lang="ru-RU" dirty="0" smtClean="0"/>
              <a:t>понятия архитектуры предприятия. </a:t>
            </a:r>
          </a:p>
          <a:p>
            <a:pPr marL="0" indent="0">
              <a:buNone/>
            </a:pPr>
            <a:r>
              <a:rPr lang="ru-RU" b="1" dirty="0" smtClean="0"/>
              <a:t>ЕА</a:t>
            </a:r>
            <a:r>
              <a:rPr lang="ru-RU" dirty="0" smtClean="0"/>
              <a:t> состоит из: </a:t>
            </a:r>
          </a:p>
          <a:p>
            <a:r>
              <a:rPr lang="ru-RU" b="1" dirty="0" smtClean="0"/>
              <a:t>архитектуры</a:t>
            </a:r>
            <a:r>
              <a:rPr lang="ru-RU" dirty="0" smtClean="0"/>
              <a:t> ЕА, </a:t>
            </a:r>
          </a:p>
          <a:p>
            <a:r>
              <a:rPr lang="ru-RU" b="1" dirty="0" smtClean="0"/>
              <a:t>механизма руководства </a:t>
            </a:r>
            <a:r>
              <a:rPr lang="ru-RU" dirty="0" smtClean="0"/>
              <a:t>ЕА </a:t>
            </a:r>
          </a:p>
          <a:p>
            <a:r>
              <a:rPr lang="ru-RU" b="1" dirty="0" smtClean="0"/>
              <a:t>плана-графика</a:t>
            </a:r>
            <a:r>
              <a:rPr lang="ru-RU" dirty="0" smtClean="0"/>
              <a:t> ЕА. </a:t>
            </a:r>
          </a:p>
        </p:txBody>
      </p:sp>
    </p:spTree>
    <p:extLst>
      <p:ext uri="{BB962C8B-B14F-4D97-AF65-F5344CB8AC3E}">
        <p14:creationId xmlns:p14="http://schemas.microsoft.com/office/powerpoint/2010/main" val="36691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НОТАЦИЯ ПРЕДСТАВЛЕНИЯ АРХИТЕКТУРЫ</a:t>
            </a:r>
            <a:endParaRPr lang="ru-RU" sz="36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122" y="927859"/>
            <a:ext cx="9723863" cy="559651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22966" y="1328999"/>
            <a:ext cx="5169919" cy="1347107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22965" y="2676106"/>
            <a:ext cx="5169919" cy="2712323"/>
          </a:xfrm>
          <a:prstGeom prst="rect">
            <a:avLst/>
          </a:prstGeom>
          <a:solidFill>
            <a:srgbClr val="92D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22965" y="5388430"/>
            <a:ext cx="5169919" cy="816428"/>
          </a:xfrm>
          <a:prstGeom prst="rect">
            <a:avLst/>
          </a:prstGeom>
          <a:solidFill>
            <a:srgbClr val="00B0F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7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НОТАЦИЯ ПРЕДСТАВЛЕНИЯ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b="1" i="1" dirty="0" smtClean="0"/>
              <a:t>Предметные области</a:t>
            </a:r>
            <a:r>
              <a:rPr lang="ru-RU" sz="4000" dirty="0" smtClean="0"/>
              <a:t>, которые необходимо смоделировать в составе EA, – это: </a:t>
            </a:r>
          </a:p>
          <a:p>
            <a:pPr marL="0" indent="0">
              <a:buNone/>
            </a:pPr>
            <a:endParaRPr lang="ru-RU" sz="4000" dirty="0" smtClean="0"/>
          </a:p>
          <a:p>
            <a:r>
              <a:rPr lang="ru-RU" sz="4000" dirty="0" smtClean="0"/>
              <a:t>1) </a:t>
            </a:r>
            <a:r>
              <a:rPr lang="ru-RU" sz="4000" b="1" dirty="0" smtClean="0"/>
              <a:t>бизнес-архитектура; </a:t>
            </a:r>
          </a:p>
          <a:p>
            <a:r>
              <a:rPr lang="ru-RU" sz="4000" dirty="0" smtClean="0"/>
              <a:t>2) </a:t>
            </a:r>
            <a:r>
              <a:rPr lang="ru-RU" sz="4000" b="1" dirty="0" smtClean="0"/>
              <a:t>архитектура приложений; </a:t>
            </a:r>
          </a:p>
          <a:p>
            <a:r>
              <a:rPr lang="ru-RU" sz="4000" dirty="0" smtClean="0"/>
              <a:t>3) </a:t>
            </a:r>
            <a:r>
              <a:rPr lang="ru-RU" sz="4000" b="1" dirty="0" smtClean="0"/>
              <a:t>архитектура информации</a:t>
            </a:r>
            <a:r>
              <a:rPr lang="ru-RU" sz="4000" dirty="0" smtClean="0"/>
              <a:t>; </a:t>
            </a:r>
          </a:p>
          <a:p>
            <a:r>
              <a:rPr lang="ru-RU" sz="4000" dirty="0" smtClean="0"/>
              <a:t>4) </a:t>
            </a:r>
            <a:r>
              <a:rPr lang="ru-RU" sz="4000" b="1" dirty="0" smtClean="0"/>
              <a:t>архитектура технологии. </a:t>
            </a:r>
          </a:p>
        </p:txBody>
      </p:sp>
    </p:spTree>
    <p:extLst>
      <p:ext uri="{BB962C8B-B14F-4D97-AF65-F5344CB8AC3E}">
        <p14:creationId xmlns:p14="http://schemas.microsoft.com/office/powerpoint/2010/main" val="7300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НОТАЦИЯ ПРЕДСТАВЛЕНИЯ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924049"/>
            <a:ext cx="11285033" cy="4543657"/>
          </a:xfrm>
        </p:spPr>
        <p:txBody>
          <a:bodyPr>
            <a:normAutofit/>
          </a:bodyPr>
          <a:lstStyle/>
          <a:p>
            <a:r>
              <a:rPr lang="ru-RU" sz="4000" b="1" i="1" dirty="0" smtClean="0"/>
              <a:t>Инфраструктура управления архитектурой </a:t>
            </a:r>
            <a:r>
              <a:rPr lang="ru-RU" sz="4000" dirty="0" smtClean="0"/>
              <a:t>включает </a:t>
            </a:r>
            <a:r>
              <a:rPr lang="ru-RU" sz="4000" b="1" dirty="0" smtClean="0"/>
              <a:t>структуру организации </a:t>
            </a:r>
            <a:r>
              <a:rPr lang="ru-RU" sz="4000" dirty="0" smtClean="0"/>
              <a:t>и </a:t>
            </a:r>
            <a:r>
              <a:rPr lang="ru-RU" sz="4000" b="1" dirty="0" smtClean="0"/>
              <a:t>процессы</a:t>
            </a:r>
            <a:r>
              <a:rPr lang="ru-RU" sz="4000" dirty="0" smtClean="0"/>
              <a:t>, которые необходимо внедрить для </a:t>
            </a:r>
            <a:r>
              <a:rPr lang="ru-RU" sz="4000" b="1" dirty="0" smtClean="0"/>
              <a:t>формирования</a:t>
            </a:r>
            <a:r>
              <a:rPr lang="ru-RU" sz="4000" dirty="0" smtClean="0"/>
              <a:t> соответствующих нормам </a:t>
            </a:r>
            <a:r>
              <a:rPr lang="ru-RU" sz="4000" b="1" dirty="0" smtClean="0"/>
              <a:t>процедур</a:t>
            </a:r>
            <a:r>
              <a:rPr lang="ru-RU" sz="4000" dirty="0" smtClean="0"/>
              <a:t> одобрения, коммуникаций, а также </a:t>
            </a:r>
            <a:r>
              <a:rPr lang="ru-RU" sz="4000" b="1" dirty="0" smtClean="0"/>
              <a:t>достижения жизнеспособности </a:t>
            </a:r>
            <a:r>
              <a:rPr lang="ru-RU" sz="4000" dirty="0" smtClean="0"/>
              <a:t>архитектуры.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455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/>
          <a:lstStyle/>
          <a:p>
            <a:pPr marL="0" indent="0" algn="ctr">
              <a:buNone/>
            </a:pPr>
            <a:r>
              <a:rPr lang="ru-RU" sz="4000" b="1" dirty="0" smtClean="0"/>
              <a:t>Архитектура системы</a:t>
            </a:r>
            <a:r>
              <a:rPr lang="ru-RU" sz="4000" dirty="0" smtClean="0"/>
              <a:t>– это многоаспектное описание или план задуманной или развиваемой системы на уровне ее компонентов, детализированное в достаточной мере для руководства ее воплощением, а также принципы и руководящие материалы, определяющие управление конструированием и развитием системы во времени.</a:t>
            </a:r>
          </a:p>
          <a:p>
            <a:r>
              <a:rPr lang="ru-RU" dirty="0" smtClean="0"/>
              <a:t> (в глоссарии ФОСТАС (версия 2-08))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5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НОТАЦИЯ ПРЕДСТАВЛЕНИЯ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1248936"/>
            <a:ext cx="11658599" cy="5609063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TOGAF (</a:t>
            </a:r>
            <a:r>
              <a:rPr lang="ru-RU" sz="3200" b="1" dirty="0" err="1" smtClean="0"/>
              <a:t>The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Open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Group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Architectural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Framework</a:t>
            </a:r>
            <a:r>
              <a:rPr lang="ru-RU" sz="3200" b="1" dirty="0" smtClean="0"/>
              <a:t>)</a:t>
            </a:r>
            <a:r>
              <a:rPr lang="ru-RU" sz="3200" dirty="0" smtClean="0"/>
              <a:t> – Общая схема организации </a:t>
            </a:r>
            <a:r>
              <a:rPr lang="ru-RU" sz="3200" dirty="0" err="1" smtClean="0"/>
              <a:t>Open</a:t>
            </a:r>
            <a:r>
              <a:rPr lang="ru-RU" sz="3200" dirty="0" smtClean="0"/>
              <a:t> </a:t>
            </a:r>
            <a:r>
              <a:rPr lang="ru-RU" sz="3200" dirty="0" err="1" smtClean="0"/>
              <a:t>Group</a:t>
            </a:r>
            <a:r>
              <a:rPr lang="ru-RU" sz="3200" dirty="0" smtClean="0"/>
              <a:t>. </a:t>
            </a:r>
          </a:p>
          <a:p>
            <a:r>
              <a:rPr lang="ru-RU" sz="3200" dirty="0" smtClean="0"/>
              <a:t>TOGAF не стремится конкурировать с прочими общими схемами либо дублировать их. Он стремится предоставить </a:t>
            </a:r>
            <a:r>
              <a:rPr lang="ru-RU" sz="3200" b="1" dirty="0" smtClean="0"/>
              <a:t>практический, индустриальный стандартный подход </a:t>
            </a:r>
            <a:r>
              <a:rPr lang="ru-RU" sz="3200" dirty="0" smtClean="0"/>
              <a:t>к разработке архитектуры организации, нейтральный по отношению к средствам и методикам. </a:t>
            </a:r>
          </a:p>
          <a:p>
            <a:r>
              <a:rPr lang="ru-RU" sz="3200" dirty="0" smtClean="0"/>
              <a:t>TOGAF может быть использован для разработки продуктов, взаимосвязанных </a:t>
            </a:r>
            <a:r>
              <a:rPr lang="ru-RU" sz="3200" b="1" dirty="0" smtClean="0"/>
              <a:t>с любой из общепризнанных структурных моделей</a:t>
            </a:r>
            <a:r>
              <a:rPr lang="ru-RU" sz="3200" dirty="0" smtClean="0"/>
              <a:t>, таких как </a:t>
            </a:r>
            <a:r>
              <a:rPr lang="ru-RU" sz="3200" dirty="0" err="1" smtClean="0"/>
              <a:t>Zachman</a:t>
            </a:r>
            <a:r>
              <a:rPr lang="ru-RU" sz="3200" dirty="0" smtClean="0"/>
              <a:t> </a:t>
            </a:r>
            <a:r>
              <a:rPr lang="ru-RU" sz="3200" dirty="0" err="1" smtClean="0"/>
              <a:t>Framework</a:t>
            </a:r>
            <a:r>
              <a:rPr lang="ru-RU" sz="3200" dirty="0" smtClean="0"/>
              <a:t>, FEAF, C4ISR/</a:t>
            </a:r>
            <a:r>
              <a:rPr lang="ru-RU" sz="3200" dirty="0" err="1" smtClean="0"/>
              <a:t>DoD</a:t>
            </a:r>
            <a:r>
              <a:rPr lang="ru-RU" sz="3200" dirty="0" smtClean="0"/>
              <a:t> </a:t>
            </a:r>
            <a:r>
              <a:rPr lang="ru-RU" sz="3200" dirty="0" err="1" smtClean="0"/>
              <a:t>Framework</a:t>
            </a:r>
            <a:r>
              <a:rPr lang="ru-RU" sz="3200" dirty="0" smtClean="0"/>
              <a:t>, если это необходимо для создания определенной архитектуры. </a:t>
            </a:r>
          </a:p>
        </p:txBody>
      </p:sp>
    </p:spTree>
    <p:extLst>
      <p:ext uri="{BB962C8B-B14F-4D97-AF65-F5344CB8AC3E}">
        <p14:creationId xmlns:p14="http://schemas.microsoft.com/office/powerpoint/2010/main" val="17818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НОТАЦИЯ ПРЕДСТАВЛЕНИЯ АРХИТЕКТУРЫ</a:t>
            </a:r>
            <a:endParaRPr lang="ru-RU" sz="36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1" y="959005"/>
            <a:ext cx="10325100" cy="604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НОТАЦИЯ ПРЕДСТАВЛЕНИЯ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 smtClean="0"/>
              <a:t>Метод ARIS</a:t>
            </a:r>
            <a:r>
              <a:rPr lang="ru-RU" sz="3200" dirty="0" smtClean="0"/>
              <a:t>. </a:t>
            </a:r>
          </a:p>
          <a:p>
            <a:r>
              <a:rPr lang="ru-RU" sz="3200" dirty="0" smtClean="0"/>
              <a:t>Система ARIS представляет собой </a:t>
            </a:r>
            <a:r>
              <a:rPr lang="ru-RU" sz="3200" b="1" dirty="0" smtClean="0"/>
              <a:t>комплекс средств </a:t>
            </a:r>
            <a:r>
              <a:rPr lang="ru-RU" sz="3200" dirty="0" smtClean="0"/>
              <a:t>анализа и моделирования деятельности предприятия. </a:t>
            </a:r>
          </a:p>
          <a:p>
            <a:r>
              <a:rPr lang="ru-RU" sz="3200" dirty="0" smtClean="0"/>
              <a:t>Ее методическую основу составляет </a:t>
            </a:r>
            <a:r>
              <a:rPr lang="ru-RU" sz="3200" b="1" dirty="0" smtClean="0"/>
              <a:t>совокупность различных методов моделирования</a:t>
            </a:r>
            <a:r>
              <a:rPr lang="ru-RU" sz="3200" dirty="0" smtClean="0"/>
              <a:t>, отражающих разные взгляды на исследуемую систему. </a:t>
            </a:r>
          </a:p>
          <a:p>
            <a:r>
              <a:rPr lang="ru-RU" sz="3200" b="1" i="1" dirty="0" smtClean="0"/>
              <a:t>Одна и та же модель </a:t>
            </a:r>
            <a:r>
              <a:rPr lang="ru-RU" sz="3200" dirty="0" smtClean="0"/>
              <a:t>может разрабатываться с </a:t>
            </a:r>
            <a:r>
              <a:rPr lang="ru-RU" sz="3200" b="1" dirty="0" smtClean="0"/>
              <a:t>помощью нескольких методов, </a:t>
            </a:r>
            <a:r>
              <a:rPr lang="ru-RU" sz="3200" dirty="0" smtClean="0"/>
              <a:t>что позволяет использовать ARIS специалистам с различными теоретическими знаниями и настраивать метод на работу с системами, имеющими свою специфику.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788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НОТАЦИЯ ПРЕДСТАВЛЕНИЯ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 smtClean="0"/>
              <a:t>Метод ARIS</a:t>
            </a:r>
            <a:r>
              <a:rPr lang="ru-RU" sz="3200" dirty="0" smtClean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9" y="959005"/>
            <a:ext cx="11285033" cy="58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НОТАЦИЯ ПРЕДСТАВЛЕНИЯ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 smtClean="0"/>
              <a:t>Метод ARIS</a:t>
            </a:r>
            <a:r>
              <a:rPr lang="ru-RU" sz="3200" dirty="0" smtClean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004"/>
            <a:ext cx="12192000" cy="58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НОТАЦИЯ ПРЕДСТАВЛЕНИЯ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 smtClean="0"/>
              <a:t>Метод ARIS</a:t>
            </a:r>
            <a:r>
              <a:rPr lang="ru-RU" sz="3200" dirty="0" smtClean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9" y="1200847"/>
            <a:ext cx="11466241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НОТАЦИЯ ПРЕДСТАВЛЕНИЯ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959006"/>
            <a:ext cx="11285033" cy="58989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b="1" dirty="0" smtClean="0"/>
              <a:t>ГОСТ Р ИСО/МЭК 10746 «Информационная технология. Открытая распределенная обработка» </a:t>
            </a:r>
            <a:r>
              <a:rPr lang="ru-RU" sz="3600" dirty="0" smtClean="0"/>
              <a:t>Части 1–4. </a:t>
            </a:r>
          </a:p>
          <a:p>
            <a:r>
              <a:rPr lang="ru-RU" sz="3600" dirty="0" smtClean="0"/>
              <a:t>ГОСТ определяет </a:t>
            </a:r>
            <a:r>
              <a:rPr lang="ru-RU" sz="3600" b="1" dirty="0" smtClean="0"/>
              <a:t>набор стандартов </a:t>
            </a:r>
            <a:r>
              <a:rPr lang="ru-RU" sz="3600" dirty="0" smtClean="0"/>
              <a:t>для построения </a:t>
            </a:r>
            <a:r>
              <a:rPr lang="ru-RU" sz="3600" b="1" i="1" dirty="0" smtClean="0"/>
              <a:t>гибкой архитектуры распределенных систем</a:t>
            </a:r>
            <a:r>
              <a:rPr lang="ru-RU" sz="3600" dirty="0" smtClean="0"/>
              <a:t> и </a:t>
            </a:r>
            <a:r>
              <a:rPr lang="ru-RU" sz="3600" b="1" i="1" dirty="0" smtClean="0"/>
              <a:t>открытой распределенной обработки</a:t>
            </a:r>
            <a:r>
              <a:rPr lang="ru-RU" sz="3600" dirty="0" smtClean="0"/>
              <a:t>, позволяющей реализовать преимущества услуг распределенной обработки информации в среде неоднородных ресурсов ИТ и нескольких организационных областях. </a:t>
            </a:r>
          </a:p>
          <a:p>
            <a:r>
              <a:rPr lang="ru-RU" dirty="0" smtClean="0"/>
              <a:t>Стандарт направлен </a:t>
            </a:r>
            <a:r>
              <a:rPr lang="ru-RU" b="1" i="1" dirty="0" smtClean="0"/>
              <a:t>на ограничение спецификаций систем </a:t>
            </a:r>
            <a:r>
              <a:rPr lang="ru-RU" dirty="0" smtClean="0"/>
              <a:t>и обеспечение для них </a:t>
            </a:r>
            <a:r>
              <a:rPr lang="ru-RU" b="1" i="1" dirty="0" smtClean="0"/>
              <a:t>инфраструктуры</a:t>
            </a:r>
            <a:r>
              <a:rPr lang="ru-RU" dirty="0" smtClean="0"/>
              <a:t>, которая снимает трудности, унаследованные от проектирования и программирования распределенных систем.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6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НОТАЦИЯ ПРЕДСТАВЛЕНИЯ АРХИТЕКТУРЫ</a:t>
            </a:r>
            <a:endParaRPr lang="ru-RU" sz="36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0" y="959005"/>
            <a:ext cx="11087100" cy="580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НОТАЦИЯ ПРЕДСТАВЛЕНИЯ АРХИТЕКТУРЫ</a:t>
            </a:r>
            <a:endParaRPr lang="ru-RU" sz="36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58850"/>
            <a:ext cx="10668000" cy="58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Концептуальная схема архитектуры предприятия показывает, что эта архитектура является </a:t>
            </a:r>
            <a:r>
              <a:rPr lang="ru-RU" sz="3200" b="1" dirty="0" smtClean="0"/>
              <a:t>базовым свойством и определяющим фактором</a:t>
            </a:r>
            <a:r>
              <a:rPr lang="ru-RU" sz="3200" dirty="0" smtClean="0"/>
              <a:t>, влияющим на </a:t>
            </a:r>
            <a:r>
              <a:rPr lang="ru-RU" sz="3200" b="1" i="1" dirty="0" smtClean="0"/>
              <a:t>архитектуру информационной </a:t>
            </a:r>
            <a:r>
              <a:rPr lang="ru-RU" sz="3200" dirty="0" smtClean="0"/>
              <a:t>(корпоративной) </a:t>
            </a:r>
            <a:r>
              <a:rPr lang="ru-RU" sz="3200" b="1" i="1" dirty="0" smtClean="0"/>
              <a:t>системы</a:t>
            </a:r>
            <a:r>
              <a:rPr lang="ru-RU" sz="3200" dirty="0" smtClean="0"/>
              <a:t> предприятия. </a:t>
            </a:r>
          </a:p>
          <a:p>
            <a:r>
              <a:rPr lang="ru-RU" sz="3200" dirty="0" smtClean="0"/>
              <a:t>Это влияние проявляется в </a:t>
            </a:r>
            <a:r>
              <a:rPr lang="ru-RU" sz="3200" b="1" i="1" dirty="0" smtClean="0"/>
              <a:t>необходимости согласования архитектурных решений (бизнес-моделей и информационных моделей). </a:t>
            </a:r>
          </a:p>
          <a:p>
            <a:r>
              <a:rPr lang="ru-RU" sz="3200" dirty="0" smtClean="0"/>
              <a:t>При отсутствии такого согласования бизнес </a:t>
            </a:r>
            <a:r>
              <a:rPr lang="ru-RU" sz="3200" b="1" dirty="0" smtClean="0"/>
              <a:t>отторгает </a:t>
            </a:r>
            <a:r>
              <a:rPr lang="ru-RU" sz="3200" dirty="0" smtClean="0"/>
              <a:t>информационную систему еще на стадии внедрения или в ходе эксплуатации. </a:t>
            </a:r>
          </a:p>
        </p:txBody>
      </p:sp>
    </p:spTree>
    <p:extLst>
      <p:ext uri="{BB962C8B-B14F-4D97-AF65-F5344CB8AC3E}">
        <p14:creationId xmlns:p14="http://schemas.microsoft.com/office/powerpoint/2010/main" val="1522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863" y="365127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327" y="959006"/>
            <a:ext cx="11946673" cy="58989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500" dirty="0" smtClean="0"/>
              <a:t>Понятие архитектуры может быть применено: </a:t>
            </a:r>
          </a:p>
          <a:p>
            <a:r>
              <a:rPr lang="ru-RU" sz="3500" dirty="0"/>
              <a:t>к</a:t>
            </a:r>
            <a:r>
              <a:rPr lang="ru-RU" sz="3500" dirty="0" smtClean="0"/>
              <a:t>о всей организации, </a:t>
            </a:r>
          </a:p>
          <a:p>
            <a:r>
              <a:rPr lang="ru-RU" sz="3500" dirty="0" smtClean="0"/>
              <a:t>к бизнес-функции, </a:t>
            </a:r>
          </a:p>
          <a:p>
            <a:r>
              <a:rPr lang="ru-RU" sz="3500" dirty="0" smtClean="0"/>
              <a:t>к продуктовой линейке, </a:t>
            </a:r>
          </a:p>
          <a:p>
            <a:r>
              <a:rPr lang="ru-RU" sz="3500" dirty="0" smtClean="0"/>
              <a:t>информационной системе, </a:t>
            </a:r>
          </a:p>
          <a:p>
            <a:r>
              <a:rPr lang="ru-RU" sz="3500" dirty="0" smtClean="0"/>
              <a:t>индивидуальным компьютерным приложениям</a:t>
            </a:r>
          </a:p>
          <a:p>
            <a:r>
              <a:rPr lang="ru-RU" sz="3500" dirty="0" smtClean="0"/>
              <a:t>или компонентам оборудования. </a:t>
            </a:r>
          </a:p>
          <a:p>
            <a:r>
              <a:rPr lang="ru-RU" dirty="0" smtClean="0"/>
              <a:t>Каждая из этих систем будет иметь «архитектуру», составленную из </a:t>
            </a:r>
            <a:r>
              <a:rPr lang="ru-RU" b="1" i="1" dirty="0" smtClean="0"/>
              <a:t>компонентов</a:t>
            </a:r>
            <a:r>
              <a:rPr lang="ru-RU" dirty="0" smtClean="0"/>
              <a:t> систем, </a:t>
            </a:r>
            <a:r>
              <a:rPr lang="ru-RU" b="1" i="1" dirty="0" smtClean="0"/>
              <a:t>их взаимосвязей </a:t>
            </a:r>
            <a:r>
              <a:rPr lang="ru-RU" dirty="0" smtClean="0"/>
              <a:t>(таких как интерфейсы управления, управленческие команды, обмен данными и различные формы влияния), а также </a:t>
            </a:r>
            <a:r>
              <a:rPr lang="ru-RU" b="1" i="1" dirty="0" smtClean="0"/>
              <a:t>взаимосвязей систем и их окружения </a:t>
            </a:r>
            <a:r>
              <a:rPr lang="ru-RU" dirty="0" smtClean="0"/>
              <a:t>(политического, организационного, технологического и т. д.).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5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/>
              <a:t>Признаки отторжения: </a:t>
            </a:r>
          </a:p>
          <a:p>
            <a:r>
              <a:rPr lang="ru-RU" sz="3200" dirty="0" smtClean="0"/>
              <a:t> стабильно </a:t>
            </a:r>
            <a:r>
              <a:rPr lang="ru-RU" sz="3200" b="1" dirty="0" smtClean="0"/>
              <a:t>низкая надежность </a:t>
            </a:r>
            <a:r>
              <a:rPr lang="ru-RU" sz="3200" dirty="0" smtClean="0"/>
              <a:t>системы в целом; </a:t>
            </a:r>
          </a:p>
          <a:p>
            <a:r>
              <a:rPr lang="ru-RU" sz="3200" dirty="0" smtClean="0"/>
              <a:t> небольшие </a:t>
            </a:r>
            <a:r>
              <a:rPr lang="ru-RU" sz="3200" b="1" dirty="0" smtClean="0"/>
              <a:t>изменения функциональности </a:t>
            </a:r>
            <a:r>
              <a:rPr lang="ru-RU" sz="3200" dirty="0" smtClean="0"/>
              <a:t>одного приложения сопровождаются </a:t>
            </a:r>
            <a:r>
              <a:rPr lang="ru-RU" sz="3200" b="1" dirty="0" smtClean="0"/>
              <a:t>лавиной доработок в решениях</a:t>
            </a:r>
            <a:r>
              <a:rPr lang="ru-RU" sz="3200" dirty="0" smtClean="0"/>
              <a:t>, связанных с нею; </a:t>
            </a:r>
          </a:p>
          <a:p>
            <a:r>
              <a:rPr lang="ru-RU" sz="3200" dirty="0" smtClean="0"/>
              <a:t> текущая работа пользователей требует </a:t>
            </a:r>
            <a:r>
              <a:rPr lang="ru-RU" sz="3200" b="1" dirty="0" smtClean="0"/>
              <a:t>постоянного участия </a:t>
            </a:r>
            <a:r>
              <a:rPr lang="ru-RU" sz="3200" dirty="0" smtClean="0"/>
              <a:t>программиста; </a:t>
            </a:r>
          </a:p>
          <a:p>
            <a:r>
              <a:rPr lang="ru-RU" sz="3200" dirty="0" smtClean="0"/>
              <a:t> </a:t>
            </a:r>
            <a:r>
              <a:rPr lang="ru-RU" sz="3200" b="1" dirty="0" smtClean="0"/>
              <a:t>поддержка ИС в режиме эксплуатации </a:t>
            </a:r>
            <a:r>
              <a:rPr lang="ru-RU" sz="3200" dirty="0" smtClean="0"/>
              <a:t>превращается в бесконечный проект, пожирающий рабочее время сотрудников и материальные средства компании.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589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6"/>
            <a:ext cx="11285033" cy="5609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/>
              <a:t>ТИПЫ АРХИТЕКТУРЫ КИС</a:t>
            </a:r>
          </a:p>
          <a:p>
            <a:pPr marL="0" indent="0">
              <a:buNone/>
            </a:pPr>
            <a:r>
              <a:rPr lang="ru-RU" sz="4000" dirty="0" smtClean="0"/>
              <a:t>В практике построения информационных систем сложились </a:t>
            </a:r>
            <a:r>
              <a:rPr lang="ru-RU" sz="4000" b="1" dirty="0" smtClean="0"/>
              <a:t>три достаточно устойчивые конфигурации</a:t>
            </a:r>
            <a:r>
              <a:rPr lang="ru-RU" sz="4000" dirty="0" smtClean="0"/>
              <a:t>, основанные на соответствующих моделях интеграции: </a:t>
            </a:r>
          </a:p>
          <a:p>
            <a:r>
              <a:rPr lang="ru-RU" sz="4000" dirty="0" smtClean="0"/>
              <a:t> </a:t>
            </a:r>
            <a:r>
              <a:rPr lang="ru-RU" sz="4000" b="1" dirty="0" smtClean="0"/>
              <a:t>«лоскутное одеяло»; </a:t>
            </a:r>
          </a:p>
          <a:p>
            <a:r>
              <a:rPr lang="ru-RU" sz="4000" dirty="0"/>
              <a:t> </a:t>
            </a:r>
            <a:r>
              <a:rPr lang="ru-RU" sz="4000" b="1" dirty="0" smtClean="0"/>
              <a:t>сильная интеграция; </a:t>
            </a:r>
          </a:p>
          <a:p>
            <a:r>
              <a:rPr lang="ru-RU" sz="4000" b="1" dirty="0" smtClean="0"/>
              <a:t> слабая интеграция</a:t>
            </a:r>
            <a:r>
              <a:rPr lang="ru-RU" sz="4000" dirty="0" smtClean="0"/>
              <a:t>. 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090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 «ЛОСКУТНОЕ ОДЕЯЛО»</a:t>
            </a:r>
            <a:r>
              <a:rPr lang="ru-RU" sz="3600" dirty="0" smtClean="0"/>
              <a:t>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«ЛОСКУТНОЕ ОДЕЯЛО»</a:t>
            </a:r>
            <a:r>
              <a:rPr lang="ru-RU" dirty="0" smtClean="0"/>
              <a:t> </a:t>
            </a:r>
          </a:p>
          <a:p>
            <a:r>
              <a:rPr lang="ru-RU" dirty="0" smtClean="0"/>
              <a:t>КИС представляет собой </a:t>
            </a:r>
            <a:r>
              <a:rPr lang="ru-RU" b="1" dirty="0" smtClean="0"/>
              <a:t>набор автономных бизнес-приложений</a:t>
            </a:r>
            <a:r>
              <a:rPr lang="ru-RU" dirty="0" smtClean="0"/>
              <a:t>. </a:t>
            </a:r>
          </a:p>
          <a:p>
            <a:r>
              <a:rPr lang="ru-RU" b="1" dirty="0" smtClean="0"/>
              <a:t>Обмен данными </a:t>
            </a:r>
            <a:r>
              <a:rPr lang="ru-RU" dirty="0" smtClean="0"/>
              <a:t>между приложениями осуществляется пользователями посредством </a:t>
            </a:r>
            <a:r>
              <a:rPr lang="ru-RU" b="1" dirty="0" smtClean="0"/>
              <a:t>ввода данных с документов</a:t>
            </a:r>
            <a:r>
              <a:rPr lang="ru-RU" dirty="0" smtClean="0"/>
              <a:t>, полученных в других приложениях. </a:t>
            </a:r>
          </a:p>
          <a:p>
            <a:r>
              <a:rPr lang="ru-RU" b="1" dirty="0" smtClean="0"/>
              <a:t>Функциональность бизнес-приложений </a:t>
            </a:r>
            <a:r>
              <a:rPr lang="ru-RU" dirty="0" smtClean="0"/>
              <a:t>охватывает задачи </a:t>
            </a:r>
            <a:r>
              <a:rPr lang="ru-RU" b="1" dirty="0" smtClean="0"/>
              <a:t>операционной деятельности</a:t>
            </a:r>
            <a:r>
              <a:rPr lang="ru-RU" dirty="0" smtClean="0"/>
              <a:t> отдельных подразделений (например, бухгалтерия, склад, кадры).</a:t>
            </a:r>
          </a:p>
          <a:p>
            <a:r>
              <a:rPr lang="ru-RU" dirty="0" smtClean="0"/>
              <a:t>Так как данный тип архитектуры </a:t>
            </a:r>
            <a:r>
              <a:rPr lang="ru-RU" b="1" i="1" dirty="0" smtClean="0"/>
              <a:t>не предполагает программной интеграции</a:t>
            </a:r>
            <a:r>
              <a:rPr lang="ru-RU" dirty="0" smtClean="0"/>
              <a:t>, то даже </a:t>
            </a:r>
            <a:r>
              <a:rPr lang="ru-RU" b="1" dirty="0" smtClean="0"/>
              <a:t>существенные изменения бизнеса </a:t>
            </a:r>
            <a:r>
              <a:rPr lang="ru-RU" dirty="0" smtClean="0"/>
              <a:t>сопровождаются лишь </a:t>
            </a:r>
            <a:r>
              <a:rPr lang="ru-RU" b="1" dirty="0" smtClean="0"/>
              <a:t>изменением в отдельных локальных приложениях</a:t>
            </a:r>
            <a:r>
              <a:rPr lang="ru-RU" dirty="0" smtClean="0"/>
              <a:t>. </a:t>
            </a:r>
          </a:p>
          <a:p>
            <a:r>
              <a:rPr lang="ru-RU" b="1" dirty="0" smtClean="0"/>
              <a:t>Данные</a:t>
            </a:r>
            <a:r>
              <a:rPr lang="ru-RU" dirty="0" smtClean="0"/>
              <a:t> в КИС </a:t>
            </a:r>
            <a:r>
              <a:rPr lang="ru-RU" b="1" dirty="0" smtClean="0"/>
              <a:t>многократно дублируются</a:t>
            </a:r>
            <a:r>
              <a:rPr lang="ru-RU" dirty="0" smtClean="0"/>
              <a:t>, причем при вводе в бизнес-приложение </a:t>
            </a:r>
            <a:r>
              <a:rPr lang="ru-RU" b="1" i="1" dirty="0" smtClean="0"/>
              <a:t>могут интерпретироваться и корректироваться </a:t>
            </a:r>
            <a:r>
              <a:rPr lang="ru-RU" dirty="0" smtClean="0"/>
              <a:t>пользователем. </a:t>
            </a:r>
          </a:p>
        </p:txBody>
      </p:sp>
    </p:spTree>
    <p:extLst>
      <p:ext uri="{BB962C8B-B14F-4D97-AF65-F5344CB8AC3E}">
        <p14:creationId xmlns:p14="http://schemas.microsoft.com/office/powerpoint/2010/main" val="13041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 «ЛОСКУТНОЕ ОДЕЯЛО»</a:t>
            </a:r>
            <a:r>
              <a:rPr lang="ru-RU" sz="3600" dirty="0" smtClean="0"/>
              <a:t> </a:t>
            </a:r>
            <a:br>
              <a:rPr lang="ru-RU" sz="3600" dirty="0" smtClean="0"/>
            </a:b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9559" y="1706137"/>
            <a:ext cx="11285033" cy="4542263"/>
          </a:xfrm>
        </p:spPr>
        <p:txBody>
          <a:bodyPr>
            <a:normAutofit/>
          </a:bodyPr>
          <a:lstStyle/>
          <a:p>
            <a:r>
              <a:rPr lang="ru-RU" dirty="0" smtClean="0"/>
              <a:t>С КИС работают </a:t>
            </a:r>
            <a:r>
              <a:rPr lang="ru-RU" b="1" dirty="0" smtClean="0"/>
              <a:t>пользователи операционного уровня</a:t>
            </a:r>
            <a:r>
              <a:rPr lang="ru-RU" dirty="0" smtClean="0"/>
              <a:t>, чьи действия определяются </a:t>
            </a:r>
            <a:r>
              <a:rPr lang="ru-RU" b="1" dirty="0" smtClean="0"/>
              <a:t>их пониманием </a:t>
            </a:r>
            <a:r>
              <a:rPr lang="ru-RU" dirty="0" smtClean="0"/>
              <a:t>бизнес-задач своего подразделения и распоряжениями руководства. </a:t>
            </a:r>
            <a:r>
              <a:rPr lang="ru-RU" sz="2000" dirty="0" smtClean="0"/>
              <a:t>(В этих условиях на первый план выступает как квалификация пользователя, так и его лояльность по отношению к подразделению и компании). </a:t>
            </a:r>
          </a:p>
          <a:p>
            <a:r>
              <a:rPr lang="ru-RU" dirty="0" smtClean="0"/>
              <a:t>Много </a:t>
            </a:r>
            <a:r>
              <a:rPr lang="ru-RU" b="1" dirty="0" smtClean="0"/>
              <a:t>важной информации </a:t>
            </a:r>
            <a:r>
              <a:rPr lang="ru-RU" dirty="0" smtClean="0"/>
              <a:t>передается </a:t>
            </a:r>
            <a:r>
              <a:rPr lang="ru-RU" b="1" dirty="0" smtClean="0"/>
              <a:t>неформальным путем </a:t>
            </a:r>
            <a:r>
              <a:rPr lang="ru-RU" dirty="0" smtClean="0"/>
              <a:t>через личное общение. </a:t>
            </a:r>
          </a:p>
          <a:p>
            <a:r>
              <a:rPr lang="ru-RU" b="1" dirty="0" smtClean="0"/>
              <a:t>Предельным случаем </a:t>
            </a:r>
            <a:r>
              <a:rPr lang="ru-RU" dirty="0" smtClean="0"/>
              <a:t>такого типа архитектуры можно считать </a:t>
            </a:r>
            <a:r>
              <a:rPr lang="ru-RU" b="1" i="1" dirty="0" smtClean="0"/>
              <a:t>набор бизнес-приложений</a:t>
            </a:r>
            <a:r>
              <a:rPr lang="ru-RU" dirty="0" smtClean="0"/>
              <a:t>, распределенный по </a:t>
            </a:r>
            <a:r>
              <a:rPr lang="ru-RU" b="1" i="1" dirty="0" smtClean="0"/>
              <a:t>персональным компьютерам </a:t>
            </a:r>
            <a:r>
              <a:rPr lang="ru-RU" dirty="0" smtClean="0"/>
              <a:t>сотрудников, которые </a:t>
            </a:r>
            <a:r>
              <a:rPr lang="ru-RU" b="1" i="1" dirty="0" smtClean="0"/>
              <a:t>обмениваются</a:t>
            </a:r>
            <a:r>
              <a:rPr lang="ru-RU" dirty="0" smtClean="0"/>
              <a:t> между собой документами и файлами.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1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 «ЛОСКУТНОЕ ОДЕЯЛО»</a:t>
            </a:r>
            <a:r>
              <a:rPr lang="ru-RU" sz="3600" dirty="0" smtClean="0"/>
              <a:t>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/>
          </a:bodyPr>
          <a:lstStyle/>
          <a:p>
            <a:r>
              <a:rPr lang="ru-RU" dirty="0" smtClean="0"/>
              <a:t>Этот тип архитектуры </a:t>
            </a:r>
            <a:r>
              <a:rPr lang="ru-RU" b="1" dirty="0" smtClean="0"/>
              <a:t>не предполагает </a:t>
            </a:r>
            <a:r>
              <a:rPr lang="ru-RU" dirty="0" smtClean="0"/>
              <a:t>какой-либо </a:t>
            </a:r>
            <a:r>
              <a:rPr lang="ru-RU" b="1" dirty="0" smtClean="0"/>
              <a:t>формализованной модели </a:t>
            </a:r>
            <a:r>
              <a:rPr lang="ru-RU" dirty="0" smtClean="0"/>
              <a:t>деятельности компании. В лучшем случае востребованными оказываются </a:t>
            </a:r>
            <a:r>
              <a:rPr lang="ru-RU" b="1" i="1" dirty="0" smtClean="0"/>
              <a:t>общие схемы технологии работы </a:t>
            </a:r>
            <a:r>
              <a:rPr lang="ru-RU" dirty="0" smtClean="0"/>
              <a:t>в виде функциональных схем, которые часто бывают привязаны к организационной структуре компании. </a:t>
            </a:r>
          </a:p>
          <a:p>
            <a:r>
              <a:rPr lang="ru-RU" dirty="0" smtClean="0"/>
              <a:t>Этот тип архитектуры </a:t>
            </a:r>
            <a:r>
              <a:rPr lang="ru-RU" b="1" dirty="0" smtClean="0"/>
              <a:t>не требует и централизации управления</a:t>
            </a:r>
            <a:r>
              <a:rPr lang="ru-RU" dirty="0" smtClean="0"/>
              <a:t>. КИС сохраняет свою </a:t>
            </a:r>
            <a:r>
              <a:rPr lang="ru-RU" b="1" i="1" dirty="0" smtClean="0"/>
              <a:t>устойчивость </a:t>
            </a:r>
            <a:r>
              <a:rPr lang="ru-RU" dirty="0" smtClean="0"/>
              <a:t>при организационных преобразованиях. </a:t>
            </a:r>
          </a:p>
          <a:p>
            <a:r>
              <a:rPr lang="ru-RU" dirty="0" smtClean="0"/>
              <a:t>«Лоскутное одеяло» основано </a:t>
            </a:r>
            <a:r>
              <a:rPr lang="ru-RU" b="1" dirty="0" smtClean="0"/>
              <a:t>на неформальных межличностных связях </a:t>
            </a:r>
            <a:r>
              <a:rPr lang="ru-RU" dirty="0" smtClean="0"/>
              <a:t>и </a:t>
            </a:r>
            <a:r>
              <a:rPr lang="ru-RU" b="1" dirty="0" smtClean="0"/>
              <a:t>лояльности компании</a:t>
            </a:r>
            <a:r>
              <a:rPr lang="ru-RU" dirty="0" smtClean="0"/>
              <a:t> самих пользователей. Именно неформальные </a:t>
            </a:r>
            <a:r>
              <a:rPr lang="ru-RU" b="1" i="1" dirty="0" smtClean="0"/>
              <a:t>межличностные связи и лояльность </a:t>
            </a:r>
            <a:r>
              <a:rPr lang="ru-RU" dirty="0" smtClean="0"/>
              <a:t>служат основой </a:t>
            </a:r>
            <a:r>
              <a:rPr lang="ru-RU" b="1" i="1" dirty="0" smtClean="0"/>
              <a:t>интеграции </a:t>
            </a:r>
            <a:r>
              <a:rPr lang="ru-RU" dirty="0" smtClean="0"/>
              <a:t>информации в этом типе архитектуры. </a:t>
            </a:r>
          </a:p>
        </p:txBody>
      </p:sp>
    </p:spTree>
    <p:extLst>
      <p:ext uri="{BB962C8B-B14F-4D97-AF65-F5344CB8AC3E}">
        <p14:creationId xmlns:p14="http://schemas.microsoft.com/office/powerpoint/2010/main" val="36944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 «ЛОСКУТНОЕ ОДЕЯЛО»</a:t>
            </a:r>
            <a:r>
              <a:rPr lang="ru-RU" sz="3600" dirty="0" smtClean="0"/>
              <a:t>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Несмотря на то что тип архитектуры «лоскутное одеяло» подвергается наибольшей критике, в реальной корпоративной практике именно он </a:t>
            </a:r>
            <a:r>
              <a:rPr lang="ru-RU" sz="3200" b="1" dirty="0" smtClean="0"/>
              <a:t>наиболее распространен и устойчив</a:t>
            </a:r>
            <a:r>
              <a:rPr lang="ru-RU" sz="3200" dirty="0" smtClean="0"/>
              <a:t>. </a:t>
            </a:r>
          </a:p>
          <a:p>
            <a:r>
              <a:rPr lang="ru-RU" sz="3200" dirty="0" smtClean="0"/>
              <a:t>Тип архитектуры «лоскутное одеяло» ориентирован на поддержание операционной деятельности бизнеса, находящегося </a:t>
            </a:r>
            <a:r>
              <a:rPr lang="ru-RU" sz="3200" b="1" dirty="0" smtClean="0"/>
              <a:t>в условиях высокого уровня неопределенности и изменчивости</a:t>
            </a:r>
            <a:r>
              <a:rPr lang="ru-RU" sz="3200" dirty="0" smtClean="0"/>
              <a:t>. </a:t>
            </a:r>
          </a:p>
          <a:p>
            <a:r>
              <a:rPr lang="ru-RU" sz="3200" dirty="0" smtClean="0"/>
              <a:t>Это единственный тип архитектуры КИС, способный выжить </a:t>
            </a:r>
            <a:r>
              <a:rPr lang="ru-RU" sz="3200" b="1" dirty="0" smtClean="0"/>
              <a:t>в условиях хронического дефицита ресурсов, постоянных изменений бизнеса и долгосрочной неопределенности.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3897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 - СИЛЬНАЯ ИНТЕГРАЦИЯ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/>
              <a:t>СИЛЬНАЯ ИНТЕГРАЦИЯ</a:t>
            </a:r>
          </a:p>
          <a:p>
            <a:r>
              <a:rPr lang="ru-RU" sz="3200" dirty="0" smtClean="0"/>
              <a:t>Вся КИС представляет собой </a:t>
            </a:r>
            <a:r>
              <a:rPr lang="ru-RU" sz="3200" b="1" dirty="0" smtClean="0"/>
              <a:t>набор интегрированных бизнес-приложений</a:t>
            </a:r>
            <a:r>
              <a:rPr lang="ru-RU" sz="3200" dirty="0" smtClean="0"/>
              <a:t>, связанных между собой </a:t>
            </a:r>
            <a:r>
              <a:rPr lang="ru-RU" sz="3200" b="1" dirty="0" smtClean="0"/>
              <a:t>интерфейсами и форматами </a:t>
            </a:r>
            <a:r>
              <a:rPr lang="ru-RU" sz="3200" dirty="0" smtClean="0"/>
              <a:t>обмена данных. </a:t>
            </a:r>
          </a:p>
          <a:p>
            <a:r>
              <a:rPr lang="ru-RU" sz="3200" b="1" i="1" dirty="0" smtClean="0"/>
              <a:t>Интерфейсы и форматы данных </a:t>
            </a:r>
            <a:r>
              <a:rPr lang="ru-RU" sz="3200" dirty="0" smtClean="0"/>
              <a:t>жестко привязаны к </a:t>
            </a:r>
            <a:r>
              <a:rPr lang="ru-RU" sz="3200" b="1" dirty="0" smtClean="0"/>
              <a:t>структурам данных </a:t>
            </a:r>
            <a:r>
              <a:rPr lang="ru-RU" sz="3200" dirty="0" smtClean="0"/>
              <a:t>бизнес-приложений. </a:t>
            </a:r>
          </a:p>
          <a:p>
            <a:r>
              <a:rPr lang="ru-RU" sz="2400" dirty="0" smtClean="0"/>
              <a:t>Примером такой архитектуры может служить КИС, построенная на готовых решениях – на базе ERP, SCM, CRM, </a:t>
            </a:r>
            <a:r>
              <a:rPr lang="ru-RU" sz="2400" dirty="0" err="1" smtClean="0"/>
              <a:t>биллинговой</a:t>
            </a:r>
            <a:r>
              <a:rPr lang="ru-RU" sz="2400" dirty="0" smtClean="0"/>
              <a:t> системы и т. п. Предельным случаем такого типа архитектуры можно считать одно интегрированное бизнес-приложение, покрывающее своей функциональностью всю деятельность компании. Вся бизнес-логика содержится в функциональности приложений в виде поставляемого или разработанного кода и настроек. </a:t>
            </a:r>
          </a:p>
        </p:txBody>
      </p:sp>
    </p:spTree>
    <p:extLst>
      <p:ext uri="{BB962C8B-B14F-4D97-AF65-F5344CB8AC3E}">
        <p14:creationId xmlns:p14="http://schemas.microsoft.com/office/powerpoint/2010/main" val="15776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 - СИЛЬНАЯ ИНТЕГРАЦИЯ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600199"/>
            <a:ext cx="11285033" cy="4867507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Эта бизнес-логика </a:t>
            </a:r>
            <a:r>
              <a:rPr lang="ru-RU" sz="3600" b="1" dirty="0" smtClean="0"/>
              <a:t>жестко привязана </a:t>
            </a:r>
            <a:r>
              <a:rPr lang="ru-RU" sz="3600" dirty="0" smtClean="0"/>
              <a:t>к модели бизнес-процессов.</a:t>
            </a:r>
          </a:p>
          <a:p>
            <a:r>
              <a:rPr lang="ru-RU" sz="3600" b="1" dirty="0" smtClean="0"/>
              <a:t>Интеграция</a:t>
            </a:r>
            <a:r>
              <a:rPr lang="ru-RU" sz="3600" dirty="0" smtClean="0"/>
              <a:t> осуществляется на уровне </a:t>
            </a:r>
            <a:r>
              <a:rPr lang="ru-RU" sz="3600" b="1" dirty="0" smtClean="0"/>
              <a:t>первичных данных</a:t>
            </a:r>
            <a:r>
              <a:rPr lang="ru-RU" sz="3600" dirty="0" smtClean="0"/>
              <a:t>, их </a:t>
            </a:r>
            <a:r>
              <a:rPr lang="ru-RU" sz="3600" b="1" i="1" dirty="0" smtClean="0"/>
              <a:t>дублирование </a:t>
            </a:r>
            <a:r>
              <a:rPr lang="ru-RU" sz="3600" dirty="0" smtClean="0"/>
              <a:t>сведено к </a:t>
            </a:r>
            <a:r>
              <a:rPr lang="ru-RU" sz="3600" b="1" i="1" dirty="0" smtClean="0"/>
              <a:t>минимуму</a:t>
            </a:r>
            <a:r>
              <a:rPr lang="ru-RU" sz="3600" dirty="0" smtClean="0"/>
              <a:t>. В системе при выполнении бизнес операций обеспечена </a:t>
            </a:r>
            <a:r>
              <a:rPr lang="ru-RU" sz="3600" b="1" i="1" dirty="0" smtClean="0"/>
              <a:t>поддержка целостности данных</a:t>
            </a:r>
            <a:r>
              <a:rPr lang="ru-RU" sz="3600" dirty="0" smtClean="0"/>
              <a:t>. </a:t>
            </a:r>
          </a:p>
          <a:p>
            <a:r>
              <a:rPr lang="ru-RU" sz="3600" b="1" dirty="0" smtClean="0"/>
              <a:t>Модель данных </a:t>
            </a:r>
            <a:r>
              <a:rPr lang="ru-RU" sz="3600" dirty="0" smtClean="0"/>
              <a:t>жестко связана с </a:t>
            </a:r>
            <a:r>
              <a:rPr lang="ru-RU" sz="3600" b="1" dirty="0" smtClean="0"/>
              <a:t>функциональностью </a:t>
            </a:r>
            <a:r>
              <a:rPr lang="ru-RU" sz="3600" dirty="0" smtClean="0"/>
              <a:t>приложений. </a:t>
            </a:r>
          </a:p>
        </p:txBody>
      </p:sp>
    </p:spTree>
    <p:extLst>
      <p:ext uri="{BB962C8B-B14F-4D97-AF65-F5344CB8AC3E}">
        <p14:creationId xmlns:p14="http://schemas.microsoft.com/office/powerpoint/2010/main" val="20766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</a:rPr>
              <a:t> АРХИТЕКТУРА КОРПОРАТИВНЫХ</a:t>
            </a:r>
            <a:br>
              <a:rPr lang="ru-RU" sz="3600" b="1" dirty="0" smtClean="0">
                <a:solidFill>
                  <a:srgbClr val="FF0000"/>
                </a:solidFill>
              </a:rPr>
            </a:br>
            <a:r>
              <a:rPr lang="ru-RU" sz="3600" b="1" dirty="0" smtClean="0">
                <a:solidFill>
                  <a:srgbClr val="FF0000"/>
                </a:solidFill>
              </a:rPr>
              <a:t>ИНФОРМАЦИОННЫХ СИСТЕМ - СИЛЬНАЯ ИНТЕГРАЦИЯ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Действия </a:t>
            </a:r>
            <a:r>
              <a:rPr lang="ru-RU" sz="3200" b="1" dirty="0" smtClean="0"/>
              <a:t>пользователей операционного </a:t>
            </a:r>
            <a:r>
              <a:rPr lang="ru-RU" sz="3200" dirty="0" smtClean="0"/>
              <a:t>уровня регламентируются </a:t>
            </a:r>
            <a:r>
              <a:rPr lang="ru-RU" sz="3200" b="1" dirty="0" smtClean="0"/>
              <a:t>бизнес-процессами</a:t>
            </a:r>
            <a:r>
              <a:rPr lang="ru-RU" sz="3200" dirty="0" smtClean="0"/>
              <a:t>, поэтому у них быстро возникает </a:t>
            </a:r>
            <a:r>
              <a:rPr lang="ru-RU" sz="3200" b="1" dirty="0" smtClean="0"/>
              <a:t>специализация</a:t>
            </a:r>
            <a:r>
              <a:rPr lang="ru-RU" sz="3200" dirty="0" smtClean="0"/>
              <a:t>, которая в результате </a:t>
            </a:r>
            <a:r>
              <a:rPr lang="ru-RU" sz="3200" b="1" i="1" dirty="0" smtClean="0"/>
              <a:t>снижает квалификационные требования</a:t>
            </a:r>
            <a:r>
              <a:rPr lang="ru-RU" sz="3200" dirty="0" smtClean="0"/>
              <a:t>. </a:t>
            </a:r>
          </a:p>
          <a:p>
            <a:r>
              <a:rPr lang="ru-RU" sz="3200" dirty="0" smtClean="0"/>
              <a:t>По сравнению с пользователями операционного уровня к </a:t>
            </a:r>
            <a:r>
              <a:rPr lang="ru-RU" sz="3200" b="1" dirty="0" smtClean="0"/>
              <a:t>пользователям тактического уровня управления</a:t>
            </a:r>
            <a:r>
              <a:rPr lang="ru-RU" sz="3200" dirty="0" smtClean="0"/>
              <a:t>, руководителям </a:t>
            </a:r>
            <a:r>
              <a:rPr lang="ru-RU" sz="3200" b="1" dirty="0" smtClean="0"/>
              <a:t>среднего звена</a:t>
            </a:r>
            <a:r>
              <a:rPr lang="ru-RU" sz="3200" dirty="0" smtClean="0"/>
              <a:t>, </a:t>
            </a:r>
            <a:r>
              <a:rPr lang="ru-RU" sz="3200" b="1" dirty="0" smtClean="0"/>
              <a:t>бизнес аналитикам и ключевым специалистам </a:t>
            </a:r>
            <a:r>
              <a:rPr lang="ru-RU" sz="3200" dirty="0" smtClean="0"/>
              <a:t>резко </a:t>
            </a:r>
            <a:r>
              <a:rPr lang="ru-RU" sz="3200" b="1" i="1" dirty="0" smtClean="0"/>
              <a:t>повышаются квалификационные требования</a:t>
            </a:r>
            <a:r>
              <a:rPr lang="ru-RU" sz="3200" dirty="0" smtClean="0"/>
              <a:t>. Они должны хорошо понимать </a:t>
            </a:r>
            <a:r>
              <a:rPr lang="ru-RU" sz="3200" b="1" dirty="0" smtClean="0"/>
              <a:t>место</a:t>
            </a:r>
            <a:r>
              <a:rPr lang="ru-RU" sz="3200" dirty="0" smtClean="0"/>
              <a:t> всей КИС в бизнесе компании и </a:t>
            </a:r>
            <a:r>
              <a:rPr lang="ru-RU" sz="3200" b="1" dirty="0" smtClean="0"/>
              <a:t>все многообразие связей,</a:t>
            </a:r>
            <a:r>
              <a:rPr lang="ru-RU" sz="3200" dirty="0" smtClean="0"/>
              <a:t> сосредоточенное в бизнес-модели.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724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 - СИЛЬНАЯ ИНТЕГРАЦИЯ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Модель </a:t>
            </a:r>
            <a:r>
              <a:rPr lang="ru-RU" sz="3600" b="1" dirty="0" smtClean="0"/>
              <a:t>деятельности</a:t>
            </a:r>
            <a:r>
              <a:rPr lang="ru-RU" sz="3600" dirty="0" smtClean="0"/>
              <a:t> компании представляет собой </a:t>
            </a:r>
            <a:r>
              <a:rPr lang="ru-RU" sz="3600" b="1" dirty="0" smtClean="0"/>
              <a:t>модель бизнес-процессов</a:t>
            </a:r>
            <a:r>
              <a:rPr lang="ru-RU" sz="3600" dirty="0" smtClean="0"/>
              <a:t>. </a:t>
            </a:r>
            <a:endParaRPr lang="ru-RU" sz="3600" dirty="0"/>
          </a:p>
          <a:p>
            <a:r>
              <a:rPr lang="ru-RU" sz="3600" dirty="0"/>
              <a:t>Э</a:t>
            </a:r>
            <a:r>
              <a:rPr lang="ru-RU" sz="3600" dirty="0" smtClean="0"/>
              <a:t>та модель определяет </a:t>
            </a:r>
            <a:r>
              <a:rPr lang="ru-RU" sz="3600" b="1" dirty="0" smtClean="0"/>
              <a:t>требования</a:t>
            </a:r>
            <a:r>
              <a:rPr lang="ru-RU" sz="3600" dirty="0" smtClean="0"/>
              <a:t> к </a:t>
            </a:r>
            <a:r>
              <a:rPr lang="ru-RU" sz="3600" b="1" dirty="0" smtClean="0"/>
              <a:t>функциональности и данным </a:t>
            </a:r>
            <a:r>
              <a:rPr lang="ru-RU" sz="3600" dirty="0" smtClean="0"/>
              <a:t>КИС, должностные и технологические </a:t>
            </a:r>
            <a:r>
              <a:rPr lang="ru-RU" sz="3600" b="1" dirty="0" smtClean="0"/>
              <a:t>инструкции </a:t>
            </a:r>
            <a:r>
              <a:rPr lang="ru-RU" sz="3600" dirty="0" smtClean="0"/>
              <a:t>пользователей, </a:t>
            </a:r>
            <a:r>
              <a:rPr lang="ru-RU" sz="3600" b="1" dirty="0" smtClean="0"/>
              <a:t>процедуры и регламенты </a:t>
            </a:r>
            <a:r>
              <a:rPr lang="ru-RU" sz="3600" dirty="0" smtClean="0"/>
              <a:t>их работы. </a:t>
            </a:r>
          </a:p>
          <a:p>
            <a:r>
              <a:rPr lang="ru-RU" sz="3600" b="1" dirty="0" smtClean="0"/>
              <a:t>Модель бизнес-процессов </a:t>
            </a:r>
            <a:r>
              <a:rPr lang="ru-RU" sz="3600" dirty="0" smtClean="0"/>
              <a:t>определяет </a:t>
            </a:r>
            <a:r>
              <a:rPr lang="ru-RU" sz="3600" b="1" dirty="0" smtClean="0"/>
              <a:t>логику работы </a:t>
            </a:r>
            <a:r>
              <a:rPr lang="ru-RU" sz="3600" dirty="0" smtClean="0"/>
              <a:t>своеобразного «информационного конвейера», в котором КИС постоянно «толкает и координирует» пользователей. </a:t>
            </a:r>
          </a:p>
        </p:txBody>
      </p:sp>
    </p:spTree>
    <p:extLst>
      <p:ext uri="{BB962C8B-B14F-4D97-AF65-F5344CB8AC3E}">
        <p14:creationId xmlns:p14="http://schemas.microsoft.com/office/powerpoint/2010/main" val="28831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962615"/>
            <a:ext cx="11285033" cy="4505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b="1" dirty="0" smtClean="0"/>
              <a:t>Связь</a:t>
            </a:r>
            <a:r>
              <a:rPr lang="ru-RU" sz="4400" dirty="0" smtClean="0"/>
              <a:t> бизнес-процессов предприятия и информационных технологий обусловливает создание </a:t>
            </a:r>
            <a:r>
              <a:rPr lang="ru-RU" sz="4400" b="1" dirty="0" smtClean="0"/>
              <a:t>комплексной архитектуры </a:t>
            </a:r>
            <a:r>
              <a:rPr lang="ru-RU" sz="4400" dirty="0" smtClean="0"/>
              <a:t>обобщенного компьютеризованного предприятия (</a:t>
            </a:r>
            <a:r>
              <a:rPr lang="ru-RU" sz="4400" b="1" dirty="0" err="1" smtClean="0"/>
              <a:t>Enterprise</a:t>
            </a:r>
            <a:r>
              <a:rPr lang="ru-RU" sz="4400" b="1" dirty="0" smtClean="0"/>
              <a:t> </a:t>
            </a:r>
            <a:r>
              <a:rPr lang="ru-RU" sz="4400" b="1" dirty="0" err="1" smtClean="0"/>
              <a:t>Architecture</a:t>
            </a:r>
            <a:r>
              <a:rPr lang="ru-RU" sz="4400" dirty="0" smtClean="0"/>
              <a:t>).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799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 - СИЛЬНАЯ ИНТЕГРАЦИЯ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351" y="1248936"/>
            <a:ext cx="11887200" cy="5609063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Работа компании с КИС такого типа архитектуры требует</a:t>
            </a:r>
            <a:r>
              <a:rPr lang="ru-RU" sz="3200" b="1" dirty="0" smtClean="0"/>
              <a:t> высокой степени централизации управления</a:t>
            </a:r>
            <a:r>
              <a:rPr lang="ru-RU" sz="3200" dirty="0" smtClean="0"/>
              <a:t>. </a:t>
            </a:r>
          </a:p>
          <a:p>
            <a:r>
              <a:rPr lang="ru-RU" sz="3200" dirty="0" smtClean="0"/>
              <a:t>Это связано с тем, что </a:t>
            </a:r>
            <a:r>
              <a:rPr lang="ru-RU" sz="3200" b="1" dirty="0" smtClean="0"/>
              <a:t>контроль</a:t>
            </a:r>
            <a:r>
              <a:rPr lang="ru-RU" sz="3200" dirty="0" smtClean="0"/>
              <a:t> за целостностью бизнес-модели должен находиться </a:t>
            </a:r>
            <a:r>
              <a:rPr lang="ru-RU" sz="3200" b="1" dirty="0" smtClean="0"/>
              <a:t>в одних руках </a:t>
            </a:r>
            <a:r>
              <a:rPr lang="ru-RU" sz="3200" dirty="0" smtClean="0"/>
              <a:t>и принимаемые на всех уровнях </a:t>
            </a:r>
            <a:r>
              <a:rPr lang="ru-RU" sz="3200" b="1" i="1" dirty="0" smtClean="0"/>
              <a:t>управленческие решения </a:t>
            </a:r>
            <a:r>
              <a:rPr lang="ru-RU" sz="3200" dirty="0" smtClean="0"/>
              <a:t>должны быть </a:t>
            </a:r>
            <a:r>
              <a:rPr lang="ru-RU" sz="3200" b="1" i="1" dirty="0" smtClean="0"/>
              <a:t>согласованы</a:t>
            </a:r>
            <a:r>
              <a:rPr lang="ru-RU" sz="3200" dirty="0" smtClean="0"/>
              <a:t> с бизнес-моделью. </a:t>
            </a:r>
          </a:p>
          <a:p>
            <a:r>
              <a:rPr lang="ru-RU" sz="3200" dirty="0" smtClean="0"/>
              <a:t>В противном случае начинается опасная </a:t>
            </a:r>
            <a:r>
              <a:rPr lang="ru-RU" sz="3200" b="1" dirty="0" smtClean="0"/>
              <a:t>«эрозия» </a:t>
            </a:r>
            <a:r>
              <a:rPr lang="ru-RU" sz="3200" dirty="0" smtClean="0"/>
              <a:t>модели и всей архитектуры в целом. </a:t>
            </a:r>
          </a:p>
          <a:p>
            <a:r>
              <a:rPr lang="ru-RU" sz="3200" b="1" dirty="0" smtClean="0"/>
              <a:t>Любые изменения </a:t>
            </a:r>
            <a:r>
              <a:rPr lang="ru-RU" sz="3200" dirty="0" smtClean="0"/>
              <a:t>в бизнес-модели или функциональности могут порождать такое </a:t>
            </a:r>
            <a:r>
              <a:rPr lang="ru-RU" sz="3200" b="1" dirty="0" smtClean="0"/>
              <a:t>количество согласований</a:t>
            </a:r>
            <a:r>
              <a:rPr lang="ru-RU" sz="3200" dirty="0" smtClean="0"/>
              <a:t>, что без централизации принятия решений эти изменения становятся невозможными.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350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 - СИЛЬНАЯ ИНТЕГРАЦИЯ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Сильная интеграция – </a:t>
            </a:r>
            <a:r>
              <a:rPr lang="ru-RU" b="1" dirty="0" smtClean="0"/>
              <a:t>наиболее популярный в 1990-х </a:t>
            </a:r>
            <a:r>
              <a:rPr lang="ru-RU" dirty="0" smtClean="0"/>
              <a:t>годах тип архитектуры. </a:t>
            </a:r>
          </a:p>
          <a:p>
            <a:r>
              <a:rPr lang="ru-RU" dirty="0" smtClean="0"/>
              <a:t>Такой тип </a:t>
            </a:r>
            <a:r>
              <a:rPr lang="ru-RU" b="1" dirty="0" smtClean="0"/>
              <a:t>эффективе</a:t>
            </a:r>
            <a:r>
              <a:rPr lang="ru-RU" dirty="0" smtClean="0"/>
              <a:t>н в условиях </a:t>
            </a:r>
            <a:r>
              <a:rPr lang="ru-RU" b="1" dirty="0" smtClean="0"/>
              <a:t>долгосрочной стабильности и предсказуемости </a:t>
            </a:r>
            <a:r>
              <a:rPr lang="ru-RU" dirty="0" smtClean="0"/>
              <a:t>и хорошо приспособлен к </a:t>
            </a:r>
            <a:r>
              <a:rPr lang="ru-RU" b="1" i="1" dirty="0" smtClean="0"/>
              <a:t>небольшим изменениям бизнеса,</a:t>
            </a:r>
            <a:r>
              <a:rPr lang="ru-RU" dirty="0" smtClean="0"/>
              <a:t> которые не затрагивают схему интеграции КИС. </a:t>
            </a:r>
          </a:p>
          <a:p>
            <a:r>
              <a:rPr lang="ru-RU" b="1" dirty="0" smtClean="0"/>
              <a:t>Проблемы</a:t>
            </a:r>
            <a:r>
              <a:rPr lang="ru-RU" dirty="0" smtClean="0"/>
              <a:t> начинаются </a:t>
            </a:r>
            <a:r>
              <a:rPr lang="ru-RU" b="1" dirty="0" smtClean="0"/>
              <a:t>при существенных изменениях </a:t>
            </a:r>
            <a:r>
              <a:rPr lang="ru-RU" dirty="0" smtClean="0"/>
              <a:t>бизнеса. Чем сильнее интегрирована КИС, тем труднее провести изменения. </a:t>
            </a:r>
          </a:p>
          <a:p>
            <a:r>
              <a:rPr lang="ru-RU" dirty="0" smtClean="0"/>
              <a:t>Особенно </a:t>
            </a:r>
            <a:r>
              <a:rPr lang="ru-RU" b="1" i="1" dirty="0" smtClean="0"/>
              <a:t>отрицательное </a:t>
            </a:r>
            <a:r>
              <a:rPr lang="ru-RU" dirty="0" smtClean="0"/>
              <a:t>воздействие на интеграцию может оказать </a:t>
            </a:r>
            <a:r>
              <a:rPr lang="ru-RU" b="1" dirty="0" smtClean="0"/>
              <a:t>неопределённость</a:t>
            </a:r>
            <a:r>
              <a:rPr lang="ru-RU" dirty="0" smtClean="0"/>
              <a:t>. В условиях неопределенности участникам не удается согласовывать изменения в бизнес-модели и она начинает распадаться, теряя свою целостность. </a:t>
            </a:r>
          </a:p>
          <a:p>
            <a:r>
              <a:rPr lang="ru-RU" dirty="0" smtClean="0"/>
              <a:t>Тип архитектуры «</a:t>
            </a:r>
            <a:r>
              <a:rPr lang="ru-RU" b="1" dirty="0" smtClean="0"/>
              <a:t>сильная интеграция</a:t>
            </a:r>
            <a:r>
              <a:rPr lang="ru-RU" dirty="0" smtClean="0"/>
              <a:t>» ориентирован на поддержание эффективности </a:t>
            </a:r>
            <a:r>
              <a:rPr lang="ru-RU" b="1" i="1" dirty="0" smtClean="0"/>
              <a:t>стабильного процессно-ориентированного бизнеса </a:t>
            </a:r>
            <a:r>
              <a:rPr lang="ru-RU" dirty="0" smtClean="0"/>
              <a:t>с высокой степенью</a:t>
            </a:r>
            <a:r>
              <a:rPr lang="ru-RU" b="1" i="1" dirty="0" smtClean="0"/>
              <a:t> централизации </a:t>
            </a:r>
            <a:r>
              <a:rPr lang="ru-RU" dirty="0" smtClean="0"/>
              <a:t>управления.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2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 СЛАБАЯ ИНТЕГРАЦИЯ</a:t>
            </a:r>
            <a:br>
              <a:rPr lang="ru-RU" sz="3600" b="1" dirty="0" smtClean="0"/>
            </a:b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СЛАБАЯ ИНТЕГРАЦИЯ</a:t>
            </a:r>
          </a:p>
          <a:p>
            <a:r>
              <a:rPr lang="ru-RU" sz="3600" dirty="0" smtClean="0"/>
              <a:t>Функциональность КИС построена таким образом, что вся </a:t>
            </a:r>
            <a:r>
              <a:rPr lang="ru-RU" sz="3600" b="1" i="1" dirty="0" smtClean="0"/>
              <a:t>бизнес логика</a:t>
            </a:r>
            <a:r>
              <a:rPr lang="ru-RU" sz="3600" dirty="0" smtClean="0"/>
              <a:t> максимально </a:t>
            </a:r>
            <a:r>
              <a:rPr lang="ru-RU" sz="3600" b="1" dirty="0" smtClean="0"/>
              <a:t>выведена из приложений </a:t>
            </a:r>
            <a:r>
              <a:rPr lang="ru-RU" sz="3600" dirty="0" smtClean="0"/>
              <a:t>и сосредоточена в </a:t>
            </a:r>
            <a:r>
              <a:rPr lang="ru-RU" sz="3600" b="1" dirty="0" smtClean="0"/>
              <a:t>данных</a:t>
            </a:r>
            <a:r>
              <a:rPr lang="ru-RU" sz="3600" dirty="0" smtClean="0"/>
              <a:t>. </a:t>
            </a:r>
          </a:p>
          <a:p>
            <a:r>
              <a:rPr lang="ru-RU" sz="3600" dirty="0" smtClean="0"/>
              <a:t>Пользователям КИС фактически предоставляет </a:t>
            </a:r>
            <a:r>
              <a:rPr lang="ru-RU" sz="3600" b="1" dirty="0" smtClean="0"/>
              <a:t>набор автономных сервисов</a:t>
            </a:r>
            <a:r>
              <a:rPr lang="ru-RU" sz="3600" dirty="0" smtClean="0"/>
              <a:t>, например таких, как создание объектов и отношений между ними, ведение версий, описание, поиск или сервисы групповой работы. </a:t>
            </a:r>
          </a:p>
        </p:txBody>
      </p:sp>
    </p:spTree>
    <p:extLst>
      <p:ext uri="{BB962C8B-B14F-4D97-AF65-F5344CB8AC3E}">
        <p14:creationId xmlns:p14="http://schemas.microsoft.com/office/powerpoint/2010/main" val="36145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 СЛАБАЯ ИНТЕГРАЦИЯ</a:t>
            </a:r>
            <a:br>
              <a:rPr lang="ru-RU" sz="3600" b="1" dirty="0" smtClean="0"/>
            </a:b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562101"/>
            <a:ext cx="11285033" cy="49056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Примером такого типа архитектуры может служить КИС, ядром которой является </a:t>
            </a:r>
            <a:r>
              <a:rPr lang="ru-RU" sz="3600" b="1" dirty="0" smtClean="0"/>
              <a:t>ECM-приложение </a:t>
            </a:r>
            <a:r>
              <a:rPr lang="ru-RU" sz="3600" dirty="0" smtClean="0"/>
              <a:t>(</a:t>
            </a:r>
            <a:r>
              <a:rPr lang="ru-RU" sz="3600" dirty="0" err="1" smtClean="0"/>
              <a:t>Enterprise</a:t>
            </a:r>
            <a:r>
              <a:rPr lang="ru-RU" sz="3600" dirty="0" smtClean="0"/>
              <a:t> </a:t>
            </a:r>
            <a:r>
              <a:rPr lang="ru-RU" sz="3600" dirty="0" err="1" smtClean="0"/>
              <a:t>Content</a:t>
            </a:r>
            <a:r>
              <a:rPr lang="ru-RU" sz="3600" dirty="0" smtClean="0"/>
              <a:t> </a:t>
            </a:r>
            <a:r>
              <a:rPr lang="ru-RU" sz="3600" dirty="0" err="1" smtClean="0"/>
              <a:t>Management</a:t>
            </a:r>
            <a:r>
              <a:rPr lang="ru-RU" sz="3600" dirty="0" smtClean="0"/>
              <a:t>), используемое при </a:t>
            </a:r>
            <a:r>
              <a:rPr lang="ru-RU" sz="3600" b="1" dirty="0" smtClean="0"/>
              <a:t>создании рабочей среды </a:t>
            </a:r>
            <a:r>
              <a:rPr lang="ru-RU" sz="3600" dirty="0" smtClean="0"/>
              <a:t>для компании, скажем, ведущей проекты или оказывающей профессиональные услуги. </a:t>
            </a:r>
          </a:p>
          <a:p>
            <a:r>
              <a:rPr lang="ru-RU" sz="3600" b="1" dirty="0" smtClean="0"/>
              <a:t>Предельным случаем </a:t>
            </a:r>
            <a:r>
              <a:rPr lang="ru-RU" sz="3600" dirty="0" smtClean="0"/>
              <a:t>такого типа архитектуры можно считать среду Интернет/</a:t>
            </a:r>
            <a:r>
              <a:rPr lang="ru-RU" sz="3600" dirty="0" err="1" smtClean="0"/>
              <a:t>Интранет</a:t>
            </a:r>
            <a:r>
              <a:rPr lang="ru-RU" sz="3600" dirty="0" smtClean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0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 СЛАБАЯ ИНТЕГРАЦИЯ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b="1" dirty="0" smtClean="0"/>
              <a:t>Данные</a:t>
            </a:r>
            <a:r>
              <a:rPr lang="ru-RU" sz="3600" dirty="0" smtClean="0"/>
              <a:t> в такой архитектуре разделены на два уровня: </a:t>
            </a:r>
          </a:p>
          <a:p>
            <a:r>
              <a:rPr lang="ru-RU" sz="3600" dirty="0" smtClean="0"/>
              <a:t>1) </a:t>
            </a:r>
            <a:r>
              <a:rPr lang="ru-RU" sz="3600" b="1" dirty="0" smtClean="0"/>
              <a:t>информационные ресурсы </a:t>
            </a:r>
            <a:r>
              <a:rPr lang="ru-RU" sz="3600" dirty="0" smtClean="0"/>
              <a:t>(документы, файлы, почтовые сообщения, базы данных, ссылки на приложения, электронные формы, мультимедиа, </a:t>
            </a:r>
            <a:r>
              <a:rPr lang="ru-RU" sz="3600" dirty="0" err="1" smtClean="0"/>
              <a:t>Web</a:t>
            </a:r>
            <a:r>
              <a:rPr lang="ru-RU" sz="3600" dirty="0" smtClean="0"/>
              <a:t>-страницы); </a:t>
            </a:r>
          </a:p>
          <a:p>
            <a:r>
              <a:rPr lang="ru-RU" sz="3600" dirty="0" smtClean="0"/>
              <a:t>2) </a:t>
            </a:r>
            <a:r>
              <a:rPr lang="ru-RU" sz="3600" b="1" dirty="0" smtClean="0"/>
              <a:t>модель описания информационных ресурсов </a:t>
            </a:r>
            <a:r>
              <a:rPr lang="ru-RU" sz="3600" dirty="0" smtClean="0"/>
              <a:t>компании (каталоги, описания, классификаторы, терминологические словари). </a:t>
            </a:r>
          </a:p>
          <a:p>
            <a:r>
              <a:rPr lang="ru-RU" dirty="0" smtClean="0"/>
              <a:t>В отличие от сильной интеграции в этом типе архитектуры вся </a:t>
            </a:r>
            <a:r>
              <a:rPr lang="ru-RU" b="1" dirty="0" smtClean="0"/>
              <a:t>бизнес логика </a:t>
            </a:r>
            <a:r>
              <a:rPr lang="ru-RU" dirty="0" smtClean="0"/>
              <a:t>сосредоточена в </a:t>
            </a:r>
            <a:r>
              <a:rPr lang="ru-RU" b="1" dirty="0" smtClean="0"/>
              <a:t>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7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 СЛАБАЯ ИНТЕГРАЦИЯ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Если в КИС с сильной интеграцией пользователь операционного уровня буквально как на конвейере оказывается </a:t>
            </a:r>
            <a:r>
              <a:rPr lang="ru-RU" sz="4000" b="1" i="1" dirty="0" smtClean="0"/>
              <a:t>ведомым системой</a:t>
            </a:r>
            <a:r>
              <a:rPr lang="ru-RU" sz="4000" dirty="0" smtClean="0"/>
              <a:t>, то в данном случае КИС предоставляет среду, в которой пользователь </a:t>
            </a:r>
            <a:r>
              <a:rPr lang="ru-RU" sz="4000" b="1" i="1" dirty="0" smtClean="0"/>
              <a:t>двигается самостоятельно</a:t>
            </a:r>
            <a:r>
              <a:rPr lang="ru-RU" sz="4000" dirty="0" smtClean="0"/>
              <a:t>. </a:t>
            </a:r>
          </a:p>
          <a:p>
            <a:r>
              <a:rPr lang="ru-RU" sz="4000" dirty="0" smtClean="0"/>
              <a:t>Этот тип архитектуры рассчитан на пользователей </a:t>
            </a:r>
            <a:r>
              <a:rPr lang="ru-RU" sz="4000" b="1" dirty="0" smtClean="0"/>
              <a:t>с высокой квалификацией </a:t>
            </a:r>
            <a:r>
              <a:rPr lang="ru-RU" sz="4000" dirty="0" smtClean="0"/>
              <a:t>в своей бизнес-области. 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587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 СЛАБАЯ ИНТЕГРАЦИЯ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096536"/>
            <a:ext cx="11963400" cy="5761464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Основой </a:t>
            </a:r>
            <a:r>
              <a:rPr lang="ru-RU" sz="3200" b="1" dirty="0" smtClean="0"/>
              <a:t>модели деятельности </a:t>
            </a:r>
            <a:r>
              <a:rPr lang="ru-RU" sz="3200" dirty="0" smtClean="0"/>
              <a:t>компании является </a:t>
            </a:r>
            <a:r>
              <a:rPr lang="ru-RU" sz="3200" b="1" i="1" dirty="0" smtClean="0"/>
              <a:t>модель данных</a:t>
            </a:r>
            <a:r>
              <a:rPr lang="ru-RU" sz="3200" dirty="0" smtClean="0"/>
              <a:t>. </a:t>
            </a:r>
          </a:p>
          <a:p>
            <a:r>
              <a:rPr lang="ru-RU" sz="3200" b="1" i="1" dirty="0" smtClean="0"/>
              <a:t>Бизнес-процессы</a:t>
            </a:r>
            <a:r>
              <a:rPr lang="ru-RU" sz="3200" dirty="0" smtClean="0"/>
              <a:t> описываются </a:t>
            </a:r>
            <a:r>
              <a:rPr lang="ru-RU" sz="3200" b="1" dirty="0" smtClean="0"/>
              <a:t>без детализации</a:t>
            </a:r>
            <a:r>
              <a:rPr lang="ru-RU" sz="3200" dirty="0" smtClean="0"/>
              <a:t>. </a:t>
            </a:r>
          </a:p>
          <a:p>
            <a:r>
              <a:rPr lang="ru-RU" sz="3200" dirty="0" smtClean="0"/>
              <a:t>Единственное, что </a:t>
            </a:r>
            <a:r>
              <a:rPr lang="ru-RU" sz="3200" b="1" dirty="0" smtClean="0"/>
              <a:t>детально </a:t>
            </a:r>
            <a:r>
              <a:rPr lang="ru-RU" sz="3200" dirty="0" smtClean="0"/>
              <a:t>прописывается, это бизнес-правила – </a:t>
            </a:r>
            <a:r>
              <a:rPr lang="ru-RU" sz="3200" b="1" dirty="0" smtClean="0"/>
              <a:t>процедуры взаимодействия сотрудников и регламенты </a:t>
            </a:r>
            <a:r>
              <a:rPr lang="ru-RU" sz="3200" dirty="0" smtClean="0"/>
              <a:t>работы с данными. </a:t>
            </a:r>
          </a:p>
          <a:p>
            <a:r>
              <a:rPr lang="ru-RU" sz="3200" dirty="0" smtClean="0"/>
              <a:t>Работа компании с КИС такого типа архитектуры предполагает </a:t>
            </a:r>
            <a:r>
              <a:rPr lang="ru-RU" sz="3200" b="1" dirty="0" smtClean="0"/>
              <a:t>высокую профессиональную квалификацию </a:t>
            </a:r>
            <a:r>
              <a:rPr lang="ru-RU" sz="3200" dirty="0" smtClean="0"/>
              <a:t>пользователей и широкое делегирование им </a:t>
            </a:r>
            <a:r>
              <a:rPr lang="ru-RU" sz="3200" b="1" dirty="0" smtClean="0"/>
              <a:t>полномочий </a:t>
            </a:r>
            <a:r>
              <a:rPr lang="ru-RU" sz="3200" dirty="0" smtClean="0"/>
              <a:t>по самостоятельному принятию решений. </a:t>
            </a:r>
          </a:p>
          <a:p>
            <a:r>
              <a:rPr lang="ru-RU" sz="3200" dirty="0" smtClean="0"/>
              <a:t>КИС сохраняет </a:t>
            </a:r>
            <a:r>
              <a:rPr lang="ru-RU" sz="3200" b="1" dirty="0" smtClean="0"/>
              <a:t>свою устойчивость </a:t>
            </a:r>
            <a:r>
              <a:rPr lang="ru-RU" sz="3200" dirty="0" smtClean="0"/>
              <a:t>при организационных преобразованиях.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345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 АРХИТЕКТУРА КОРПОРАТИВНЫХ</a:t>
            </a:r>
            <a:br>
              <a:rPr lang="ru-RU" sz="3600" b="1" dirty="0" smtClean="0"/>
            </a:br>
            <a:r>
              <a:rPr lang="ru-RU" sz="3600" b="1" dirty="0" smtClean="0"/>
              <a:t>ИНФОРМАЦИОННЫХ СИСТЕМ СЛАБАЯ ИНТЕГРАЦИЯ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Autofit/>
          </a:bodyPr>
          <a:lstStyle/>
          <a:p>
            <a:r>
              <a:rPr lang="ru-RU" sz="3200" dirty="0" smtClean="0"/>
              <a:t>Этот тип архитектуры появился на </a:t>
            </a:r>
            <a:r>
              <a:rPr lang="ru-RU" sz="3200" b="1" dirty="0" smtClean="0"/>
              <a:t>волне идеологии </a:t>
            </a:r>
            <a:r>
              <a:rPr lang="ru-RU" sz="3200" dirty="0" err="1" smtClean="0"/>
              <a:t>сервисно</a:t>
            </a:r>
            <a:r>
              <a:rPr lang="ru-RU" sz="3200" dirty="0" smtClean="0"/>
              <a:t> ориентированных архитектур (SOA). </a:t>
            </a:r>
          </a:p>
          <a:p>
            <a:r>
              <a:rPr lang="ru-RU" sz="3200" dirty="0" smtClean="0"/>
              <a:t>По отношению к ранее рассмотренным типам слабая интеграция по многим параметрам занимает </a:t>
            </a:r>
            <a:r>
              <a:rPr lang="ru-RU" sz="3200" b="1" dirty="0" smtClean="0"/>
              <a:t>промежуточное</a:t>
            </a:r>
            <a:r>
              <a:rPr lang="ru-RU" sz="3200" dirty="0" smtClean="0"/>
              <a:t> положение. </a:t>
            </a:r>
          </a:p>
          <a:p>
            <a:r>
              <a:rPr lang="ru-RU" sz="3200" dirty="0" smtClean="0"/>
              <a:t>Данный тип архитектуры </a:t>
            </a:r>
            <a:r>
              <a:rPr lang="ru-RU" sz="3200" b="1" dirty="0" smtClean="0"/>
              <a:t>эффективен</a:t>
            </a:r>
            <a:r>
              <a:rPr lang="ru-RU" sz="3200" dirty="0" smtClean="0"/>
              <a:t> в условиях </a:t>
            </a:r>
            <a:r>
              <a:rPr lang="ru-RU" sz="3200" b="1" dirty="0" smtClean="0"/>
              <a:t>большого разнообразия</a:t>
            </a:r>
            <a:r>
              <a:rPr lang="ru-RU" sz="3200" dirty="0" smtClean="0"/>
              <a:t> информационных </a:t>
            </a:r>
            <a:r>
              <a:rPr lang="ru-RU" sz="3200" b="1" dirty="0" smtClean="0"/>
              <a:t>ресурсов</a:t>
            </a:r>
            <a:r>
              <a:rPr lang="ru-RU" sz="3200" dirty="0" smtClean="0"/>
              <a:t> и </a:t>
            </a:r>
            <a:r>
              <a:rPr lang="ru-RU" sz="3200" b="1" dirty="0" smtClean="0"/>
              <a:t>нестабильности </a:t>
            </a:r>
            <a:r>
              <a:rPr lang="ru-RU" sz="3200" dirty="0" smtClean="0"/>
              <a:t>бизнес-процессов. </a:t>
            </a:r>
          </a:p>
          <a:p>
            <a:r>
              <a:rPr lang="ru-RU" sz="3200" dirty="0" smtClean="0"/>
              <a:t>Он требует </a:t>
            </a:r>
            <a:r>
              <a:rPr lang="ru-RU" sz="3200" b="1" dirty="0" smtClean="0"/>
              <a:t>высокой квалификации </a:t>
            </a:r>
            <a:r>
              <a:rPr lang="ru-RU" sz="3200" dirty="0" smtClean="0"/>
              <a:t>сотрудников и весьма </a:t>
            </a:r>
            <a:r>
              <a:rPr lang="ru-RU" sz="3200" b="1" dirty="0" smtClean="0"/>
              <a:t>чувствителен к изменениям </a:t>
            </a:r>
            <a:r>
              <a:rPr lang="ru-RU" sz="3200" dirty="0" smtClean="0"/>
              <a:t>профессиональных и технологических </a:t>
            </a:r>
            <a:r>
              <a:rPr lang="ru-RU" sz="3200" b="1" dirty="0" smtClean="0"/>
              <a:t>стандартов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6765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1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АРХИТЕКТУРА КОРПОРАТИВНЫХ</a:t>
            </a:r>
            <a:br>
              <a:rPr lang="ru-RU" sz="3200" b="1" dirty="0"/>
            </a:br>
            <a:r>
              <a:rPr lang="ru-RU" sz="3200" b="1" dirty="0"/>
              <a:t>ИНФОРМАЦИОННЫХ СИСТЕМ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Рассмотренная классификация архитектур КИС отражает прежде всего точку зрения бизнес-специалиста, однако ИТ-специалиста больше всего интересует функциональная декомпозиция системы, которую можно представить в виде трех уровней (слоев).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4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1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АРХИТЕКТУРА КОРПОРАТИВНЫХ</a:t>
            </a:r>
            <a:br>
              <a:rPr lang="ru-RU" sz="3200" b="1" dirty="0"/>
            </a:br>
            <a:r>
              <a:rPr lang="ru-RU" sz="3200" b="1" dirty="0"/>
              <a:t>ИНФОРМАЦИОННЫХ СИСТЕМ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750" y="1123950"/>
            <a:ext cx="11639550" cy="5734050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Функциональная декомпозиция системы </a:t>
            </a:r>
            <a:r>
              <a:rPr lang="ru-RU" sz="3200" dirty="0" smtClean="0"/>
              <a:t>с точки зрения ИТ-специалиста</a:t>
            </a:r>
          </a:p>
          <a:p>
            <a:r>
              <a:rPr lang="ru-RU" sz="3200" b="1" dirty="0" smtClean="0"/>
              <a:t>Слой представления </a:t>
            </a:r>
            <a:r>
              <a:rPr lang="ru-RU" sz="3200" dirty="0" smtClean="0"/>
              <a:t>(</a:t>
            </a:r>
            <a:r>
              <a:rPr lang="ru-RU" sz="3200" b="1" dirty="0" smtClean="0"/>
              <a:t>PS, PL</a:t>
            </a:r>
            <a:r>
              <a:rPr lang="ru-RU" sz="3200" dirty="0" smtClean="0"/>
              <a:t>) – все, что связано с взаимодействием с пользователем: нажатие кнопок, движение мыши, отрисовка изображения, вывод результатов поиска и т. д. </a:t>
            </a:r>
          </a:p>
          <a:p>
            <a:r>
              <a:rPr lang="ru-RU" sz="3200" b="1" dirty="0" smtClean="0"/>
              <a:t>Бизнес-логика </a:t>
            </a:r>
            <a:r>
              <a:rPr lang="ru-RU" sz="3200" dirty="0" smtClean="0"/>
              <a:t>(</a:t>
            </a:r>
            <a:r>
              <a:rPr lang="ru-RU" sz="3200" b="1" dirty="0" smtClean="0"/>
              <a:t>BL</a:t>
            </a:r>
            <a:r>
              <a:rPr lang="ru-RU" sz="3200" dirty="0" smtClean="0"/>
              <a:t>) – правила, алгоритмы реакции приложения на  действия пользователя или на внутренние события, правила обработки данных. </a:t>
            </a:r>
          </a:p>
          <a:p>
            <a:r>
              <a:rPr lang="ru-RU" sz="3200" b="1" dirty="0" smtClean="0"/>
              <a:t>Слой доступа к данным </a:t>
            </a:r>
            <a:r>
              <a:rPr lang="ru-RU" sz="3200" dirty="0" smtClean="0"/>
              <a:t>(</a:t>
            </a:r>
            <a:r>
              <a:rPr lang="ru-RU" sz="3200" b="1" dirty="0" smtClean="0"/>
              <a:t>DS, DL</a:t>
            </a:r>
            <a:r>
              <a:rPr lang="ru-RU" sz="3200" dirty="0" smtClean="0"/>
              <a:t>) – хранение, выборка, модификация и удаление данных, связанных с решаемой приложением прикладной задачей.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545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8420" y="1204333"/>
            <a:ext cx="12177131" cy="5653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/>
              <a:t>В основе такой разработки лежит </a:t>
            </a:r>
            <a:r>
              <a:rPr lang="ru-RU" sz="3600" b="1" i="1" dirty="0" smtClean="0"/>
              <a:t>комплексный архитектурный подход</a:t>
            </a:r>
            <a:r>
              <a:rPr lang="ru-RU" sz="3600" dirty="0" smtClean="0"/>
              <a:t>, при котором в качестве различных архитектурных представлений единого целого рассматриваются как: </a:t>
            </a:r>
          </a:p>
          <a:p>
            <a:r>
              <a:rPr lang="ru-RU" sz="3600" b="1" dirty="0" smtClean="0"/>
              <a:t>аспекты устройства и потребностей бизнеса</a:t>
            </a:r>
            <a:r>
              <a:rPr lang="ru-RU" sz="3600" dirty="0" smtClean="0"/>
              <a:t>:</a:t>
            </a:r>
          </a:p>
          <a:p>
            <a:r>
              <a:rPr lang="ru-RU" sz="3600" dirty="0" smtClean="0"/>
              <a:t>(кто работает с системой; когда происходят действия и события; почему производятся те или иные действия), </a:t>
            </a:r>
          </a:p>
          <a:p>
            <a:r>
              <a:rPr lang="ru-RU" sz="3600" b="1" dirty="0" smtClean="0"/>
              <a:t>так и прикладные и технические аспекты ИТ-систем </a:t>
            </a:r>
          </a:p>
          <a:p>
            <a:r>
              <a:rPr lang="ru-RU" sz="3600" dirty="0" smtClean="0"/>
              <a:t>(что делает система; на какие части она разделяется; как эти части взаимодействуют; где эти части размещены).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98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1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АРХИТЕКТУРА КОРПОРАТИВНЫХ</a:t>
            </a:r>
            <a:br>
              <a:rPr lang="ru-RU" sz="3200" b="1" dirty="0"/>
            </a:br>
            <a:r>
              <a:rPr lang="ru-RU" sz="3200" b="1" dirty="0"/>
              <a:t>ИНФОРМАЦИОННЫХ СИСТЕМ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3915"/>
            <a:ext cx="10840844" cy="503408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82028" y="1333000"/>
            <a:ext cx="10171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Типовые функциональные компоненты информационной системы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6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1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АРХИТЕКТУРА КОРПОРАТИВНЫХ</a:t>
            </a:r>
            <a:br>
              <a:rPr lang="ru-RU" sz="3200" b="1" dirty="0"/>
            </a:br>
            <a:r>
              <a:rPr lang="ru-RU" sz="3200" b="1" dirty="0"/>
              <a:t>ИНФОРМАЦИОННЫХ СИСТЕМ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04698"/>
            <a:ext cx="11916229" cy="390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1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АРХИТЕКТУРА КОРПОРАТИВНЫХ</a:t>
            </a:r>
            <a:br>
              <a:rPr lang="ru-RU" sz="3200" b="1" dirty="0"/>
            </a:br>
            <a:r>
              <a:rPr lang="ru-RU" sz="3200" b="1" dirty="0"/>
              <a:t>ИНФОРМАЦИОННЫХ СИСТЕМ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700" y="1619250"/>
            <a:ext cx="11658600" cy="5238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В зависимости от </a:t>
            </a:r>
            <a:r>
              <a:rPr lang="ru-RU" sz="3600" b="1" dirty="0" smtClean="0"/>
              <a:t>программно-аппаратной реализации </a:t>
            </a:r>
            <a:r>
              <a:rPr lang="ru-RU" sz="3600" dirty="0" smtClean="0"/>
              <a:t>функций системы существуют следующие архитектуры: </a:t>
            </a:r>
          </a:p>
          <a:p>
            <a:r>
              <a:rPr lang="ru-RU" sz="3600" dirty="0" smtClean="0"/>
              <a:t> </a:t>
            </a:r>
            <a:r>
              <a:rPr lang="ru-RU" sz="3600" b="1" dirty="0" smtClean="0"/>
              <a:t>файл-серверная архитектура; </a:t>
            </a:r>
          </a:p>
          <a:p>
            <a:r>
              <a:rPr lang="ru-RU" sz="3600" dirty="0" smtClean="0"/>
              <a:t> </a:t>
            </a:r>
            <a:r>
              <a:rPr lang="ru-RU" sz="3600" b="1" dirty="0" smtClean="0"/>
              <a:t>клиент-серверная архитектура; </a:t>
            </a:r>
          </a:p>
          <a:p>
            <a:r>
              <a:rPr lang="ru-RU" sz="3600" dirty="0" smtClean="0"/>
              <a:t> </a:t>
            </a:r>
            <a:r>
              <a:rPr lang="ru-RU" sz="3600" b="1" dirty="0" smtClean="0"/>
              <a:t>трехуровневая клиент-серверная архитектура; </a:t>
            </a:r>
          </a:p>
          <a:p>
            <a:r>
              <a:rPr lang="ru-RU" sz="3600" dirty="0" smtClean="0"/>
              <a:t> </a:t>
            </a:r>
            <a:r>
              <a:rPr lang="ru-RU" sz="3600" b="1" dirty="0" smtClean="0"/>
              <a:t>Интернет/</a:t>
            </a:r>
            <a:r>
              <a:rPr lang="ru-RU" sz="3600" b="1" dirty="0" err="1" smtClean="0"/>
              <a:t>Интранет</a:t>
            </a:r>
            <a:r>
              <a:rPr lang="ru-RU" sz="3600" b="1" dirty="0" smtClean="0"/>
              <a:t>-технологии; </a:t>
            </a:r>
          </a:p>
          <a:p>
            <a:r>
              <a:rPr lang="ru-RU" sz="3600" dirty="0" smtClean="0"/>
              <a:t> </a:t>
            </a:r>
            <a:r>
              <a:rPr lang="ru-RU" sz="3600" b="1" dirty="0" smtClean="0"/>
              <a:t>распределенные информационные системы. </a:t>
            </a:r>
          </a:p>
          <a:p>
            <a:r>
              <a:rPr lang="ru-RU" sz="3600" dirty="0" smtClean="0"/>
              <a:t> </a:t>
            </a:r>
            <a:r>
              <a:rPr lang="ru-RU" sz="3600" b="1" dirty="0" err="1" smtClean="0"/>
              <a:t>сервисно</a:t>
            </a:r>
            <a:r>
              <a:rPr lang="ru-RU" sz="3600" b="1" dirty="0" smtClean="0"/>
              <a:t>-ориентированная архитектура. </a:t>
            </a:r>
          </a:p>
        </p:txBody>
      </p:sp>
    </p:spTree>
    <p:extLst>
      <p:ext uri="{BB962C8B-B14F-4D97-AF65-F5344CB8AC3E}">
        <p14:creationId xmlns:p14="http://schemas.microsoft.com/office/powerpoint/2010/main" val="24076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327" y="1226634"/>
            <a:ext cx="11574965" cy="5631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В</a:t>
            </a:r>
            <a:r>
              <a:rPr lang="ru-RU" sz="4000" dirty="0" smtClean="0"/>
              <a:t> содержание </a:t>
            </a:r>
            <a:r>
              <a:rPr lang="ru-RU" sz="4000" b="1" dirty="0" smtClean="0"/>
              <a:t>архитектурного подхода </a:t>
            </a:r>
            <a:r>
              <a:rPr lang="ru-RU" sz="4000" dirty="0" smtClean="0"/>
              <a:t>включаются как понятие некоторого </a:t>
            </a:r>
            <a:r>
              <a:rPr lang="ru-RU" sz="4000" b="1" i="1" dirty="0" smtClean="0"/>
              <a:t>мгновенного состояния архитектуры системы</a:t>
            </a:r>
            <a:r>
              <a:rPr lang="ru-RU" sz="4000" dirty="0" smtClean="0"/>
              <a:t>, так и </a:t>
            </a:r>
            <a:r>
              <a:rPr lang="ru-RU" sz="4000" b="1" i="1" dirty="0" smtClean="0"/>
              <a:t>процессы разработки и реализации архитектуры</a:t>
            </a:r>
            <a:r>
              <a:rPr lang="ru-RU" sz="4000" dirty="0" smtClean="0"/>
              <a:t>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200" dirty="0" smtClean="0"/>
              <a:t>Это означает, что однажды установленная архитектура предприятия фактически является некоторой </a:t>
            </a:r>
            <a:r>
              <a:rPr lang="ru-RU" sz="3200" b="1" i="1" dirty="0" smtClean="0"/>
              <a:t>точкой отсчета </a:t>
            </a:r>
            <a:r>
              <a:rPr lang="ru-RU" sz="3200" dirty="0" smtClean="0"/>
              <a:t>для систематизации текущей (базовой) среды деятельности организации и для определения желательной (целевой)  среды.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615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7"/>
            <a:ext cx="11285033" cy="5218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sz="4000" dirty="0" smtClean="0"/>
              <a:t>Таким образом, понятие «</a:t>
            </a:r>
            <a:r>
              <a:rPr lang="ru-RU" sz="4000" b="1" dirty="0" smtClean="0"/>
              <a:t>архитектура предприятия</a:t>
            </a:r>
            <a:r>
              <a:rPr lang="ru-RU" sz="4000" dirty="0" smtClean="0"/>
              <a:t>» включает в себя: </a:t>
            </a:r>
          </a:p>
          <a:p>
            <a:pPr marL="0" indent="0">
              <a:buNone/>
            </a:pPr>
            <a:endParaRPr lang="ru-RU" sz="4000" dirty="0" smtClean="0"/>
          </a:p>
          <a:p>
            <a:r>
              <a:rPr lang="ru-RU" sz="4000" b="1" dirty="0" smtClean="0"/>
              <a:t>базовую </a:t>
            </a:r>
            <a:r>
              <a:rPr lang="ru-RU" sz="4000" dirty="0" smtClean="0"/>
              <a:t>(текущую) архитектуру, </a:t>
            </a:r>
          </a:p>
          <a:p>
            <a:r>
              <a:rPr lang="ru-RU" sz="4000" b="1" dirty="0" smtClean="0"/>
              <a:t>целевую </a:t>
            </a:r>
            <a:r>
              <a:rPr lang="ru-RU" sz="4000" dirty="0" smtClean="0"/>
              <a:t>(перспективную) архитектуру </a:t>
            </a:r>
          </a:p>
          <a:p>
            <a:r>
              <a:rPr lang="ru-RU" sz="4000" b="1" dirty="0" smtClean="0"/>
              <a:t>план перехода </a:t>
            </a:r>
            <a:r>
              <a:rPr lang="ru-RU" sz="4000" dirty="0" smtClean="0"/>
              <a:t>от текущей к целевой архитектуре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708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87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Понятие архитектуры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59" y="1248936"/>
            <a:ext cx="11285033" cy="5609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Причинами</a:t>
            </a:r>
            <a:r>
              <a:rPr lang="ru-RU" dirty="0" smtClean="0"/>
              <a:t> появления </a:t>
            </a:r>
            <a:r>
              <a:rPr lang="ru-RU" b="1" dirty="0" smtClean="0"/>
              <a:t>современного архитектурного подхода </a:t>
            </a:r>
            <a:r>
              <a:rPr lang="ru-RU" dirty="0" smtClean="0"/>
              <a:t>к созданию и применению КИС являются: </a:t>
            </a:r>
          </a:p>
          <a:p>
            <a:r>
              <a:rPr lang="ru-RU" b="1" dirty="0" smtClean="0"/>
              <a:t>рост масштаба и сложности </a:t>
            </a:r>
            <a:r>
              <a:rPr lang="ru-RU" dirty="0" smtClean="0"/>
              <a:t>отдельных автоматизированных систем, как следствие – рост их стоимости и рисков в проектах их создания; </a:t>
            </a:r>
          </a:p>
          <a:p>
            <a:r>
              <a:rPr lang="ru-RU" dirty="0" smtClean="0"/>
              <a:t>все более </a:t>
            </a:r>
            <a:r>
              <a:rPr lang="ru-RU" b="1" dirty="0" smtClean="0"/>
              <a:t>непосредственное включение АИС </a:t>
            </a:r>
            <a:r>
              <a:rPr lang="ru-RU" dirty="0" smtClean="0"/>
              <a:t>разных типов </a:t>
            </a:r>
            <a:r>
              <a:rPr lang="ru-RU" b="1" dirty="0" smtClean="0"/>
              <a:t>в основную деятельность предприятий</a:t>
            </a:r>
            <a:r>
              <a:rPr lang="ru-RU" dirty="0" smtClean="0"/>
              <a:t>, как следствие – рост требований к эффективности инвестиций в ИТ, к более явному соответствию ИТ решений и потребностей бизнеса; </a:t>
            </a:r>
          </a:p>
          <a:p>
            <a:r>
              <a:rPr lang="ru-RU" dirty="0" smtClean="0"/>
              <a:t> </a:t>
            </a:r>
            <a:r>
              <a:rPr lang="ru-RU" b="1" dirty="0" smtClean="0"/>
              <a:t>рост числа сквозных бизнес-процессов</a:t>
            </a:r>
            <a:r>
              <a:rPr lang="ru-RU" dirty="0" smtClean="0"/>
              <a:t>, </a:t>
            </a:r>
            <a:r>
              <a:rPr lang="ru-RU" b="1" i="1" dirty="0" smtClean="0"/>
              <a:t>интегрирующих</a:t>
            </a:r>
            <a:r>
              <a:rPr lang="ru-RU" dirty="0" smtClean="0"/>
              <a:t> деятельность подразделений предприятия, обеспечивающих кооперативные режимы деятельности разных предприятий, как следствие – рост требований к эффективному взаимодействию различных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4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3181</Words>
  <Application>Microsoft Office PowerPoint</Application>
  <PresentationFormat>Произвольный</PresentationFormat>
  <Paragraphs>270</Paragraphs>
  <Slides>62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3" baseType="lpstr">
      <vt:lpstr>Тема Office</vt:lpstr>
      <vt:lpstr>Архитектура КИС</vt:lpstr>
      <vt:lpstr>Понятие архитектуры</vt:lpstr>
      <vt:lpstr>Понятие архитектуры</vt:lpstr>
      <vt:lpstr>Понятие архитектуры</vt:lpstr>
      <vt:lpstr>Понятие архитектуры</vt:lpstr>
      <vt:lpstr>Понятие архитектуры</vt:lpstr>
      <vt:lpstr>Понятие архитектуры</vt:lpstr>
      <vt:lpstr>Понятие архитектуры</vt:lpstr>
      <vt:lpstr>Понятие архитектуры</vt:lpstr>
      <vt:lpstr>Понятие архитектуры</vt:lpstr>
      <vt:lpstr>Понятие архитектуры</vt:lpstr>
      <vt:lpstr>Понятие архитектуры</vt:lpstr>
      <vt:lpstr>Понятие архитектуры</vt:lpstr>
      <vt:lpstr>Понятие архитектуры</vt:lpstr>
      <vt:lpstr>Понятие архитектуры</vt:lpstr>
      <vt:lpstr>Понятие архитектуры</vt:lpstr>
      <vt:lpstr>Понятие архитектуры</vt:lpstr>
      <vt:lpstr>Понятие архитектуры</vt:lpstr>
      <vt:lpstr>Понятие архитектуры</vt:lpstr>
      <vt:lpstr>Понятие архитектуры</vt:lpstr>
      <vt:lpstr>НОТАЦИЯ ПРЕДСТАВЛЕНИЯ АРХИТЕКТУРЫ</vt:lpstr>
      <vt:lpstr>НОТАЦИЯ ПРЕДСТАВЛЕНИЯ АРХИТЕКТУРЫ</vt:lpstr>
      <vt:lpstr>НОТАЦИЯ ПРЕДСТАВЛЕНИЯ АРХИТЕКТУРЫ</vt:lpstr>
      <vt:lpstr>НОТАЦИЯ ПРЕДСТАВЛЕНИЯ АРХИТЕКТУРЫ</vt:lpstr>
      <vt:lpstr>АРХИТЕКТУРА КОРПОРАТИВНЫХ ИНФОРМАЦИОННЫХ СИСТЕМ</vt:lpstr>
      <vt:lpstr>НОТАЦИЯ ПРЕДСТАВЛЕНИЯ АРХИТЕКТУРЫ</vt:lpstr>
      <vt:lpstr>НОТАЦИЯ ПРЕДСТАВЛЕНИЯ АРХИТЕКТУРЫ</vt:lpstr>
      <vt:lpstr>НОТАЦИЯ ПРЕДСТАВЛЕНИЯ АРХИТЕКТУРЫ</vt:lpstr>
      <vt:lpstr>НОТАЦИЯ ПРЕДСТАВЛЕНИЯ АРХИТЕКТУРЫ</vt:lpstr>
      <vt:lpstr>НОТАЦИЯ ПРЕДСТАВЛЕНИЯ АРХИТЕКТУРЫ</vt:lpstr>
      <vt:lpstr>НОТАЦИЯ ПРЕДСТАВЛЕНИЯ АРХИТЕКТУРЫ</vt:lpstr>
      <vt:lpstr>НОТАЦИЯ ПРЕДСТАВЛЕНИЯ АРХИТЕКТУРЫ</vt:lpstr>
      <vt:lpstr>НОТАЦИЯ ПРЕДСТАВЛЕНИЯ АРХИТЕКТУРЫ</vt:lpstr>
      <vt:lpstr>НОТАЦИЯ ПРЕДСТАВЛЕНИЯ АРХИТЕКТУРЫ</vt:lpstr>
      <vt:lpstr>НОТАЦИЯ ПРЕДСТАВЛЕНИЯ АРХИТЕКТУРЫ</vt:lpstr>
      <vt:lpstr>НОТАЦИЯ ПРЕДСТАВЛЕНИЯ АРХИТЕКТУРЫ</vt:lpstr>
      <vt:lpstr>НОТАЦИЯ ПРЕДСТАВЛЕНИЯ АРХИТЕКТУРЫ</vt:lpstr>
      <vt:lpstr>НОТАЦИЯ ПРЕДСТАВЛЕНИЯ АРХИТЕКТУРЫ</vt:lpstr>
      <vt:lpstr> АРХИТЕКТУРА КОРПОРАТИВНЫХ ИНФОРМАЦИОННЫХ СИСТЕМ</vt:lpstr>
      <vt:lpstr> АРХИТЕКТУРА КОРПОРАТИВНЫХ ИНФОРМАЦИОННЫХ СИСТЕМ</vt:lpstr>
      <vt:lpstr> АРХИТЕКТУРА КОРПОРАТИВНЫХ ИНФОРМАЦИОННЫХ СИСТЕМ</vt:lpstr>
      <vt:lpstr> АРХИТЕКТУРА КОРПОРАТИВНЫХ ИНФОРМАЦИОННЫХ СИСТЕМ «ЛОСКУТНОЕ ОДЕЯЛО» </vt:lpstr>
      <vt:lpstr> АРХИТЕКТУРА КОРПОРАТИВНЫХ ИНФОРМАЦИОННЫХ СИСТЕМ «ЛОСКУТНОЕ ОДЕЯЛО»  </vt:lpstr>
      <vt:lpstr> АРХИТЕКТУРА КОРПОРАТИВНЫХ ИНФОРМАЦИОННЫХ СИСТЕМ «ЛОСКУТНОЕ ОДЕЯЛО» </vt:lpstr>
      <vt:lpstr> АРХИТЕКТУРА КОРПОРАТИВНЫХ ИНФОРМАЦИОННЫХ СИСТЕМ «ЛОСКУТНОЕ ОДЕЯЛО» </vt:lpstr>
      <vt:lpstr> АРХИТЕКТУРА КОРПОРАТИВНЫХ ИНФОРМАЦИОННЫХ СИСТЕМ - СИЛЬНАЯ ИНТЕГРАЦИЯ </vt:lpstr>
      <vt:lpstr> АРХИТЕКТУРА КОРПОРАТИВНЫХ ИНФОРМАЦИОННЫХ СИСТЕМ - СИЛЬНАЯ ИНТЕГРАЦИЯ </vt:lpstr>
      <vt:lpstr> АРХИТЕКТУРА КОРПОРАТИВНЫХ ИНФОРМАЦИОННЫХ СИСТЕМ - СИЛЬНАЯ ИНТЕГРАЦИЯ</vt:lpstr>
      <vt:lpstr> АРХИТЕКТУРА КОРПОРАТИВНЫХ ИНФОРМАЦИОННЫХ СИСТЕМ - СИЛЬНАЯ ИНТЕГРАЦИЯ</vt:lpstr>
      <vt:lpstr> АРХИТЕКТУРА КОРПОРАТИВНЫХ ИНФОРМАЦИОННЫХ СИСТЕМ - СИЛЬНАЯ ИНТЕГРАЦИЯ</vt:lpstr>
      <vt:lpstr> АРХИТЕКТУРА КОРПОРАТИВНЫХ ИНФОРМАЦИОННЫХ СИСТЕМ - СИЛЬНАЯ ИНТЕГРАЦИЯ</vt:lpstr>
      <vt:lpstr> АРХИТЕКТУРА КОРПОРАТИВНЫХ ИНФОРМАЦИОННЫХ СИСТЕМ СЛАБАЯ ИНТЕГРАЦИЯ </vt:lpstr>
      <vt:lpstr> АРХИТЕКТУРА КОРПОРАТИВНЫХ ИНФОРМАЦИОННЫХ СИСТЕМ СЛАБАЯ ИНТЕГРАЦИЯ </vt:lpstr>
      <vt:lpstr> АРХИТЕКТУРА КОРПОРАТИВНЫХ ИНФОРМАЦИОННЫХ СИСТЕМ СЛАБАЯ ИНТЕГРАЦИЯ</vt:lpstr>
      <vt:lpstr> АРХИТЕКТУРА КОРПОРАТИВНЫХ ИНФОРМАЦИОННЫХ СИСТЕМ СЛАБАЯ ИНТЕГРАЦИЯ</vt:lpstr>
      <vt:lpstr> АРХИТЕКТУРА КОРПОРАТИВНЫХ ИНФОРМАЦИОННЫХ СИСТЕМ СЛАБАЯ ИНТЕГРАЦИЯ</vt:lpstr>
      <vt:lpstr> АРХИТЕКТУРА КОРПОРАТИВНЫХ ИНФОРМАЦИОННЫХ СИСТЕМ СЛАБАЯ ИНТЕГРАЦИЯ</vt:lpstr>
      <vt:lpstr>АРХИТЕКТУРА КОРПОРАТИВНЫХ ИНФОРМАЦИОННЫХ СИСТЕМ</vt:lpstr>
      <vt:lpstr>АРХИТЕКТУРА КОРПОРАТИВНЫХ ИНФОРМАЦИОННЫХ СИСТЕМ</vt:lpstr>
      <vt:lpstr>АРХИТЕКТУРА КОРПОРАТИВНЫХ ИНФОРМАЦИОННЫХ СИСТЕМ</vt:lpstr>
      <vt:lpstr>АРХИТЕКТУРА КОРПОРАТИВНЫХ ИНФОРМАЦИОННЫХ СИСТЕМ</vt:lpstr>
      <vt:lpstr>АРХИТЕКТУРА КОРПОРАТИВНЫХ ИНФОРМАЦИОННЫХ СИСТЕМ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КИС</dc:title>
  <dc:creator>user</dc:creator>
  <cp:lastModifiedBy>teacher</cp:lastModifiedBy>
  <cp:revision>80</cp:revision>
  <dcterms:created xsi:type="dcterms:W3CDTF">2022-11-22T02:38:15Z</dcterms:created>
  <dcterms:modified xsi:type="dcterms:W3CDTF">2022-11-23T07:16:03Z</dcterms:modified>
</cp:coreProperties>
</file>