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300" r:id="rId9"/>
    <p:sldId id="264" r:id="rId10"/>
    <p:sldId id="265" r:id="rId11"/>
    <p:sldId id="301" r:id="rId12"/>
    <p:sldId id="266" r:id="rId13"/>
    <p:sldId id="267" r:id="rId14"/>
    <p:sldId id="302" r:id="rId15"/>
    <p:sldId id="303" r:id="rId16"/>
    <p:sldId id="268" r:id="rId17"/>
    <p:sldId id="273" r:id="rId18"/>
    <p:sldId id="274" r:id="rId19"/>
    <p:sldId id="275" r:id="rId20"/>
    <p:sldId id="276" r:id="rId21"/>
    <p:sldId id="277" r:id="rId22"/>
    <p:sldId id="278" r:id="rId23"/>
    <p:sldId id="279" r:id="rId24"/>
    <p:sldId id="280" r:id="rId25"/>
    <p:sldId id="281" r:id="rId26"/>
    <p:sldId id="305" r:id="rId27"/>
    <p:sldId id="304" r:id="rId28"/>
    <p:sldId id="282" r:id="rId29"/>
    <p:sldId id="306" r:id="rId30"/>
    <p:sldId id="283" r:id="rId31"/>
    <p:sldId id="284" r:id="rId32"/>
    <p:sldId id="285" r:id="rId33"/>
    <p:sldId id="286" r:id="rId34"/>
    <p:sldId id="287" r:id="rId35"/>
    <p:sldId id="288" r:id="rId36"/>
    <p:sldId id="307" r:id="rId37"/>
    <p:sldId id="289" r:id="rId38"/>
    <p:sldId id="290" r:id="rId39"/>
    <p:sldId id="308" r:id="rId40"/>
    <p:sldId id="291" r:id="rId41"/>
    <p:sldId id="292" r:id="rId42"/>
    <p:sldId id="293" r:id="rId43"/>
    <p:sldId id="294" r:id="rId44"/>
    <p:sldId id="295" r:id="rId45"/>
    <p:sldId id="296" r:id="rId46"/>
    <p:sldId id="297" r:id="rId47"/>
    <p:sldId id="298" r:id="rId48"/>
    <p:sldId id="299" r:id="rId4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5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B5EF393-1FDD-44C1-8E42-A19C5939177D}"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183304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B5EF393-1FDD-44C1-8E42-A19C5939177D}"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152554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B5EF393-1FDD-44C1-8E42-A19C5939177D}"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74078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B5EF393-1FDD-44C1-8E42-A19C5939177D}"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189550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B5EF393-1FDD-44C1-8E42-A19C5939177D}"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20129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B5EF393-1FDD-44C1-8E42-A19C5939177D}" type="datetimeFigureOut">
              <a:rPr lang="ru-RU" smtClean="0"/>
              <a:t>19.12.2022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201517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B5EF393-1FDD-44C1-8E42-A19C5939177D}" type="datetimeFigureOut">
              <a:rPr lang="ru-RU" smtClean="0"/>
              <a:t>19.12.2022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128326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B5EF393-1FDD-44C1-8E42-A19C5939177D}" type="datetimeFigureOut">
              <a:rPr lang="ru-RU" smtClean="0"/>
              <a:t>19.12.2022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332495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B5EF393-1FDD-44C1-8E42-A19C5939177D}" type="datetimeFigureOut">
              <a:rPr lang="ru-RU" smtClean="0"/>
              <a:t>19.12.2022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158480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B5EF393-1FDD-44C1-8E42-A19C5939177D}" type="datetimeFigureOut">
              <a:rPr lang="ru-RU" smtClean="0"/>
              <a:t>19.12.2022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322713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B5EF393-1FDD-44C1-8E42-A19C5939177D}" type="datetimeFigureOut">
              <a:rPr lang="ru-RU" smtClean="0"/>
              <a:t>19.12.2022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555823-4090-4300-8B30-5A5EBAD9CDAC}" type="slidenum">
              <a:rPr lang="ru-RU" smtClean="0"/>
              <a:t>‹#›</a:t>
            </a:fld>
            <a:endParaRPr lang="ru-RU"/>
          </a:p>
        </p:txBody>
      </p:sp>
    </p:spTree>
    <p:extLst>
      <p:ext uri="{BB962C8B-B14F-4D97-AF65-F5344CB8AC3E}">
        <p14:creationId xmlns:p14="http://schemas.microsoft.com/office/powerpoint/2010/main" val="293898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EF393-1FDD-44C1-8E42-A19C5939177D}" type="datetimeFigureOut">
              <a:rPr lang="ru-RU" smtClean="0"/>
              <a:t>19.12.2022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55823-4090-4300-8B30-5A5EBAD9CDAC}" type="slidenum">
              <a:rPr lang="ru-RU" smtClean="0"/>
              <a:t>‹#›</a:t>
            </a:fld>
            <a:endParaRPr lang="ru-RU"/>
          </a:p>
        </p:txBody>
      </p:sp>
    </p:spTree>
    <p:extLst>
      <p:ext uri="{BB962C8B-B14F-4D97-AF65-F5344CB8AC3E}">
        <p14:creationId xmlns:p14="http://schemas.microsoft.com/office/powerpoint/2010/main" val="282594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Сопровождение информационных систем</a:t>
            </a: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7132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a:xfrm>
            <a:off x="838200" y="1690688"/>
            <a:ext cx="10515600" cy="4938711"/>
          </a:xfrm>
        </p:spPr>
        <p:txBody>
          <a:bodyPr>
            <a:normAutofit/>
          </a:bodyPr>
          <a:lstStyle/>
          <a:p>
            <a:r>
              <a:rPr lang="ru-RU" dirty="0"/>
              <a:t>Возникающие ошибки ИС предлагается разделить на ошибки </a:t>
            </a:r>
            <a:endParaRPr lang="ru-RU" dirty="0" smtClean="0"/>
          </a:p>
          <a:p>
            <a:pPr lvl="1"/>
            <a:r>
              <a:rPr lang="ru-RU" dirty="0" smtClean="0"/>
              <a:t>функциональности</a:t>
            </a:r>
            <a:r>
              <a:rPr lang="ru-RU" dirty="0"/>
              <a:t>, </a:t>
            </a:r>
            <a:endParaRPr lang="ru-RU" dirty="0" smtClean="0"/>
          </a:p>
          <a:p>
            <a:pPr lvl="1"/>
            <a:r>
              <a:rPr lang="ru-RU" dirty="0" smtClean="0"/>
              <a:t>надёжности</a:t>
            </a:r>
            <a:r>
              <a:rPr lang="ru-RU" dirty="0"/>
              <a:t>, </a:t>
            </a:r>
            <a:endParaRPr lang="ru-RU" dirty="0" smtClean="0"/>
          </a:p>
          <a:p>
            <a:pPr lvl="1"/>
            <a:r>
              <a:rPr lang="ru-RU" dirty="0" smtClean="0"/>
              <a:t>удобства </a:t>
            </a:r>
            <a:r>
              <a:rPr lang="ru-RU" dirty="0"/>
              <a:t>использования, </a:t>
            </a:r>
            <a:endParaRPr lang="ru-RU" dirty="0" smtClean="0"/>
          </a:p>
          <a:p>
            <a:pPr lvl="1"/>
            <a:r>
              <a:rPr lang="ru-RU" dirty="0" smtClean="0"/>
              <a:t>эффективности</a:t>
            </a:r>
            <a:r>
              <a:rPr lang="ru-RU" dirty="0"/>
              <a:t>, </a:t>
            </a:r>
            <a:endParaRPr lang="ru-RU" dirty="0" smtClean="0"/>
          </a:p>
          <a:p>
            <a:pPr lvl="1"/>
            <a:r>
              <a:rPr lang="ru-RU" dirty="0" smtClean="0"/>
              <a:t>мобильности</a:t>
            </a:r>
            <a:r>
              <a:rPr lang="ru-RU" dirty="0"/>
              <a:t>. </a:t>
            </a:r>
            <a:endParaRPr lang="ru-RU" dirty="0" smtClean="0"/>
          </a:p>
          <a:p>
            <a:r>
              <a:rPr lang="ru-RU" dirty="0" smtClean="0"/>
              <a:t>При </a:t>
            </a:r>
            <a:r>
              <a:rPr lang="ru-RU" dirty="0"/>
              <a:t>этом сопровождение каждой из них может быть как </a:t>
            </a:r>
            <a:r>
              <a:rPr lang="ru-RU" b="1" dirty="0"/>
              <a:t>реактивным</a:t>
            </a:r>
            <a:r>
              <a:rPr lang="ru-RU" dirty="0"/>
              <a:t> – в виде реакция на выявленные ошибки, так и </a:t>
            </a:r>
            <a:r>
              <a:rPr lang="ru-RU" b="1" dirty="0"/>
              <a:t>профилактическим</a:t>
            </a:r>
            <a:r>
              <a:rPr lang="ru-RU" dirty="0"/>
              <a:t>, которое применяется в особо ответственных модулях и системах во избежание возможных (ещё не возникших) проблем.</a:t>
            </a:r>
          </a:p>
        </p:txBody>
      </p:sp>
    </p:spTree>
    <p:extLst>
      <p:ext uri="{BB962C8B-B14F-4D97-AF65-F5344CB8AC3E}">
        <p14:creationId xmlns:p14="http://schemas.microsoft.com/office/powerpoint/2010/main" val="128754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0918"/>
          </a:xfrm>
        </p:spPr>
        <p:txBody>
          <a:bodyPr>
            <a:normAutofit fontScale="90000"/>
          </a:bodyPr>
          <a:lstStyle/>
          <a:p>
            <a:pPr algn="ctr"/>
            <a:r>
              <a:rPr lang="ru-RU" dirty="0" smtClean="0"/>
              <a:t> </a:t>
            </a:r>
            <a:r>
              <a:rPr lang="ru-RU" sz="2200" dirty="0" smtClean="0"/>
              <a:t>Иерархия задач сопровождения, учитывающая специфику банковских информационных систем.</a:t>
            </a:r>
            <a:endParaRPr lang="ru-RU" sz="2200" dirty="0"/>
          </a:p>
        </p:txBody>
      </p:sp>
      <p:pic>
        <p:nvPicPr>
          <p:cNvPr id="4" name="Объект 3"/>
          <p:cNvPicPr>
            <a:picLocks noGrp="1" noChangeAspect="1"/>
          </p:cNvPicPr>
          <p:nvPr>
            <p:ph idx="1"/>
          </p:nvPr>
        </p:nvPicPr>
        <p:blipFill>
          <a:blip r:embed="rId2"/>
          <a:stretch>
            <a:fillRect/>
          </a:stretch>
        </p:blipFill>
        <p:spPr>
          <a:xfrm>
            <a:off x="1861457" y="1097378"/>
            <a:ext cx="8801100" cy="5529437"/>
          </a:xfrm>
          <a:prstGeom prst="rect">
            <a:avLst/>
          </a:prstGeom>
        </p:spPr>
      </p:pic>
    </p:spTree>
    <p:extLst>
      <p:ext uri="{BB962C8B-B14F-4D97-AF65-F5344CB8AC3E}">
        <p14:creationId xmlns:p14="http://schemas.microsoft.com/office/powerpoint/2010/main" val="8545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p:txBody>
          <a:bodyPr/>
          <a:lstStyle/>
          <a:p>
            <a:r>
              <a:rPr lang="ru-RU" b="1" dirty="0"/>
              <a:t>Сопровождение данных</a:t>
            </a:r>
            <a:r>
              <a:rPr lang="ru-RU" dirty="0" smtClean="0"/>
              <a:t>. Важной </a:t>
            </a:r>
            <a:r>
              <a:rPr lang="ru-RU" dirty="0"/>
              <a:t>спецификой корпоративных ИС является значительно превышение продолжительности жизненного цикла (ЖЦ) данных над продолжительностью ЖЦ программной среды, технологий обработки, бизнес логики и т.д</a:t>
            </a:r>
            <a:r>
              <a:rPr lang="ru-RU" dirty="0" smtClean="0"/>
              <a:t>.</a:t>
            </a:r>
          </a:p>
          <a:p>
            <a:r>
              <a:rPr lang="ru-RU" dirty="0" smtClean="0"/>
              <a:t> </a:t>
            </a:r>
            <a:r>
              <a:rPr lang="ru-RU" dirty="0"/>
              <a:t>Поэтому целесообразно вынести поддержку данных в отдельный класс задач, состоящий из </a:t>
            </a:r>
            <a:endParaRPr lang="ru-RU" dirty="0" smtClean="0"/>
          </a:p>
          <a:p>
            <a:pPr lvl="1"/>
            <a:r>
              <a:rPr lang="ru-RU" dirty="0" smtClean="0"/>
              <a:t>контроля </a:t>
            </a:r>
            <a:r>
              <a:rPr lang="ru-RU" dirty="0"/>
              <a:t>целостности данных, </a:t>
            </a:r>
            <a:endParaRPr lang="ru-RU" dirty="0" smtClean="0"/>
          </a:p>
          <a:p>
            <a:pPr lvl="1"/>
            <a:r>
              <a:rPr lang="ru-RU" dirty="0" smtClean="0"/>
              <a:t>поддержки </a:t>
            </a:r>
            <a:r>
              <a:rPr lang="ru-RU" dirty="0"/>
              <a:t>актуальности данных и </a:t>
            </a:r>
            <a:endParaRPr lang="ru-RU" dirty="0" smtClean="0"/>
          </a:p>
          <a:p>
            <a:pPr lvl="1"/>
            <a:r>
              <a:rPr lang="ru-RU" dirty="0" smtClean="0"/>
              <a:t>резервного </a:t>
            </a:r>
            <a:r>
              <a:rPr lang="ru-RU" dirty="0"/>
              <a:t>копирования и восстановления, </a:t>
            </a:r>
            <a:endParaRPr lang="ru-RU" dirty="0" smtClean="0"/>
          </a:p>
          <a:p>
            <a:pPr lvl="1"/>
            <a:r>
              <a:rPr lang="ru-RU" dirty="0" smtClean="0"/>
              <a:t>переноса </a:t>
            </a:r>
            <a:r>
              <a:rPr lang="ru-RU" dirty="0"/>
              <a:t>данных из одной системы в другую.</a:t>
            </a:r>
          </a:p>
        </p:txBody>
      </p:sp>
    </p:spTree>
    <p:extLst>
      <p:ext uri="{BB962C8B-B14F-4D97-AF65-F5344CB8AC3E}">
        <p14:creationId xmlns:p14="http://schemas.microsoft.com/office/powerpoint/2010/main" val="274761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p:txBody>
          <a:bodyPr/>
          <a:lstStyle/>
          <a:p>
            <a:r>
              <a:rPr lang="ru-RU" dirty="0"/>
              <a:t>Если целостность данных поддерживается с помощью СУБД, то  наиболее популярным средством поддержания актуальности является механизм создания резервных копий. </a:t>
            </a:r>
            <a:endParaRPr lang="ru-RU" dirty="0" smtClean="0"/>
          </a:p>
          <a:p>
            <a:r>
              <a:rPr lang="ru-RU" dirty="0" smtClean="0"/>
              <a:t>Теоретически </a:t>
            </a:r>
            <a:r>
              <a:rPr lang="ru-RU" dirty="0"/>
              <a:t>должна существовать возможность восстановления (получения актуализированной версии системы) на любой день, минуту и секунду. Практика же диктует свои требования, в частности в силу высокой ресурсоёмкости процесса создания резервной копии, он должен проводиться в период отсутствия нагрузки на сервер ИС. Как правило, таким периодом выбирают время с окончания операционного дня</a:t>
            </a:r>
          </a:p>
        </p:txBody>
      </p:sp>
    </p:spTree>
    <p:extLst>
      <p:ext uri="{BB962C8B-B14F-4D97-AF65-F5344CB8AC3E}">
        <p14:creationId xmlns:p14="http://schemas.microsoft.com/office/powerpoint/2010/main" val="94987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p:txBody>
          <a:bodyPr>
            <a:normAutofit/>
          </a:bodyPr>
          <a:lstStyle/>
          <a:p>
            <a:pPr marL="0" indent="0" algn="ctr">
              <a:buNone/>
            </a:pPr>
            <a:endParaRPr lang="ru-RU" dirty="0" smtClean="0"/>
          </a:p>
          <a:p>
            <a:pPr marL="0" indent="0" algn="ctr">
              <a:buNone/>
            </a:pPr>
            <a:endParaRPr lang="ru-RU" dirty="0"/>
          </a:p>
          <a:p>
            <a:pPr marL="0" indent="0" algn="ctr">
              <a:buNone/>
            </a:pPr>
            <a:r>
              <a:rPr lang="ru-RU" sz="4000" dirty="0" smtClean="0"/>
              <a:t>Набор функций администрирования</a:t>
            </a:r>
          </a:p>
        </p:txBody>
      </p:sp>
    </p:spTree>
    <p:extLst>
      <p:ext uri="{BB962C8B-B14F-4D97-AF65-F5344CB8AC3E}">
        <p14:creationId xmlns:p14="http://schemas.microsoft.com/office/powerpoint/2010/main" val="46090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p:txBody>
          <a:bodyPr>
            <a:normAutofit lnSpcReduction="10000"/>
          </a:bodyPr>
          <a:lstStyle/>
          <a:p>
            <a:pPr marL="0" indent="0">
              <a:buNone/>
            </a:pPr>
            <a:r>
              <a:rPr lang="ru-RU" dirty="0" smtClean="0"/>
              <a:t>Набор функций администрирования: </a:t>
            </a:r>
          </a:p>
          <a:p>
            <a:r>
              <a:rPr lang="ru-RU" dirty="0" smtClean="0"/>
              <a:t>установка и сопровождение компьютерных сетевых и информационных систем; </a:t>
            </a:r>
          </a:p>
          <a:p>
            <a:r>
              <a:rPr lang="ru-RU" dirty="0" smtClean="0"/>
              <a:t>определение и согласование с фирмами-поставщиками всей аппаратно-программной и организационной части по реализации системы; </a:t>
            </a:r>
          </a:p>
          <a:p>
            <a:r>
              <a:rPr lang="ru-RU" dirty="0" smtClean="0"/>
              <a:t>планирование развития информационных систем и внедрения сервисов;</a:t>
            </a:r>
          </a:p>
          <a:p>
            <a:r>
              <a:rPr lang="ru-RU" dirty="0" smtClean="0"/>
              <a:t>решение вопросов ведения проектов; </a:t>
            </a:r>
          </a:p>
          <a:p>
            <a:r>
              <a:rPr lang="ru-RU" dirty="0" smtClean="0"/>
              <a:t>обучение технического персонала и пользователей; </a:t>
            </a:r>
          </a:p>
        </p:txBody>
      </p:sp>
    </p:spTree>
    <p:extLst>
      <p:ext uri="{BB962C8B-B14F-4D97-AF65-F5344CB8AC3E}">
        <p14:creationId xmlns:p14="http://schemas.microsoft.com/office/powerpoint/2010/main" val="89581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838200" y="1453243"/>
            <a:ext cx="10515600" cy="5045528"/>
          </a:xfrm>
        </p:spPr>
        <p:txBody>
          <a:bodyPr>
            <a:normAutofit fontScale="92500" lnSpcReduction="10000"/>
          </a:bodyPr>
          <a:lstStyle/>
          <a:p>
            <a:pPr marL="0" indent="0">
              <a:buNone/>
            </a:pPr>
            <a:r>
              <a:rPr lang="ru-RU" dirty="0" smtClean="0"/>
              <a:t>Набор функций администрирования: </a:t>
            </a:r>
          </a:p>
          <a:p>
            <a:r>
              <a:rPr lang="ru-RU" dirty="0" smtClean="0"/>
              <a:t>консультирование по компьютерным проблемам персонала предприятия и технических служб; </a:t>
            </a:r>
          </a:p>
          <a:p>
            <a:r>
              <a:rPr lang="ru-RU" dirty="0" smtClean="0"/>
              <a:t>решение проблем сбора статистики, мониторинга, диагностики, восстановления и сохранения системы, а также всех вопросов организации соответствующих программных и аппаратных продуктов для этой деятельности; </a:t>
            </a:r>
          </a:p>
          <a:p>
            <a:r>
              <a:rPr lang="ru-RU" dirty="0" smtClean="0"/>
              <a:t>разработка программных продуктов на языках управления заданиями (например, скриптах) с целью создания технологии работы компании и синхронизации работы компонентов информационной системы; </a:t>
            </a:r>
          </a:p>
          <a:p>
            <a:r>
              <a:rPr lang="ru-RU" dirty="0" smtClean="0"/>
              <a:t>определение ошибок в работе прикладных, системных и аппаратных средств, используемых предприятием, и решение вопросов по их устранению. </a:t>
            </a:r>
            <a:endParaRPr lang="ru-RU" dirty="0"/>
          </a:p>
        </p:txBody>
      </p:sp>
    </p:spTree>
    <p:extLst>
      <p:ext uri="{BB962C8B-B14F-4D97-AF65-F5344CB8AC3E}">
        <p14:creationId xmlns:p14="http://schemas.microsoft.com/office/powerpoint/2010/main" val="9922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838200" y="1240972"/>
            <a:ext cx="10515600" cy="5323114"/>
          </a:xfrm>
        </p:spPr>
        <p:txBody>
          <a:bodyPr>
            <a:normAutofit/>
          </a:bodyPr>
          <a:lstStyle/>
          <a:p>
            <a:r>
              <a:rPr lang="ru-RU" dirty="0" smtClean="0"/>
              <a:t>В настоящее время эти функции, как правило, выполняются совокупностью информационных служб предприятия, а именно: </a:t>
            </a:r>
          </a:p>
          <a:p>
            <a:r>
              <a:rPr lang="ru-RU" dirty="0" smtClean="0"/>
              <a:t>службами управления: </a:t>
            </a:r>
          </a:p>
          <a:p>
            <a:pPr lvl="1"/>
            <a:r>
              <a:rPr lang="ru-RU" dirty="0" smtClean="0"/>
              <a:t>конфигурацией, </a:t>
            </a:r>
          </a:p>
          <a:p>
            <a:pPr lvl="1"/>
            <a:r>
              <a:rPr lang="ru-RU" dirty="0" smtClean="0"/>
              <a:t>контролем характеристик, </a:t>
            </a:r>
          </a:p>
          <a:p>
            <a:pPr lvl="1"/>
            <a:r>
              <a:rPr lang="ru-RU" dirty="0" smtClean="0"/>
              <a:t>ошибочными ситуациями, </a:t>
            </a:r>
          </a:p>
          <a:p>
            <a:pPr lvl="1"/>
            <a:r>
              <a:rPr lang="ru-RU" dirty="0" smtClean="0"/>
              <a:t>безопасностью, </a:t>
            </a:r>
          </a:p>
          <a:p>
            <a:pPr lvl="1"/>
            <a:r>
              <a:rPr lang="ru-RU" dirty="0" smtClean="0"/>
              <a:t>производительностью; </a:t>
            </a:r>
          </a:p>
          <a:p>
            <a:r>
              <a:rPr lang="ru-RU" dirty="0" smtClean="0"/>
              <a:t>службами планирования и развития; </a:t>
            </a:r>
          </a:p>
          <a:p>
            <a:r>
              <a:rPr lang="ru-RU" dirty="0" smtClean="0"/>
              <a:t>службами эксплуатации и сопровождения; </a:t>
            </a:r>
          </a:p>
          <a:p>
            <a:r>
              <a:rPr lang="ru-RU" dirty="0" smtClean="0"/>
              <a:t>службами общего управления. </a:t>
            </a:r>
            <a:endParaRPr lang="ru-RU" dirty="0"/>
          </a:p>
        </p:txBody>
      </p:sp>
    </p:spTree>
    <p:extLst>
      <p:ext uri="{BB962C8B-B14F-4D97-AF65-F5344CB8AC3E}">
        <p14:creationId xmlns:p14="http://schemas.microsoft.com/office/powerpoint/2010/main" val="175255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p:txBody>
          <a:bodyPr>
            <a:normAutofit/>
          </a:bodyPr>
          <a:lstStyle/>
          <a:p>
            <a:r>
              <a:rPr lang="ru-RU" sz="3200" b="1" dirty="0" smtClean="0"/>
              <a:t>Службы управления конфигурацией </a:t>
            </a:r>
            <a:r>
              <a:rPr lang="ru-RU" sz="3200" dirty="0" smtClean="0"/>
              <a:t>занимаются вопросами задания параметров запуска (инсталляции) операционных систем (ОС) и СУБД, заданием параметров запуска приложений. </a:t>
            </a:r>
          </a:p>
          <a:p>
            <a:r>
              <a:rPr lang="ru-RU" sz="3200" dirty="0" smtClean="0"/>
              <a:t>Они же выполняют функции изменения этих параметров при модификации информационной системы, следя за согласованностью и совместимостью этих параметров</a:t>
            </a:r>
            <a:endParaRPr lang="ru-RU" sz="3200" dirty="0"/>
          </a:p>
        </p:txBody>
      </p:sp>
    </p:spTree>
    <p:extLst>
      <p:ext uri="{BB962C8B-B14F-4D97-AF65-F5344CB8AC3E}">
        <p14:creationId xmlns:p14="http://schemas.microsoft.com/office/powerpoint/2010/main" val="315813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p:txBody>
          <a:bodyPr>
            <a:normAutofit/>
          </a:bodyPr>
          <a:lstStyle/>
          <a:p>
            <a:r>
              <a:rPr lang="ru-RU" b="1" dirty="0" smtClean="0"/>
              <a:t>Службы управления по контролю характеристик и ошибочными ситуациями </a:t>
            </a:r>
            <a:r>
              <a:rPr lang="ru-RU" dirty="0" smtClean="0"/>
              <a:t>осуществляют мониторинг и сбор статистики параметров информационной системы при помощи специальных программно-аппаратных комплексов, устанавливают критерии определения опасных и тревожных ситуаций, следят за их обнаружением и устранением, используют специальные методы и средства диагностики ошибок. </a:t>
            </a:r>
          </a:p>
          <a:p>
            <a:r>
              <a:rPr lang="ru-RU" dirty="0" smtClean="0"/>
              <a:t>Обычно ошибки приводят к замедлению работы информационной системы и при их устранении решаются проблемы повышения производительности. </a:t>
            </a:r>
            <a:endParaRPr lang="ru-RU" dirty="0"/>
          </a:p>
        </p:txBody>
      </p:sp>
    </p:spTree>
    <p:extLst>
      <p:ext uri="{BB962C8B-B14F-4D97-AF65-F5344CB8AC3E}">
        <p14:creationId xmlns:p14="http://schemas.microsoft.com/office/powerpoint/2010/main" val="127205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a:xfrm>
            <a:off x="838200" y="1567544"/>
            <a:ext cx="10515600" cy="4947556"/>
          </a:xfrm>
        </p:spPr>
        <p:txBody>
          <a:bodyPr>
            <a:normAutofit fontScale="92500" lnSpcReduction="10000"/>
          </a:bodyPr>
          <a:lstStyle/>
          <a:p>
            <a:r>
              <a:rPr lang="ru-RU" dirty="0"/>
              <a:t>В настоящее время, по мере усложнения и роста стоимости используемых программных систем, все более актуальной становится проблема их сопровождения. </a:t>
            </a:r>
            <a:endParaRPr lang="ru-RU" dirty="0" smtClean="0"/>
          </a:p>
          <a:p>
            <a:r>
              <a:rPr lang="ru-RU" dirty="0" smtClean="0"/>
              <a:t>С </a:t>
            </a:r>
            <a:r>
              <a:rPr lang="ru-RU" dirty="0"/>
              <a:t>одной стороны наблюдается ускоренное развитие информационных технологий, требующее постоянных изменений в используемом программном обеспечении, с другой стороны жизненный цикл сложных программных систем должен быть достаточно длительным, чтобы успеть окупить затраты на их создание. </a:t>
            </a:r>
            <a:endParaRPr lang="ru-RU" dirty="0" smtClean="0"/>
          </a:p>
          <a:p>
            <a:r>
              <a:rPr lang="ru-RU" dirty="0" smtClean="0"/>
              <a:t>По </a:t>
            </a:r>
            <a:r>
              <a:rPr lang="ru-RU" dirty="0"/>
              <a:t>некоторым </a:t>
            </a:r>
            <a:r>
              <a:rPr lang="ru-RU" dirty="0" smtClean="0"/>
              <a:t>оценкам </a:t>
            </a:r>
            <a:r>
              <a:rPr lang="ru-RU" dirty="0"/>
              <a:t>стоимость сопровождения современной информационной системы (ИС) может достигать 80% всех затрат жизненного цикла ИС. В то же время задачи этапа сопровождения ИС до настоящего времени </a:t>
            </a:r>
            <a:r>
              <a:rPr lang="ru-RU" b="1" dirty="0"/>
              <a:t>остаются мало исследованными </a:t>
            </a:r>
            <a:r>
              <a:rPr lang="ru-RU" dirty="0"/>
              <a:t>по сравнению с задачами этапов анализа требований, планирования и оценки проекта, проектирования, реализации и тестирования.</a:t>
            </a:r>
          </a:p>
        </p:txBody>
      </p:sp>
    </p:spTree>
    <p:extLst>
      <p:ext uri="{BB962C8B-B14F-4D97-AF65-F5344CB8AC3E}">
        <p14:creationId xmlns:p14="http://schemas.microsoft.com/office/powerpoint/2010/main" val="43000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587829" y="1257300"/>
            <a:ext cx="11070771" cy="5388429"/>
          </a:xfrm>
        </p:spPr>
        <p:txBody>
          <a:bodyPr>
            <a:normAutofit/>
          </a:bodyPr>
          <a:lstStyle/>
          <a:p>
            <a:r>
              <a:rPr lang="ru-RU" b="1" dirty="0" smtClean="0"/>
              <a:t>Службы управления производительностью </a:t>
            </a:r>
            <a:r>
              <a:rPr lang="ru-RU" dirty="0" smtClean="0"/>
              <a:t>обычно работают в тесном взаимодействии со службами управления по контролю характеристик и ошибочными ситуациями. </a:t>
            </a:r>
          </a:p>
          <a:p>
            <a:r>
              <a:rPr lang="ru-RU" dirty="0" smtClean="0"/>
              <a:t>При помощи аппаратно-программных комплексов они анализируют работу информационной системы и следят за такими параметрами, как время работы приложения, время отклика приложения, время обращения к дисковой подсистеме ввода- вывода, задержка передачи данных и др. </a:t>
            </a:r>
          </a:p>
          <a:p>
            <a:r>
              <a:rPr lang="ru-RU" dirty="0" smtClean="0"/>
              <a:t>Анализируя результаты совместно с другими службами, они определяют причины изменения параметров работы системы и способы предотвращения или коррекции ухудшений значений параметров.</a:t>
            </a:r>
            <a:endParaRPr lang="ru-RU" dirty="0"/>
          </a:p>
        </p:txBody>
      </p:sp>
    </p:spTree>
    <p:extLst>
      <p:ext uri="{BB962C8B-B14F-4D97-AF65-F5344CB8AC3E}">
        <p14:creationId xmlns:p14="http://schemas.microsoft.com/office/powerpoint/2010/main" val="2759136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636814" y="1485900"/>
            <a:ext cx="11136086" cy="5078185"/>
          </a:xfrm>
        </p:spPr>
        <p:txBody>
          <a:bodyPr>
            <a:normAutofit lnSpcReduction="10000"/>
          </a:bodyPr>
          <a:lstStyle/>
          <a:p>
            <a:r>
              <a:rPr lang="ru-RU" b="1" dirty="0" smtClean="0"/>
              <a:t>Службы управления безопасностью </a:t>
            </a:r>
            <a:r>
              <a:rPr lang="ru-RU" dirty="0" smtClean="0"/>
              <a:t>(иногда их называют службами защиты от несанкционированного доступа — НСД) осуществляют комплекс мероприятий по противодействию различным угрозам несанкционированного доступа, настраивают работу различных ОС, СУБД и прикладных продуктов, внедряя их собственные средства защиты от НСД. </a:t>
            </a:r>
          </a:p>
          <a:p>
            <a:r>
              <a:rPr lang="ru-RU" dirty="0" smtClean="0"/>
              <a:t>Эти службы управляют всеми имеющимися в организации компьютерными средствами защиты, например, программируют кодовые замки и системы контроля доступа в помещение. Они же при помощи средств ОС, СУБД, прикладных продуктов или специальных управляющих программных продуктов ведут учет использования ресурсов в системе и контроль (аудит) за их разрешенным (санкционированным) использованием пользователями системы.</a:t>
            </a:r>
            <a:endParaRPr lang="ru-RU" dirty="0"/>
          </a:p>
        </p:txBody>
      </p:sp>
    </p:spTree>
    <p:extLst>
      <p:ext uri="{BB962C8B-B14F-4D97-AF65-F5344CB8AC3E}">
        <p14:creationId xmlns:p14="http://schemas.microsoft.com/office/powerpoint/2010/main" val="444478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838200" y="1110344"/>
            <a:ext cx="10515600" cy="5388427"/>
          </a:xfrm>
        </p:spPr>
        <p:txBody>
          <a:bodyPr>
            <a:normAutofit fontScale="92500" lnSpcReduction="20000"/>
          </a:bodyPr>
          <a:lstStyle/>
          <a:p>
            <a:r>
              <a:rPr lang="ru-RU" b="1" dirty="0" smtClean="0"/>
              <a:t>Службы эксплуатации и сопровождения </a:t>
            </a:r>
            <a:r>
              <a:rPr lang="ru-RU" dirty="0" smtClean="0"/>
              <a:t>осуществляют архивирование (копирование) и восстановление информационной системы. </a:t>
            </a:r>
          </a:p>
          <a:p>
            <a:r>
              <a:rPr lang="ru-RU" dirty="0" smtClean="0"/>
              <a:t>Эти службы определяют режимы копирования (копируется вся система или ее часть), расписание копирования (например, еженедельное с затиранием предыдущей копии), ведут базу данных копий при помощи программно- аппаратных средств, проводят проверки целостности данных (их непротиворечивости) средствами информационной системы (например, при помощи утилит СУБД), определяют стратегию восстановления информационной системы (например, режим автооткатов ОС). </a:t>
            </a:r>
          </a:p>
          <a:p>
            <a:r>
              <a:rPr lang="ru-RU" dirty="0" smtClean="0"/>
              <a:t>Они же занимаются сопровождением аппаратных средств (например, заменой картриджа принтера), подключением новых пользователей (например, организацией для них рабочего места), организацией электропитания, выполнением профилактических работ (например, уходом за оборудованием при помощи составов, препятствующих накоплению электростатики компьютеров)</a:t>
            </a:r>
            <a:endParaRPr lang="ru-RU" dirty="0"/>
          </a:p>
        </p:txBody>
      </p:sp>
    </p:spTree>
    <p:extLst>
      <p:ext uri="{BB962C8B-B14F-4D97-AF65-F5344CB8AC3E}">
        <p14:creationId xmlns:p14="http://schemas.microsoft.com/office/powerpoint/2010/main" val="238524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p:txBody>
          <a:bodyPr>
            <a:normAutofit/>
          </a:bodyPr>
          <a:lstStyle/>
          <a:p>
            <a:r>
              <a:rPr lang="ru-RU" b="1" dirty="0" smtClean="0"/>
              <a:t>Службы планирования и развития </a:t>
            </a:r>
            <a:r>
              <a:rPr lang="ru-RU" dirty="0" smtClean="0"/>
              <a:t>определяют техническую и экономическую эффективность от внедрения различного вида информационных услуг или сервисов компании, следят за появлением новых компьютерных технологий и оценивают целесообразность их использования, ведут внедряемые проекты и планируют работы других служб и компаний-поставщиков и инсталляторов по их реализации. </a:t>
            </a:r>
          </a:p>
          <a:p>
            <a:r>
              <a:rPr lang="ru-RU" dirty="0" smtClean="0"/>
              <a:t>Контролируют выполнение подрядными организациями работ по внедрению частей информационной системы или их модернизации. </a:t>
            </a:r>
            <a:endParaRPr lang="ru-RU" dirty="0"/>
          </a:p>
        </p:txBody>
      </p:sp>
    </p:spTree>
    <p:extLst>
      <p:ext uri="{BB962C8B-B14F-4D97-AF65-F5344CB8AC3E}">
        <p14:creationId xmlns:p14="http://schemas.microsoft.com/office/powerpoint/2010/main" val="1242085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p:txBody>
          <a:bodyPr>
            <a:normAutofit/>
          </a:bodyPr>
          <a:lstStyle/>
          <a:p>
            <a:r>
              <a:rPr lang="ru-RU" b="1" dirty="0" smtClean="0"/>
              <a:t>Службы общего управления </a:t>
            </a:r>
            <a:r>
              <a:rPr lang="ru-RU" dirty="0" smtClean="0"/>
              <a:t>занимаются управлением работы всех информационных служб, согласованием их действий, выработкой корпоративных стандартов (например, на формат документов), разработкой инструкций для пользователей, их обучением и консультацией, ведением нормативно-справочной документации необходимой в организации</a:t>
            </a:r>
            <a:endParaRPr lang="ru-RU" dirty="0"/>
          </a:p>
        </p:txBody>
      </p:sp>
    </p:spTree>
    <p:extLst>
      <p:ext uri="{BB962C8B-B14F-4D97-AF65-F5344CB8AC3E}">
        <p14:creationId xmlns:p14="http://schemas.microsoft.com/office/powerpoint/2010/main" val="65299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838200" y="1257300"/>
            <a:ext cx="10515600" cy="5306786"/>
          </a:xfrm>
        </p:spPr>
        <p:txBody>
          <a:bodyPr>
            <a:normAutofit lnSpcReduction="10000"/>
          </a:bodyPr>
          <a:lstStyle/>
          <a:p>
            <a:r>
              <a:rPr lang="ru-RU" dirty="0" smtClean="0"/>
              <a:t>Профессиональные навыки специалистов, работающих в службах администрирования ИС должны быть достаточно высоки.</a:t>
            </a:r>
          </a:p>
          <a:p>
            <a:r>
              <a:rPr lang="ru-RU" dirty="0" smtClean="0"/>
              <a:t>Системные администраторы должны обладать знаниями в области: </a:t>
            </a:r>
          </a:p>
          <a:p>
            <a:r>
              <a:rPr lang="ru-RU" dirty="0" smtClean="0"/>
              <a:t>теории операционных систем (ОС) и практики их установки; </a:t>
            </a:r>
          </a:p>
          <a:p>
            <a:r>
              <a:rPr lang="ru-RU" dirty="0" smtClean="0"/>
              <a:t>теории баз данных и вопросов администрации СУБД, вопросов поддержки целостности данных; </a:t>
            </a:r>
          </a:p>
          <a:p>
            <a:r>
              <a:rPr lang="ru-RU" dirty="0" smtClean="0"/>
              <a:t>сетевых технологий, сетевого оборудования (конфигурации и применения коммутаторов и маршрутизаторов), вопросов диагностики сетевых проблем; </a:t>
            </a:r>
          </a:p>
          <a:p>
            <a:r>
              <a:rPr lang="ru-RU" dirty="0" smtClean="0"/>
              <a:t>электротехники и реализации кабельных систем для целей передачи данных; </a:t>
            </a:r>
          </a:p>
        </p:txBody>
      </p:sp>
    </p:spTree>
    <p:extLst>
      <p:ext uri="{BB962C8B-B14F-4D97-AF65-F5344CB8AC3E}">
        <p14:creationId xmlns:p14="http://schemas.microsoft.com/office/powerpoint/2010/main" val="118272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838200" y="1257300"/>
            <a:ext cx="11000014" cy="5421086"/>
          </a:xfrm>
        </p:spPr>
        <p:txBody>
          <a:bodyPr>
            <a:normAutofit fontScale="92500" lnSpcReduction="10000"/>
          </a:bodyPr>
          <a:lstStyle/>
          <a:p>
            <a:pPr marL="0" indent="0">
              <a:buNone/>
            </a:pPr>
            <a:r>
              <a:rPr lang="ru-RU" dirty="0" smtClean="0"/>
              <a:t>Системные администраторы должны обладать знаниями в области: </a:t>
            </a:r>
          </a:p>
          <a:p>
            <a:r>
              <a:rPr lang="ru-RU" dirty="0" smtClean="0"/>
              <a:t>реализации веб-приложений и организации доступа к </a:t>
            </a:r>
            <a:r>
              <a:rPr lang="ru-RU" dirty="0" err="1" smtClean="0"/>
              <a:t>web</a:t>
            </a:r>
            <a:r>
              <a:rPr lang="ru-RU" dirty="0" smtClean="0"/>
              <a:t>-сайтам; </a:t>
            </a:r>
          </a:p>
          <a:p>
            <a:r>
              <a:rPr lang="ru-RU" dirty="0" smtClean="0"/>
              <a:t>защиты информации от несанкционированного доступа, включая администрирование специальных устройств (</a:t>
            </a:r>
            <a:r>
              <a:rPr lang="ru-RU" dirty="0" err="1" smtClean="0"/>
              <a:t>firewall</a:t>
            </a:r>
            <a:r>
              <a:rPr lang="ru-RU" dirty="0" smtClean="0"/>
              <a:t>) и консультации пользователей по вопросам защиты их информации; </a:t>
            </a:r>
          </a:p>
          <a:p>
            <a:r>
              <a:rPr lang="ru-RU" dirty="0" smtClean="0"/>
              <a:t>вычислительной техники, начиная с простейших операций и заканчивая архитектурой центров обработки данных (ЦОД); </a:t>
            </a:r>
          </a:p>
          <a:p>
            <a:r>
              <a:rPr lang="ru-RU" dirty="0" smtClean="0"/>
              <a:t>основ проектирования информационных систем, прикладного программирования; </a:t>
            </a:r>
          </a:p>
          <a:p>
            <a:r>
              <a:rPr lang="ru-RU" dirty="0" smtClean="0"/>
              <a:t>способов восстановления информации и реализации подсистем ввода-вывода, файловых подсистем; </a:t>
            </a:r>
          </a:p>
          <a:p>
            <a:r>
              <a:rPr lang="ru-RU" dirty="0" smtClean="0"/>
              <a:t>языков программирования; </a:t>
            </a:r>
          </a:p>
          <a:p>
            <a:r>
              <a:rPr lang="ru-RU" dirty="0" smtClean="0"/>
              <a:t>методов управления в информационных системах и соответствующих аппаратно-программных комплексов. </a:t>
            </a:r>
          </a:p>
        </p:txBody>
      </p:sp>
    </p:spTree>
    <p:extLst>
      <p:ext uri="{BB962C8B-B14F-4D97-AF65-F5344CB8AC3E}">
        <p14:creationId xmlns:p14="http://schemas.microsoft.com/office/powerpoint/2010/main" val="2848545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p:txBody>
          <a:bodyPr>
            <a:normAutofit/>
          </a:bodyPr>
          <a:lstStyle/>
          <a:p>
            <a:r>
              <a:rPr lang="ru-RU" sz="3200" dirty="0" smtClean="0"/>
              <a:t>Кроме того, администратор системы должен уметь общаться с людьми, объяснять им способы решения проблем и убеждать их в своей правоте. </a:t>
            </a:r>
          </a:p>
          <a:p>
            <a:r>
              <a:rPr lang="ru-RU" sz="3200" dirty="0" smtClean="0"/>
              <a:t>Область деятельности системных администраторов должна охватывать все компоненты информационной системы. </a:t>
            </a:r>
            <a:endParaRPr lang="ru-RU" sz="3200" dirty="0"/>
          </a:p>
        </p:txBody>
      </p:sp>
    </p:spTree>
    <p:extLst>
      <p:ext uri="{BB962C8B-B14F-4D97-AF65-F5344CB8AC3E}">
        <p14:creationId xmlns:p14="http://schemas.microsoft.com/office/powerpoint/2010/main" val="903167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p:txBody>
          <a:bodyPr>
            <a:normAutofit/>
          </a:bodyPr>
          <a:lstStyle/>
          <a:p>
            <a:r>
              <a:rPr lang="ru-RU" b="1" dirty="0" smtClean="0"/>
              <a:t>Управление (администрирование) ИС </a:t>
            </a:r>
            <a:r>
              <a:rPr lang="ru-RU" dirty="0" smtClean="0"/>
              <a:t>— это совокупность действий, осуществляемых администратором системы средствами самой ИС, обеспечивающих сохранение и/или развитие ее свойств в заданном направлении. </a:t>
            </a:r>
          </a:p>
          <a:p>
            <a:r>
              <a:rPr lang="ru-RU" dirty="0" smtClean="0"/>
              <a:t>В полном объеме управлять всеми компонентами ИС и всеми ее функциональными подсистемами может только непосредственно руководство предприятия. </a:t>
            </a:r>
            <a:endParaRPr lang="ru-RU" dirty="0"/>
          </a:p>
        </p:txBody>
      </p:sp>
    </p:spTree>
    <p:extLst>
      <p:ext uri="{BB962C8B-B14F-4D97-AF65-F5344CB8AC3E}">
        <p14:creationId xmlns:p14="http://schemas.microsoft.com/office/powerpoint/2010/main" val="1373306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538843" y="1306286"/>
            <a:ext cx="11283043" cy="5355771"/>
          </a:xfrm>
        </p:spPr>
        <p:txBody>
          <a:bodyPr>
            <a:normAutofit/>
          </a:bodyPr>
          <a:lstStyle/>
          <a:p>
            <a:r>
              <a:rPr lang="ru-RU" dirty="0" smtClean="0"/>
              <a:t>АС обычно выполняет задачи управления обеспечивающих подсистем и частично задачи управления функциональных и организационных подсистем в рамках переданных ему руководством предприятия полномочий. </a:t>
            </a:r>
          </a:p>
          <a:p>
            <a:r>
              <a:rPr lang="ru-RU" dirty="0" smtClean="0"/>
              <a:t>Обычно администрирование </a:t>
            </a:r>
            <a:r>
              <a:rPr lang="ru-RU" b="1" dirty="0" smtClean="0"/>
              <a:t>обеспечивающих подсистем </a:t>
            </a:r>
            <a:r>
              <a:rPr lang="ru-RU" dirty="0" smtClean="0"/>
              <a:t>подразделяют на следующие группы задач: </a:t>
            </a:r>
          </a:p>
          <a:p>
            <a:pPr lvl="1"/>
            <a:r>
              <a:rPr lang="ru-RU" dirty="0" smtClean="0"/>
              <a:t> администрирование кабельных систем зданий и кампусов; </a:t>
            </a:r>
          </a:p>
          <a:p>
            <a:pPr lvl="1"/>
            <a:r>
              <a:rPr lang="ru-RU" dirty="0" smtClean="0"/>
              <a:t>администрирование ОС и СУБД; </a:t>
            </a:r>
          </a:p>
          <a:p>
            <a:pPr lvl="1"/>
            <a:r>
              <a:rPr lang="ru-RU" dirty="0" smtClean="0"/>
              <a:t>администрирование компьютерной сети и средств подключения к операторам связи;  </a:t>
            </a:r>
          </a:p>
          <a:p>
            <a:pPr lvl="1"/>
            <a:r>
              <a:rPr lang="ru-RU" dirty="0" smtClean="0"/>
              <a:t>администрирование данных.</a:t>
            </a:r>
            <a:endParaRPr lang="ru-RU" dirty="0"/>
          </a:p>
        </p:txBody>
      </p:sp>
    </p:spTree>
    <p:extLst>
      <p:ext uri="{BB962C8B-B14F-4D97-AF65-F5344CB8AC3E}">
        <p14:creationId xmlns:p14="http://schemas.microsoft.com/office/powerpoint/2010/main" val="321839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p:txBody>
          <a:bodyPr>
            <a:normAutofit/>
          </a:bodyPr>
          <a:lstStyle/>
          <a:p>
            <a:r>
              <a:rPr lang="ru-RU" sz="3200" dirty="0"/>
              <a:t>Сопровождение, по ГОСТ Р ИСО/МЭК 12207-99, – это внесение изменений в ПО в целях исправления ошибок, повышения производительности или адаптации к изменившимся условиям работы или требованиям. </a:t>
            </a:r>
            <a:endParaRPr lang="ru-RU" sz="3200" dirty="0" smtClean="0"/>
          </a:p>
          <a:p>
            <a:r>
              <a:rPr lang="ru-RU" sz="3200" dirty="0" smtClean="0"/>
              <a:t>Являясь </a:t>
            </a:r>
            <a:r>
              <a:rPr lang="ru-RU" sz="3200" dirty="0"/>
              <a:t>неотъемлемой частью функционирования программных систем любого масштаба, особое значение процесс сопровождения приобретает в корпоративных системах.</a:t>
            </a:r>
          </a:p>
        </p:txBody>
      </p:sp>
    </p:spTree>
    <p:extLst>
      <p:ext uri="{BB962C8B-B14F-4D97-AF65-F5344CB8AC3E}">
        <p14:creationId xmlns:p14="http://schemas.microsoft.com/office/powerpoint/2010/main" val="2257592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Сопровождение информационных систем</a:t>
            </a:r>
            <a:endParaRPr lang="ru-RU" sz="2800" dirty="0"/>
          </a:p>
        </p:txBody>
      </p:sp>
      <p:sp>
        <p:nvSpPr>
          <p:cNvPr id="3" name="Объект 2"/>
          <p:cNvSpPr>
            <a:spLocks noGrp="1"/>
          </p:cNvSpPr>
          <p:nvPr>
            <p:ph idx="1"/>
          </p:nvPr>
        </p:nvSpPr>
        <p:spPr>
          <a:xfrm>
            <a:off x="440871" y="1273629"/>
            <a:ext cx="11381015" cy="5241471"/>
          </a:xfrm>
        </p:spPr>
        <p:txBody>
          <a:bodyPr>
            <a:normAutofit fontScale="92500" lnSpcReduction="10000"/>
          </a:bodyPr>
          <a:lstStyle/>
          <a:p>
            <a:r>
              <a:rPr lang="ru-RU" dirty="0" smtClean="0"/>
              <a:t>Администраторы систем должны обладать специальным складом мышления, нацеленным на поиск решения проблемы (чаще всего ошибки или недостаточной скорости работы системы) </a:t>
            </a:r>
            <a:r>
              <a:rPr lang="ru-RU" b="1" dirty="0" smtClean="0"/>
              <a:t>в условиях ограниченного времени и общение с весьма нервным пользователем</a:t>
            </a:r>
            <a:r>
              <a:rPr lang="ru-RU" dirty="0" smtClean="0"/>
              <a:t>. </a:t>
            </a:r>
          </a:p>
          <a:p>
            <a:r>
              <a:rPr lang="ru-RU" dirty="0" smtClean="0"/>
              <a:t>Сложность заключается в том, что информационные технологии развиваются чрезвычайно быстро и еще быстрее устаревают. Поэтому помимо университетских знаний в области компьютерных наук, защиты информации, сетевых технологий, архитектуры ЭВМ, языков программирования и даже экономических дисциплин необходимо постоянное дополнительное изучение отдельных продуктов и технологий. </a:t>
            </a:r>
          </a:p>
          <a:p>
            <a:r>
              <a:rPr lang="ru-RU" dirty="0" smtClean="0"/>
              <a:t>Полезно также иметь сертификаты о прохождении обучения в промышленных компаниях по вопросам ОС, коммуникационных технологий, RAID- технологий, кабельных систем, такие как: </a:t>
            </a:r>
            <a:r>
              <a:rPr lang="ru-RU" dirty="0" err="1" smtClean="0"/>
              <a:t>Novell</a:t>
            </a:r>
            <a:r>
              <a:rPr lang="ru-RU" dirty="0" smtClean="0"/>
              <a:t> CAN, CNE, CISCO CCNA, </a:t>
            </a:r>
            <a:r>
              <a:rPr lang="ru-RU" dirty="0" err="1" smtClean="0"/>
              <a:t>Sun</a:t>
            </a:r>
            <a:r>
              <a:rPr lang="ru-RU" dirty="0" smtClean="0"/>
              <a:t> </a:t>
            </a:r>
            <a:r>
              <a:rPr lang="ru-RU" dirty="0" err="1" smtClean="0"/>
              <a:t>Certified</a:t>
            </a:r>
            <a:r>
              <a:rPr lang="ru-RU" dirty="0" smtClean="0"/>
              <a:t> SCNA, </a:t>
            </a:r>
            <a:r>
              <a:rPr lang="ru-RU" dirty="0" err="1" smtClean="0"/>
              <a:t>Microsoft</a:t>
            </a:r>
            <a:r>
              <a:rPr lang="ru-RU" dirty="0" smtClean="0"/>
              <a:t> MSCA, MCSE и аналогичные. </a:t>
            </a:r>
            <a:endParaRPr lang="ru-RU" dirty="0"/>
          </a:p>
        </p:txBody>
      </p:sp>
    </p:spTree>
    <p:extLst>
      <p:ext uri="{BB962C8B-B14F-4D97-AF65-F5344CB8AC3E}">
        <p14:creationId xmlns:p14="http://schemas.microsoft.com/office/powerpoint/2010/main" val="242440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a:xfrm>
            <a:off x="838200" y="1453244"/>
            <a:ext cx="10515600" cy="5127170"/>
          </a:xfrm>
        </p:spPr>
        <p:txBody>
          <a:bodyPr>
            <a:normAutofit/>
          </a:bodyPr>
          <a:lstStyle/>
          <a:p>
            <a:r>
              <a:rPr lang="ru-RU" dirty="0" smtClean="0"/>
              <a:t>При администрировании информационных систем объектами администрирования являются отдельные ее подсистемы, которые часто называют просто системами (например, администрирование кабельной системы). </a:t>
            </a:r>
          </a:p>
          <a:p>
            <a:r>
              <a:rPr lang="ru-RU" dirty="0" smtClean="0"/>
              <a:t>Объектами администрирования также могут быть </a:t>
            </a:r>
            <a:r>
              <a:rPr lang="ru-RU" b="1" dirty="0" smtClean="0"/>
              <a:t>прикладные или системные процессы обработки данных</a:t>
            </a:r>
            <a:r>
              <a:rPr lang="ru-RU" dirty="0" smtClean="0"/>
              <a:t>, существующие в ИС и затрагивающие несколько подсистем (например, администрирование электронной почты или администрирование конфигурации ИС). </a:t>
            </a:r>
          </a:p>
          <a:p>
            <a:r>
              <a:rPr lang="ru-RU" dirty="0" smtClean="0"/>
              <a:t>Т. е. объектами администрирования могут быть как </a:t>
            </a:r>
            <a:r>
              <a:rPr lang="ru-RU" b="1" dirty="0" smtClean="0"/>
              <a:t>отдельные подсистемы, так и информационные процессы</a:t>
            </a:r>
            <a:r>
              <a:rPr lang="ru-RU" dirty="0" smtClean="0"/>
              <a:t>, существующие в нескольких подсистемах. </a:t>
            </a:r>
            <a:endParaRPr lang="ru-RU" dirty="0"/>
          </a:p>
        </p:txBody>
      </p:sp>
    </p:spTree>
    <p:extLst>
      <p:ext uri="{BB962C8B-B14F-4D97-AF65-F5344CB8AC3E}">
        <p14:creationId xmlns:p14="http://schemas.microsoft.com/office/powerpoint/2010/main" val="1762257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lnSpcReduction="10000"/>
          </a:bodyPr>
          <a:lstStyle/>
          <a:p>
            <a:r>
              <a:rPr lang="ru-RU" dirty="0" smtClean="0"/>
              <a:t>К задачам администрирования подсистем относятся: </a:t>
            </a:r>
          </a:p>
          <a:p>
            <a:r>
              <a:rPr lang="ru-RU" dirty="0" smtClean="0"/>
              <a:t> администрирование кабельной системы; </a:t>
            </a:r>
          </a:p>
          <a:p>
            <a:r>
              <a:rPr lang="ru-RU" dirty="0" smtClean="0"/>
              <a:t> поддержка и сопровождение аппаратной части; </a:t>
            </a:r>
          </a:p>
          <a:p>
            <a:r>
              <a:rPr lang="ru-RU" dirty="0" smtClean="0"/>
              <a:t> администрирование сетевой системы; </a:t>
            </a:r>
          </a:p>
          <a:p>
            <a:r>
              <a:rPr lang="ru-RU" dirty="0" smtClean="0"/>
              <a:t> администрирование прикладной системы; </a:t>
            </a:r>
          </a:p>
          <a:p>
            <a:r>
              <a:rPr lang="ru-RU" dirty="0" smtClean="0"/>
              <a:t> администрирование операционной системы; </a:t>
            </a:r>
          </a:p>
          <a:p>
            <a:r>
              <a:rPr lang="ru-RU" dirty="0" err="1" smtClean="0"/>
              <a:t>Web</a:t>
            </a:r>
            <a:r>
              <a:rPr lang="ru-RU" dirty="0" smtClean="0"/>
              <a:t>-администрирование;</a:t>
            </a:r>
          </a:p>
          <a:p>
            <a:r>
              <a:rPr lang="ru-RU" dirty="0" smtClean="0"/>
              <a:t>управление информационными службами; </a:t>
            </a:r>
          </a:p>
          <a:p>
            <a:r>
              <a:rPr lang="ru-RU" dirty="0" smtClean="0"/>
              <a:t>администрирование СУБД. </a:t>
            </a:r>
            <a:endParaRPr lang="ru-RU" dirty="0"/>
          </a:p>
        </p:txBody>
      </p:sp>
    </p:spTree>
    <p:extLst>
      <p:ext uri="{BB962C8B-B14F-4D97-AF65-F5344CB8AC3E}">
        <p14:creationId xmlns:p14="http://schemas.microsoft.com/office/powerpoint/2010/main" val="4014385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ru-RU" dirty="0" smtClean="0"/>
              <a:t>Модель администрирования (управления) в ИС — это набор функций по управлению подсистемой или информационным процессом. Различные стандартизирующие организации предлагают разные наборы функций (различные модели) по управлению техническим обеспечением, организационной и функциональной подсистемами. Это модели ISO OSI, ISO FCAPS, OGC ITIL, ITU TMN, TMF </a:t>
            </a:r>
            <a:r>
              <a:rPr lang="ru-RU" dirty="0" err="1" smtClean="0"/>
              <a:t>eTOM</a:t>
            </a:r>
            <a:r>
              <a:rPr lang="ru-RU" dirty="0" smtClean="0"/>
              <a:t>.</a:t>
            </a:r>
            <a:endParaRPr lang="ru-RU" dirty="0"/>
          </a:p>
        </p:txBody>
      </p:sp>
    </p:spTree>
    <p:extLst>
      <p:ext uri="{BB962C8B-B14F-4D97-AF65-F5344CB8AC3E}">
        <p14:creationId xmlns:p14="http://schemas.microsoft.com/office/powerpoint/2010/main" val="3227640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a:xfrm>
            <a:off x="473529" y="1355271"/>
            <a:ext cx="11397341" cy="5176158"/>
          </a:xfrm>
        </p:spPr>
        <p:txBody>
          <a:bodyPr>
            <a:normAutofit lnSpcReduction="10000"/>
          </a:bodyPr>
          <a:lstStyle/>
          <a:p>
            <a:r>
              <a:rPr lang="ru-RU" dirty="0" smtClean="0"/>
              <a:t> </a:t>
            </a:r>
            <a:r>
              <a:rPr lang="ru-RU" sz="3200" dirty="0" smtClean="0"/>
              <a:t>Модель управления ISO FCAPS </a:t>
            </a:r>
            <a:r>
              <a:rPr lang="ru-RU" sz="3200" dirty="0" err="1" smtClean="0"/>
              <a:t>FCAPS</a:t>
            </a:r>
            <a:r>
              <a:rPr lang="ru-RU" sz="3200" dirty="0" smtClean="0"/>
              <a:t> (</a:t>
            </a:r>
            <a:r>
              <a:rPr lang="ru-RU" sz="3200" dirty="0" err="1" smtClean="0"/>
              <a:t>Fault</a:t>
            </a:r>
            <a:r>
              <a:rPr lang="ru-RU" sz="3200" dirty="0" smtClean="0"/>
              <a:t> </a:t>
            </a:r>
            <a:r>
              <a:rPr lang="ru-RU" sz="3200" dirty="0" err="1" smtClean="0"/>
              <a:t>Configuration</a:t>
            </a:r>
            <a:r>
              <a:rPr lang="ru-RU" sz="3200" dirty="0" smtClean="0"/>
              <a:t> </a:t>
            </a:r>
            <a:r>
              <a:rPr lang="ru-RU" sz="3200" dirty="0" err="1" smtClean="0"/>
              <a:t>Account</a:t>
            </a:r>
            <a:r>
              <a:rPr lang="ru-RU" sz="3200" dirty="0" smtClean="0"/>
              <a:t> </a:t>
            </a:r>
            <a:r>
              <a:rPr lang="ru-RU" sz="3200" dirty="0" err="1" smtClean="0"/>
              <a:t>Performance</a:t>
            </a:r>
            <a:r>
              <a:rPr lang="ru-RU" sz="3200" dirty="0" smtClean="0"/>
              <a:t> </a:t>
            </a:r>
            <a:r>
              <a:rPr lang="ru-RU" sz="3200" dirty="0" err="1" smtClean="0"/>
              <a:t>Security</a:t>
            </a:r>
            <a:r>
              <a:rPr lang="ru-RU" sz="3200" dirty="0" smtClean="0"/>
              <a:t>) — модель Международной организации по стандартизации, в которой отражены ключевые функции </a:t>
            </a:r>
            <a:r>
              <a:rPr lang="ru-RU" sz="3200" b="1" dirty="0" smtClean="0"/>
              <a:t>администрирования и управления сетями </a:t>
            </a:r>
            <a:r>
              <a:rPr lang="ru-RU" sz="3200" dirty="0" smtClean="0"/>
              <a:t>(обеспечивающей подсистемы ИС) и </a:t>
            </a:r>
            <a:r>
              <a:rPr lang="ru-RU" sz="3200" b="1" dirty="0" smtClean="0"/>
              <a:t>не рассматриваются вопросы администрирования функциональной или организационной </a:t>
            </a:r>
            <a:r>
              <a:rPr lang="ru-RU" sz="3200" dirty="0" smtClean="0"/>
              <a:t>подсистем. </a:t>
            </a:r>
          </a:p>
          <a:p>
            <a:r>
              <a:rPr lang="ru-RU" sz="3200" dirty="0" smtClean="0"/>
              <a:t>Модель учитывает то, что современные ИС — это системы передачи цифровой информации и предназначены для описания функций администрирования только таких систем. Согласно модели FCAPS все аспекты администрирования сети ИС можно описать при помощи пяти видов функций </a:t>
            </a:r>
            <a:endParaRPr lang="ru-RU" sz="3200" dirty="0"/>
          </a:p>
        </p:txBody>
      </p:sp>
    </p:spTree>
    <p:extLst>
      <p:ext uri="{BB962C8B-B14F-4D97-AF65-F5344CB8AC3E}">
        <p14:creationId xmlns:p14="http://schemas.microsoft.com/office/powerpoint/2010/main" val="37606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a:xfrm>
            <a:off x="838200" y="1485900"/>
            <a:ext cx="10885714" cy="5208814"/>
          </a:xfrm>
        </p:spPr>
        <p:txBody>
          <a:bodyPr>
            <a:normAutofit/>
          </a:bodyPr>
          <a:lstStyle/>
          <a:p>
            <a:r>
              <a:rPr lang="ru-RU" dirty="0" smtClean="0"/>
              <a:t>В рекомендациях ITU-T Х.700 и в стандарте ISO 7498-4 описаны пять функциональных групп модели FCAPS: </a:t>
            </a:r>
          </a:p>
          <a:p>
            <a:r>
              <a:rPr lang="ru-RU" dirty="0" smtClean="0"/>
              <a:t>(F) </a:t>
            </a:r>
            <a:r>
              <a:rPr lang="ru-RU" dirty="0" err="1" smtClean="0"/>
              <a:t>Fault</a:t>
            </a:r>
            <a:r>
              <a:rPr lang="ru-RU" dirty="0" smtClean="0"/>
              <a:t> </a:t>
            </a:r>
            <a:r>
              <a:rPr lang="ru-RU" dirty="0" err="1" smtClean="0"/>
              <a:t>Management</a:t>
            </a:r>
            <a:r>
              <a:rPr lang="ru-RU" dirty="0" smtClean="0"/>
              <a:t> (управление отказами) — обнаружение отказов в устройствах сети, сопоставление аварийной информации от различных устройств, локализация отказов и инициирование корректирующих действий; </a:t>
            </a:r>
          </a:p>
          <a:p>
            <a:r>
              <a:rPr lang="ru-RU" dirty="0" smtClean="0"/>
              <a:t>(С) </a:t>
            </a:r>
            <a:r>
              <a:rPr lang="ru-RU" dirty="0" err="1" smtClean="0"/>
              <a:t>Configuration</a:t>
            </a:r>
            <a:r>
              <a:rPr lang="ru-RU" dirty="0" smtClean="0"/>
              <a:t> </a:t>
            </a:r>
            <a:r>
              <a:rPr lang="ru-RU" dirty="0" err="1" smtClean="0"/>
              <a:t>Management</a:t>
            </a:r>
            <a:r>
              <a:rPr lang="ru-RU" dirty="0" smtClean="0"/>
              <a:t> (управление конфигурированием) — возможность отслеживания изменений, конфигурирования, передачи и установки программного обеспечения на всех устройствах сети; </a:t>
            </a:r>
          </a:p>
        </p:txBody>
      </p:sp>
    </p:spTree>
    <p:extLst>
      <p:ext uri="{BB962C8B-B14F-4D97-AF65-F5344CB8AC3E}">
        <p14:creationId xmlns:p14="http://schemas.microsoft.com/office/powerpoint/2010/main" val="183610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a:xfrm>
            <a:off x="838200" y="1485900"/>
            <a:ext cx="10515600" cy="5094514"/>
          </a:xfrm>
        </p:spPr>
        <p:txBody>
          <a:bodyPr>
            <a:normAutofit lnSpcReduction="10000"/>
          </a:bodyPr>
          <a:lstStyle/>
          <a:p>
            <a:r>
              <a:rPr lang="ru-RU" dirty="0" smtClean="0"/>
              <a:t>В рекомендациях ITU-T Х.700 и в стандарте ISO 7498-4 описаны пять функциональных групп модели FCAPS: </a:t>
            </a:r>
          </a:p>
          <a:p>
            <a:r>
              <a:rPr lang="ru-RU" dirty="0" smtClean="0"/>
              <a:t>(A) </a:t>
            </a:r>
            <a:r>
              <a:rPr lang="ru-RU" dirty="0" err="1" smtClean="0"/>
              <a:t>Accounting</a:t>
            </a:r>
            <a:r>
              <a:rPr lang="ru-RU" dirty="0" smtClean="0"/>
              <a:t> </a:t>
            </a:r>
            <a:r>
              <a:rPr lang="ru-RU" dirty="0" err="1" smtClean="0"/>
              <a:t>Management</a:t>
            </a:r>
            <a:r>
              <a:rPr lang="ru-RU" dirty="0" smtClean="0"/>
              <a:t> (управление учетом) — возможность сбора и передачи учетной информации для генерации отчетов об использовании сетевых ресурсов; </a:t>
            </a:r>
          </a:p>
          <a:p>
            <a:r>
              <a:rPr lang="ru-RU" dirty="0" smtClean="0"/>
              <a:t>(Р) </a:t>
            </a:r>
            <a:r>
              <a:rPr lang="ru-RU" dirty="0" err="1" smtClean="0"/>
              <a:t>Performance</a:t>
            </a:r>
            <a:r>
              <a:rPr lang="ru-RU" dirty="0" smtClean="0"/>
              <a:t> </a:t>
            </a:r>
            <a:r>
              <a:rPr lang="ru-RU" dirty="0" err="1" smtClean="0"/>
              <a:t>Management</a:t>
            </a:r>
            <a:r>
              <a:rPr lang="ru-RU" dirty="0" smtClean="0"/>
              <a:t> (управление производительностью) — непрерывный источник информации для мониторинга показателей работы сети (</a:t>
            </a:r>
            <a:r>
              <a:rPr lang="ru-RU" dirty="0" err="1" smtClean="0"/>
              <a:t>QoS</a:t>
            </a:r>
            <a:r>
              <a:rPr lang="ru-RU" dirty="0" smtClean="0"/>
              <a:t> (</a:t>
            </a:r>
            <a:r>
              <a:rPr lang="ru-RU" dirty="0" err="1" smtClean="0"/>
              <a:t>Quality</a:t>
            </a:r>
            <a:r>
              <a:rPr lang="ru-RU" dirty="0" smtClean="0"/>
              <a:t> </a:t>
            </a:r>
            <a:r>
              <a:rPr lang="ru-RU" dirty="0" err="1" smtClean="0"/>
              <a:t>of</a:t>
            </a:r>
            <a:r>
              <a:rPr lang="ru-RU" dirty="0" smtClean="0"/>
              <a:t> </a:t>
            </a:r>
            <a:r>
              <a:rPr lang="ru-RU" dirty="0" err="1" smtClean="0"/>
              <a:t>Service</a:t>
            </a:r>
            <a:r>
              <a:rPr lang="ru-RU" dirty="0" smtClean="0"/>
              <a:t>, Качество обслуживания), </a:t>
            </a:r>
            <a:r>
              <a:rPr lang="ru-RU" dirty="0" err="1" smtClean="0"/>
              <a:t>ToS</a:t>
            </a:r>
            <a:r>
              <a:rPr lang="ru-RU" dirty="0" smtClean="0"/>
              <a:t> (</a:t>
            </a:r>
            <a:r>
              <a:rPr lang="ru-RU" dirty="0" err="1" smtClean="0"/>
              <a:t>Terms</a:t>
            </a:r>
            <a:r>
              <a:rPr lang="ru-RU" dirty="0" smtClean="0"/>
              <a:t> </a:t>
            </a:r>
            <a:r>
              <a:rPr lang="ru-RU" dirty="0" err="1" smtClean="0"/>
              <a:t>of</a:t>
            </a:r>
            <a:r>
              <a:rPr lang="ru-RU" dirty="0" smtClean="0"/>
              <a:t> </a:t>
            </a:r>
            <a:r>
              <a:rPr lang="ru-RU" dirty="0" err="1" smtClean="0"/>
              <a:t>Service</a:t>
            </a:r>
            <a:r>
              <a:rPr lang="ru-RU" dirty="0" smtClean="0"/>
              <a:t>, Тип обслуживания)) и распределения сетевых ресурсов; </a:t>
            </a:r>
          </a:p>
          <a:p>
            <a:r>
              <a:rPr lang="ru-RU" dirty="0" smtClean="0"/>
              <a:t>(S) </a:t>
            </a:r>
            <a:r>
              <a:rPr lang="ru-RU" dirty="0" err="1" smtClean="0"/>
              <a:t>Security</a:t>
            </a:r>
            <a:r>
              <a:rPr lang="ru-RU" dirty="0" smtClean="0"/>
              <a:t> </a:t>
            </a:r>
            <a:r>
              <a:rPr lang="ru-RU" dirty="0" err="1" smtClean="0"/>
              <a:t>Management</a:t>
            </a:r>
            <a:r>
              <a:rPr lang="ru-RU" dirty="0" smtClean="0"/>
              <a:t> (Управление безопасностью) — возможность управления доступом к сетевым ресурсам и защитой от угроз. </a:t>
            </a:r>
            <a:endParaRPr lang="ru-RU" dirty="0"/>
          </a:p>
        </p:txBody>
      </p:sp>
    </p:spTree>
    <p:extLst>
      <p:ext uri="{BB962C8B-B14F-4D97-AF65-F5344CB8AC3E}">
        <p14:creationId xmlns:p14="http://schemas.microsoft.com/office/powerpoint/2010/main" val="103124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ru-RU" dirty="0" smtClean="0"/>
              <a:t>Модель управления ITIL </a:t>
            </a:r>
          </a:p>
          <a:p>
            <a:pPr marL="0" indent="0">
              <a:buNone/>
            </a:pPr>
            <a:endParaRPr lang="ru-RU" dirty="0" smtClean="0"/>
          </a:p>
          <a:p>
            <a:r>
              <a:rPr lang="ru-RU" dirty="0" smtClean="0"/>
              <a:t>Модель управления ITIL (IT </a:t>
            </a:r>
            <a:r>
              <a:rPr lang="ru-RU" dirty="0" err="1" smtClean="0"/>
              <a:t>Infrastructure</a:t>
            </a:r>
            <a:r>
              <a:rPr lang="ru-RU" dirty="0" smtClean="0"/>
              <a:t> </a:t>
            </a:r>
            <a:r>
              <a:rPr lang="ru-RU" dirty="0" err="1" smtClean="0"/>
              <a:t>Library</a:t>
            </a:r>
            <a:r>
              <a:rPr lang="ru-RU" dirty="0" smtClean="0"/>
              <a:t>) была создана специальным агентством OGC (</a:t>
            </a:r>
            <a:r>
              <a:rPr lang="ru-RU" dirty="0" err="1" smtClean="0"/>
              <a:t>Office</a:t>
            </a:r>
            <a:r>
              <a:rPr lang="ru-RU" dirty="0" smtClean="0"/>
              <a:t> </a:t>
            </a:r>
            <a:r>
              <a:rPr lang="ru-RU" dirty="0" err="1" smtClean="0"/>
              <a:t>of</a:t>
            </a:r>
            <a:r>
              <a:rPr lang="ru-RU" dirty="0" smtClean="0"/>
              <a:t> </a:t>
            </a:r>
            <a:r>
              <a:rPr lang="ru-RU" dirty="0" err="1" smtClean="0"/>
              <a:t>Government</a:t>
            </a:r>
            <a:r>
              <a:rPr lang="ru-RU" dirty="0" smtClean="0"/>
              <a:t> </a:t>
            </a:r>
            <a:r>
              <a:rPr lang="ru-RU" dirty="0" err="1" smtClean="0"/>
              <a:t>Commerce</a:t>
            </a:r>
            <a:r>
              <a:rPr lang="ru-RU" dirty="0" smtClean="0"/>
              <a:t>) при правительстве Великобритании как стандартный набор функций для осуществления управления ИТ-сервисов компаний. </a:t>
            </a:r>
          </a:p>
          <a:p>
            <a:r>
              <a:rPr lang="ru-RU" dirty="0" smtClean="0"/>
              <a:t>Описан этот набор функций в библиотеке рекомендаций, включающей в себя в разных вариантах от 40 до 60 книг </a:t>
            </a:r>
            <a:endParaRPr lang="ru-RU" dirty="0"/>
          </a:p>
        </p:txBody>
      </p:sp>
    </p:spTree>
    <p:extLst>
      <p:ext uri="{BB962C8B-B14F-4D97-AF65-F5344CB8AC3E}">
        <p14:creationId xmlns:p14="http://schemas.microsoft.com/office/powerpoint/2010/main" val="786587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ru-RU" dirty="0" smtClean="0"/>
              <a:t>В библиотеке содержатся рекомендации по тому, </a:t>
            </a:r>
            <a:r>
              <a:rPr lang="ru-RU" b="1" dirty="0" smtClean="0"/>
              <a:t>что надо делать </a:t>
            </a:r>
            <a:r>
              <a:rPr lang="ru-RU" dirty="0" smtClean="0"/>
              <a:t>для осуществления ИТ-услуг, </a:t>
            </a:r>
            <a:r>
              <a:rPr lang="ru-RU" b="1" dirty="0" smtClean="0"/>
              <a:t>но не то, как это надо делать</a:t>
            </a:r>
            <a:r>
              <a:rPr lang="ru-RU" dirty="0" smtClean="0"/>
              <a:t>. </a:t>
            </a:r>
          </a:p>
          <a:p>
            <a:r>
              <a:rPr lang="ru-RU" dirty="0" smtClean="0"/>
              <a:t>Последнее должно осуществляться сотрудниками ИТ- служб согласно выработанным в компании правилам, опыту сотрудников, их квалификации и техническим стандартам. </a:t>
            </a:r>
          </a:p>
          <a:p>
            <a:r>
              <a:rPr lang="ru-RU" dirty="0" smtClean="0"/>
              <a:t>Все управление выполняется не на базе управления подсистемами ИС, а на базе управления процессами ИТ-сервисов. </a:t>
            </a:r>
            <a:endParaRPr lang="ru-RU" dirty="0"/>
          </a:p>
        </p:txBody>
      </p:sp>
    </p:spTree>
    <p:extLst>
      <p:ext uri="{BB962C8B-B14F-4D97-AF65-F5344CB8AC3E}">
        <p14:creationId xmlns:p14="http://schemas.microsoft.com/office/powerpoint/2010/main" val="3035387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ru-RU" dirty="0" smtClean="0"/>
              <a:t>Весь процесс сопровождения рассматривается, как структура для </a:t>
            </a:r>
            <a:r>
              <a:rPr lang="ru-RU" b="1" dirty="0" smtClean="0"/>
              <a:t>планирования, контроля, слежения за активностью </a:t>
            </a:r>
            <a:r>
              <a:rPr lang="ru-RU" dirty="0" smtClean="0"/>
              <a:t>ИТ-ресурсов предприятия. </a:t>
            </a:r>
          </a:p>
          <a:p>
            <a:r>
              <a:rPr lang="ru-RU" dirty="0" smtClean="0"/>
              <a:t>Он разделен на группы процессов стратегического уровня (например, организация ИТ-служб), </a:t>
            </a:r>
          </a:p>
          <a:p>
            <a:r>
              <a:rPr lang="ru-RU" dirty="0" smtClean="0"/>
              <a:t>тактического уровня (например, планирование и контроль ИТ-услуг) и </a:t>
            </a:r>
          </a:p>
          <a:p>
            <a:r>
              <a:rPr lang="ru-RU" dirty="0" smtClean="0"/>
              <a:t>оперативного уровня (например, поддержка ИТ- услуг).</a:t>
            </a:r>
            <a:endParaRPr lang="ru-RU" dirty="0"/>
          </a:p>
        </p:txBody>
      </p:sp>
    </p:spTree>
    <p:extLst>
      <p:ext uri="{BB962C8B-B14F-4D97-AF65-F5344CB8AC3E}">
        <p14:creationId xmlns:p14="http://schemas.microsoft.com/office/powerpoint/2010/main" val="305734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a:xfrm>
            <a:off x="838200" y="1469570"/>
            <a:ext cx="10515600" cy="5159829"/>
          </a:xfrm>
        </p:spPr>
        <p:txBody>
          <a:bodyPr>
            <a:normAutofit fontScale="92500" lnSpcReduction="20000"/>
          </a:bodyPr>
          <a:lstStyle/>
          <a:p>
            <a:pPr marL="0" indent="0">
              <a:buNone/>
            </a:pPr>
            <a:r>
              <a:rPr lang="ru-RU" dirty="0"/>
              <a:t>Сопровождение информационных систем (ИС) состоит из двух больших и разноплановых задач</a:t>
            </a:r>
            <a:r>
              <a:rPr lang="ru-RU" dirty="0" smtClean="0"/>
              <a:t>.</a:t>
            </a:r>
          </a:p>
          <a:p>
            <a:r>
              <a:rPr lang="ru-RU" dirty="0"/>
              <a:t> </a:t>
            </a:r>
            <a:r>
              <a:rPr lang="ru-RU" i="1" dirty="0" smtClean="0"/>
              <a:t>Первая </a:t>
            </a:r>
            <a:r>
              <a:rPr lang="ru-RU" i="1" dirty="0"/>
              <a:t>задача</a:t>
            </a:r>
            <a:r>
              <a:rPr lang="ru-RU" dirty="0"/>
              <a:t> — эксплуатация информационной системы. Решение этой задачи начинается с установки прикладного программного обеспечения (ПО) в определенном программно-аппаратном окружении и настройкой ПО в соответствии с документацией разработчика таким образом, чтобы обеспечить максимальную надежность и производительность работы приложения. В дальнейшем инженерами службы поддержки обеспечивается функционирование информационной системы с заданными параметрами доступности — и программно-аппаратного окружения, и прикладного ПО.</a:t>
            </a:r>
          </a:p>
          <a:p>
            <a:r>
              <a:rPr lang="ru-RU" i="1" dirty="0" smtClean="0"/>
              <a:t>Вторая </a:t>
            </a:r>
            <a:r>
              <a:rPr lang="ru-RU" i="1" dirty="0"/>
              <a:t>задача </a:t>
            </a:r>
            <a:r>
              <a:rPr lang="ru-RU" dirty="0"/>
              <a:t>— внесение изменений в информационную систему. Изменения могут включать </a:t>
            </a:r>
            <a:r>
              <a:rPr lang="ru-RU" dirty="0" err="1"/>
              <a:t>донастройки</a:t>
            </a:r>
            <a:r>
              <a:rPr lang="ru-RU" dirty="0"/>
              <a:t> тиражируемого ПО или доработки заказного ПО. И </a:t>
            </a:r>
            <a:r>
              <a:rPr lang="ru-RU" dirty="0" err="1"/>
              <a:t>донастройки</a:t>
            </a:r>
            <a:r>
              <a:rPr lang="ru-RU" dirty="0"/>
              <a:t> и доработки, как правило, требуют привлечения консультантов по бизнес-процессам, а также программистов, обладающих необходимыми компетенциями</a:t>
            </a:r>
            <a:r>
              <a:rPr lang="ru-RU" dirty="0" smtClean="0"/>
              <a:t>.</a:t>
            </a:r>
            <a:endParaRPr lang="ru-RU" dirty="0"/>
          </a:p>
        </p:txBody>
      </p:sp>
    </p:spTree>
    <p:extLst>
      <p:ext uri="{BB962C8B-B14F-4D97-AF65-F5344CB8AC3E}">
        <p14:creationId xmlns:p14="http://schemas.microsoft.com/office/powerpoint/2010/main" val="3209781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a:xfrm>
            <a:off x="838200" y="1110344"/>
            <a:ext cx="10515600" cy="5617027"/>
          </a:xfrm>
        </p:spPr>
        <p:txBody>
          <a:bodyPr>
            <a:normAutofit fontScale="92500" lnSpcReduction="10000"/>
          </a:bodyPr>
          <a:lstStyle/>
          <a:p>
            <a:r>
              <a:rPr lang="ru-RU" dirty="0" smtClean="0"/>
              <a:t>10 базовых процессов управления, которые обеспечивают поддержку и предоставление ИТ-сервисов ITSM (IT </a:t>
            </a:r>
            <a:r>
              <a:rPr lang="ru-RU" dirty="0" err="1" smtClean="0"/>
              <a:t>Service</a:t>
            </a:r>
            <a:r>
              <a:rPr lang="ru-RU" dirty="0" smtClean="0"/>
              <a:t> </a:t>
            </a:r>
            <a:r>
              <a:rPr lang="ru-RU" dirty="0" err="1" smtClean="0"/>
              <a:t>Management</a:t>
            </a:r>
            <a:r>
              <a:rPr lang="ru-RU" dirty="0" smtClean="0"/>
              <a:t>), а именно управление: </a:t>
            </a:r>
          </a:p>
          <a:p>
            <a:r>
              <a:rPr lang="ru-RU" dirty="0" smtClean="0"/>
              <a:t>инцидентами; </a:t>
            </a:r>
          </a:p>
          <a:p>
            <a:r>
              <a:rPr lang="ru-RU" dirty="0" smtClean="0"/>
              <a:t>проблемами; </a:t>
            </a:r>
          </a:p>
          <a:p>
            <a:r>
              <a:rPr lang="ru-RU" dirty="0" smtClean="0"/>
              <a:t>конфигурациями; </a:t>
            </a:r>
          </a:p>
          <a:p>
            <a:r>
              <a:rPr lang="ru-RU" dirty="0" smtClean="0"/>
              <a:t> изменениями; </a:t>
            </a:r>
          </a:p>
          <a:p>
            <a:r>
              <a:rPr lang="ru-RU" dirty="0" smtClean="0"/>
              <a:t> релизами; </a:t>
            </a:r>
          </a:p>
          <a:p>
            <a:r>
              <a:rPr lang="ru-RU" dirty="0" smtClean="0"/>
              <a:t>уровнем услуг; </a:t>
            </a:r>
          </a:p>
          <a:p>
            <a:r>
              <a:rPr lang="ru-RU" dirty="0" smtClean="0"/>
              <a:t>мощностью; </a:t>
            </a:r>
          </a:p>
          <a:p>
            <a:r>
              <a:rPr lang="ru-RU" dirty="0" smtClean="0"/>
              <a:t>доступностью; </a:t>
            </a:r>
          </a:p>
          <a:p>
            <a:r>
              <a:rPr lang="ru-RU" dirty="0" smtClean="0"/>
              <a:t> непрерывностью; </a:t>
            </a:r>
          </a:p>
          <a:p>
            <a:r>
              <a:rPr lang="ru-RU" dirty="0" smtClean="0"/>
              <a:t> безопасностью. </a:t>
            </a:r>
            <a:endParaRPr lang="ru-RU" dirty="0"/>
          </a:p>
        </p:txBody>
      </p:sp>
    </p:spTree>
    <p:extLst>
      <p:ext uri="{BB962C8B-B14F-4D97-AF65-F5344CB8AC3E}">
        <p14:creationId xmlns:p14="http://schemas.microsoft.com/office/powerpoint/2010/main" val="3289823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ru-RU" dirty="0" smtClean="0"/>
              <a:t>Отдельно описаны вопросы финансового управления, функции </a:t>
            </a:r>
            <a:r>
              <a:rPr lang="ru-RU" dirty="0" err="1" smtClean="0"/>
              <a:t>Service</a:t>
            </a:r>
            <a:r>
              <a:rPr lang="ru-RU" dirty="0" smtClean="0"/>
              <a:t> (</a:t>
            </a:r>
            <a:r>
              <a:rPr lang="ru-RU" dirty="0" err="1" smtClean="0"/>
              <a:t>Help</a:t>
            </a:r>
            <a:r>
              <a:rPr lang="ru-RU" dirty="0" smtClean="0"/>
              <a:t>) </a:t>
            </a:r>
            <a:r>
              <a:rPr lang="ru-RU" dirty="0" err="1" smtClean="0"/>
              <a:t>Desk</a:t>
            </a:r>
            <a:r>
              <a:rPr lang="ru-RU" dirty="0" smtClean="0"/>
              <a:t>. </a:t>
            </a:r>
          </a:p>
          <a:p>
            <a:r>
              <a:rPr lang="ru-RU" dirty="0" smtClean="0"/>
              <a:t>При этом пользователь ИС- компании стал рассматриваться как заказчик ИТ-услуг. </a:t>
            </a:r>
            <a:endParaRPr lang="ru-RU" dirty="0"/>
          </a:p>
        </p:txBody>
      </p:sp>
    </p:spTree>
    <p:extLst>
      <p:ext uri="{BB962C8B-B14F-4D97-AF65-F5344CB8AC3E}">
        <p14:creationId xmlns:p14="http://schemas.microsoft.com/office/powerpoint/2010/main" val="3404646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ru-RU" dirty="0" smtClean="0"/>
              <a:t>Как вариант реализации структуры управления, для эффективного сопровождения может быть создан центр компетенции на стороне клиента. </a:t>
            </a:r>
          </a:p>
          <a:p>
            <a:r>
              <a:rPr lang="ru-RU" dirty="0" smtClean="0"/>
              <a:t>Это должна быть организационная форма, обеспечивающая компетенцию (необходимый уровень знаний и возможностей) в заданной области, в рассматриваемом случае — совокупность информационных систем корпорации. </a:t>
            </a:r>
          </a:p>
        </p:txBody>
      </p:sp>
    </p:spTree>
    <p:extLst>
      <p:ext uri="{BB962C8B-B14F-4D97-AF65-F5344CB8AC3E}">
        <p14:creationId xmlns:p14="http://schemas.microsoft.com/office/powerpoint/2010/main" val="1497085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fontScale="92500" lnSpcReduction="20000"/>
          </a:bodyPr>
          <a:lstStyle/>
          <a:p>
            <a:r>
              <a:rPr lang="ru-RU" dirty="0" smtClean="0"/>
              <a:t>Для обеспечения компетенции организационная форма Центра компетенции, в идеале, должна содержать следующие функциональные блоки: </a:t>
            </a:r>
          </a:p>
          <a:p>
            <a:r>
              <a:rPr lang="ru-RU" b="1" dirty="0" smtClean="0"/>
              <a:t>Блок функциональной поддержки. </a:t>
            </a:r>
            <a:r>
              <a:rPr lang="ru-RU" dirty="0" smtClean="0"/>
              <a:t>Поддержка конечных пользователей по телефону, обработка сообщений пользователей, работа с базой решений компании-поставщика, анализ возникновения проблем, обработка запросов-рекламаций в адрес компании-поставщика, администрирование пользователей ИСУ. </a:t>
            </a:r>
          </a:p>
          <a:p>
            <a:r>
              <a:rPr lang="ru-RU" b="1" dirty="0" smtClean="0"/>
              <a:t>Блок технической поддержки системы</a:t>
            </a:r>
            <a:r>
              <a:rPr lang="ru-RU" dirty="0" smtClean="0"/>
              <a:t>. Решение технических проблем на уровне ландшафта системы (комплекс технических средств и правил, имеющих место быть в компании), анализ возникновения технических проблем, обработка запросов-рекламаций в адрес компании-поставщика, инсталляция и апгрейд компонентов ИСУ, администрирование системного ландшафта. </a:t>
            </a:r>
            <a:endParaRPr lang="ru-RU" dirty="0"/>
          </a:p>
        </p:txBody>
      </p:sp>
    </p:spTree>
    <p:extLst>
      <p:ext uri="{BB962C8B-B14F-4D97-AF65-F5344CB8AC3E}">
        <p14:creationId xmlns:p14="http://schemas.microsoft.com/office/powerpoint/2010/main" val="711635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ru-RU" b="1" dirty="0" smtClean="0"/>
              <a:t>Блок управления договорами и лицензиями</a:t>
            </a:r>
            <a:r>
              <a:rPr lang="ru-RU" dirty="0" smtClean="0"/>
              <a:t>. Заключение договоров на новые компоненты ИСУ, новые лицензии, а также на поддержку со стороны компании-поставщика. </a:t>
            </a:r>
          </a:p>
          <a:p>
            <a:r>
              <a:rPr lang="ru-RU" b="1" dirty="0" smtClean="0"/>
              <a:t>Блок аудита лицензий и масштабируемости </a:t>
            </a:r>
            <a:r>
              <a:rPr lang="ru-RU" dirty="0" smtClean="0"/>
              <a:t>системы. Определение необходимого объёма лицензий, аудит текущего объёма используемых лицензий, оценка результатов измерения системного ландшафта, взаимодействие с компанией-поставщиком по результатам аудита системного ландшафта. </a:t>
            </a:r>
            <a:endParaRPr lang="ru-RU" dirty="0"/>
          </a:p>
        </p:txBody>
      </p:sp>
    </p:spTree>
    <p:extLst>
      <p:ext uri="{BB962C8B-B14F-4D97-AF65-F5344CB8AC3E}">
        <p14:creationId xmlns:p14="http://schemas.microsoft.com/office/powerpoint/2010/main" val="4085575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lnSpcReduction="10000"/>
          </a:bodyPr>
          <a:lstStyle/>
          <a:p>
            <a:r>
              <a:rPr lang="ru-RU" b="1" dirty="0" smtClean="0"/>
              <a:t>Блок управления информационным обеспечением. </a:t>
            </a:r>
            <a:r>
              <a:rPr lang="ru-RU" dirty="0" smtClean="0"/>
              <a:t>Распространение информационных материалов среди пользователей ИСУ, обзор информационных источников компаний-поставщиков, организация доступа к ним для заинтересованных лиц, подготовка специфической информации по запросам, организация информационных мероприятий. </a:t>
            </a:r>
          </a:p>
          <a:p>
            <a:r>
              <a:rPr lang="ru-RU" b="1" dirty="0" smtClean="0"/>
              <a:t>Блок управления дополнительными разработками. </a:t>
            </a:r>
            <a:r>
              <a:rPr lang="ru-RU" dirty="0" smtClean="0"/>
              <a:t>Управление запросами пользователей на проведение дополнительных разработок для ИСУ, разработка новых отчётов и программ, модификация стандартных объектов ИСУ, контроль проведённых модификаций, разработка интерфейсов между подсистемами ИСУ</a:t>
            </a:r>
            <a:endParaRPr lang="ru-RU" dirty="0"/>
          </a:p>
        </p:txBody>
      </p:sp>
    </p:spTree>
    <p:extLst>
      <p:ext uri="{BB962C8B-B14F-4D97-AF65-F5344CB8AC3E}">
        <p14:creationId xmlns:p14="http://schemas.microsoft.com/office/powerpoint/2010/main" val="139832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a:xfrm>
            <a:off x="838200" y="1534886"/>
            <a:ext cx="10869386" cy="4882243"/>
          </a:xfrm>
        </p:spPr>
        <p:txBody>
          <a:bodyPr>
            <a:normAutofit/>
          </a:bodyPr>
          <a:lstStyle/>
          <a:p>
            <a:r>
              <a:rPr lang="ru-RU" b="1" dirty="0" smtClean="0"/>
              <a:t>Блок управления внутренним маркетингом системы. </a:t>
            </a:r>
            <a:r>
              <a:rPr lang="ru-RU" dirty="0" smtClean="0"/>
              <a:t>Формирование содержания для материалов разъяснительного характера относительно проведённых внедрений и функционирующих решений, проведение презентаций, организация информационных мероприятий для будущих пользователей ИСУ, организация референт визитов. </a:t>
            </a:r>
          </a:p>
          <a:p>
            <a:r>
              <a:rPr lang="ru-RU" b="1" dirty="0" smtClean="0"/>
              <a:t>Блок консалтинга в части развития и поддержки системы</a:t>
            </a:r>
            <a:r>
              <a:rPr lang="ru-RU" dirty="0" smtClean="0"/>
              <a:t>. Проведения управленческого консалтинга, разработка стандартов и шаблонов для ИСУ, консультирование по управлению проектами, консультирование по прикладным компонентам ИСУ. </a:t>
            </a:r>
            <a:endParaRPr lang="ru-RU" dirty="0"/>
          </a:p>
        </p:txBody>
      </p:sp>
    </p:spTree>
    <p:extLst>
      <p:ext uri="{BB962C8B-B14F-4D97-AF65-F5344CB8AC3E}">
        <p14:creationId xmlns:p14="http://schemas.microsoft.com/office/powerpoint/2010/main" val="1113820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ru-RU" b="1" dirty="0" smtClean="0"/>
              <a:t>Блок обучения. </a:t>
            </a:r>
            <a:r>
              <a:rPr lang="ru-RU" dirty="0" smtClean="0"/>
              <a:t>Разработка специальных программ обучения, проведение стандартного обучения групп пользователей по учебным материалам компаний-поставщиков, обучение проектных команд </a:t>
            </a:r>
            <a:endParaRPr lang="ru-RU" dirty="0"/>
          </a:p>
        </p:txBody>
      </p:sp>
    </p:spTree>
    <p:extLst>
      <p:ext uri="{BB962C8B-B14F-4D97-AF65-F5344CB8AC3E}">
        <p14:creationId xmlns:p14="http://schemas.microsoft.com/office/powerpoint/2010/main" val="404056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218"/>
          </a:xfrm>
        </p:spPr>
        <p:txBody>
          <a:bodyPr>
            <a:normAutofit/>
          </a:bodyPr>
          <a:lstStyle/>
          <a:p>
            <a:pPr algn="ctr"/>
            <a:r>
              <a:rPr lang="ru-RU" sz="2800" dirty="0" smtClean="0"/>
              <a:t>Объекты администрирования в информационных системах </a:t>
            </a:r>
            <a:endParaRPr lang="ru-RU" sz="2800" dirty="0"/>
          </a:p>
        </p:txBody>
      </p:sp>
      <p:sp>
        <p:nvSpPr>
          <p:cNvPr id="3" name="Объект 2"/>
          <p:cNvSpPr>
            <a:spLocks noGrp="1"/>
          </p:cNvSpPr>
          <p:nvPr>
            <p:ph idx="1"/>
          </p:nvPr>
        </p:nvSpPr>
        <p:spPr/>
        <p:txBody>
          <a:bodyPr>
            <a:normAutofit/>
          </a:bodyPr>
          <a:lstStyle/>
          <a:p>
            <a:r>
              <a:rPr lang="en-US" dirty="0" smtClean="0"/>
              <a:t>Michael </a:t>
            </a:r>
            <a:r>
              <a:rPr lang="en-US" dirty="0" err="1" smtClean="0"/>
              <a:t>Doane</a:t>
            </a:r>
            <a:r>
              <a:rPr lang="en-US" dirty="0" smtClean="0"/>
              <a:t> The SAP Green Book A Business Guide for Effectively Managing the SAP Lifecycle: SAP PRESS, 2012. 323 </a:t>
            </a:r>
            <a:r>
              <a:rPr lang="ru-RU" dirty="0" smtClean="0"/>
              <a:t>с. </a:t>
            </a:r>
          </a:p>
          <a:p>
            <a:r>
              <a:rPr lang="ru-RU" dirty="0" smtClean="0"/>
              <a:t>Организация работ по сопровождению информационных систем. [Электронный ресурс]. Режим доступа: </a:t>
            </a:r>
            <a:r>
              <a:rPr lang="en-US" dirty="0" smtClean="0"/>
              <a:t>http://referatplus.ru/economik/ste23.php (</a:t>
            </a:r>
            <a:r>
              <a:rPr lang="ru-RU" dirty="0" smtClean="0"/>
              <a:t>дата обращения: 11.09.2016). </a:t>
            </a:r>
          </a:p>
          <a:p>
            <a:r>
              <a:rPr lang="ru-RU" dirty="0" smtClean="0"/>
              <a:t>Центр компетенции — решение проблем сервиса </a:t>
            </a:r>
            <a:r>
              <a:rPr lang="en-US" dirty="0" smtClean="0"/>
              <a:t>ERP-</a:t>
            </a:r>
            <a:r>
              <a:rPr lang="ru-RU" dirty="0" smtClean="0"/>
              <a:t>систем. [Электронный ресурс]. Режим доступа: </a:t>
            </a:r>
            <a:r>
              <a:rPr lang="en-US" dirty="0" smtClean="0"/>
              <a:t>http://www.acconcept.ru/science/solutions/265--erp-.html (</a:t>
            </a:r>
            <a:r>
              <a:rPr lang="ru-RU" dirty="0" smtClean="0"/>
              <a:t>дата обращения: 11.10.2016). </a:t>
            </a:r>
            <a:endParaRPr lang="ru-RU" dirty="0"/>
          </a:p>
        </p:txBody>
      </p:sp>
    </p:spTree>
    <p:extLst>
      <p:ext uri="{BB962C8B-B14F-4D97-AF65-F5344CB8AC3E}">
        <p14:creationId xmlns:p14="http://schemas.microsoft.com/office/powerpoint/2010/main" val="204410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p:txBody>
          <a:bodyPr>
            <a:normAutofit lnSpcReduction="10000"/>
          </a:bodyPr>
          <a:lstStyle/>
          <a:p>
            <a:r>
              <a:rPr lang="ru-RU" dirty="0"/>
              <a:t>Как уже было упомянуто, задачи сопровождения изучены слабо, отсутствует методика их классификации. </a:t>
            </a:r>
            <a:endParaRPr lang="ru-RU" dirty="0" smtClean="0"/>
          </a:p>
          <a:p>
            <a:r>
              <a:rPr lang="ru-RU" dirty="0" smtClean="0"/>
              <a:t>В </a:t>
            </a:r>
            <a:r>
              <a:rPr lang="ru-RU" dirty="0"/>
              <a:t>большинстве источников сопровождение предстаёт как второстепенный этап жизненного цикла ИС, в то время как на практике его значимость трудно переоценить. </a:t>
            </a:r>
            <a:endParaRPr lang="ru-RU" dirty="0" smtClean="0"/>
          </a:p>
          <a:p>
            <a:r>
              <a:rPr lang="ru-RU" dirty="0" smtClean="0"/>
              <a:t>Наибольший </a:t>
            </a:r>
            <a:r>
              <a:rPr lang="ru-RU" dirty="0"/>
              <a:t>интерес для коммерческой структуры представляет видение процесса глазами потребителя. В стандарте ГОСТ Р ИСО/МЭК 14764–2002 описана структура модификаций, производимых в ходе сопровождения ИС, однако эта структура не учитывает специфики задач сопровождения корпоративных информационных систем. </a:t>
            </a:r>
          </a:p>
        </p:txBody>
      </p:sp>
    </p:spTree>
    <p:extLst>
      <p:ext uri="{BB962C8B-B14F-4D97-AF65-F5344CB8AC3E}">
        <p14:creationId xmlns:p14="http://schemas.microsoft.com/office/powerpoint/2010/main" val="87120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0918"/>
          </a:xfrm>
        </p:spPr>
        <p:txBody>
          <a:bodyPr>
            <a:normAutofit fontScale="90000"/>
          </a:bodyPr>
          <a:lstStyle/>
          <a:p>
            <a:pPr algn="ctr"/>
            <a:r>
              <a:rPr lang="ru-RU" dirty="0" smtClean="0"/>
              <a:t> </a:t>
            </a:r>
            <a:r>
              <a:rPr lang="ru-RU" sz="2200" dirty="0" smtClean="0"/>
              <a:t>Иерархия задач сопровождения, учитывающая специфику банковских информационных систем.</a:t>
            </a:r>
            <a:endParaRPr lang="ru-RU" sz="2200" dirty="0"/>
          </a:p>
        </p:txBody>
      </p:sp>
      <p:pic>
        <p:nvPicPr>
          <p:cNvPr id="4" name="Объект 3"/>
          <p:cNvPicPr>
            <a:picLocks noGrp="1" noChangeAspect="1"/>
          </p:cNvPicPr>
          <p:nvPr>
            <p:ph idx="1"/>
          </p:nvPr>
        </p:nvPicPr>
        <p:blipFill>
          <a:blip r:embed="rId2"/>
          <a:stretch>
            <a:fillRect/>
          </a:stretch>
        </p:blipFill>
        <p:spPr>
          <a:xfrm>
            <a:off x="1861457" y="1097378"/>
            <a:ext cx="8801100" cy="5529437"/>
          </a:xfrm>
          <a:prstGeom prst="rect">
            <a:avLst/>
          </a:prstGeom>
        </p:spPr>
      </p:pic>
    </p:spTree>
    <p:extLst>
      <p:ext uri="{BB962C8B-B14F-4D97-AF65-F5344CB8AC3E}">
        <p14:creationId xmlns:p14="http://schemas.microsoft.com/office/powerpoint/2010/main" val="362239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p:txBody>
          <a:bodyPr/>
          <a:lstStyle/>
          <a:p>
            <a:r>
              <a:rPr lang="ru-RU" b="1" dirty="0"/>
              <a:t>Развитие ИС</a:t>
            </a:r>
            <a:r>
              <a:rPr lang="ru-RU" dirty="0"/>
              <a:t> предполагает частичную или полную модернизацию. В связи с этим, развитие ИС можно разделить </a:t>
            </a:r>
            <a:r>
              <a:rPr lang="ru-RU" dirty="0" smtClean="0"/>
              <a:t>на:</a:t>
            </a:r>
          </a:p>
          <a:p>
            <a:pPr lvl="1"/>
            <a:r>
              <a:rPr lang="ru-RU" dirty="0" smtClean="0"/>
              <a:t> </a:t>
            </a:r>
            <a:r>
              <a:rPr lang="ru-RU" dirty="0"/>
              <a:t>доработку ИС, </a:t>
            </a:r>
            <a:endParaRPr lang="ru-RU" dirty="0" smtClean="0"/>
          </a:p>
          <a:p>
            <a:pPr lvl="1"/>
            <a:r>
              <a:rPr lang="ru-RU" dirty="0" smtClean="0"/>
              <a:t>разработку </a:t>
            </a:r>
            <a:r>
              <a:rPr lang="ru-RU" dirty="0"/>
              <a:t>дополнительного ПО и </a:t>
            </a:r>
            <a:endParaRPr lang="ru-RU" dirty="0" smtClean="0"/>
          </a:p>
          <a:p>
            <a:pPr lvl="1"/>
            <a:r>
              <a:rPr lang="ru-RU" dirty="0" smtClean="0"/>
              <a:t>замену </a:t>
            </a:r>
            <a:r>
              <a:rPr lang="ru-RU" dirty="0"/>
              <a:t>ИС на более современную и функциональную. </a:t>
            </a:r>
          </a:p>
          <a:p>
            <a:pPr lvl="1"/>
            <a:endParaRPr lang="ru-RU" dirty="0" smtClean="0"/>
          </a:p>
          <a:p>
            <a:pPr lvl="1"/>
            <a:r>
              <a:rPr lang="ru-RU" dirty="0" smtClean="0"/>
              <a:t>Адаптивное </a:t>
            </a:r>
            <a:r>
              <a:rPr lang="ru-RU" dirty="0"/>
              <a:t>сопровождение это доработка программного продукта после поставки, позволяющее адаптировать его к новым условиям эксплуатации </a:t>
            </a:r>
          </a:p>
        </p:txBody>
      </p:sp>
    </p:spTree>
    <p:extLst>
      <p:ext uri="{BB962C8B-B14F-4D97-AF65-F5344CB8AC3E}">
        <p14:creationId xmlns:p14="http://schemas.microsoft.com/office/powerpoint/2010/main" val="105841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0918"/>
          </a:xfrm>
        </p:spPr>
        <p:txBody>
          <a:bodyPr>
            <a:normAutofit fontScale="90000"/>
          </a:bodyPr>
          <a:lstStyle/>
          <a:p>
            <a:pPr algn="ctr"/>
            <a:r>
              <a:rPr lang="ru-RU" dirty="0" smtClean="0"/>
              <a:t> </a:t>
            </a:r>
            <a:r>
              <a:rPr lang="ru-RU" sz="2200" dirty="0" smtClean="0"/>
              <a:t>Иерархия задач сопровождения, учитывающая специфику банковских информационных систем.</a:t>
            </a:r>
            <a:endParaRPr lang="ru-RU" sz="2200" dirty="0"/>
          </a:p>
        </p:txBody>
      </p:sp>
      <p:pic>
        <p:nvPicPr>
          <p:cNvPr id="4" name="Объект 3"/>
          <p:cNvPicPr>
            <a:picLocks noGrp="1" noChangeAspect="1"/>
          </p:cNvPicPr>
          <p:nvPr>
            <p:ph idx="1"/>
          </p:nvPr>
        </p:nvPicPr>
        <p:blipFill>
          <a:blip r:embed="rId2"/>
          <a:stretch>
            <a:fillRect/>
          </a:stretch>
        </p:blipFill>
        <p:spPr>
          <a:xfrm>
            <a:off x="1861457" y="1097378"/>
            <a:ext cx="8801100" cy="5529437"/>
          </a:xfrm>
          <a:prstGeom prst="rect">
            <a:avLst/>
          </a:prstGeom>
        </p:spPr>
      </p:pic>
    </p:spTree>
    <p:extLst>
      <p:ext uri="{BB962C8B-B14F-4D97-AF65-F5344CB8AC3E}">
        <p14:creationId xmlns:p14="http://schemas.microsoft.com/office/powerpoint/2010/main" val="408013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Сопровождение информационных систем</a:t>
            </a:r>
            <a:endParaRPr lang="ru-RU" dirty="0"/>
          </a:p>
        </p:txBody>
      </p:sp>
      <p:sp>
        <p:nvSpPr>
          <p:cNvPr id="3" name="Объект 2"/>
          <p:cNvSpPr>
            <a:spLocks noGrp="1"/>
          </p:cNvSpPr>
          <p:nvPr>
            <p:ph idx="1"/>
          </p:nvPr>
        </p:nvSpPr>
        <p:spPr/>
        <p:txBody>
          <a:bodyPr/>
          <a:lstStyle/>
          <a:p>
            <a:r>
              <a:rPr lang="ru-RU" b="1" dirty="0"/>
              <a:t>Корректирующее сопровождение</a:t>
            </a:r>
            <a:r>
              <a:rPr lang="ru-RU" dirty="0"/>
              <a:t> направлено на выявление и устранение несоответствий и ошибок после поставки программного продукта.</a:t>
            </a:r>
          </a:p>
        </p:txBody>
      </p:sp>
    </p:spTree>
    <p:extLst>
      <p:ext uri="{BB962C8B-B14F-4D97-AF65-F5344CB8AC3E}">
        <p14:creationId xmlns:p14="http://schemas.microsoft.com/office/powerpoint/2010/main" val="379233278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3055</Words>
  <Application>Microsoft Office PowerPoint</Application>
  <PresentationFormat>Widescreen</PresentationFormat>
  <Paragraphs>208</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Тема Office</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 Иерархия задач сопровождения, учитывающая специфику банковских информационных систем.</vt:lpstr>
      <vt:lpstr>Сопровождение информационных систем</vt:lpstr>
      <vt:lpstr> Иерархия задач сопровождения, учитывающая специфику банковских информационных систем.</vt:lpstr>
      <vt:lpstr>Сопровождение информационных систем</vt:lpstr>
      <vt:lpstr>Сопровождение информационных систем</vt:lpstr>
      <vt:lpstr> Иерархия задач сопровождения, учитывающая специфику банковских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Сопровождение информационных систем</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lpstr>Объекты администрирования в информационных системах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Сопровождение информационных систем</dc:title>
  <dc:creator>user</dc:creator>
  <cp:lastModifiedBy>Convertio</cp:lastModifiedBy>
  <cp:revision>22</cp:revision>
  <dcterms:created xsi:type="dcterms:W3CDTF">2019-11-10T13:36:13Z</dcterms:created>
  <dcterms:modified xsi:type="dcterms:W3CDTF">2022-12-19T09:00:01Z</dcterms:modified>
</cp:coreProperties>
</file>