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6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7BC3-A228-42B5-8BE4-9F920C80DA56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B0A3-F333-4CFF-B96B-4BD9E39A97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58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7BC3-A228-42B5-8BE4-9F920C80DA56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B0A3-F333-4CFF-B96B-4BD9E39A97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08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7BC3-A228-42B5-8BE4-9F920C80DA56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B0A3-F333-4CFF-B96B-4BD9E39A97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57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7BC3-A228-42B5-8BE4-9F920C80DA56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B0A3-F333-4CFF-B96B-4BD9E39A97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7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7BC3-A228-42B5-8BE4-9F920C80DA56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B0A3-F333-4CFF-B96B-4BD9E39A97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80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7BC3-A228-42B5-8BE4-9F920C80DA56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B0A3-F333-4CFF-B96B-4BD9E39A97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22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7BC3-A228-42B5-8BE4-9F920C80DA56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B0A3-F333-4CFF-B96B-4BD9E39A97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97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7BC3-A228-42B5-8BE4-9F920C80DA56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B0A3-F333-4CFF-B96B-4BD9E39A97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04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7BC3-A228-42B5-8BE4-9F920C80DA56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B0A3-F333-4CFF-B96B-4BD9E39A97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68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7BC3-A228-42B5-8BE4-9F920C80DA56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B0A3-F333-4CFF-B96B-4BD9E39A97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68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7BC3-A228-42B5-8BE4-9F920C80DA56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B0A3-F333-4CFF-B96B-4BD9E39A97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75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07BC3-A228-42B5-8BE4-9F920C80DA56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4B0A3-F333-4CFF-B96B-4BD9E39A97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99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db4o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Пространства имен в </a:t>
            </a:r>
            <a:r>
              <a:rPr lang="en-US" dirty="0" smtClean="0"/>
              <a:t>db4o</a:t>
            </a:r>
          </a:p>
          <a:p>
            <a:r>
              <a:rPr lang="ru-RU" dirty="0" smtClean="0"/>
              <a:t>Установка</a:t>
            </a:r>
            <a:endParaRPr lang="en-US" dirty="0"/>
          </a:p>
          <a:p>
            <a:r>
              <a:rPr lang="ru-RU" dirty="0" smtClean="0"/>
              <a:t>Элементарные</a:t>
            </a:r>
            <a:r>
              <a:rPr lang="en-US" dirty="0" smtClean="0"/>
              <a:t> CRUD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110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Установка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Подготовка к использованию </a:t>
            </a:r>
            <a:r>
              <a:rPr lang="en-US" dirty="0" smtClean="0"/>
              <a:t>db4o </a:t>
            </a:r>
            <a:r>
              <a:rPr lang="ru-RU" dirty="0" smtClean="0"/>
              <a:t>тривиальна: </a:t>
            </a:r>
          </a:p>
          <a:p>
            <a:pPr algn="just"/>
            <a:r>
              <a:rPr lang="ru-RU" dirty="0" smtClean="0"/>
              <a:t>Использование пакетного менеджера </a:t>
            </a:r>
            <a:r>
              <a:rPr lang="en-US" dirty="0" err="1" smtClean="0"/>
              <a:t>NuGet</a:t>
            </a:r>
            <a:r>
              <a:rPr lang="ru-RU" dirty="0" smtClean="0"/>
              <a:t> для загрузки библиотек (авторы </a:t>
            </a:r>
            <a:r>
              <a:rPr lang="en-US" dirty="0" smtClean="0"/>
              <a:t>db4o, db4o team, Versant)</a:t>
            </a:r>
            <a:r>
              <a:rPr lang="ru-RU" dirty="0" smtClean="0"/>
              <a:t>.</a:t>
            </a:r>
          </a:p>
          <a:p>
            <a:pPr algn="just"/>
            <a:r>
              <a:rPr lang="ru-RU" dirty="0" smtClean="0"/>
              <a:t>Ручное добавление файлов в директорию с проектом</a:t>
            </a:r>
          </a:p>
        </p:txBody>
      </p:sp>
    </p:spTree>
    <p:extLst>
      <p:ext uri="{BB962C8B-B14F-4D97-AF65-F5344CB8AC3E}">
        <p14:creationId xmlns:p14="http://schemas.microsoft.com/office/powerpoint/2010/main" val="223302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 Manager Enterprise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Возможность установки и корректной работы этого менеджера требует использования </a:t>
            </a:r>
            <a:r>
              <a:rPr lang="en-US" dirty="0" smtClean="0"/>
              <a:t>VS 2010</a:t>
            </a:r>
            <a:r>
              <a:rPr lang="ru-RU" dirty="0" smtClean="0"/>
              <a:t> (возможно 2015). Не является необходимым для реализации приложения в рамках этой работы.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73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Начало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Перед обращение к базе данных необходимо определить объектную модель данных (описать классы). В данном случае приведен пример простейшего класса: </a:t>
            </a:r>
            <a:r>
              <a:rPr lang="en-US" dirty="0"/>
              <a:t>Person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079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Класс </a:t>
            </a:r>
            <a:r>
              <a:rPr lang="en-US" dirty="0" smtClean="0"/>
              <a:t>Person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public class Person</a:t>
            </a:r>
          </a:p>
          <a:p>
            <a:pPr marL="0" indent="0">
              <a:buNone/>
            </a:pPr>
            <a:r>
              <a:rPr lang="ru-RU" dirty="0"/>
              <a:t>{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private </a:t>
            </a:r>
            <a:r>
              <a:rPr lang="en-US" dirty="0"/>
              <a:t>string </a:t>
            </a:r>
            <a:r>
              <a:rPr lang="en-US" dirty="0" smtClean="0"/>
              <a:t>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private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age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public </a:t>
            </a:r>
            <a:r>
              <a:rPr lang="en-US" dirty="0"/>
              <a:t>Person() { }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public </a:t>
            </a:r>
            <a:r>
              <a:rPr lang="en-US" dirty="0"/>
              <a:t>Person(String name, </a:t>
            </a:r>
            <a:r>
              <a:rPr lang="en-US" dirty="0" err="1"/>
              <a:t>int</a:t>
            </a:r>
            <a:r>
              <a:rPr lang="en-US" dirty="0"/>
              <a:t> age)</a:t>
            </a:r>
          </a:p>
          <a:p>
            <a:pPr marL="0" indent="0">
              <a:buNone/>
            </a:pPr>
            <a:r>
              <a:rPr lang="ru-RU" dirty="0" smtClean="0"/>
              <a:t>	{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		</a:t>
            </a:r>
            <a:r>
              <a:rPr lang="en-US" dirty="0" smtClean="0"/>
              <a:t>name </a:t>
            </a:r>
            <a:r>
              <a:rPr lang="en-US" dirty="0"/>
              <a:t>= name;</a:t>
            </a:r>
          </a:p>
          <a:p>
            <a:pPr marL="0" indent="0">
              <a:buNone/>
            </a:pPr>
            <a:r>
              <a:rPr lang="en-US" dirty="0" smtClean="0"/>
              <a:t>		age </a:t>
            </a:r>
            <a:r>
              <a:rPr lang="en-US" dirty="0"/>
              <a:t>= age;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531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Класс </a:t>
            </a:r>
            <a:r>
              <a:rPr lang="en-US" dirty="0" smtClean="0"/>
              <a:t>Person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public string Name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2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/>
              <a:t>	get</a:t>
            </a:r>
            <a:endParaRPr lang="en-US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/>
              <a:t>	</a:t>
            </a:r>
            <a:r>
              <a:rPr lang="ru-RU" sz="1200" dirty="0" smtClean="0"/>
              <a:t>{</a:t>
            </a:r>
            <a:endParaRPr lang="ru-RU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/>
              <a:t>		return name</a:t>
            </a:r>
            <a:r>
              <a:rPr lang="en-US" sz="12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/>
              <a:t>	</a:t>
            </a:r>
            <a:r>
              <a:rPr lang="ru-RU" sz="1200" dirty="0" smtClean="0"/>
              <a:t>}</a:t>
            </a:r>
            <a:endParaRPr lang="ru-RU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/>
              <a:t>	set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	</a:t>
            </a:r>
            <a:r>
              <a:rPr lang="en-US" sz="1200" dirty="0" smtClean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	</a:t>
            </a:r>
            <a:r>
              <a:rPr lang="en-US" sz="1200" dirty="0" smtClean="0"/>
              <a:t>	name </a:t>
            </a:r>
            <a:r>
              <a:rPr lang="en-US" sz="1200" dirty="0"/>
              <a:t>= value</a:t>
            </a:r>
            <a:r>
              <a:rPr lang="en-US" sz="1200" dirty="0" smtClean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	</a:t>
            </a:r>
            <a:r>
              <a:rPr lang="en-US" sz="1200" dirty="0" smtClean="0"/>
              <a:t>}</a:t>
            </a:r>
            <a:endParaRPr lang="en-US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200" dirty="0" smtClean="0"/>
              <a:t>}</a:t>
            </a:r>
            <a:endParaRPr lang="en-US" sz="12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public </a:t>
            </a:r>
            <a:r>
              <a:rPr lang="en-US" sz="1200" dirty="0" err="1"/>
              <a:t>int</a:t>
            </a:r>
            <a:r>
              <a:rPr lang="en-US" sz="1200" dirty="0"/>
              <a:t> Age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2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/>
              <a:t>	get </a:t>
            </a:r>
            <a:endParaRPr lang="en-US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/>
              <a:t>	</a:t>
            </a:r>
            <a:r>
              <a:rPr lang="ru-RU" sz="1200" dirty="0" smtClean="0"/>
              <a:t>{</a:t>
            </a:r>
            <a:endParaRPr lang="ru-RU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/>
              <a:t>		return age;</a:t>
            </a:r>
            <a:endParaRPr lang="en-US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/>
              <a:t>	</a:t>
            </a:r>
            <a:r>
              <a:rPr lang="ru-RU" sz="1200" dirty="0" smtClean="0"/>
              <a:t>}</a:t>
            </a:r>
            <a:endParaRPr lang="ru-RU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/>
              <a:t>	set </a:t>
            </a:r>
            <a:endParaRPr lang="en-US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/>
              <a:t>	</a:t>
            </a:r>
            <a:r>
              <a:rPr lang="ru-RU" sz="1200" dirty="0" smtClean="0"/>
              <a:t>{</a:t>
            </a:r>
            <a:endParaRPr lang="ru-RU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/>
              <a:t>		age </a:t>
            </a:r>
            <a:r>
              <a:rPr lang="en-US" sz="1200" dirty="0"/>
              <a:t>= value 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/>
              <a:t>	</a:t>
            </a:r>
            <a:r>
              <a:rPr lang="ru-RU" sz="1200" dirty="0" smtClean="0"/>
              <a:t>}</a:t>
            </a:r>
            <a:endParaRPr lang="ru-RU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200" dirty="0" smtClean="0"/>
              <a:t>}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79682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Одно из преимуществ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К</a:t>
            </a:r>
            <a:r>
              <a:rPr lang="ru-RU" dirty="0" smtClean="0"/>
              <a:t>ласс </a:t>
            </a:r>
            <a:r>
              <a:rPr lang="ru-RU" dirty="0" err="1" smtClean="0"/>
              <a:t>Person</a:t>
            </a:r>
            <a:r>
              <a:rPr lang="ru-RU" dirty="0" smtClean="0"/>
              <a:t> не содержит специфичного кода db4o. Другие решения часто требуют наследования от другого класса, реализации интерфейса, добавления пространства имен или использования аннотаций.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740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Соединение с БД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Чтобы получить доступ к файлу базы данных db4o или создать новый, вызовите </a:t>
            </a:r>
            <a:r>
              <a:rPr lang="en-US" dirty="0" smtClean="0"/>
              <a:t>Db4oEmbedded.OpenFile</a:t>
            </a:r>
            <a:r>
              <a:rPr lang="ru-RU" dirty="0" smtClean="0"/>
              <a:t>() и укажите Db4oEmbedded.newConfiguration() в качестве шаблона конфигурации и путь к файлу базы данных в качестве второго параметра, чтобы получить экземпляр </a:t>
            </a:r>
            <a:r>
              <a:rPr lang="ru-RU" dirty="0" err="1" smtClean="0"/>
              <a:t>IObjectContainer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 algn="just">
              <a:buNone/>
            </a:pPr>
            <a:r>
              <a:rPr lang="ru-RU" dirty="0" smtClean="0"/>
              <a:t>Закрытие </a:t>
            </a:r>
            <a:r>
              <a:rPr lang="ru-RU" dirty="0" err="1" smtClean="0"/>
              <a:t>IObjectContainer</a:t>
            </a:r>
            <a:r>
              <a:rPr lang="ru-RU" dirty="0" smtClean="0"/>
              <a:t> с помощью метода </a:t>
            </a:r>
            <a:r>
              <a:rPr lang="ru-RU" dirty="0" err="1" smtClean="0"/>
              <a:t>Close</a:t>
            </a:r>
            <a:r>
              <a:rPr lang="ru-RU" dirty="0" smtClean="0"/>
              <a:t>() закроет файл базы данных и освободит все связанные с ним ресурсы.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883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Соединение с БД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// </a:t>
            </a:r>
            <a:r>
              <a:rPr lang="ru-RU" dirty="0" smtClean="0"/>
              <a:t>доступ к </a:t>
            </a:r>
            <a:r>
              <a:rPr lang="ru-RU" dirty="0" err="1" smtClean="0"/>
              <a:t>бд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IObjectContainer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 smtClean="0"/>
              <a:t>Db4oEmbedded.OpenFile(Db4oEmbedded.NewConfiguration</a:t>
            </a:r>
            <a:r>
              <a:rPr lang="en-US" dirty="0"/>
              <a:t>(), </a:t>
            </a:r>
            <a:r>
              <a:rPr lang="en-US" dirty="0" err="1"/>
              <a:t>YapFileName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try</a:t>
            </a:r>
          </a:p>
          <a:p>
            <a:pPr marL="0" indent="0">
              <a:buNone/>
            </a:pPr>
            <a:r>
              <a:rPr lang="ru-RU" dirty="0"/>
              <a:t>{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// </a:t>
            </a:r>
            <a:r>
              <a:rPr lang="ru-RU" dirty="0" smtClean="0"/>
              <a:t>некоторые действия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}</a:t>
            </a:r>
          </a:p>
          <a:p>
            <a:pPr marL="0" indent="0">
              <a:buNone/>
            </a:pPr>
            <a:r>
              <a:rPr lang="en-US" dirty="0"/>
              <a:t>finally</a:t>
            </a:r>
          </a:p>
          <a:p>
            <a:pPr marL="0" indent="0">
              <a:buNone/>
            </a:pPr>
            <a:r>
              <a:rPr lang="ru-RU" dirty="0" smtClean="0"/>
              <a:t>{</a:t>
            </a:r>
          </a:p>
          <a:p>
            <a:pPr marL="0" indent="0">
              <a:buNone/>
            </a:pPr>
            <a:r>
              <a:rPr lang="ru-RU" dirty="0" smtClean="0"/>
              <a:t>	// закрытие соединения именно в блоке </a:t>
            </a:r>
            <a:r>
              <a:rPr lang="en-US" dirty="0" smtClean="0"/>
              <a:t>finally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err="1" smtClean="0"/>
              <a:t>db.Close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ru-R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860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Метод </a:t>
            </a:r>
            <a:r>
              <a:rPr lang="en-US" dirty="0" smtClean="0"/>
              <a:t>Store()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Person </a:t>
            </a:r>
            <a:r>
              <a:rPr lang="en-US" dirty="0" err="1" smtClean="0"/>
              <a:t>person</a:t>
            </a:r>
            <a:r>
              <a:rPr lang="en-US" dirty="0" smtClean="0"/>
              <a:t> = </a:t>
            </a:r>
            <a:r>
              <a:rPr lang="en-US" dirty="0"/>
              <a:t>new </a:t>
            </a:r>
            <a:r>
              <a:rPr lang="en-US" dirty="0" smtClean="0"/>
              <a:t>Person(“Ann”, 25);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//сохранение объекта в базу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db.Store</a:t>
            </a:r>
            <a:r>
              <a:rPr lang="en-US" dirty="0" smtClean="0"/>
              <a:t>(person);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30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 </a:t>
            </a:r>
            <a:r>
              <a:rPr lang="en-US" dirty="0" smtClean="0"/>
              <a:t>First Steps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lang="en-US" dirty="0" err="1"/>
              <a:t>readonly</a:t>
            </a:r>
            <a:r>
              <a:rPr lang="en-US" dirty="0"/>
              <a:t> static string </a:t>
            </a:r>
            <a:r>
              <a:rPr lang="en-US" dirty="0" err="1" smtClean="0"/>
              <a:t>fileName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Path.Combine</a:t>
            </a:r>
            <a:r>
              <a:rPr lang="en-US" dirty="0"/>
              <a:t>(</a:t>
            </a:r>
            <a:r>
              <a:rPr lang="en-US" dirty="0" err="1"/>
              <a:t>Environment.GetFolderPath</a:t>
            </a:r>
            <a:r>
              <a:rPr lang="en-US" dirty="0"/>
              <a:t>(</a:t>
            </a:r>
            <a:r>
              <a:rPr lang="en-US" dirty="0" err="1"/>
              <a:t>Environment.SpecialFolder.LocalApplicationData</a:t>
            </a:r>
            <a:r>
              <a:rPr lang="en-US" dirty="0" smtClean="0"/>
              <a:t>),“</a:t>
            </a:r>
            <a:r>
              <a:rPr lang="en-US" dirty="0" err="1" smtClean="0"/>
              <a:t>filename.yap</a:t>
            </a:r>
            <a:r>
              <a:rPr lang="en-US" dirty="0" smtClean="0"/>
              <a:t>");</a:t>
            </a:r>
          </a:p>
          <a:p>
            <a:pPr marL="0" indent="0" algn="just">
              <a:buNone/>
            </a:pPr>
            <a:r>
              <a:rPr lang="en-US" dirty="0" err="1" smtClean="0"/>
              <a:t>Environment.SpecialFolder</a:t>
            </a:r>
            <a:r>
              <a:rPr lang="en-US" dirty="0" smtClean="0"/>
              <a:t> – </a:t>
            </a:r>
            <a:r>
              <a:rPr lang="en-US" dirty="0" err="1" smtClean="0"/>
              <a:t>enum</a:t>
            </a:r>
            <a:r>
              <a:rPr lang="en-US" dirty="0" smtClean="0"/>
              <a:t> (</a:t>
            </a:r>
            <a:r>
              <a:rPr lang="ru-RU" dirty="0" smtClean="0"/>
              <a:t>тип </a:t>
            </a:r>
            <a:r>
              <a:rPr lang="ru-RU" dirty="0"/>
              <a:t>значения, определенный набором именованных констант применяемого целочисленного </a:t>
            </a:r>
            <a:r>
              <a:rPr lang="ru-RU" dirty="0" smtClean="0"/>
              <a:t>типа):</a:t>
            </a:r>
          </a:p>
          <a:p>
            <a:pPr marL="0" indent="0" algn="just">
              <a:buNone/>
            </a:pPr>
            <a:r>
              <a:rPr lang="en-US" dirty="0" err="1"/>
              <a:t>enum</a:t>
            </a:r>
            <a:r>
              <a:rPr lang="en-US" dirty="0"/>
              <a:t> Season</a:t>
            </a:r>
          </a:p>
          <a:p>
            <a:pPr marL="0" indent="0" algn="just">
              <a:buNone/>
            </a:pPr>
            <a:r>
              <a:rPr lang="en-US" dirty="0"/>
              <a:t>{</a:t>
            </a:r>
          </a:p>
          <a:p>
            <a:pPr marL="0" indent="0" algn="just">
              <a:buNone/>
            </a:pPr>
            <a:r>
              <a:rPr lang="en-US" dirty="0"/>
              <a:t>    Spring,</a:t>
            </a:r>
          </a:p>
          <a:p>
            <a:pPr marL="0" indent="0" algn="just">
              <a:buNone/>
            </a:pPr>
            <a:r>
              <a:rPr lang="en-US" dirty="0"/>
              <a:t>    Summer,</a:t>
            </a:r>
          </a:p>
          <a:p>
            <a:pPr marL="0" indent="0" algn="just">
              <a:buNone/>
            </a:pPr>
            <a:r>
              <a:rPr lang="en-US" dirty="0"/>
              <a:t>    Autumn,</a:t>
            </a:r>
          </a:p>
          <a:p>
            <a:pPr marL="0" indent="0" algn="just">
              <a:buNone/>
            </a:pPr>
            <a:r>
              <a:rPr lang="en-US" dirty="0"/>
              <a:t>    Winter</a:t>
            </a:r>
          </a:p>
          <a:p>
            <a:pPr marL="0" indent="0" algn="just">
              <a:buNone/>
            </a:pPr>
            <a:r>
              <a:rPr lang="en-US" dirty="0" smtClean="0"/>
              <a:t>}</a:t>
            </a:r>
          </a:p>
          <a:p>
            <a:pPr marL="0" indent="0" algn="just">
              <a:buNone/>
            </a:pPr>
            <a:r>
              <a:rPr lang="en-US" dirty="0" err="1" smtClean="0"/>
              <a:t>LocalApplicationData</a:t>
            </a:r>
            <a:r>
              <a:rPr lang="ru-RU" dirty="0" smtClean="0"/>
              <a:t> - </a:t>
            </a:r>
            <a:r>
              <a:rPr lang="ru-RU" dirty="0"/>
              <a:t>к</a:t>
            </a:r>
            <a:r>
              <a:rPr lang="ru-RU" dirty="0" smtClean="0"/>
              <a:t>аталог</a:t>
            </a:r>
            <a:r>
              <a:rPr lang="ru-RU" dirty="0"/>
              <a:t>, служащий общим </a:t>
            </a:r>
            <a:r>
              <a:rPr lang="ru-RU" dirty="0" err="1"/>
              <a:t>репозиторием</a:t>
            </a:r>
            <a:r>
              <a:rPr lang="ru-RU" dirty="0"/>
              <a:t> данных приложения, используемых текущим </a:t>
            </a:r>
            <a:r>
              <a:rPr lang="ru-RU" dirty="0" smtClean="0"/>
              <a:t>пользователем</a:t>
            </a:r>
            <a:r>
              <a:rPr lang="en-US" dirty="0"/>
              <a:t>.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err="1" smtClean="0"/>
              <a:t>GetFolderPath</a:t>
            </a:r>
            <a:r>
              <a:rPr lang="en-US" dirty="0" smtClean="0"/>
              <a:t>(</a:t>
            </a:r>
            <a:r>
              <a:rPr lang="en-US" dirty="0" err="1" smtClean="0"/>
              <a:t>Environment+SpecialFolder</a:t>
            </a:r>
            <a:r>
              <a:rPr lang="en-US" dirty="0" smtClean="0"/>
              <a:t>) </a:t>
            </a:r>
            <a:r>
              <a:rPr lang="ru-RU" dirty="0" smtClean="0"/>
              <a:t>в данном случае вернет примерно такую строку:</a:t>
            </a:r>
            <a:r>
              <a:rPr lang="en-US" dirty="0" smtClean="0"/>
              <a:t> </a:t>
            </a:r>
          </a:p>
          <a:p>
            <a:pPr marL="0" indent="0" algn="ctr">
              <a:buNone/>
            </a:pPr>
            <a:r>
              <a:rPr lang="en-US" dirty="0" smtClean="0"/>
              <a:t>“C</a:t>
            </a:r>
            <a:r>
              <a:rPr lang="en-US" dirty="0"/>
              <a:t>:\</a:t>
            </a:r>
            <a:r>
              <a:rPr lang="en-US" dirty="0" smtClean="0"/>
              <a:t>Users\username\</a:t>
            </a:r>
            <a:r>
              <a:rPr lang="en-US" dirty="0" err="1" smtClean="0"/>
              <a:t>AppData</a:t>
            </a:r>
            <a:r>
              <a:rPr lang="en-US" dirty="0" smtClean="0"/>
              <a:t>\Local”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en-US" dirty="0" err="1" smtClean="0"/>
              <a:t>Path.Combine</a:t>
            </a:r>
            <a:r>
              <a:rPr lang="ru-RU" dirty="0" smtClean="0"/>
              <a:t> - </a:t>
            </a:r>
            <a:r>
              <a:rPr lang="ru-RU" dirty="0"/>
              <a:t>метод предназначен для сцепления отдельных строк в одну строку, представляющую путь к </a:t>
            </a:r>
            <a:r>
              <a:rPr lang="ru-RU" dirty="0" smtClean="0"/>
              <a:t>файлу.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710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Пространства имен в </a:t>
            </a:r>
            <a:r>
              <a:rPr lang="en-US" dirty="0" smtClean="0"/>
              <a:t>db4o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Основными необходимыми для работы с базой являются следующие: </a:t>
            </a:r>
          </a:p>
          <a:p>
            <a:r>
              <a:rPr lang="en-US" dirty="0" smtClean="0"/>
              <a:t>Db4objects.Db4o</a:t>
            </a:r>
            <a:endParaRPr lang="ru-RU" dirty="0" smtClean="0"/>
          </a:p>
          <a:p>
            <a:r>
              <a:rPr lang="en-US" dirty="0" smtClean="0"/>
              <a:t>Db4objects.Db4o.Query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Также </a:t>
            </a:r>
            <a:r>
              <a:rPr lang="en-US" dirty="0" smtClean="0"/>
              <a:t>db4o </a:t>
            </a:r>
            <a:r>
              <a:rPr lang="ru-RU" dirty="0" smtClean="0"/>
              <a:t>включает:</a:t>
            </a:r>
            <a:endParaRPr lang="ru-RU" dirty="0"/>
          </a:p>
          <a:p>
            <a:r>
              <a:rPr lang="en-US" dirty="0" smtClean="0"/>
              <a:t>Db4objects.Db4o.Ext</a:t>
            </a:r>
            <a:endParaRPr lang="ru-RU" dirty="0" smtClean="0"/>
          </a:p>
          <a:p>
            <a:r>
              <a:rPr lang="en-US" dirty="0" smtClean="0"/>
              <a:t>Db4objects.Db4o.Config</a:t>
            </a:r>
            <a:endParaRPr lang="ru-RU" dirty="0" smtClean="0"/>
          </a:p>
          <a:p>
            <a:r>
              <a:rPr lang="en-US" dirty="0"/>
              <a:t>Db4objects.Db4o.Linq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840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Добавление </a:t>
            </a:r>
            <a:r>
              <a:rPr lang="ru-RU" dirty="0" err="1" smtClean="0"/>
              <a:t>автосвойств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public class Vendor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private </a:t>
            </a:r>
            <a:r>
              <a:rPr lang="en-US" dirty="0" err="1"/>
              <a:t>int</a:t>
            </a:r>
            <a:r>
              <a:rPr lang="en-US" dirty="0"/>
              <a:t> id;</a:t>
            </a:r>
          </a:p>
          <a:p>
            <a:pPr marL="0" indent="0">
              <a:buNone/>
            </a:pPr>
            <a:r>
              <a:rPr lang="en-US" dirty="0"/>
              <a:t>        private string name;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public Vendor(</a:t>
            </a:r>
            <a:r>
              <a:rPr lang="en-US" dirty="0" err="1"/>
              <a:t>int</a:t>
            </a:r>
            <a:r>
              <a:rPr lang="en-US" dirty="0"/>
              <a:t> id, string name)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Id = id;</a:t>
            </a:r>
          </a:p>
          <a:p>
            <a:pPr marL="0" indent="0">
              <a:buNone/>
            </a:pPr>
            <a:r>
              <a:rPr lang="en-US" dirty="0"/>
              <a:t>            Name = name;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ru-RU" dirty="0" smtClean="0"/>
              <a:t>        </a:t>
            </a:r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Id </a:t>
            </a:r>
            <a:r>
              <a:rPr lang="en-US" dirty="0"/>
              <a:t>{ get; set;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ru-RU" dirty="0" smtClean="0"/>
              <a:t>     </a:t>
            </a:r>
            <a:r>
              <a:rPr lang="en-US" dirty="0" smtClean="0"/>
              <a:t>public string </a:t>
            </a:r>
            <a:r>
              <a:rPr lang="en-US" dirty="0"/>
              <a:t>Age { get; set;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 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4321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Генерация свойств в </a:t>
            </a:r>
            <a:r>
              <a:rPr lang="en-US" dirty="0" smtClean="0"/>
              <a:t>VS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 err="1"/>
              <a:t>int</a:t>
            </a:r>
            <a:r>
              <a:rPr lang="en-US" dirty="0"/>
              <a:t> Id { get =&gt; id; set =&gt; id = value; }</a:t>
            </a:r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string Name { get =&gt; name; set =&gt; name = value; }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299" y="1825625"/>
            <a:ext cx="72961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015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Отделений классов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Корректнее отделять классы, служащие для описания модели данных от классов, служащих для иных целей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933" y="3135010"/>
            <a:ext cx="3844133" cy="173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81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Отношения между классами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3657599"/>
            <a:ext cx="7886700" cy="25193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/>
              <a:t>Объект </a:t>
            </a:r>
            <a:r>
              <a:rPr lang="ru-RU" dirty="0" err="1"/>
              <a:t>Person</a:t>
            </a:r>
            <a:r>
              <a:rPr lang="ru-RU" dirty="0"/>
              <a:t> имеет закрытые поля </a:t>
            </a:r>
            <a:r>
              <a:rPr lang="ru-RU" dirty="0" err="1" smtClean="0"/>
              <a:t>name</a:t>
            </a:r>
            <a:r>
              <a:rPr lang="ru-RU" dirty="0" smtClean="0"/>
              <a:t> и </a:t>
            </a:r>
            <a:r>
              <a:rPr lang="ru-RU" dirty="0" err="1" smtClean="0"/>
              <a:t>birthDate</a:t>
            </a:r>
            <a:r>
              <a:rPr lang="ru-RU" dirty="0"/>
              <a:t>, а также общедоступные методы с именами </a:t>
            </a:r>
            <a:r>
              <a:rPr lang="ru-RU" dirty="0" err="1"/>
              <a:t>getName</a:t>
            </a:r>
            <a:r>
              <a:rPr lang="ru-RU" dirty="0"/>
              <a:t>, </a:t>
            </a:r>
            <a:r>
              <a:rPr lang="ru-RU" dirty="0" err="1"/>
              <a:t>setName</a:t>
            </a:r>
            <a:r>
              <a:rPr lang="ru-RU" dirty="0"/>
              <a:t> и </a:t>
            </a:r>
            <a:r>
              <a:rPr lang="ru-RU" dirty="0" err="1"/>
              <a:t>isBirthday</a:t>
            </a:r>
            <a:r>
              <a:rPr lang="ru-RU" dirty="0"/>
              <a:t>.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Объект </a:t>
            </a:r>
            <a:r>
              <a:rPr lang="ru-RU" dirty="0" err="1"/>
              <a:t>Book</a:t>
            </a:r>
            <a:r>
              <a:rPr lang="ru-RU" dirty="0"/>
              <a:t> имеет закрытые поля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ru-RU" dirty="0" err="1"/>
              <a:t>author</a:t>
            </a:r>
            <a:r>
              <a:rPr lang="ru-RU" dirty="0"/>
              <a:t>. Объект </a:t>
            </a:r>
            <a:r>
              <a:rPr lang="ru-RU" dirty="0" err="1"/>
              <a:t>Book</a:t>
            </a:r>
            <a:r>
              <a:rPr lang="ru-RU" dirty="0"/>
              <a:t> также имеет общедоступные методы </a:t>
            </a:r>
            <a:r>
              <a:rPr lang="ru-RU" dirty="0" smtClean="0"/>
              <a:t>с именами </a:t>
            </a:r>
            <a:r>
              <a:rPr lang="ru-RU" dirty="0" err="1" smtClean="0"/>
              <a:t>getTitle</a:t>
            </a:r>
            <a:r>
              <a:rPr lang="ru-RU" dirty="0"/>
              <a:t>, </a:t>
            </a:r>
            <a:r>
              <a:rPr lang="ru-RU" dirty="0" err="1"/>
              <a:t>getAuthors</a:t>
            </a:r>
            <a:r>
              <a:rPr lang="ru-RU" dirty="0"/>
              <a:t> и </a:t>
            </a:r>
            <a:r>
              <a:rPr lang="ru-RU" dirty="0" err="1"/>
              <a:t>addAuthor</a:t>
            </a:r>
            <a:r>
              <a:rPr lang="ru-RU" dirty="0"/>
              <a:t>.</a:t>
            </a:r>
          </a:p>
        </p:txBody>
      </p:sp>
      <p:pic>
        <p:nvPicPr>
          <p:cNvPr id="3076" name="Picture 4" descr="http://www.cs.utsa.edu/~cs3443/uml/cla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7" y="1778793"/>
            <a:ext cx="5191125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397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Зависимость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3883937"/>
            <a:ext cx="7886700" cy="2293026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dirty="0"/>
              <a:t>Зависимость: объект одного класса может использовать объект другого класса в коде метода. Если объект не хранится ни в одном поле, то это моделируется как отношение зависимости. Например, класс </a:t>
            </a:r>
            <a:r>
              <a:rPr lang="ru-RU" dirty="0" err="1"/>
              <a:t>Person</a:t>
            </a:r>
            <a:r>
              <a:rPr lang="ru-RU" dirty="0"/>
              <a:t> может иметь метод </a:t>
            </a:r>
            <a:r>
              <a:rPr lang="ru-RU" dirty="0" err="1"/>
              <a:t>hasRead</a:t>
            </a:r>
            <a:r>
              <a:rPr lang="ru-RU" dirty="0"/>
              <a:t> с параметром </a:t>
            </a:r>
            <a:r>
              <a:rPr lang="ru-RU" dirty="0" err="1"/>
              <a:t>Book</a:t>
            </a:r>
            <a:r>
              <a:rPr lang="ru-RU" dirty="0"/>
              <a:t>, который возвращает </a:t>
            </a:r>
            <a:r>
              <a:rPr lang="ru-RU" dirty="0" err="1"/>
              <a:t>true</a:t>
            </a:r>
            <a:r>
              <a:rPr lang="ru-RU" dirty="0"/>
              <a:t>, если человек прочитал книгу (возможно, проверив какую-либо базу данных).</a:t>
            </a:r>
          </a:p>
        </p:txBody>
      </p:sp>
      <p:pic>
        <p:nvPicPr>
          <p:cNvPr id="4098" name="Picture 2" descr="http://www.cs.utsa.edu/~cs3443/uml/dependenc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14" y="2051726"/>
            <a:ext cx="6035771" cy="124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020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Однонаправленная ассоциация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3005749"/>
            <a:ext cx="7886700" cy="317121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Однонаправленная ассоциация: объект может хранить другой объект в поле. Например, люди владеют книгами, что может быть смоделировано полем </a:t>
            </a:r>
            <a:r>
              <a:rPr lang="ru-RU" dirty="0" err="1"/>
              <a:t>owns</a:t>
            </a:r>
            <a:r>
              <a:rPr lang="ru-RU" dirty="0"/>
              <a:t> в объектах </a:t>
            </a:r>
            <a:r>
              <a:rPr lang="ru-RU" dirty="0" err="1"/>
              <a:t>Person</a:t>
            </a:r>
            <a:r>
              <a:rPr lang="ru-RU" dirty="0"/>
              <a:t>.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Знак </a:t>
            </a:r>
            <a:r>
              <a:rPr lang="ru-RU" dirty="0"/>
              <a:t>* на рисунке указывает на то, что книга может принадлежать любому количеству людей и что человек может владеть любым количеством книг.</a:t>
            </a:r>
          </a:p>
        </p:txBody>
      </p:sp>
      <p:pic>
        <p:nvPicPr>
          <p:cNvPr id="5122" name="Picture 2" descr="http://www.cs.utsa.edu/~cs3443/uml/unidirectio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606" y="1690689"/>
            <a:ext cx="4896788" cy="112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471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Двунаправленная ассоциация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3331675"/>
            <a:ext cx="7886700" cy="284528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Двунаправленная ассоциация: два объекта могут хранить друг друга в полях. Например, в дополнение к объекту </a:t>
            </a:r>
            <a:r>
              <a:rPr lang="ru-RU" dirty="0" err="1"/>
              <a:t>Person</a:t>
            </a:r>
            <a:r>
              <a:rPr lang="ru-RU" dirty="0"/>
              <a:t>, в котором перечислены все книги, которыми владеет человек, объект </a:t>
            </a:r>
            <a:r>
              <a:rPr lang="ru-RU" dirty="0" err="1"/>
              <a:t>Book</a:t>
            </a:r>
            <a:r>
              <a:rPr lang="ru-RU" dirty="0"/>
              <a:t> может перечислить всех людей, которым он принадлежит.</a:t>
            </a:r>
          </a:p>
        </p:txBody>
      </p:sp>
      <p:pic>
        <p:nvPicPr>
          <p:cNvPr id="6146" name="Picture 2" descr="http://www.cs.utsa.edu/~cs3443/uml/bidirectio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232" y="1690689"/>
            <a:ext cx="5839536" cy="124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938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Агрегация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4182701"/>
            <a:ext cx="7886700" cy="19942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Агрегация: один объект A имеет </a:t>
            </a:r>
            <a:r>
              <a:rPr lang="en-US" dirty="0" smtClean="0"/>
              <a:t>(has)</a:t>
            </a:r>
            <a:r>
              <a:rPr lang="ru-RU" dirty="0" smtClean="0"/>
              <a:t> или </a:t>
            </a:r>
            <a:r>
              <a:rPr lang="ru-RU" dirty="0"/>
              <a:t>владеет другим объектом B, и/или B является частью A.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Жизненный цикл объекта </a:t>
            </a:r>
            <a:r>
              <a:rPr lang="en-US" dirty="0" smtClean="0"/>
              <a:t>Book </a:t>
            </a:r>
            <a:r>
              <a:rPr lang="ru-RU" dirty="0" smtClean="0"/>
              <a:t>не зависит от жизненного цикла объекта </a:t>
            </a:r>
            <a:r>
              <a:rPr lang="en-US" dirty="0" smtClean="0"/>
              <a:t>Person.</a:t>
            </a:r>
            <a:endParaRPr lang="ru-RU" dirty="0"/>
          </a:p>
        </p:txBody>
      </p:sp>
      <p:pic>
        <p:nvPicPr>
          <p:cNvPr id="1026" name="Picture 2" descr="http://www.cs.utsa.edu/~cs3443/uml/aggreg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971" y="2261858"/>
            <a:ext cx="6346057" cy="134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60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Композиция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4526733"/>
            <a:ext cx="7886700" cy="165023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Композиция: </a:t>
            </a:r>
            <a:r>
              <a:rPr lang="ru-RU" dirty="0"/>
              <a:t>помимо отношения агрегации, время жизни объектов может быть одинаковым или почти </a:t>
            </a:r>
            <a:r>
              <a:rPr lang="ru-RU" dirty="0" smtClean="0"/>
              <a:t>одинаковым (жизненный цикл одного объекта зависит от другого).</a:t>
            </a:r>
            <a:endParaRPr lang="ru-RU" dirty="0"/>
          </a:p>
        </p:txBody>
      </p:sp>
      <p:pic>
        <p:nvPicPr>
          <p:cNvPr id="2050" name="Picture 2" descr="http://www.cs.utsa.edu/~cs3443/uml/composi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521" y="2254722"/>
            <a:ext cx="6318957" cy="134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9473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4943191"/>
            <a:ext cx="7886700" cy="1233771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ru-RU" dirty="0"/>
              <a:t>Обобщение: класс расширяет другой класс. Например, класс </a:t>
            </a:r>
            <a:r>
              <a:rPr lang="ru-RU" dirty="0" err="1"/>
              <a:t>Book</a:t>
            </a:r>
            <a:r>
              <a:rPr lang="ru-RU" dirty="0"/>
              <a:t> может расширять класс </a:t>
            </a:r>
            <a:r>
              <a:rPr lang="ru-RU" dirty="0" err="1"/>
              <a:t>Document</a:t>
            </a:r>
            <a:r>
              <a:rPr lang="ru-RU" dirty="0"/>
              <a:t>, который также может включать класс </a:t>
            </a:r>
            <a:r>
              <a:rPr lang="ru-RU" dirty="0" err="1"/>
              <a:t>Email</a:t>
            </a:r>
            <a:r>
              <a:rPr lang="ru-RU" dirty="0"/>
              <a:t>. Классы </a:t>
            </a:r>
            <a:r>
              <a:rPr lang="ru-RU" dirty="0" err="1"/>
              <a:t>Book</a:t>
            </a:r>
            <a:r>
              <a:rPr lang="ru-RU" dirty="0"/>
              <a:t> и </a:t>
            </a:r>
            <a:r>
              <a:rPr lang="ru-RU" dirty="0" err="1"/>
              <a:t>Email</a:t>
            </a:r>
            <a:r>
              <a:rPr lang="ru-RU" dirty="0"/>
              <a:t> наследуют поля и методы класса </a:t>
            </a:r>
            <a:r>
              <a:rPr lang="ru-RU" dirty="0" err="1"/>
              <a:t>Document</a:t>
            </a:r>
            <a:r>
              <a:rPr lang="ru-RU" dirty="0"/>
              <a:t> (возможно, модифицируя методы), но могут добавлять дополнительные поля и методы.</a:t>
            </a:r>
          </a:p>
        </p:txBody>
      </p:sp>
      <p:pic>
        <p:nvPicPr>
          <p:cNvPr id="3074" name="Picture 2" descr="http://www.cs.utsa.edu/~cs3443/uml/generaliz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231" y="1563428"/>
            <a:ext cx="3927538" cy="321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41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Db4objects.Db4o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/>
              <a:t>Пространство имен </a:t>
            </a:r>
            <a:r>
              <a:rPr lang="en-US" dirty="0" smtClean="0"/>
              <a:t>Db4objects.Db4o </a:t>
            </a:r>
            <a:r>
              <a:rPr lang="ru-RU" dirty="0" smtClean="0"/>
              <a:t>содержит большую часть функций, которые обычно требуются при работе с </a:t>
            </a:r>
            <a:r>
              <a:rPr lang="en-US" dirty="0" smtClean="0"/>
              <a:t>db4o. </a:t>
            </a:r>
            <a:r>
              <a:rPr lang="ru-RU" dirty="0" smtClean="0"/>
              <a:t>Следует отметить два объекта: </a:t>
            </a:r>
            <a:r>
              <a:rPr lang="en-US" dirty="0" smtClean="0"/>
              <a:t>Db4objects.Db4o.Db4oEmbedded </a:t>
            </a:r>
            <a:r>
              <a:rPr lang="ru-RU" dirty="0" smtClean="0"/>
              <a:t>и </a:t>
            </a:r>
            <a:r>
              <a:rPr lang="en-US" dirty="0" smtClean="0"/>
              <a:t>Db4objects.Db4o.IObjectContainer.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Статические методы Db4oEmbedded класса позволяют открыть файл базы данных. В случае клиент-серверной архитектуры потребуется использовать Db4objects.Db4o.CS.dll и класс Db4oClientServer, чтобы запустить сервер или подключиться к существующему серверу.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964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4780230"/>
            <a:ext cx="7886700" cy="1396732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/>
              <a:t>Реализация: класс реализует интерфейс. Например, в интерфейсе владельца могут быть указаны методы приобретения и удаления собственности. Классы </a:t>
            </a:r>
            <a:r>
              <a:rPr lang="ru-RU" dirty="0" err="1"/>
              <a:t>Person</a:t>
            </a:r>
            <a:r>
              <a:rPr lang="ru-RU" dirty="0"/>
              <a:t> и </a:t>
            </a:r>
            <a:r>
              <a:rPr lang="ru-RU" dirty="0" err="1"/>
              <a:t>Corporation</a:t>
            </a:r>
            <a:r>
              <a:rPr lang="ru-RU" dirty="0"/>
              <a:t> должны реализовать эти методы, возможно, очень разными способами.</a:t>
            </a:r>
          </a:p>
        </p:txBody>
      </p:sp>
      <p:pic>
        <p:nvPicPr>
          <p:cNvPr id="4098" name="Picture 2" descr="http://www.cs.utsa.edu/~cs3443/uml/realiz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100" y="1522099"/>
            <a:ext cx="3541799" cy="325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56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IObjectContainer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 smtClean="0"/>
              <a:t>Наиболее важным и часто используемым интерфейсом является </a:t>
            </a:r>
            <a:r>
              <a:rPr lang="ru-RU" dirty="0" err="1" smtClean="0"/>
              <a:t>IObjectContainer</a:t>
            </a:r>
            <a:r>
              <a:rPr lang="ru-RU" dirty="0" smtClean="0"/>
              <a:t>: служит для обращения к базе данных db4o.</a:t>
            </a:r>
          </a:p>
          <a:p>
            <a:pPr algn="just"/>
            <a:r>
              <a:rPr lang="ru-RU" dirty="0" err="1" smtClean="0"/>
              <a:t>IObjectContainer</a:t>
            </a:r>
            <a:r>
              <a:rPr lang="ru-RU" dirty="0" smtClean="0"/>
              <a:t> может представлять доступ к базе данных в однопользовательском режиме, либо клиент-серверным соединением с сервером db4o.</a:t>
            </a:r>
          </a:p>
          <a:p>
            <a:pPr algn="just"/>
            <a:r>
              <a:rPr lang="ru-RU" dirty="0" smtClean="0"/>
              <a:t>Каждый </a:t>
            </a:r>
            <a:r>
              <a:rPr lang="ru-RU" dirty="0" err="1" smtClean="0"/>
              <a:t>IObjectContainer</a:t>
            </a:r>
            <a:r>
              <a:rPr lang="ru-RU" dirty="0" smtClean="0"/>
              <a:t> оперирует одной транзакцией. Вся работа с базой транзакционная: при открытии </a:t>
            </a:r>
            <a:r>
              <a:rPr lang="ru-RU" dirty="0" err="1" smtClean="0"/>
              <a:t>IObjectContainer</a:t>
            </a:r>
            <a:r>
              <a:rPr lang="ru-RU" dirty="0" smtClean="0"/>
              <a:t> начинается транзакция. После вызовов методов </a:t>
            </a:r>
            <a:r>
              <a:rPr lang="en-US" dirty="0"/>
              <a:t>Commit() </a:t>
            </a:r>
            <a:r>
              <a:rPr lang="ru-RU" dirty="0" smtClean="0"/>
              <a:t>или </a:t>
            </a:r>
            <a:r>
              <a:rPr lang="en-US" dirty="0" smtClean="0"/>
              <a:t>Rollback()</a:t>
            </a:r>
            <a:r>
              <a:rPr lang="ru-RU" dirty="0" smtClean="0"/>
              <a:t> сразу же начинается следующая транзакция.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428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IObjectContainer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/>
              <a:t>Каждый </a:t>
            </a:r>
            <a:r>
              <a:rPr lang="ru-RU" dirty="0" err="1" smtClean="0"/>
              <a:t>IObjectContainer</a:t>
            </a:r>
            <a:r>
              <a:rPr lang="ru-RU" dirty="0" smtClean="0"/>
              <a:t> поддерживает свои собственные ссылки на сохраненные и созданные объекты. При этом он управляет идентификаторами объектов и может достигать высокого уровня производительности.</a:t>
            </a:r>
          </a:p>
          <a:p>
            <a:pPr algn="just"/>
            <a:r>
              <a:rPr lang="ru-RU" dirty="0" smtClean="0"/>
              <a:t>После закрытия </a:t>
            </a:r>
            <a:r>
              <a:rPr lang="ru-RU" dirty="0" err="1" smtClean="0"/>
              <a:t>IObjectContainer</a:t>
            </a:r>
            <a:r>
              <a:rPr lang="ru-RU" dirty="0" smtClean="0"/>
              <a:t> все ссылки базы данных на объекты в ОЗУ будут удалены.</a:t>
            </a:r>
          </a:p>
          <a:p>
            <a:pPr algn="just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3852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Db4objects.Db4o.Query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С</a:t>
            </a:r>
            <a:r>
              <a:rPr lang="ru-RU" dirty="0" smtClean="0"/>
              <a:t>одержит класс </a:t>
            </a:r>
            <a:r>
              <a:rPr lang="ru-RU" dirty="0" err="1" smtClean="0"/>
              <a:t>Predicate</a:t>
            </a:r>
            <a:r>
              <a:rPr lang="ru-RU" dirty="0" smtClean="0"/>
              <a:t> для создания </a:t>
            </a:r>
            <a:r>
              <a:rPr lang="ru-RU" dirty="0" err="1" smtClean="0"/>
              <a:t>кастомных</a:t>
            </a:r>
            <a:r>
              <a:rPr lang="ru-RU" dirty="0" smtClean="0"/>
              <a:t> запросов (</a:t>
            </a:r>
            <a:r>
              <a:rPr lang="en-US" dirty="0" smtClean="0"/>
              <a:t>Query-By-Example</a:t>
            </a:r>
            <a:r>
              <a:rPr lang="ru-RU" dirty="0" smtClean="0"/>
              <a:t>).</a:t>
            </a:r>
          </a:p>
          <a:p>
            <a:pPr algn="just"/>
            <a:r>
              <a:rPr lang="ru-RU" dirty="0" smtClean="0"/>
              <a:t>Интерфейс </a:t>
            </a:r>
            <a:r>
              <a:rPr lang="ru-RU" dirty="0" err="1" smtClean="0"/>
              <a:t>Native</a:t>
            </a:r>
            <a:r>
              <a:rPr lang="ru-RU" dirty="0" smtClean="0"/>
              <a:t> </a:t>
            </a:r>
            <a:r>
              <a:rPr lang="ru-RU" dirty="0" err="1" smtClean="0"/>
              <a:t>Query</a:t>
            </a:r>
            <a:r>
              <a:rPr lang="ru-RU" dirty="0" smtClean="0"/>
              <a:t> является основным интерфейсом запросов db4o (в теории является наиболее производительным в </a:t>
            </a:r>
            <a:r>
              <a:rPr lang="en-US" dirty="0" smtClean="0"/>
              <a:t>db4o</a:t>
            </a:r>
            <a:r>
              <a:rPr lang="ru-RU" dirty="0" smtClean="0"/>
              <a:t>)</a:t>
            </a:r>
            <a:r>
              <a:rPr lang="en-US" dirty="0" smtClean="0"/>
              <a:t>. </a:t>
            </a:r>
            <a:endParaRPr lang="ru-RU" dirty="0" smtClean="0"/>
          </a:p>
          <a:p>
            <a:pPr algn="just"/>
            <a:r>
              <a:rPr lang="ru-RU" dirty="0" smtClean="0"/>
              <a:t>API </a:t>
            </a:r>
            <a:r>
              <a:rPr lang="ru-RU" dirty="0" err="1" smtClean="0"/>
              <a:t>Soda</a:t>
            </a:r>
            <a:r>
              <a:rPr lang="ru-RU" dirty="0" smtClean="0"/>
              <a:t> </a:t>
            </a:r>
            <a:r>
              <a:rPr lang="ru-RU" dirty="0" err="1" smtClean="0"/>
              <a:t>Query</a:t>
            </a:r>
            <a:r>
              <a:rPr lang="ru-RU" dirty="0" smtClean="0"/>
              <a:t> представляет более низкоуровневый способ построения запросов путем обращения к вершинам графа.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001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Db4objects.Db4o.Linq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 smtClean="0"/>
              <a:t>В дополнение к перечисленным способам построения запросов в отдельное пространство имен вынесен </a:t>
            </a:r>
            <a:r>
              <a:rPr lang="en-US" dirty="0" smtClean="0"/>
              <a:t>LINQ (</a:t>
            </a:r>
            <a:r>
              <a:rPr lang="ru-RU" dirty="0" smtClean="0"/>
              <a:t>появился не с первой версии </a:t>
            </a:r>
            <a:r>
              <a:rPr lang="en-US" dirty="0" smtClean="0"/>
              <a:t>db4o)</a:t>
            </a:r>
            <a:r>
              <a:rPr lang="ru-RU" dirty="0" smtClean="0"/>
              <a:t>. </a:t>
            </a:r>
          </a:p>
          <a:p>
            <a:pPr marL="0" indent="0" algn="just">
              <a:buNone/>
            </a:pPr>
            <a:r>
              <a:rPr lang="ru-RU" dirty="0" smtClean="0"/>
              <a:t>Синтаксис представляется стандартный </a:t>
            </a:r>
            <a:r>
              <a:rPr lang="en-US" dirty="0" smtClean="0"/>
              <a:t>LINQ</a:t>
            </a:r>
            <a:r>
              <a:rPr lang="ru-RU" dirty="0"/>
              <a:t> </a:t>
            </a:r>
            <a:r>
              <a:rPr lang="ru-RU" dirty="0" smtClean="0"/>
              <a:t>запрос, а выполнение является специфичным: обработчик запросов db4o основан на запросах SODA, поэтому запрос LINQ анализируется и преобразуется в синтаксис SODA во время выполнения. </a:t>
            </a:r>
          </a:p>
          <a:p>
            <a:pPr marL="0" indent="0" algn="just">
              <a:buNone/>
            </a:pPr>
            <a:r>
              <a:rPr lang="ru-RU" dirty="0" smtClean="0"/>
              <a:t>Однако в некоторых случаях такое преобразование невозможно: когда запрос ограничен агрегатами или проекциями значения поля, а также в других случаях, когда эквивалент SODA не существует.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804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Db4objects.Db4o.Config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Содержит типы, необходимые для настройки db4o. К примеру:</a:t>
            </a:r>
          </a:p>
          <a:p>
            <a:pPr marL="0" indent="0" algn="just">
              <a:buNone/>
            </a:pPr>
            <a:r>
              <a:rPr lang="en-US" sz="2000" dirty="0" err="1"/>
              <a:t>IEmbeddedConfiguration</a:t>
            </a:r>
            <a:r>
              <a:rPr lang="en-US" sz="2000" dirty="0"/>
              <a:t> </a:t>
            </a:r>
            <a:r>
              <a:rPr lang="en-US" sz="2000" dirty="0" err="1"/>
              <a:t>config</a:t>
            </a:r>
            <a:r>
              <a:rPr lang="en-US" sz="2000" dirty="0"/>
              <a:t> = Db4oEmbedded.NewConfiguration</a:t>
            </a:r>
            <a:r>
              <a:rPr lang="en-US" sz="2000" dirty="0" smtClean="0"/>
              <a:t>();</a:t>
            </a:r>
            <a:endParaRPr lang="ru-RU" sz="2000" dirty="0" smtClean="0"/>
          </a:p>
          <a:p>
            <a:pPr marL="0" indent="0" algn="just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en-US" sz="2000" dirty="0" err="1"/>
              <a:t>IServerConfiguration</a:t>
            </a:r>
            <a:r>
              <a:rPr lang="en-US" sz="2000" dirty="0"/>
              <a:t> </a:t>
            </a:r>
            <a:r>
              <a:rPr lang="en-US" sz="2000" dirty="0" err="1"/>
              <a:t>serverConfig</a:t>
            </a:r>
            <a:r>
              <a:rPr lang="en-US" sz="2000" dirty="0"/>
              <a:t> </a:t>
            </a:r>
            <a:r>
              <a:rPr lang="en-US" sz="2000" dirty="0" smtClean="0"/>
              <a:t>=</a:t>
            </a:r>
            <a:r>
              <a:rPr lang="ru-RU" sz="2000" dirty="0" smtClean="0"/>
              <a:t> </a:t>
            </a:r>
            <a:r>
              <a:rPr lang="en-US" sz="2000" dirty="0" smtClean="0"/>
              <a:t>Db4oClientServer.NewServerConfiguration();</a:t>
            </a:r>
            <a:endParaRPr lang="ru-RU" sz="2000" dirty="0" smtClean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en-US" sz="2000" dirty="0" err="1"/>
              <a:t>IClientConfiguration</a:t>
            </a:r>
            <a:r>
              <a:rPr lang="en-US" sz="2000" dirty="0"/>
              <a:t> </a:t>
            </a:r>
            <a:r>
              <a:rPr lang="en-US" sz="2000" dirty="0" err="1"/>
              <a:t>clientConfig</a:t>
            </a:r>
            <a:r>
              <a:rPr lang="en-US" sz="2000" dirty="0"/>
              <a:t> </a:t>
            </a:r>
            <a:r>
              <a:rPr lang="en-US" sz="2000" dirty="0" smtClean="0"/>
              <a:t>=</a:t>
            </a:r>
            <a:r>
              <a:rPr lang="ru-RU" sz="2000" dirty="0" smtClean="0"/>
              <a:t> </a:t>
            </a:r>
            <a:r>
              <a:rPr lang="en-US" sz="2000" dirty="0" smtClean="0"/>
              <a:t>Db4oClientServer.NewClientConfiguration();</a:t>
            </a:r>
            <a:endParaRPr lang="ru-RU" sz="2000" dirty="0" smtClean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en-US" sz="2000" dirty="0"/>
              <a:t>Db4oEmbedded.OpenFile(</a:t>
            </a:r>
            <a:r>
              <a:rPr lang="en-US" sz="2000" dirty="0" err="1"/>
              <a:t>config</a:t>
            </a:r>
            <a:r>
              <a:rPr lang="en-US" sz="2000" dirty="0"/>
              <a:t>, </a:t>
            </a:r>
            <a:r>
              <a:rPr lang="en-US" sz="2000" dirty="0" smtClean="0"/>
              <a:t>filename)</a:t>
            </a:r>
            <a:r>
              <a:rPr lang="ru-RU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3978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Db4objects.Db4o.Ext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Каждый объект </a:t>
            </a:r>
            <a:r>
              <a:rPr lang="en-US" dirty="0" err="1" smtClean="0"/>
              <a:t>IObjectContainer</a:t>
            </a:r>
            <a:r>
              <a:rPr lang="en-US" dirty="0" smtClean="0"/>
              <a:t> </a:t>
            </a:r>
            <a:r>
              <a:rPr lang="ru-RU" dirty="0" smtClean="0"/>
              <a:t>также является </a:t>
            </a:r>
            <a:r>
              <a:rPr lang="en-US" dirty="0" err="1" smtClean="0"/>
              <a:t>IExtObjectContainer</a:t>
            </a:r>
            <a:r>
              <a:rPr lang="en-US" dirty="0" smtClean="0"/>
              <a:t>. </a:t>
            </a:r>
            <a:r>
              <a:rPr lang="ru-RU" dirty="0" smtClean="0"/>
              <a:t>Можно преобразовать </a:t>
            </a:r>
            <a:r>
              <a:rPr lang="en-US" dirty="0" err="1" smtClean="0"/>
              <a:t>IObjectContainer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err="1" smtClean="0"/>
              <a:t>IExtObjectContainer</a:t>
            </a:r>
            <a:r>
              <a:rPr lang="en-US" dirty="0" smtClean="0"/>
              <a:t> </a:t>
            </a:r>
            <a:r>
              <a:rPr lang="ru-RU" dirty="0" smtClean="0"/>
              <a:t>или использовать метод .</a:t>
            </a:r>
            <a:r>
              <a:rPr lang="en-US" dirty="0" smtClean="0"/>
              <a:t>Ext() </a:t>
            </a:r>
            <a:r>
              <a:rPr lang="ru-RU" dirty="0" smtClean="0"/>
              <a:t>для доступа к расширенным функциям.</a:t>
            </a:r>
            <a:r>
              <a:rPr lang="en-US" dirty="0" smtClean="0"/>
              <a:t> </a:t>
            </a:r>
            <a:r>
              <a:rPr lang="ru-RU" dirty="0" smtClean="0"/>
              <a:t>К примеру можно получить значение внутреннего </a:t>
            </a:r>
            <a:r>
              <a:rPr lang="en-US" dirty="0" smtClean="0"/>
              <a:t>ID</a:t>
            </a:r>
            <a:r>
              <a:rPr lang="ru-RU" dirty="0" smtClean="0"/>
              <a:t> объекта в базе данных: </a:t>
            </a:r>
            <a:r>
              <a:rPr lang="en-US" dirty="0" err="1"/>
              <a:t>objectContainer.Ext</a:t>
            </a:r>
            <a:r>
              <a:rPr lang="en-US" dirty="0"/>
              <a:t>().</a:t>
            </a:r>
            <a:r>
              <a:rPr lang="en-US" dirty="0" err="1"/>
              <a:t>GetID</a:t>
            </a:r>
            <a:r>
              <a:rPr lang="en-US" dirty="0"/>
              <a:t>(object</a:t>
            </a:r>
            <a:r>
              <a:rPr lang="en-US" dirty="0" smtClean="0"/>
              <a:t>);</a:t>
            </a:r>
            <a:endParaRPr lang="ru-RU" dirty="0" smtClean="0"/>
          </a:p>
          <a:p>
            <a:pPr marL="0" indent="0" algn="just">
              <a:buNone/>
            </a:pPr>
            <a:r>
              <a:rPr lang="ru-RU" b="1" dirty="0" smtClean="0"/>
              <a:t>В большинстве случаев не рекомендуется использовать данный подход без необходимости.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05142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1114</Words>
  <Application>Microsoft Office PowerPoint</Application>
  <PresentationFormat>Экран (4:3)</PresentationFormat>
  <Paragraphs>168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Тема Office</vt:lpstr>
      <vt:lpstr>db4o</vt:lpstr>
      <vt:lpstr>Пространства имен в db4o</vt:lpstr>
      <vt:lpstr>Db4objects.Db4o</vt:lpstr>
      <vt:lpstr>IObjectContainer</vt:lpstr>
      <vt:lpstr>IObjectContainer</vt:lpstr>
      <vt:lpstr>Db4objects.Db4o.Query</vt:lpstr>
      <vt:lpstr>Db4objects.Db4o.Linq</vt:lpstr>
      <vt:lpstr>Db4objects.Db4o.Config</vt:lpstr>
      <vt:lpstr>Db4objects.Db4o.Ext</vt:lpstr>
      <vt:lpstr>Установка</vt:lpstr>
      <vt:lpstr>Object Manager Enterprise</vt:lpstr>
      <vt:lpstr>Начало работы</vt:lpstr>
      <vt:lpstr>Класс Person</vt:lpstr>
      <vt:lpstr>Класс Person</vt:lpstr>
      <vt:lpstr>Одно из преимуществ</vt:lpstr>
      <vt:lpstr>Соединение с БД</vt:lpstr>
      <vt:lpstr>Соединение с БД</vt:lpstr>
      <vt:lpstr>Метод Store()</vt:lpstr>
      <vt:lpstr>Пример First Steps</vt:lpstr>
      <vt:lpstr>Добавление автосвойств</vt:lpstr>
      <vt:lpstr>Генерация свойств в VS</vt:lpstr>
      <vt:lpstr>Отделений классов модели</vt:lpstr>
      <vt:lpstr>Отношения между классами</vt:lpstr>
      <vt:lpstr>Зависимость</vt:lpstr>
      <vt:lpstr>Однонаправленная ассоциация</vt:lpstr>
      <vt:lpstr>Двунаправленная ассоциация</vt:lpstr>
      <vt:lpstr>Агрегация</vt:lpstr>
      <vt:lpstr>Композиция</vt:lpstr>
      <vt:lpstr>Наследование</vt:lpstr>
      <vt:lpstr>Реализация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db4o</dc:title>
  <dc:creator>Vladimir</dc:creator>
  <cp:lastModifiedBy>Vladimir</cp:lastModifiedBy>
  <cp:revision>26</cp:revision>
  <dcterms:created xsi:type="dcterms:W3CDTF">2022-02-04T02:42:38Z</dcterms:created>
  <dcterms:modified xsi:type="dcterms:W3CDTF">2022-02-11T02:16:45Z</dcterms:modified>
</cp:coreProperties>
</file>