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81" r:id="rId9"/>
    <p:sldId id="262" r:id="rId10"/>
    <p:sldId id="282" r:id="rId11"/>
    <p:sldId id="283" r:id="rId12"/>
    <p:sldId id="263" r:id="rId13"/>
    <p:sldId id="264" r:id="rId14"/>
    <p:sldId id="265" r:id="rId15"/>
    <p:sldId id="296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84" r:id="rId25"/>
    <p:sldId id="285" r:id="rId26"/>
    <p:sldId id="274" r:id="rId27"/>
    <p:sldId id="275" r:id="rId28"/>
    <p:sldId id="276" r:id="rId29"/>
    <p:sldId id="277" r:id="rId30"/>
    <p:sldId id="278" r:id="rId31"/>
    <p:sldId id="279" r:id="rId32"/>
    <p:sldId id="286" r:id="rId33"/>
    <p:sldId id="287" r:id="rId34"/>
    <p:sldId id="288" r:id="rId35"/>
    <p:sldId id="289" r:id="rId36"/>
    <p:sldId id="297" r:id="rId37"/>
    <p:sldId id="298" r:id="rId38"/>
    <p:sldId id="290" r:id="rId39"/>
    <p:sldId id="291" r:id="rId40"/>
    <p:sldId id="292" r:id="rId41"/>
    <p:sldId id="293" r:id="rId42"/>
    <p:sldId id="294" r:id="rId43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702" autoAdjust="0"/>
  </p:normalViewPr>
  <p:slideViewPr>
    <p:cSldViewPr snapToGrid="0">
      <p:cViewPr>
        <p:scale>
          <a:sx n="100" d="100"/>
          <a:sy n="100" d="100"/>
        </p:scale>
        <p:origin x="-426" y="-4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692CF96-D861-4407-9D21-8E7C57574A98}" type="datetimeFigureOut">
              <a:rPr lang="ru-RU"/>
              <a:pPr>
                <a:defRPr/>
              </a:pPr>
              <a:t>11.08.2017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C348424-BDC8-46B4-9B16-F605C9396D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0" y="-8467"/>
            <a:chExt cx="12192000" cy="6866467"/>
          </a:xfrm>
        </p:grpSpPr>
        <p:cxnSp>
          <p:nvCxnSpPr>
            <p:cNvPr id="5" name="Straight Connector 31"/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20"/>
            <p:cNvCxnSpPr/>
            <p:nvPr/>
          </p:nvCxnSpPr>
          <p:spPr>
            <a:xfrm flipH="1">
              <a:off x="7424738" y="3681168"/>
              <a:ext cx="4764087" cy="3176832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23"/>
            <p:cNvSpPr/>
            <p:nvPr/>
          </p:nvSpPr>
          <p:spPr>
            <a:xfrm>
              <a:off x="9182100" y="-8467"/>
              <a:ext cx="3006725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25"/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Isosceles Triangle 26"/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7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8"/>
            <p:cNvSpPr/>
            <p:nvPr/>
          </p:nvSpPr>
          <p:spPr>
            <a:xfrm>
              <a:off x="10898188" y="-8467"/>
              <a:ext cx="1290637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9"/>
            <p:cNvSpPr/>
            <p:nvPr/>
          </p:nvSpPr>
          <p:spPr>
            <a:xfrm>
              <a:off x="10939463" y="-8467"/>
              <a:ext cx="1249362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30"/>
            <p:cNvSpPr/>
            <p:nvPr/>
          </p:nvSpPr>
          <p:spPr>
            <a:xfrm>
              <a:off x="10371138" y="3589086"/>
              <a:ext cx="1817687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8"/>
            <p:cNvSpPr/>
            <p:nvPr/>
          </p:nvSpPr>
          <p:spPr>
            <a:xfrm rot="10800000">
              <a:off x="0" y="-528"/>
              <a:ext cx="842963" cy="566622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4E137-FF1D-4BB7-9AC4-A77F6F2DF782}" type="datetimeFigureOut">
              <a:rPr lang="ru-RU"/>
              <a:pPr>
                <a:defRPr/>
              </a:pPr>
              <a:t>11.08.2017</a:t>
            </a:fld>
            <a:endParaRPr lang="ru-RU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9DE8D-7618-403B-884B-2BC6B4670C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6138F-F893-411E-A2A2-8D87D1170207}" type="datetimeFigureOut">
              <a:rPr lang="ru-RU"/>
              <a:pPr>
                <a:defRPr/>
              </a:pPr>
              <a:t>11.08.2017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A2909-639B-4B8E-A0A4-1B1D5A1D0A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"/>
          <p:cNvSpPr txBox="1"/>
          <p:nvPr/>
        </p:nvSpPr>
        <p:spPr>
          <a:xfrm>
            <a:off x="541338" y="790575"/>
            <a:ext cx="609600" cy="5842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800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21"/>
          <p:cNvSpPr txBox="1"/>
          <p:nvPr/>
        </p:nvSpPr>
        <p:spPr>
          <a:xfrm>
            <a:off x="8893175" y="2886075"/>
            <a:ext cx="609600" cy="585788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8000">
                <a:solidFill>
                  <a:srgbClr val="C0E474"/>
                </a:solidFill>
              </a:rPr>
              <a:t>”</a:t>
            </a:r>
            <a:endParaRPr lang="en-US">
              <a:solidFill>
                <a:srgbClr val="C0E47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8C4B8-17F3-4F96-9490-EEF446414A06}" type="datetimeFigureOut">
              <a:rPr lang="ru-RU"/>
              <a:pPr>
                <a:defRPr/>
              </a:pPr>
              <a:t>11.08.2017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4FA80-164B-42B3-AB32-2F4FC5611B9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C453F-C89A-444D-A812-74BFD681F386}" type="datetimeFigureOut">
              <a:rPr lang="ru-RU"/>
              <a:pPr>
                <a:defRPr/>
              </a:pPr>
              <a:t>11.08.2017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C8DFB-FC9E-41D4-A81F-4EB04EBC7E5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/>
          <p:cNvSpPr txBox="1"/>
          <p:nvPr/>
        </p:nvSpPr>
        <p:spPr>
          <a:xfrm>
            <a:off x="541338" y="790575"/>
            <a:ext cx="609600" cy="5842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800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24"/>
          <p:cNvSpPr txBox="1"/>
          <p:nvPr/>
        </p:nvSpPr>
        <p:spPr>
          <a:xfrm>
            <a:off x="8893175" y="2886075"/>
            <a:ext cx="609600" cy="585788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800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617D6-8F16-48B7-BF66-10FBC0F691EA}" type="datetimeFigureOut">
              <a:rPr lang="ru-RU"/>
              <a:pPr>
                <a:defRPr/>
              </a:pPr>
              <a:t>11.08.2017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08602-A8BD-4EE8-A181-50259CBAA5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8C87A-FB37-4274-8286-77E008664AB1}" type="datetimeFigureOut">
              <a:rPr lang="ru-RU"/>
              <a:pPr>
                <a:defRPr/>
              </a:pPr>
              <a:t>11.08.2017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5F4A3-9981-49D0-9278-18FA06315FE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17CEF-F075-4560-A1E0-BB4BEB49CC5C}" type="datetimeFigureOut">
              <a:rPr lang="ru-RU"/>
              <a:pPr>
                <a:defRPr/>
              </a:pPr>
              <a:t>11.08.2017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BD710-9D49-4BE2-97D2-8A99AADD72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DFC55-140B-45E6-B3E6-EBFE2CE4BB6C}" type="datetimeFigureOut">
              <a:rPr lang="ru-RU"/>
              <a:pPr>
                <a:defRPr/>
              </a:pPr>
              <a:t>11.08.2017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5D989-354A-40FC-9564-2ECD049265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DC76A-F9D8-4623-82D9-0BB5849E8078}" type="datetimeFigureOut">
              <a:rPr lang="ru-RU"/>
              <a:pPr>
                <a:defRPr/>
              </a:pPr>
              <a:t>11.08.2017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76653-A4E3-4876-BA93-0547A923A6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9A753-E964-416D-8DDB-56660CB77D54}" type="datetimeFigureOut">
              <a:rPr lang="ru-RU"/>
              <a:pPr>
                <a:defRPr/>
              </a:pPr>
              <a:t>11.08.2017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FC9E5-C15D-45E4-A427-FD70DD0E51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77913-4C6F-494B-AFC7-FB77E993ABF7}" type="datetimeFigureOut">
              <a:rPr lang="ru-RU"/>
              <a:pPr>
                <a:defRPr/>
              </a:pPr>
              <a:t>11.08.2017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C544D-105D-4698-BE4E-EBD226EBB6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FE2BC-0DE8-4267-ACAD-7926292C7751}" type="datetimeFigureOut">
              <a:rPr lang="ru-RU"/>
              <a:pPr>
                <a:defRPr/>
              </a:pPr>
              <a:t>11.08.2017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853F9-39DC-4D05-8FAB-DFC8F148BF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1C097-6A6F-4957-AC81-226638E30223}" type="datetimeFigureOut">
              <a:rPr lang="ru-RU"/>
              <a:pPr>
                <a:defRPr/>
              </a:pPr>
              <a:t>11.08.2017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EDA25-2126-4BDF-B838-EC769F70B1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2EB25-2D01-4C1D-8204-A957D851F015}" type="datetimeFigureOut">
              <a:rPr lang="ru-RU"/>
              <a:pPr>
                <a:defRPr/>
              </a:pPr>
              <a:t>11.08.2017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52572-DF48-49C0-AD0A-7A2CFEB09D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6BF57-B67C-4AD9-8B7A-C41214138D2E}" type="datetimeFigureOut">
              <a:rPr lang="ru-RU"/>
              <a:pPr>
                <a:defRPr/>
              </a:pPr>
              <a:t>11.08.2017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FDEB3-10B8-4918-82D3-445BA7DC4A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14578-9869-4A87-B8CD-000B3A21418D}" type="datetimeFigureOut">
              <a:rPr lang="ru-RU"/>
              <a:pPr>
                <a:defRPr/>
              </a:pPr>
              <a:t>11.08.2017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4F9DE-1559-47E1-ABB9-DD6A860B70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4738" y="3681168"/>
              <a:ext cx="4764087" cy="3176832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2100" y="-8467"/>
              <a:ext cx="3006725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188" y="-8467"/>
              <a:ext cx="1290637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9463" y="-8467"/>
              <a:ext cx="1249362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138" y="3589086"/>
              <a:ext cx="1817687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2981"/>
              <a:ext cx="449263" cy="2845019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77863" y="609600"/>
            <a:ext cx="8596312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863" y="2160588"/>
            <a:ext cx="8596312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663" y="6042025"/>
            <a:ext cx="911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5A3FB7A-AC7C-469A-875B-000F64F7940A}" type="datetimeFigureOut">
              <a:rPr lang="ru-RU"/>
              <a:pPr>
                <a:defRPr/>
              </a:pPr>
              <a:t>11.08.2017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863" y="6042025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963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BC17F40-5D38-4F8A-8EF3-67410CED42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90" r:id="rId11"/>
    <p:sldLayoutId id="2147483685" r:id="rId12"/>
    <p:sldLayoutId id="2147483691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Заголовок 1"/>
          <p:cNvSpPr>
            <a:spLocks noGrp="1"/>
          </p:cNvSpPr>
          <p:nvPr>
            <p:ph type="ctrTitle"/>
          </p:nvPr>
        </p:nvSpPr>
        <p:spPr>
          <a:xfrm>
            <a:off x="3044825" y="2503488"/>
            <a:ext cx="5132388" cy="1735137"/>
          </a:xfrm>
        </p:spPr>
        <p:txBody>
          <a:bodyPr/>
          <a:lstStyle/>
          <a:p>
            <a:pPr algn="ctr" eaLnBrk="1" hangingPunct="1"/>
            <a:r>
              <a:rPr lang="ru-RU" sz="10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СПОРТ</a:t>
            </a:r>
            <a:endParaRPr lang="ru-RU" sz="10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Подзаголовок 5"/>
          <p:cNvSpPr>
            <a:spLocks noGrp="1"/>
          </p:cNvSpPr>
          <p:nvPr>
            <p:ph type="subTitle" idx="1"/>
          </p:nvPr>
        </p:nvSpPr>
        <p:spPr>
          <a:xfrm>
            <a:off x="1870075" y="973138"/>
            <a:ext cx="7767638" cy="949325"/>
          </a:xfrm>
        </p:spPr>
        <p:txBody>
          <a:bodyPr/>
          <a:lstStyle/>
          <a:p>
            <a:pPr algn="ctr" eaLnBrk="1" hangingPunct="1"/>
            <a:r>
              <a:rPr lang="ru-RU" sz="3600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Лекция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Прямоугольник 1"/>
          <p:cNvSpPr>
            <a:spLocks noChangeArrowheads="1"/>
          </p:cNvSpPr>
          <p:nvPr/>
        </p:nvSpPr>
        <p:spPr bwMode="auto">
          <a:xfrm>
            <a:off x="200025" y="373063"/>
            <a:ext cx="11476038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just"/>
            <a:r>
              <a:rPr lang="ru-RU" sz="3200" b="1"/>
              <a:t>5 группа -  </a:t>
            </a:r>
            <a:r>
              <a:rPr lang="ru-RU" sz="3200"/>
              <a:t>виды спорта, основное содержание которых определяется на соревнованиях характером абстрактно-логического обыгрывания соперника (шахматы, шашки).</a:t>
            </a:r>
          </a:p>
        </p:txBody>
      </p:sp>
      <p:pic>
        <p:nvPicPr>
          <p:cNvPr id="28674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4238" y="2670175"/>
            <a:ext cx="5564187" cy="370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Рисунок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16738" y="2670175"/>
            <a:ext cx="4572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Прямоугольник 1"/>
          <p:cNvSpPr>
            <a:spLocks noChangeArrowheads="1"/>
          </p:cNvSpPr>
          <p:nvPr/>
        </p:nvSpPr>
        <p:spPr bwMode="auto">
          <a:xfrm>
            <a:off x="104775" y="576263"/>
            <a:ext cx="1181735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just"/>
            <a:r>
              <a:rPr lang="ru-RU" sz="3200" b="1"/>
              <a:t>6 группа - </a:t>
            </a:r>
            <a:r>
              <a:rPr lang="ru-RU" sz="3200"/>
              <a:t>многоборья, составленные из спортивных дисциплин, входящих в различные группы видов спорта (спортивное ориентирование, биатлон и др.).</a:t>
            </a:r>
          </a:p>
        </p:txBody>
      </p:sp>
      <p:pic>
        <p:nvPicPr>
          <p:cNvPr id="29698" name="Рисунок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5" y="2652713"/>
            <a:ext cx="5710238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Рисунок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1400" y="2673350"/>
            <a:ext cx="5953125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Прямоугольник 1"/>
          <p:cNvSpPr>
            <a:spLocks noChangeArrowheads="1"/>
          </p:cNvSpPr>
          <p:nvPr/>
        </p:nvSpPr>
        <p:spPr bwMode="auto">
          <a:xfrm>
            <a:off x="692150" y="1954213"/>
            <a:ext cx="10363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7200" b="1"/>
              <a:t>2. Основные формы современного спорта.</a:t>
            </a:r>
            <a:endParaRPr lang="ru-RU" sz="7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Прямоугольник 1"/>
          <p:cNvSpPr>
            <a:spLocks noChangeArrowheads="1"/>
          </p:cNvSpPr>
          <p:nvPr/>
        </p:nvSpPr>
        <p:spPr bwMode="auto">
          <a:xfrm>
            <a:off x="246063" y="93663"/>
            <a:ext cx="11571287" cy="621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just"/>
            <a:r>
              <a:rPr lang="ru-RU" sz="3400" b="1">
                <a:solidFill>
                  <a:srgbClr val="0070C0"/>
                </a:solidFill>
              </a:rPr>
              <a:t> </a:t>
            </a:r>
            <a:r>
              <a:rPr lang="ru-RU" sz="3400"/>
              <a:t>Современный спорт включает в себя следующие основные формы:</a:t>
            </a:r>
            <a:r>
              <a:rPr lang="ru-RU" sz="3400" b="1"/>
              <a:t> массовый </a:t>
            </a:r>
            <a:r>
              <a:rPr lang="ru-RU" sz="3400"/>
              <a:t>и</a:t>
            </a:r>
            <a:r>
              <a:rPr lang="ru-RU" sz="3400" b="1"/>
              <a:t> спорт высших достижений.</a:t>
            </a:r>
          </a:p>
          <a:p>
            <a:pPr indent="449263" algn="just"/>
            <a:r>
              <a:rPr lang="ru-RU" sz="1400" b="1"/>
              <a:t> </a:t>
            </a:r>
          </a:p>
          <a:p>
            <a:pPr indent="449263" algn="just"/>
            <a:r>
              <a:rPr lang="ru-RU" sz="3400" b="1"/>
              <a:t>Массовый (или базовый) спорт </a:t>
            </a:r>
            <a:r>
              <a:rPr lang="ru-RU" sz="3400"/>
              <a:t>дает возможность миллионам людей совершенствовать свои физические качества и двигательные возможности, укреплять здоровье и продлевать творческое долголетие, противостоять нежелательным воздействиям на организм современного производства и условий повседневной жизни.</a:t>
            </a:r>
          </a:p>
          <a:p>
            <a:pPr indent="449263" algn="just"/>
            <a:r>
              <a:rPr lang="ru-RU" sz="1400" b="1"/>
              <a:t> </a:t>
            </a:r>
          </a:p>
          <a:p>
            <a:pPr indent="449263" algn="just"/>
            <a:r>
              <a:rPr lang="ru-RU" sz="3400" b="1"/>
              <a:t>Цель </a:t>
            </a:r>
            <a:r>
              <a:rPr lang="ru-RU" sz="3400"/>
              <a:t>занятий различными видами</a:t>
            </a:r>
            <a:r>
              <a:rPr lang="ru-RU" sz="3400" b="1"/>
              <a:t> массового спорта - укрепить здоровье, повысить уровень физического развития, подготовленности и активно отдохнуть.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Прямоугольник 1"/>
          <p:cNvSpPr>
            <a:spLocks noChangeArrowheads="1"/>
          </p:cNvSpPr>
          <p:nvPr/>
        </p:nvSpPr>
        <p:spPr bwMode="auto">
          <a:xfrm>
            <a:off x="257175" y="265113"/>
            <a:ext cx="11466513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3600" b="1">
                <a:solidFill>
                  <a:srgbClr val="FF0000"/>
                </a:solidFill>
              </a:rPr>
              <a:t>        </a:t>
            </a:r>
            <a:r>
              <a:rPr lang="ru-RU" sz="3600" b="1"/>
              <a:t>Цель спорта высших достижений – достижение максимально возможных спортивных результатов или побед на крупнейших спортивных соревнованиях, включая достижения между- народного масштаба. </a:t>
            </a:r>
          </a:p>
          <a:p>
            <a:pPr algn="just"/>
            <a:endParaRPr lang="ru-RU" b="1"/>
          </a:p>
          <a:p>
            <a:pPr algn="just"/>
            <a:r>
              <a:rPr lang="ru-RU" sz="3600" b="1"/>
              <a:t>         </a:t>
            </a:r>
            <a:r>
              <a:rPr lang="ru-RU" sz="3600"/>
              <a:t>Всякое высшее достижение спортсмена имеет не только личное значение, но становится общенациональным достоянием, так как рекорды и победы на крупнейших международных соревнованиях вносят свой вклад в укрепление авторитета страны на мировой арене.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3"/>
          <p:cNvSpPr>
            <a:spLocks noGrp="1"/>
          </p:cNvSpPr>
          <p:nvPr>
            <p:ph type="body" idx="1"/>
          </p:nvPr>
        </p:nvSpPr>
        <p:spPr>
          <a:xfrm>
            <a:off x="315913" y="436563"/>
            <a:ext cx="8948737" cy="6421437"/>
          </a:xfrm>
        </p:spPr>
        <p:txBody>
          <a:bodyPr/>
          <a:lstStyle/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ru-RU" smtClean="0">
                <a:latin typeface="Times New Roman" pitchFamily="18" charset="0"/>
              </a:rPr>
              <a:t>     </a:t>
            </a:r>
            <a:r>
              <a:rPr lang="ru-RU" sz="2800" smtClean="0">
                <a:solidFill>
                  <a:schemeClr val="tx1"/>
                </a:solidFill>
                <a:latin typeface="Times New Roman" pitchFamily="18" charset="0"/>
              </a:rPr>
              <a:t>Используя </a:t>
            </a:r>
            <a:r>
              <a:rPr lang="ru-RU" sz="2800" b="1" smtClean="0">
                <a:solidFill>
                  <a:schemeClr val="tx1"/>
                </a:solidFill>
                <a:latin typeface="Times New Roman" pitchFamily="18" charset="0"/>
              </a:rPr>
              <a:t>одни и те же средства  физической культуры – физические упражнения</a:t>
            </a:r>
            <a:r>
              <a:rPr lang="ru-RU" sz="2800" smtClean="0">
                <a:solidFill>
                  <a:schemeClr val="tx1"/>
                </a:solidFill>
                <a:latin typeface="Times New Roman" pitchFamily="18" charset="0"/>
              </a:rPr>
              <a:t> – массовый спорт и спорт высших достижений имеют </a:t>
            </a:r>
            <a:r>
              <a:rPr lang="ru-RU" sz="2800" b="1" smtClean="0">
                <a:solidFill>
                  <a:schemeClr val="tx1"/>
                </a:solidFill>
                <a:latin typeface="Times New Roman" pitchFamily="18" charset="0"/>
              </a:rPr>
              <a:t>разные задачи</a:t>
            </a:r>
            <a:r>
              <a:rPr lang="ru-RU" sz="2800" smtClean="0">
                <a:solidFill>
                  <a:schemeClr val="tx1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ru-RU" sz="2800" b="1" i="1" smtClean="0">
                <a:solidFill>
                  <a:schemeClr val="tx1"/>
                </a:solidFill>
                <a:latin typeface="Times New Roman" pitchFamily="18" charset="0"/>
              </a:rPr>
              <a:t>    Массовый спорт</a:t>
            </a:r>
            <a:r>
              <a:rPr lang="ru-RU" sz="2800" smtClean="0">
                <a:solidFill>
                  <a:schemeClr val="tx1"/>
                </a:solidFill>
                <a:latin typeface="Times New Roman" pitchFamily="18" charset="0"/>
              </a:rPr>
              <a:t> – достижение высоких результатов в соревнованиях с </a:t>
            </a:r>
            <a:r>
              <a:rPr lang="ru-RU" sz="2800" b="1" smtClean="0">
                <a:solidFill>
                  <a:schemeClr val="tx1"/>
                </a:solidFill>
                <a:latin typeface="Times New Roman" pitchFamily="18" charset="0"/>
              </a:rPr>
              <a:t>максимальной пользой для здоровья</a:t>
            </a:r>
            <a:r>
              <a:rPr lang="ru-RU" sz="2800" smtClean="0">
                <a:solidFill>
                  <a:schemeClr val="tx1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ru-RU" sz="2800" b="1" i="1" smtClean="0">
                <a:solidFill>
                  <a:schemeClr val="tx1"/>
                </a:solidFill>
                <a:latin typeface="Times New Roman" pitchFamily="18" charset="0"/>
              </a:rPr>
              <a:t>    Спорт высших достижений</a:t>
            </a:r>
            <a:r>
              <a:rPr lang="ru-RU" sz="2800" smtClean="0">
                <a:solidFill>
                  <a:schemeClr val="tx1"/>
                </a:solidFill>
                <a:latin typeface="Times New Roman" pitchFamily="18" charset="0"/>
              </a:rPr>
              <a:t> - достижение высоких результатов с </a:t>
            </a:r>
            <a:r>
              <a:rPr lang="ru-RU" sz="2800" b="1" smtClean="0">
                <a:solidFill>
                  <a:schemeClr val="tx1"/>
                </a:solidFill>
                <a:latin typeface="Times New Roman" pitchFamily="18" charset="0"/>
              </a:rPr>
              <a:t>минимальным вредом для здоровья</a:t>
            </a:r>
            <a:r>
              <a:rPr lang="ru-RU" sz="2800" smtClean="0">
                <a:solidFill>
                  <a:schemeClr val="tx1"/>
                </a:solidFill>
                <a:latin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endParaRPr lang="ru-RU" sz="2800" smtClean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ru-RU" sz="2800" b="1" i="1" smtClean="0">
                <a:solidFill>
                  <a:schemeClr val="tx1"/>
                </a:solidFill>
                <a:latin typeface="Times New Roman" pitchFamily="18" charset="0"/>
              </a:rPr>
              <a:t>    Профессиональный спорт</a:t>
            </a:r>
            <a:r>
              <a:rPr lang="ru-RU" sz="2800" smtClean="0">
                <a:solidFill>
                  <a:schemeClr val="tx1"/>
                </a:solidFill>
                <a:latin typeface="Times New Roman" pitchFamily="18" charset="0"/>
              </a:rPr>
              <a:t> – предпринимательская деятельность, целью которой является удовлетворение интересов профессиональных спортивных организаций, спортсменов, избравших спорт своей профессией, и зрителей.</a:t>
            </a:r>
            <a:r>
              <a:rPr lang="ru-RU" sz="2800" smtClean="0">
                <a:latin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ru-RU" sz="2800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Прямоугольник 1"/>
          <p:cNvSpPr>
            <a:spLocks noChangeArrowheads="1"/>
          </p:cNvSpPr>
          <p:nvPr/>
        </p:nvSpPr>
        <p:spPr bwMode="auto">
          <a:xfrm>
            <a:off x="257175" y="1274763"/>
            <a:ext cx="11149013" cy="338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ctr"/>
            <a:r>
              <a:rPr lang="ru-RU" sz="7200" b="1"/>
              <a:t>3. Единая спортивная классификация. </a:t>
            </a:r>
          </a:p>
          <a:p>
            <a:pPr indent="449263" algn="ctr"/>
            <a:r>
              <a:rPr lang="ru-RU" sz="7200" b="1"/>
              <a:t>Её структура. </a:t>
            </a:r>
            <a:endParaRPr lang="ru-RU" sz="7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Прямоугольник 1"/>
          <p:cNvSpPr>
            <a:spLocks noChangeArrowheads="1"/>
          </p:cNvSpPr>
          <p:nvPr/>
        </p:nvSpPr>
        <p:spPr bwMode="auto">
          <a:xfrm>
            <a:off x="433388" y="715963"/>
            <a:ext cx="11336337" cy="557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4000" b="1">
                <a:solidFill>
                  <a:srgbClr val="FF0000"/>
                </a:solidFill>
              </a:rPr>
              <a:t>        </a:t>
            </a:r>
            <a:r>
              <a:rPr lang="ru-RU" sz="4000" b="1"/>
              <a:t>Единая всероссийская спортивная классификация  </a:t>
            </a:r>
            <a:r>
              <a:rPr lang="ru-RU" sz="4000"/>
              <a:t>стимулирует развитие спортивных интересов молодежи, рост массовости спорта и спортивных достижений.</a:t>
            </a:r>
            <a:r>
              <a:rPr lang="ru-RU" sz="4000" b="1"/>
              <a:t> </a:t>
            </a:r>
          </a:p>
          <a:p>
            <a:pPr algn="just"/>
            <a:r>
              <a:rPr lang="ru-RU" sz="4000" b="1"/>
              <a:t>         </a:t>
            </a:r>
          </a:p>
          <a:p>
            <a:pPr algn="just"/>
            <a:r>
              <a:rPr lang="ru-RU" sz="4000" b="1"/>
              <a:t>      В спортивной классификации </a:t>
            </a:r>
            <a:r>
              <a:rPr lang="ru-RU" sz="4000"/>
              <a:t>используются такие понятия, как</a:t>
            </a:r>
            <a:r>
              <a:rPr lang="ru-RU" sz="4000" b="1"/>
              <a:t> «спортивный разряд», «спортивное звание», «разрядные нормы», «разрядные требования».</a:t>
            </a:r>
            <a:endParaRPr lang="ru-RU"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Прямоугольник 1"/>
          <p:cNvSpPr>
            <a:spLocks noChangeArrowheads="1"/>
          </p:cNvSpPr>
          <p:nvPr/>
        </p:nvSpPr>
        <p:spPr bwMode="auto">
          <a:xfrm>
            <a:off x="104775" y="180975"/>
            <a:ext cx="11841163" cy="634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3600" b="1">
                <a:solidFill>
                  <a:srgbClr val="0070C0"/>
                </a:solidFill>
              </a:rPr>
              <a:t>    </a:t>
            </a:r>
            <a:r>
              <a:rPr lang="ru-RU" sz="3600" b="1"/>
              <a:t>Спортивный разряд - </a:t>
            </a:r>
            <a:r>
              <a:rPr lang="ru-RU" sz="3600"/>
              <a:t>показатель уровня спортивного мастерства.</a:t>
            </a:r>
            <a:r>
              <a:rPr lang="ru-RU" sz="3600" b="1"/>
              <a:t> </a:t>
            </a:r>
          </a:p>
          <a:p>
            <a:pPr algn="just"/>
            <a:r>
              <a:rPr lang="ru-RU" sz="3600" b="1"/>
              <a:t>    </a:t>
            </a:r>
            <a:r>
              <a:rPr lang="ru-RU" sz="3600"/>
              <a:t>Установлены следующие</a:t>
            </a:r>
            <a:r>
              <a:rPr lang="ru-RU" sz="3600" b="1"/>
              <a:t> спортивные разряды: </a:t>
            </a:r>
          </a:p>
          <a:p>
            <a:pPr algn="just"/>
            <a:r>
              <a:rPr lang="ru-RU" sz="3600" b="1"/>
              <a:t>     - кандидат в мастера спорта;</a:t>
            </a:r>
          </a:p>
          <a:p>
            <a:pPr algn="just"/>
            <a:r>
              <a:rPr lang="ru-RU" sz="3600" b="1"/>
              <a:t>     - первый спортивный разряд;</a:t>
            </a:r>
          </a:p>
          <a:p>
            <a:pPr algn="just"/>
            <a:r>
              <a:rPr lang="ru-RU" sz="3600" b="1"/>
              <a:t>     - второй спортивный разряд;</a:t>
            </a:r>
          </a:p>
          <a:p>
            <a:pPr algn="just"/>
            <a:r>
              <a:rPr lang="ru-RU" sz="3600" b="1"/>
              <a:t>     - третий спортивный разряд;</a:t>
            </a:r>
          </a:p>
          <a:p>
            <a:pPr algn="just"/>
            <a:r>
              <a:rPr lang="ru-RU" sz="3600" b="1"/>
              <a:t>     - первый юношеский спортивный разряд;</a:t>
            </a:r>
          </a:p>
          <a:p>
            <a:pPr algn="just"/>
            <a:r>
              <a:rPr lang="ru-RU" sz="3600" b="1"/>
              <a:t>     - второй юношеский спортивный разряд;</a:t>
            </a:r>
          </a:p>
          <a:p>
            <a:pPr algn="just"/>
            <a:r>
              <a:rPr lang="ru-RU" sz="3600" b="1"/>
              <a:t>     - третий юношеский спортивный разряд.</a:t>
            </a:r>
          </a:p>
          <a:p>
            <a:pPr algn="just"/>
            <a:endParaRPr lang="ru-RU" sz="1400" b="1"/>
          </a:p>
          <a:p>
            <a:pPr algn="just"/>
            <a:r>
              <a:rPr lang="ru-RU" sz="3600" b="1"/>
              <a:t>   </a:t>
            </a:r>
            <a:r>
              <a:rPr lang="ru-RU" sz="3600"/>
              <a:t>Спортивные разряды необходимо подтверждать.</a:t>
            </a:r>
            <a:endParaRPr lang="ru-RU" sz="360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Прямоугольник 1"/>
          <p:cNvSpPr>
            <a:spLocks noChangeArrowheads="1"/>
          </p:cNvSpPr>
          <p:nvPr/>
        </p:nvSpPr>
        <p:spPr bwMode="auto">
          <a:xfrm>
            <a:off x="352425" y="550863"/>
            <a:ext cx="1133475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just"/>
            <a:r>
              <a:rPr lang="ru-RU" sz="3600" b="1"/>
              <a:t>Спортивное звание – </a:t>
            </a:r>
            <a:r>
              <a:rPr lang="ru-RU" sz="3600"/>
              <a:t>пожизненный титул, который присваивается спортсменам за высокие спортивные достижения. </a:t>
            </a:r>
          </a:p>
          <a:p>
            <a:pPr indent="449263" algn="just"/>
            <a:r>
              <a:rPr lang="ru-RU" sz="3600"/>
              <a:t>Существуют следующие</a:t>
            </a:r>
            <a:r>
              <a:rPr lang="ru-RU" sz="3600" b="1"/>
              <a:t> виды спортивных званий:</a:t>
            </a:r>
          </a:p>
          <a:p>
            <a:pPr indent="449263" algn="just"/>
            <a:r>
              <a:rPr lang="ru-RU" sz="3600" b="1"/>
              <a:t>      - мастер спорта, </a:t>
            </a:r>
          </a:p>
          <a:p>
            <a:pPr indent="449263" algn="just"/>
            <a:r>
              <a:rPr lang="ru-RU" sz="3600" b="1"/>
              <a:t>      - мастер спорта международного класса,</a:t>
            </a:r>
          </a:p>
          <a:p>
            <a:pPr indent="449263" algn="just"/>
            <a:r>
              <a:rPr lang="ru-RU" sz="3600" b="1"/>
              <a:t>      - гроссмейстер </a:t>
            </a:r>
            <a:r>
              <a:rPr lang="ru-RU" sz="3600"/>
              <a:t>(только в шашках и шахматах).</a:t>
            </a:r>
          </a:p>
          <a:p>
            <a:pPr indent="449263" algn="just"/>
            <a:r>
              <a:rPr lang="ru-RU" sz="3600"/>
              <a:t>За особо выдающиеся спортивные заслуги присваивается</a:t>
            </a:r>
            <a:r>
              <a:rPr lang="ru-RU" sz="3600" b="1"/>
              <a:t> звание Заслуженный мастер спорта.</a:t>
            </a:r>
          </a:p>
          <a:p>
            <a:pPr indent="449263" algn="just"/>
            <a:endParaRPr lang="ru-RU" sz="3600" b="1"/>
          </a:p>
          <a:p>
            <a:pPr indent="449263" algn="just"/>
            <a:r>
              <a:rPr lang="ru-RU" sz="3600" b="1"/>
              <a:t>Спортивные звания </a:t>
            </a:r>
            <a:r>
              <a:rPr lang="ru-RU" sz="3600"/>
              <a:t>присваиваются</a:t>
            </a:r>
            <a:r>
              <a:rPr lang="ru-RU" sz="3600" b="1"/>
              <a:t> пожизненно.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3"/>
          <p:cNvSpPr>
            <a:spLocks noGrp="1"/>
          </p:cNvSpPr>
          <p:nvPr>
            <p:ph type="title"/>
          </p:nvPr>
        </p:nvSpPr>
        <p:spPr>
          <a:xfrm>
            <a:off x="677863" y="200025"/>
            <a:ext cx="8596312" cy="725488"/>
          </a:xfrm>
        </p:spPr>
        <p:txBody>
          <a:bodyPr/>
          <a:lstStyle/>
          <a:p>
            <a:pPr algn="ctr" eaLnBrk="1" hangingPunct="1"/>
            <a:r>
              <a:rPr lang="ru-RU" sz="4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Учебные вопросы:</a:t>
            </a:r>
          </a:p>
        </p:txBody>
      </p:sp>
      <p:sp>
        <p:nvSpPr>
          <p:cNvPr id="20482" name="Объект 4"/>
          <p:cNvSpPr>
            <a:spLocks noGrp="1"/>
          </p:cNvSpPr>
          <p:nvPr>
            <p:ph idx="1"/>
          </p:nvPr>
        </p:nvSpPr>
        <p:spPr>
          <a:xfrm>
            <a:off x="200025" y="1093788"/>
            <a:ext cx="11804650" cy="5376862"/>
          </a:xfrm>
        </p:spPr>
        <p:txBody>
          <a:bodyPr/>
          <a:lstStyle/>
          <a:p>
            <a:pPr marL="0" indent="0" eaLnBrk="1" hangingPunct="1">
              <a:buFont typeface="Wingdings 3" pitchFamily="18" charset="2"/>
              <a:buNone/>
            </a:pPr>
            <a:r>
              <a:rPr lang="ru-RU" sz="4000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4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Определение понятия «спорт». Его принци-   пиальное отличие от других видов занятий физи- ческими упражнениями.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ru-RU" sz="4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2. Основные формы современного спорта.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ru-RU" sz="4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3. Единая спортивная классификация. Её структура.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ru-RU" sz="4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4. Студенческий спорт. Его организационные особенности.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Прямоугольник 1"/>
          <p:cNvSpPr>
            <a:spLocks noChangeArrowheads="1"/>
          </p:cNvSpPr>
          <p:nvPr/>
        </p:nvSpPr>
        <p:spPr bwMode="auto">
          <a:xfrm>
            <a:off x="339725" y="503238"/>
            <a:ext cx="10609263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just"/>
            <a:r>
              <a:rPr lang="ru-RU" sz="3600" b="1"/>
              <a:t>Разрядные нормы и требования - </a:t>
            </a:r>
            <a:r>
              <a:rPr lang="ru-RU" sz="3600"/>
              <a:t>показатели спортивных достижений различного уровня трудности             (от минимального до высшего международного), установленные с учетом особенностей видов спорта, спортивного разряда, пола и возраста спортсменов.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Прямоугольник 1"/>
          <p:cNvSpPr>
            <a:spLocks noChangeArrowheads="1"/>
          </p:cNvSpPr>
          <p:nvPr/>
        </p:nvSpPr>
        <p:spPr bwMode="auto">
          <a:xfrm>
            <a:off x="609600" y="304800"/>
            <a:ext cx="10983913" cy="558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just"/>
            <a:r>
              <a:rPr lang="ru-RU" sz="3600" b="1" i="1"/>
              <a:t>Разрядные нормы</a:t>
            </a:r>
            <a:r>
              <a:rPr lang="ru-RU" sz="3600" b="1"/>
              <a:t> - </a:t>
            </a:r>
            <a:r>
              <a:rPr lang="ru-RU" sz="3600"/>
              <a:t>показатели, выраженные в мерах времени, расстояния, веса; в очках и баллах. </a:t>
            </a:r>
          </a:p>
          <a:p>
            <a:pPr indent="449263" algn="just"/>
            <a:endParaRPr lang="ru-RU" sz="3600"/>
          </a:p>
          <a:p>
            <a:pPr indent="449263" algn="just"/>
            <a:r>
              <a:rPr lang="ru-RU" sz="3600" b="1" i="1"/>
              <a:t>Разрядные требования</a:t>
            </a:r>
            <a:r>
              <a:rPr lang="ru-RU" sz="3600" b="1"/>
              <a:t> - </a:t>
            </a:r>
            <a:r>
              <a:rPr lang="ru-RU" sz="3600"/>
              <a:t>показатели, определяющие место, которое должны занять спортсмен или команда на соревнованиях установленного масштаба, участие в составе команды, занявшей на соревнованиях какое-либо место, достижение победы над спортсменами того или иного разряда.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Прямоугольник 1"/>
          <p:cNvSpPr>
            <a:spLocks noChangeArrowheads="1"/>
          </p:cNvSpPr>
          <p:nvPr/>
        </p:nvSpPr>
        <p:spPr bwMode="auto">
          <a:xfrm>
            <a:off x="1008063" y="1593850"/>
            <a:ext cx="10774362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7200" b="1"/>
              <a:t>4. Студенческий спорт. Его организационные особенности.</a:t>
            </a:r>
            <a:endParaRPr lang="ru-RU" sz="7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Прямоугольник 1"/>
          <p:cNvSpPr>
            <a:spLocks noChangeArrowheads="1"/>
          </p:cNvSpPr>
          <p:nvPr/>
        </p:nvSpPr>
        <p:spPr bwMode="auto">
          <a:xfrm>
            <a:off x="762000" y="584200"/>
            <a:ext cx="10772775" cy="585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ctr"/>
            <a:r>
              <a:rPr lang="ru-RU" sz="3600" b="1"/>
              <a:t>Организационными особенностями студенческого спорта </a:t>
            </a:r>
            <a:r>
              <a:rPr lang="ru-RU" sz="3600"/>
              <a:t>являются:</a:t>
            </a:r>
          </a:p>
          <a:p>
            <a:pPr indent="449263" algn="ctr"/>
            <a:endParaRPr lang="ru-RU" b="1"/>
          </a:p>
          <a:p>
            <a:pPr indent="449263" algn="just">
              <a:buFontTx/>
              <a:buAutoNum type="arabicParenR"/>
            </a:pPr>
            <a:r>
              <a:rPr lang="ru-RU" sz="3600" b="1"/>
              <a:t> </a:t>
            </a:r>
            <a:r>
              <a:rPr lang="ru-RU" sz="3600"/>
              <a:t>доступность и возможность заниматься спортом в часы обязательных учебных занятий по дисциплине «Физическая культура;</a:t>
            </a:r>
          </a:p>
          <a:p>
            <a:pPr indent="449263" algn="just">
              <a:buFontTx/>
              <a:buAutoNum type="arabicParenR"/>
            </a:pPr>
            <a:r>
              <a:rPr lang="ru-RU" sz="3600"/>
              <a:t> возможность заниматься спортом в свободное от учебных занятий время в вузовских спортивных секциях и самостоятельно;</a:t>
            </a:r>
          </a:p>
          <a:p>
            <a:pPr indent="449263" algn="just">
              <a:buFontTx/>
              <a:buAutoNum type="arabicParenR"/>
            </a:pPr>
            <a:r>
              <a:rPr lang="ru-RU" sz="3600"/>
              <a:t> возможность систематически участвовать в спортивных соревнованиях доступного уровня.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Прямоугольник 1"/>
          <p:cNvSpPr>
            <a:spLocks noChangeArrowheads="1"/>
          </p:cNvSpPr>
          <p:nvPr/>
        </p:nvSpPr>
        <p:spPr bwMode="auto">
          <a:xfrm>
            <a:off x="433388" y="508000"/>
            <a:ext cx="11301412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just"/>
            <a:r>
              <a:rPr lang="ru-RU" sz="2800" b="1"/>
              <a:t>Учебная программа по физической культуре предусматривает свободу выбора видов спорта для студентов:</a:t>
            </a:r>
          </a:p>
          <a:p>
            <a:pPr indent="449263" algn="just"/>
            <a:endParaRPr lang="ru-RU" sz="2800" b="1"/>
          </a:p>
          <a:p>
            <a:pPr indent="449263" algn="just"/>
            <a:r>
              <a:rPr lang="ru-RU" sz="2800"/>
              <a:t>1.</a:t>
            </a:r>
            <a:r>
              <a:rPr lang="ru-RU" sz="2800" b="1"/>
              <a:t> </a:t>
            </a:r>
            <a:r>
              <a:rPr lang="ru-RU" sz="2800"/>
              <a:t>Спорт в элективном курсе дисциплины «Физическая культура» - это та часть преимущественно практических занятий учебной дисциплины, в которой вид спорта студенты выбирают самостоятельно </a:t>
            </a:r>
            <a:r>
              <a:rPr lang="ru-RU" sz="2400"/>
              <a:t>(из числа предложенных кафедрой физической культуры) .</a:t>
            </a:r>
            <a:r>
              <a:rPr lang="ru-RU" sz="2800"/>
              <a:t> </a:t>
            </a:r>
          </a:p>
          <a:p>
            <a:pPr indent="449263" algn="just"/>
            <a:r>
              <a:rPr lang="ru-RU" sz="2800"/>
              <a:t>2. Учебные занятия по видам в спортивном отделении представляют собой спортивную подготовку, осуществляемую на более высоком уровне со студентами, имеющими высокий уровень физической подготовленности, а также опыт занятий спортом. </a:t>
            </a:r>
          </a:p>
          <a:p>
            <a:pPr indent="449263" algn="just">
              <a:buFontTx/>
              <a:buAutoNum type="arabicPeriod"/>
            </a:pPr>
            <a:endParaRPr lang="ru-RU"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Прямоугольник 1"/>
          <p:cNvSpPr>
            <a:spLocks noChangeArrowheads="1"/>
          </p:cNvSpPr>
          <p:nvPr/>
        </p:nvSpPr>
        <p:spPr bwMode="auto">
          <a:xfrm>
            <a:off x="234950" y="157163"/>
            <a:ext cx="11710988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just"/>
            <a:endParaRPr lang="ru-RU" sz="1600" b="1"/>
          </a:p>
          <a:p>
            <a:pPr indent="449263" algn="just"/>
            <a:r>
              <a:rPr lang="ru-RU" sz="3600" b="1"/>
              <a:t>Важнейшими формами спортивной подготовки студентов являются самостоятельные индивидуальные занятия, а также занятия в спортивных секциях и группах подготовки по отдельным видам спорта, осуществляемые в свободное от учебы время.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Прямоугольник 1"/>
          <p:cNvSpPr>
            <a:spLocks noChangeArrowheads="1"/>
          </p:cNvSpPr>
          <p:nvPr/>
        </p:nvSpPr>
        <p:spPr bwMode="auto">
          <a:xfrm>
            <a:off x="304800" y="271463"/>
            <a:ext cx="116522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just"/>
            <a:r>
              <a:rPr lang="ru-RU" sz="4400" b="1">
                <a:solidFill>
                  <a:srgbClr val="FF0000"/>
                </a:solidFill>
              </a:rPr>
              <a:t> </a:t>
            </a:r>
          </a:p>
          <a:p>
            <a:pPr indent="449263" algn="just"/>
            <a:r>
              <a:rPr lang="ru-RU" sz="3200" b="1"/>
              <a:t>Спортивные соревнования</a:t>
            </a:r>
            <a:r>
              <a:rPr lang="ru-RU" sz="4400" b="1"/>
              <a:t> – </a:t>
            </a:r>
            <a:r>
              <a:rPr lang="ru-RU" sz="2800"/>
              <a:t>одна из наиболее эффективных форм организации массовой оздоровительной и спортивной работы. </a:t>
            </a:r>
          </a:p>
          <a:p>
            <a:pPr indent="449263" algn="just"/>
            <a:endParaRPr lang="ru-RU" sz="2800"/>
          </a:p>
          <a:p>
            <a:pPr indent="449263" algn="just"/>
            <a:r>
              <a:rPr lang="ru-RU" sz="3200" b="1"/>
              <a:t>Спортивные результаты</a:t>
            </a:r>
            <a:r>
              <a:rPr lang="ru-RU" sz="4400" b="1"/>
              <a:t> </a:t>
            </a:r>
            <a:r>
              <a:rPr lang="ru-RU" sz="2800"/>
              <a:t>представляют собой интегративный показатель качества и эффективности психофизической подготовки студентов, проводимой на учебно-тренировочных занятиях.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Прямоугольник 1"/>
          <p:cNvSpPr>
            <a:spLocks noChangeArrowheads="1"/>
          </p:cNvSpPr>
          <p:nvPr/>
        </p:nvSpPr>
        <p:spPr bwMode="auto">
          <a:xfrm>
            <a:off x="785813" y="176213"/>
            <a:ext cx="10633075" cy="639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just"/>
            <a:r>
              <a:rPr lang="ru-RU" sz="4400" b="1"/>
              <a:t>Система студенческих спортивных соревнований включает в себя:</a:t>
            </a:r>
          </a:p>
          <a:p>
            <a:pPr indent="449263" algn="just"/>
            <a:endParaRPr lang="ru-RU" b="1"/>
          </a:p>
          <a:p>
            <a:pPr indent="449263" algn="just">
              <a:buFontTx/>
              <a:buAutoNum type="arabicPeriod"/>
            </a:pPr>
            <a:r>
              <a:rPr lang="ru-RU" sz="4400" b="1"/>
              <a:t> Внутривузовские </a:t>
            </a:r>
            <a:r>
              <a:rPr lang="ru-RU" sz="4400"/>
              <a:t>соревнования по видам спорта. </a:t>
            </a:r>
          </a:p>
          <a:p>
            <a:pPr indent="449263" algn="just">
              <a:buFontTx/>
              <a:buAutoNum type="arabicPeriod"/>
            </a:pPr>
            <a:r>
              <a:rPr lang="ru-RU" sz="4400" b="1"/>
              <a:t> Межвузовские </a:t>
            </a:r>
            <a:r>
              <a:rPr lang="ru-RU" sz="4400"/>
              <a:t>соревнования по видам спорта или комплексные спортивные мероприятия. </a:t>
            </a:r>
          </a:p>
          <a:p>
            <a:pPr indent="449263" algn="just">
              <a:buFontTx/>
              <a:buAutoNum type="arabicPeriod"/>
            </a:pPr>
            <a:r>
              <a:rPr lang="ru-RU" sz="4400" b="1"/>
              <a:t> Международные </a:t>
            </a:r>
            <a:r>
              <a:rPr lang="ru-RU" sz="4400"/>
              <a:t>спортивные соревнова ния студентов.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Прямоугольник 1"/>
          <p:cNvSpPr>
            <a:spLocks noChangeArrowheads="1"/>
          </p:cNvSpPr>
          <p:nvPr/>
        </p:nvSpPr>
        <p:spPr bwMode="auto">
          <a:xfrm>
            <a:off x="387350" y="236538"/>
            <a:ext cx="11441113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just"/>
            <a:r>
              <a:rPr lang="ru-RU" sz="3600" b="1" i="1"/>
              <a:t>Первичной студенческой спортивной организацией</a:t>
            </a:r>
            <a:r>
              <a:rPr lang="ru-RU" sz="3600" b="1"/>
              <a:t> </a:t>
            </a:r>
            <a:r>
              <a:rPr lang="ru-RU" sz="3600"/>
              <a:t>является действующий в каждом вузе</a:t>
            </a:r>
            <a:r>
              <a:rPr lang="ru-RU" sz="3600" b="1"/>
              <a:t> </a:t>
            </a:r>
            <a:r>
              <a:rPr lang="ru-RU" sz="3600" b="1" i="1"/>
              <a:t>спортивный клуб</a:t>
            </a:r>
            <a:r>
              <a:rPr lang="ru-RU" sz="3600" b="1"/>
              <a:t>, </a:t>
            </a:r>
            <a:r>
              <a:rPr lang="ru-RU" sz="3600"/>
              <a:t>решающий следующие</a:t>
            </a:r>
            <a:r>
              <a:rPr lang="ru-RU" sz="3600" b="1"/>
              <a:t> </a:t>
            </a:r>
            <a:r>
              <a:rPr lang="ru-RU" sz="3600" b="1" i="1"/>
              <a:t>задачи:</a:t>
            </a:r>
          </a:p>
          <a:p>
            <a:pPr indent="449263" algn="just"/>
            <a:r>
              <a:rPr lang="ru-RU" sz="3600" b="1"/>
              <a:t>-	вовлечение студентов в занятия массовым спортом;</a:t>
            </a:r>
          </a:p>
          <a:p>
            <a:pPr indent="449263" algn="just"/>
            <a:r>
              <a:rPr lang="ru-RU" sz="3600" b="1"/>
              <a:t>-	организация и проведение внутривузовской спартакиады и формирование по ее результатам команд вуза по различным видам спорта;</a:t>
            </a:r>
          </a:p>
          <a:p>
            <a:pPr indent="449263" algn="just"/>
            <a:r>
              <a:rPr lang="ru-RU" sz="3600" b="1"/>
              <a:t>-	организация подготовки спортсменов и команд вуза для участия в межвузовских и международных соревнованиях.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Прямоугольник 1"/>
          <p:cNvSpPr>
            <a:spLocks noChangeArrowheads="1"/>
          </p:cNvSpPr>
          <p:nvPr/>
        </p:nvSpPr>
        <p:spPr bwMode="auto">
          <a:xfrm>
            <a:off x="409575" y="374650"/>
            <a:ext cx="11360150" cy="302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just"/>
            <a:r>
              <a:rPr lang="ru-RU" sz="3600"/>
              <a:t>В общероссийском масштабе организацию межвузовских спортивных соревнований осуществляет общественное объединение студентов и работников вузов</a:t>
            </a:r>
            <a:r>
              <a:rPr lang="ru-RU" sz="3600" b="1"/>
              <a:t> – </a:t>
            </a:r>
            <a:r>
              <a:rPr lang="ru-RU" sz="3600" b="1" i="1"/>
              <a:t>Российский студенческий спортивный союз (РССС)</a:t>
            </a:r>
            <a:r>
              <a:rPr lang="ru-RU" sz="3600" b="1"/>
              <a:t> </a:t>
            </a:r>
            <a:r>
              <a:rPr lang="ru-RU" sz="3600"/>
              <a:t>и его региональные организации</a:t>
            </a:r>
            <a:r>
              <a:rPr lang="ru-RU" sz="480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Заголовок 1"/>
          <p:cNvSpPr>
            <a:spLocks noGrp="1"/>
          </p:cNvSpPr>
          <p:nvPr>
            <p:ph type="title"/>
          </p:nvPr>
        </p:nvSpPr>
        <p:spPr>
          <a:xfrm>
            <a:off x="1309688" y="200025"/>
            <a:ext cx="8597900" cy="703263"/>
          </a:xfrm>
        </p:spPr>
        <p:txBody>
          <a:bodyPr/>
          <a:lstStyle/>
          <a:p>
            <a:pPr algn="ctr" eaLnBrk="1" hangingPunct="1"/>
            <a:r>
              <a:rPr lang="ru-RU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Рекомендуемая литература:</a:t>
            </a:r>
          </a:p>
        </p:txBody>
      </p:sp>
      <p:sp>
        <p:nvSpPr>
          <p:cNvPr id="21506" name="Объект 2"/>
          <p:cNvSpPr>
            <a:spLocks noGrp="1"/>
          </p:cNvSpPr>
          <p:nvPr>
            <p:ph idx="1"/>
          </p:nvPr>
        </p:nvSpPr>
        <p:spPr>
          <a:xfrm>
            <a:off x="315913" y="903288"/>
            <a:ext cx="11453812" cy="5837237"/>
          </a:xfrm>
        </p:spPr>
        <p:txBody>
          <a:bodyPr/>
          <a:lstStyle/>
          <a:p>
            <a:pPr marL="0" indent="0" algn="just" eaLnBrk="1" hangingPunct="1">
              <a:buFont typeface="Wingdings 3" pitchFamily="18" charset="2"/>
              <a:buNone/>
            </a:pPr>
            <a:r>
              <a:rPr lang="ru-RU" sz="2800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u-RU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	Ильнич В.И. Физическая культура студента и жизнь: Учебник / В.И. Ильинич. – М.: Гардарики, 2005. – 366 с.</a:t>
            </a:r>
          </a:p>
          <a:p>
            <a:pPr marL="0" indent="0" algn="just" eaLnBrk="1" hangingPunct="1">
              <a:buFont typeface="Wingdings 3" pitchFamily="18" charset="2"/>
              <a:buNone/>
            </a:pPr>
            <a:r>
              <a:rPr lang="ru-RU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2.	Физическая культура и физическое воспитание студентов в техническом вузе / под ред. проф. В. Ю. Лебединского, доц.               Э.Г. Шпорина. – Иркутск: ИрГТУ, 2012. – 294 с. </a:t>
            </a:r>
          </a:p>
          <a:p>
            <a:pPr marL="0" indent="0" algn="just" eaLnBrk="1" hangingPunct="1">
              <a:buFont typeface="Wingdings 3" pitchFamily="18" charset="2"/>
              <a:buNone/>
            </a:pPr>
            <a:r>
              <a:rPr lang="ru-RU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3.	Физическая культура студентов в техническом вузе: учебное пособие / Под общ. ред. М.М. Колокольцева, Е.А. Койпышевой. – Иркутск: Издательство ИРНИТУ, 2016. – 320 с. </a:t>
            </a:r>
          </a:p>
          <a:p>
            <a:pPr marL="0" indent="0" algn="just" eaLnBrk="1" hangingPunct="1">
              <a:buFont typeface="Wingdings 3" pitchFamily="18" charset="2"/>
              <a:buNone/>
            </a:pPr>
            <a:r>
              <a:rPr lang="ru-RU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4.	Холодов Ж.К. Теория и методика физической культуры и спорта: учебник для студ. учреждений высш. проф. образования. / Ж.К. Холодов, В.С. Кузнецов. – 12-е изд., испр. – М.: Издательский центр «Академия», 2014. – 480 с.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Прямоугольник 1"/>
          <p:cNvSpPr>
            <a:spLocks noChangeArrowheads="1"/>
          </p:cNvSpPr>
          <p:nvPr/>
        </p:nvSpPr>
        <p:spPr bwMode="auto">
          <a:xfrm>
            <a:off x="504825" y="217488"/>
            <a:ext cx="11229975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just"/>
            <a:r>
              <a:rPr lang="ru-RU" sz="4000" b="1">
                <a:solidFill>
                  <a:srgbClr val="0070C0"/>
                </a:solidFill>
              </a:rPr>
              <a:t>  </a:t>
            </a:r>
            <a:r>
              <a:rPr lang="ru-RU" sz="3200" b="1" i="1"/>
              <a:t>РССС</a:t>
            </a:r>
            <a:r>
              <a:rPr lang="ru-RU" sz="3200" b="1"/>
              <a:t> – </a:t>
            </a:r>
            <a:r>
              <a:rPr lang="ru-RU" sz="3200"/>
              <a:t>коллективный член</a:t>
            </a:r>
            <a:r>
              <a:rPr lang="ru-RU" sz="3200" b="1">
                <a:solidFill>
                  <a:srgbClr val="0070C0"/>
                </a:solidFill>
              </a:rPr>
              <a:t> </a:t>
            </a:r>
            <a:r>
              <a:rPr lang="ru-RU" sz="3200" b="1" i="1"/>
              <a:t>Международной федерации университетского спорта (ФИСУ),</a:t>
            </a:r>
            <a:r>
              <a:rPr lang="ru-RU" sz="3200" b="1"/>
              <a:t> </a:t>
            </a:r>
            <a:r>
              <a:rPr lang="ru-RU" sz="3200"/>
              <a:t>содействующей:</a:t>
            </a:r>
          </a:p>
          <a:p>
            <a:pPr indent="449263" algn="just"/>
            <a:endParaRPr lang="ru-RU" sz="3200"/>
          </a:p>
          <a:p>
            <a:pPr indent="449263" algn="just"/>
            <a:r>
              <a:rPr lang="ru-RU" sz="3200"/>
              <a:t>- развитию студенческого спорта на всех   уровнях;</a:t>
            </a:r>
          </a:p>
          <a:p>
            <a:pPr indent="449263" algn="just"/>
            <a:r>
              <a:rPr lang="ru-RU" sz="3200"/>
              <a:t>- физическому и духовному воспитанию студентов;</a:t>
            </a:r>
          </a:p>
          <a:p>
            <a:pPr indent="449263" algn="just"/>
            <a:r>
              <a:rPr lang="ru-RU" sz="3200"/>
              <a:t>- сближению студентов всех стран и их сотрудничеству в</a:t>
            </a:r>
          </a:p>
          <a:p>
            <a:pPr indent="449263" algn="just"/>
            <a:r>
              <a:rPr lang="ru-RU" sz="3200"/>
              <a:t>  интересах единства международного университетского</a:t>
            </a:r>
          </a:p>
          <a:p>
            <a:pPr indent="449263" algn="just"/>
            <a:r>
              <a:rPr lang="ru-RU" sz="3200"/>
              <a:t>  спорта.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Прямоугольник 1"/>
          <p:cNvSpPr>
            <a:spLocks noChangeArrowheads="1"/>
          </p:cNvSpPr>
          <p:nvPr/>
        </p:nvSpPr>
        <p:spPr bwMode="auto">
          <a:xfrm>
            <a:off x="644525" y="1084263"/>
            <a:ext cx="10796588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just"/>
            <a:r>
              <a:rPr lang="ru-RU" sz="3600" b="1" i="1"/>
              <a:t>Международная федерация универ-ситетского спорта (ФИСУ)</a:t>
            </a:r>
            <a:r>
              <a:rPr lang="ru-RU" sz="3600" b="1"/>
              <a:t> </a:t>
            </a:r>
            <a:r>
              <a:rPr lang="ru-RU" sz="3600"/>
              <a:t>раз в два года проводит всемирные универсиады, а также чемпионаты по различным видам спорта в которых участвуют спортсмены студенты различных стран мира.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3"/>
          <p:cNvSpPr>
            <a:spLocks noGrp="1"/>
          </p:cNvSpPr>
          <p:nvPr>
            <p:ph type="body" idx="1"/>
          </p:nvPr>
        </p:nvSpPr>
        <p:spPr>
          <a:xfrm>
            <a:off x="258763" y="2217738"/>
            <a:ext cx="10215562" cy="3824287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ru-RU" sz="3200" b="1" smtClean="0">
                <a:latin typeface="Times New Roman" pitchFamily="18" charset="0"/>
              </a:rPr>
              <a:t>    4. Объем физической нагрузки. Ее компоненты.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3"/>
          <p:cNvSpPr>
            <a:spLocks noGrp="1"/>
          </p:cNvSpPr>
          <p:nvPr>
            <p:ph type="body" idx="1"/>
          </p:nvPr>
        </p:nvSpPr>
        <p:spPr>
          <a:xfrm>
            <a:off x="190500" y="0"/>
            <a:ext cx="11630025" cy="614680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ru-RU" b="1" smtClean="0">
                <a:latin typeface="Times New Roman" pitchFamily="18" charset="0"/>
              </a:rPr>
              <a:t>    </a:t>
            </a:r>
          </a:p>
          <a:p>
            <a:pPr>
              <a:buFont typeface="Wingdings 3" pitchFamily="18" charset="2"/>
              <a:buNone/>
            </a:pPr>
            <a:r>
              <a:rPr lang="ru-RU" b="1" smtClean="0">
                <a:latin typeface="Times New Roman" pitchFamily="18" charset="0"/>
              </a:rPr>
              <a:t>     </a:t>
            </a:r>
            <a:r>
              <a:rPr lang="ru-RU" sz="2400" b="1" i="1" smtClean="0">
                <a:solidFill>
                  <a:schemeClr val="tx1"/>
                </a:solidFill>
                <a:latin typeface="Times New Roman" pitchFamily="18" charset="0"/>
              </a:rPr>
              <a:t>Нагрузка</a:t>
            </a:r>
            <a:r>
              <a:rPr lang="ru-RU" sz="2400" i="1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- это определенная величина воздействия физических упражнений на организм занимающихся, которая сопровождается повышенным, относительно состояния покоя, уровнем функционирования организма. Разность, которая возникает в энергозатратах между состоянием физической активности и состоянием покоя, и характеризует физическую нагрузку. </a:t>
            </a:r>
          </a:p>
          <a:p>
            <a:pPr>
              <a:buFont typeface="Wingdings 3" pitchFamily="18" charset="2"/>
              <a:buNone/>
            </a:pPr>
            <a:endParaRPr lang="ru-RU" sz="2400" smtClean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     </a:t>
            </a:r>
            <a:r>
              <a:rPr lang="ru-RU" sz="2400" b="1" i="1" smtClean="0">
                <a:solidFill>
                  <a:schemeClr val="tx1"/>
                </a:solidFill>
                <a:latin typeface="Times New Roman" pitchFamily="18" charset="0"/>
              </a:rPr>
              <a:t>Тренировочные нагрузки</a:t>
            </a: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 определяются следующими </a:t>
            </a:r>
            <a:r>
              <a:rPr lang="ru-RU" sz="2400" b="1" i="1" smtClean="0">
                <a:solidFill>
                  <a:schemeClr val="tx1"/>
                </a:solidFill>
                <a:latin typeface="Times New Roman" pitchFamily="18" charset="0"/>
              </a:rPr>
              <a:t>компонентами</a:t>
            </a: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: </a:t>
            </a:r>
          </a:p>
          <a:p>
            <a:pPr>
              <a:buFont typeface="Wingdings 3" pitchFamily="18" charset="2"/>
              <a:buNone/>
            </a:pP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     1) характером упражнений; </a:t>
            </a:r>
          </a:p>
          <a:p>
            <a:pPr>
              <a:buFont typeface="Wingdings 3" pitchFamily="18" charset="2"/>
              <a:buNone/>
            </a:pP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     2) интенсивностью упражнений; </a:t>
            </a:r>
          </a:p>
          <a:p>
            <a:pPr>
              <a:buFont typeface="Wingdings 3" pitchFamily="18" charset="2"/>
              <a:buNone/>
            </a:pP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     3) продолжительностью отдельных упражнений; </a:t>
            </a:r>
          </a:p>
          <a:p>
            <a:pPr>
              <a:buFont typeface="Wingdings 3" pitchFamily="18" charset="2"/>
              <a:buNone/>
            </a:pP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     4) продолжительностью и характером отдыха между отдельными упражнениями;</a:t>
            </a:r>
          </a:p>
          <a:p>
            <a:pPr>
              <a:buFont typeface="Wingdings 3" pitchFamily="18" charset="2"/>
              <a:buNone/>
            </a:pP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     5) числом повторений упражнений (длительностью работы).</a:t>
            </a:r>
          </a:p>
          <a:p>
            <a:pPr>
              <a:buFont typeface="Wingdings 3" pitchFamily="18" charset="2"/>
              <a:buNone/>
            </a:pPr>
            <a:endParaRPr lang="ru-RU" sz="2400" smtClean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buFont typeface="Wingdings 3" pitchFamily="18" charset="2"/>
              <a:buNone/>
            </a:pPr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3"/>
          <p:cNvSpPr>
            <a:spLocks noGrp="1"/>
          </p:cNvSpPr>
          <p:nvPr>
            <p:ph type="body" idx="1"/>
          </p:nvPr>
        </p:nvSpPr>
        <p:spPr>
          <a:xfrm>
            <a:off x="534988" y="446088"/>
            <a:ext cx="10634662" cy="5405437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1.  </a:t>
            </a:r>
            <a:r>
              <a:rPr lang="ru-RU" sz="2400" b="1" smtClean="0">
                <a:solidFill>
                  <a:schemeClr val="tx1"/>
                </a:solidFill>
                <a:latin typeface="Times New Roman" pitchFamily="18" charset="0"/>
              </a:rPr>
              <a:t>Характер упражнений</a:t>
            </a: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 определяется  по относительному количеству мышц, вовлечённых в работу в данном упражнении.  </a:t>
            </a:r>
          </a:p>
          <a:p>
            <a:pPr>
              <a:buFont typeface="Wingdings 3" pitchFamily="18" charset="2"/>
              <a:buNone/>
            </a:pP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    По характеру воздействия все упражнения могут быть подразделены на три основные группы: </a:t>
            </a:r>
          </a:p>
          <a:p>
            <a:pPr>
              <a:buFont typeface="Wingdings 3" pitchFamily="18" charset="2"/>
              <a:buNone/>
            </a:pPr>
            <a:r>
              <a:rPr lang="ru-RU" sz="2400" b="1" i="1" smtClean="0">
                <a:solidFill>
                  <a:schemeClr val="tx1"/>
                </a:solidFill>
                <a:latin typeface="Times New Roman" pitchFamily="18" charset="0"/>
              </a:rPr>
              <a:t>     - общего (</a:t>
            </a: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в работе участвуют 2/3 и более общего объёма скелетных мышц);</a:t>
            </a:r>
            <a:r>
              <a:rPr lang="ru-RU" sz="2400" b="1" i="1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  <a:p>
            <a:pPr>
              <a:buFont typeface="Wingdings 3" pitchFamily="18" charset="2"/>
              <a:buNone/>
            </a:pPr>
            <a:r>
              <a:rPr lang="ru-RU" sz="2400" b="1" i="1" smtClean="0">
                <a:solidFill>
                  <a:schemeClr val="tx1"/>
                </a:solidFill>
                <a:latin typeface="Times New Roman" pitchFamily="18" charset="0"/>
              </a:rPr>
              <a:t>     - частичного (регионального) </a:t>
            </a:r>
            <a:r>
              <a:rPr lang="ru-RU" sz="2400" b="1" smtClean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от 1/3 до 2/3 общего объёма мышц</a:t>
            </a:r>
            <a:r>
              <a:rPr lang="ru-RU" sz="2400" b="1" smtClean="0">
                <a:solidFill>
                  <a:schemeClr val="tx1"/>
                </a:solidFill>
                <a:latin typeface="Times New Roman" pitchFamily="18" charset="0"/>
              </a:rPr>
              <a:t>); </a:t>
            </a:r>
          </a:p>
          <a:p>
            <a:pPr>
              <a:buFont typeface="Wingdings 3" pitchFamily="18" charset="2"/>
              <a:buNone/>
            </a:pPr>
            <a:r>
              <a:rPr lang="ru-RU" sz="2400" b="1" i="1" smtClean="0">
                <a:solidFill>
                  <a:schemeClr val="tx1"/>
                </a:solidFill>
                <a:latin typeface="Times New Roman" pitchFamily="18" charset="0"/>
              </a:rPr>
              <a:t>     - локального воздействия </a:t>
            </a:r>
            <a:r>
              <a:rPr lang="ru-RU" sz="2400" b="1" smtClean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до 1/3 всех мышц).</a:t>
            </a:r>
            <a:endParaRPr lang="ru-RU" sz="2400" i="1" smtClean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ru-RU" sz="2000" i="1" smtClean="0">
                <a:latin typeface="Times New Roman" pitchFamily="18" charset="0"/>
              </a:rPr>
              <a:t>     </a:t>
            </a:r>
            <a:endParaRPr lang="ru-RU" sz="2000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Grp="1"/>
          </p:cNvSpPr>
          <p:nvPr>
            <p:ph type="body" idx="1"/>
          </p:nvPr>
        </p:nvSpPr>
        <p:spPr>
          <a:xfrm>
            <a:off x="401638" y="122238"/>
            <a:ext cx="11510962" cy="57578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ru-RU" sz="2000" smtClean="0">
                <a:latin typeface="Times New Roman" pitchFamily="18" charset="0"/>
              </a:rPr>
              <a:t>2</a:t>
            </a: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. </a:t>
            </a:r>
            <a:r>
              <a:rPr lang="ru-RU" sz="2400" b="1" smtClean="0">
                <a:solidFill>
                  <a:schemeClr val="tx1"/>
                </a:solidFill>
                <a:latin typeface="Times New Roman" pitchFamily="18" charset="0"/>
              </a:rPr>
              <a:t>Интенсивность упражнений</a:t>
            </a: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 – в значительной мере определяет величину и направленность тренировочных воздействий на организм занимающегося (измеряется в единицах, оценивающих работу – ваттах, джоулях, калориях и других, сугубо физиологических единицах. Наиболее удобный и информативный показатель интенсивности нагрузки, особенно в циклических видах спорта, – частота сердечных сокращений (ЧСС). </a:t>
            </a:r>
          </a:p>
          <a:p>
            <a:pPr>
              <a:buFont typeface="Wingdings 3" pitchFamily="18" charset="2"/>
              <a:buNone/>
            </a:pP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   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/>
          </p:cNvSpPr>
          <p:nvPr>
            <p:ph type="body" idx="4294967295"/>
          </p:nvPr>
        </p:nvSpPr>
        <p:spPr>
          <a:xfrm>
            <a:off x="677863" y="360363"/>
            <a:ext cx="9539287" cy="56816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ru-RU" sz="2400" b="1" i="1" smtClean="0">
                <a:solidFill>
                  <a:schemeClr val="tx1"/>
                </a:solidFill>
                <a:latin typeface="Times New Roman" pitchFamily="18" charset="0"/>
              </a:rPr>
              <a:t>Пороговая ЧСС</a:t>
            </a: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 – это наименьшая интенсивность, ниже которой тренировочный эффект не возникает.</a:t>
            </a:r>
          </a:p>
          <a:p>
            <a:pPr>
              <a:buFont typeface="Wingdings 3" pitchFamily="18" charset="2"/>
              <a:buNone/>
            </a:pPr>
            <a:r>
              <a:rPr lang="ru-RU" sz="2400" b="1" i="1" smtClean="0">
                <a:solidFill>
                  <a:schemeClr val="tx1"/>
                </a:solidFill>
                <a:latin typeface="Times New Roman" pitchFamily="18" charset="0"/>
              </a:rPr>
              <a:t>Пиковая ЧСС</a:t>
            </a: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 – это наибольшая интенсивность, которая не должна быть превышена в результате тренировки. </a:t>
            </a:r>
          </a:p>
          <a:p>
            <a:pPr>
              <a:buFont typeface="Wingdings 3" pitchFamily="18" charset="2"/>
              <a:buNone/>
            </a:pPr>
            <a:endParaRPr lang="ru-RU" sz="2400" smtClean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ru-RU" sz="2400" b="1" i="1" smtClean="0">
                <a:solidFill>
                  <a:schemeClr val="tx1"/>
                </a:solidFill>
                <a:latin typeface="Times New Roman" pitchFamily="18" charset="0"/>
              </a:rPr>
              <a:t>Индивидуальные границы зоны интенсивности нагрузки: </a:t>
            </a:r>
          </a:p>
          <a:p>
            <a:pPr>
              <a:buFont typeface="Wingdings 3" pitchFamily="18" charset="2"/>
              <a:buNone/>
            </a:pPr>
            <a:r>
              <a:rPr lang="ru-RU" sz="2400" b="1" smtClean="0">
                <a:solidFill>
                  <a:schemeClr val="tx1"/>
                </a:solidFill>
                <a:latin typeface="Times New Roman" pitchFamily="18" charset="0"/>
              </a:rPr>
              <a:t>ЧСС </a:t>
            </a: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при (</a:t>
            </a:r>
            <a:r>
              <a:rPr lang="ru-RU" sz="2400" b="1" smtClean="0">
                <a:solidFill>
                  <a:schemeClr val="tx1"/>
                </a:solidFill>
                <a:latin typeface="Times New Roman" pitchFamily="18" charset="0"/>
              </a:rPr>
              <a:t>макс)</a:t>
            </a: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имальной нагрузке = 220 – возраст (уд/мин);</a:t>
            </a:r>
            <a:endParaRPr lang="ru-RU" sz="2400" b="1" smtClean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ru-RU" sz="2400" b="1" smtClean="0">
                <a:solidFill>
                  <a:schemeClr val="tx1"/>
                </a:solidFill>
                <a:latin typeface="Times New Roman" pitchFamily="18" charset="0"/>
              </a:rPr>
              <a:t>ЧСС</a:t>
            </a: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 при (</a:t>
            </a:r>
            <a:r>
              <a:rPr lang="ru-RU" sz="2400" b="1" smtClean="0">
                <a:solidFill>
                  <a:schemeClr val="tx1"/>
                </a:solidFill>
                <a:latin typeface="Times New Roman" pitchFamily="18" charset="0"/>
              </a:rPr>
              <a:t>опт)</a:t>
            </a: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имальной нагрузке = (220 – возраст) × 0,87 (уд/мин).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/>
          </p:cNvSpPr>
          <p:nvPr>
            <p:ph type="body" idx="1"/>
          </p:nvPr>
        </p:nvSpPr>
        <p:spPr>
          <a:xfrm>
            <a:off x="677863" y="636588"/>
            <a:ext cx="8596312" cy="5405437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    В современной классификации тренировочных нагрузок  </a:t>
            </a:r>
            <a:r>
              <a:rPr lang="ru-RU" sz="2400" b="1" i="1" smtClean="0">
                <a:solidFill>
                  <a:schemeClr val="tx1"/>
                </a:solidFill>
                <a:latin typeface="Times New Roman" pitchFamily="18" charset="0"/>
              </a:rPr>
              <a:t>пять зон интенсивности</a:t>
            </a:r>
            <a:r>
              <a:rPr lang="ru-RU" sz="2400" i="1" smtClean="0">
                <a:solidFill>
                  <a:schemeClr val="tx1"/>
                </a:solidFill>
                <a:latin typeface="Times New Roman" pitchFamily="18" charset="0"/>
              </a:rPr>
              <a:t>:</a:t>
            </a: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  <a:p>
            <a:pPr>
              <a:buFont typeface="Wingdings 3" pitchFamily="18" charset="2"/>
              <a:buNone/>
            </a:pPr>
            <a:endParaRPr lang="ru-RU" sz="2400" smtClean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 – </a:t>
            </a:r>
            <a:r>
              <a:rPr lang="ru-RU" sz="2400" i="1" smtClean="0">
                <a:solidFill>
                  <a:schemeClr val="tx1"/>
                </a:solidFill>
                <a:latin typeface="Times New Roman" pitchFamily="18" charset="0"/>
              </a:rPr>
              <a:t>аэробная восстановительная</a:t>
            </a: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. </a:t>
            </a:r>
          </a:p>
          <a:p>
            <a:pPr>
              <a:buFont typeface="Wingdings 3" pitchFamily="18" charset="2"/>
              <a:buNone/>
            </a:pP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 – </a:t>
            </a:r>
            <a:r>
              <a:rPr lang="ru-RU" sz="2400" i="1" smtClean="0">
                <a:solidFill>
                  <a:schemeClr val="tx1"/>
                </a:solidFill>
                <a:latin typeface="Times New Roman" pitchFamily="18" charset="0"/>
              </a:rPr>
              <a:t>аэробная развивающая</a:t>
            </a: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  <a:p>
            <a:pPr>
              <a:buFont typeface="Wingdings 3" pitchFamily="18" charset="2"/>
              <a:buNone/>
            </a:pP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 – </a:t>
            </a:r>
            <a:r>
              <a:rPr lang="ru-RU" sz="2400" i="1" smtClean="0">
                <a:solidFill>
                  <a:schemeClr val="tx1"/>
                </a:solidFill>
                <a:latin typeface="Times New Roman" pitchFamily="18" charset="0"/>
              </a:rPr>
              <a:t>смешанная аэробно-анаэробная</a:t>
            </a: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  <a:p>
            <a:pPr>
              <a:buFont typeface="Wingdings 3" pitchFamily="18" charset="2"/>
              <a:buNone/>
            </a:pP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 – </a:t>
            </a:r>
            <a:r>
              <a:rPr lang="ru-RU" sz="2400" i="1" smtClean="0">
                <a:solidFill>
                  <a:schemeClr val="tx1"/>
                </a:solidFill>
                <a:latin typeface="Times New Roman" pitchFamily="18" charset="0"/>
              </a:rPr>
              <a:t>анаэробно-гликолитическая</a:t>
            </a: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  <a:p>
            <a:pPr>
              <a:buFont typeface="Wingdings 3" pitchFamily="18" charset="2"/>
              <a:buNone/>
            </a:pP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 – </a:t>
            </a:r>
            <a:r>
              <a:rPr lang="ru-RU" sz="2400" i="1" smtClean="0">
                <a:solidFill>
                  <a:schemeClr val="tx1"/>
                </a:solidFill>
                <a:latin typeface="Times New Roman" pitchFamily="18" charset="0"/>
              </a:rPr>
              <a:t>анаэробно-алактатная</a:t>
            </a: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  <a:p>
            <a:endParaRPr lang="ru-RU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/>
          <p:cNvSpPr>
            <a:spLocks noGrp="1"/>
          </p:cNvSpPr>
          <p:nvPr>
            <p:ph type="body" idx="1"/>
          </p:nvPr>
        </p:nvSpPr>
        <p:spPr>
          <a:xfrm>
            <a:off x="433388" y="255588"/>
            <a:ext cx="11758612" cy="5519737"/>
          </a:xfrm>
        </p:spPr>
        <p:txBody>
          <a:bodyPr/>
          <a:lstStyle/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ru-RU" sz="2000" b="1" smtClean="0">
                <a:solidFill>
                  <a:schemeClr val="tx1"/>
                </a:solidFill>
                <a:latin typeface="Times New Roman" pitchFamily="18" charset="0"/>
              </a:rPr>
              <a:t>Первая зона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</a:rPr>
              <a:t> – </a:t>
            </a:r>
            <a:r>
              <a:rPr lang="ru-RU" sz="2000" i="1" smtClean="0">
                <a:solidFill>
                  <a:schemeClr val="tx1"/>
                </a:solidFill>
                <a:latin typeface="Times New Roman" pitchFamily="18" charset="0"/>
              </a:rPr>
              <a:t>аэробная восстановительная.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</a:rPr>
              <a:t>     Малоинтенсивная работа аэробной направленности: «фоновые нагрузки» - разминка, заминка, восстановительные занятия, продолжительностью не более часа. ЧСС – 130 – 140 уд/мин. (у</a:t>
            </a:r>
            <a:r>
              <a:rPr lang="ru-RU" smtClean="0">
                <a:solidFill>
                  <a:schemeClr val="tx1"/>
                </a:solidFill>
                <a:latin typeface="Times New Roman" pitchFamily="18" charset="0"/>
              </a:rPr>
              <a:t>меренная нагрузка - пульс от 50% до 60% от максимальной ЧСС 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</a:rPr>
              <a:t>), потребление кислорода достигает 40 – 60% от МПК. Обеспечение энергией происходит за счёт окисления жиров (до 50%), мышечного гликогена и глюкозы крови.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ru-RU" sz="2000" b="1" smtClean="0">
                <a:solidFill>
                  <a:schemeClr val="tx1"/>
                </a:solidFill>
                <a:latin typeface="Times New Roman" pitchFamily="18" charset="0"/>
              </a:rPr>
              <a:t>Вторая зона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</a:rPr>
              <a:t> – </a:t>
            </a:r>
            <a:r>
              <a:rPr lang="ru-RU" sz="2000" i="1" smtClean="0">
                <a:solidFill>
                  <a:schemeClr val="tx1"/>
                </a:solidFill>
                <a:latin typeface="Times New Roman" pitchFamily="18" charset="0"/>
              </a:rPr>
              <a:t>аэробная развивающая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</a:rPr>
              <a:t>     ЧСС: 140 – 160 уд/мин. (контроль веса - пульс от 60% до 70% от максимальной ЧСС).</a:t>
            </a:r>
            <a:r>
              <a:rPr lang="ru-RU" smtClean="0"/>
              <a:t> 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</a:rPr>
              <a:t>Потребление кислорода 60 – 80% от МПК. Обеспечение энергией происходит за счёт окисления (сгорания) гликогена. Продолжительность до 2 – 3 час. и более. Основные методы тренировки: непрерывный и интервальный. 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ru-RU" sz="2000" b="1" smtClean="0">
                <a:solidFill>
                  <a:schemeClr val="tx1"/>
                </a:solidFill>
                <a:latin typeface="Times New Roman" pitchFamily="18" charset="0"/>
              </a:rPr>
              <a:t>Третья зона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</a:rPr>
              <a:t> – </a:t>
            </a:r>
            <a:r>
              <a:rPr lang="ru-RU" sz="2000" i="1" smtClean="0">
                <a:solidFill>
                  <a:schemeClr val="tx1"/>
                </a:solidFill>
                <a:latin typeface="Times New Roman" pitchFamily="18" charset="0"/>
              </a:rPr>
              <a:t>смешанная аэробно-анаэробная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</a:rPr>
              <a:t>      ЧСС: 160 – 180 уд/мин. (пульс от 70% до 80% от максимальной ЧСС).</a:t>
            </a:r>
            <a:r>
              <a:rPr lang="ru-RU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mtClean="0"/>
              <a:t> 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</a:rPr>
              <a:t>Потребление кислорода 80 – 100% от МПК. Обеспечение энергией происходит за счёт окисления гликогена и глюкозы и расщепления (без участия кислорода) гликогена. Тренировочная деятельность в этой зоне может продолжаться до 1,5 – 2 часов.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3"/>
          <p:cNvSpPr>
            <a:spLocks noGrp="1"/>
          </p:cNvSpPr>
          <p:nvPr>
            <p:ph type="body" idx="1"/>
          </p:nvPr>
        </p:nvSpPr>
        <p:spPr>
          <a:xfrm>
            <a:off x="677863" y="0"/>
            <a:ext cx="8596312" cy="60420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ru-RU" sz="2000" b="1" smtClean="0">
                <a:solidFill>
                  <a:schemeClr val="tx1"/>
                </a:solidFill>
                <a:latin typeface="Times New Roman" pitchFamily="18" charset="0"/>
              </a:rPr>
              <a:t>Четвёртая зона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</a:rPr>
              <a:t> – </a:t>
            </a:r>
            <a:r>
              <a:rPr lang="ru-RU" sz="2000" i="1" smtClean="0">
                <a:solidFill>
                  <a:schemeClr val="tx1"/>
                </a:solidFill>
                <a:latin typeface="Times New Roman" pitchFamily="18" charset="0"/>
              </a:rPr>
              <a:t>анаэробно-гликолитическая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  <a:p>
            <a:pPr>
              <a:buFont typeface="Wingdings 3" pitchFamily="18" charset="2"/>
              <a:buNone/>
            </a:pP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</a:rPr>
              <a:t>     ЧСС: 180 уд/мин. и выше (пульс от 80% до 90% от максимальной ЧСС). Потребление кислорода: от 100 до 80% от МПК. Обеспечение энергией происходит в основном за счёт расщепления гликогена (гликолиза). Отмечаются высокие величины кислородного долга. </a:t>
            </a:r>
          </a:p>
          <a:p>
            <a:pPr>
              <a:buFont typeface="Wingdings 3" pitchFamily="18" charset="2"/>
              <a:buNone/>
            </a:pPr>
            <a:r>
              <a:rPr lang="ru-RU" sz="2000" b="1" smtClean="0">
                <a:solidFill>
                  <a:schemeClr val="tx1"/>
                </a:solidFill>
                <a:latin typeface="Times New Roman" pitchFamily="18" charset="0"/>
              </a:rPr>
              <a:t>Пятая зона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</a:rPr>
              <a:t> – </a:t>
            </a:r>
            <a:r>
              <a:rPr lang="ru-RU" sz="2000" i="1" smtClean="0">
                <a:solidFill>
                  <a:schemeClr val="tx1"/>
                </a:solidFill>
                <a:latin typeface="Times New Roman" pitchFamily="18" charset="0"/>
              </a:rPr>
              <a:t>анаэробно-алактатная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  <a:p>
            <a:pPr>
              <a:buFont typeface="Wingdings 3" pitchFamily="18" charset="2"/>
              <a:buNone/>
            </a:pP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</a:rPr>
              <a:t>     В связи с максимальной интенсивностью (пульс от 90% до 100% от максимальной ЧСС)</a:t>
            </a:r>
            <a:r>
              <a:rPr lang="ru-RU" smtClean="0"/>
              <a:t> 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</a:rPr>
              <a:t>и кратковременностью выполнения упражнений (от 1 - 3 секунд до 15 – 20 секунд), ЧСС и лёгочная вентиляция не успевают достичь высоких показателей. Поэтому показатели ЧСС не информативны. Обеспечение энергией при работе происходит анаэробным путём за счёт расщепления креатинфосфата. После 10 секунд работы с максимальной интенсивностью к энергообеспечению начинает подключаться гликолиз  и в мышцах начинает накапливаться лактат.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Прямоугольник 3"/>
          <p:cNvSpPr>
            <a:spLocks noChangeArrowheads="1"/>
          </p:cNvSpPr>
          <p:nvPr/>
        </p:nvSpPr>
        <p:spPr bwMode="auto">
          <a:xfrm>
            <a:off x="200025" y="1665288"/>
            <a:ext cx="11745913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indent="-914400" algn="ctr">
              <a:buFontTx/>
              <a:buAutoNum type="arabicPeriod"/>
            </a:pPr>
            <a:r>
              <a:rPr lang="ru-RU" sz="5400" b="1"/>
              <a:t>Определение понятия «спорт». </a:t>
            </a:r>
          </a:p>
          <a:p>
            <a:pPr marL="914400" indent="-914400" algn="ctr"/>
            <a:r>
              <a:rPr lang="ru-RU" sz="5400" b="1"/>
              <a:t>Его принципиальное отличие от других видов занятий физическими упражнениями</a:t>
            </a:r>
            <a:endParaRPr lang="ru-RU" sz="5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3"/>
          <p:cNvSpPr>
            <a:spLocks noGrp="1"/>
          </p:cNvSpPr>
          <p:nvPr>
            <p:ph type="body" idx="1"/>
          </p:nvPr>
        </p:nvSpPr>
        <p:spPr>
          <a:xfrm>
            <a:off x="677863" y="360363"/>
            <a:ext cx="9539287" cy="56816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ru-RU" sz="2400" b="1" i="1" smtClean="0">
                <a:solidFill>
                  <a:schemeClr val="tx1"/>
                </a:solidFill>
                <a:latin typeface="Times New Roman" pitchFamily="18" charset="0"/>
              </a:rPr>
              <a:t>Пороговая ЧСС</a:t>
            </a: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 – это наименьшая интенсивность, ниже которой тренировочный эффект не возникает.</a:t>
            </a:r>
          </a:p>
          <a:p>
            <a:pPr>
              <a:buFont typeface="Wingdings 3" pitchFamily="18" charset="2"/>
              <a:buNone/>
            </a:pPr>
            <a:r>
              <a:rPr lang="ru-RU" sz="2400" b="1" i="1" smtClean="0">
                <a:solidFill>
                  <a:schemeClr val="tx1"/>
                </a:solidFill>
                <a:latin typeface="Times New Roman" pitchFamily="18" charset="0"/>
              </a:rPr>
              <a:t>Пиковая ЧСС</a:t>
            </a: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 – это наибольшая интенсивность, которая не должна быть превышена в результате тренировки. </a:t>
            </a:r>
          </a:p>
          <a:p>
            <a:pPr>
              <a:buFont typeface="Wingdings 3" pitchFamily="18" charset="2"/>
              <a:buNone/>
            </a:pPr>
            <a:endParaRPr lang="ru-RU" sz="2400" smtClean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ru-RU" sz="2400" b="1" i="1" smtClean="0">
                <a:solidFill>
                  <a:schemeClr val="tx1"/>
                </a:solidFill>
                <a:latin typeface="Times New Roman" pitchFamily="18" charset="0"/>
              </a:rPr>
              <a:t>Индивидуальные границы зоны интенсивности нагрузки: </a:t>
            </a:r>
          </a:p>
          <a:p>
            <a:pPr>
              <a:buFont typeface="Wingdings 3" pitchFamily="18" charset="2"/>
              <a:buNone/>
            </a:pPr>
            <a:r>
              <a:rPr lang="ru-RU" sz="2400" b="1" smtClean="0">
                <a:solidFill>
                  <a:schemeClr val="tx1"/>
                </a:solidFill>
                <a:latin typeface="Times New Roman" pitchFamily="18" charset="0"/>
              </a:rPr>
              <a:t>ЧСС </a:t>
            </a: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при (</a:t>
            </a:r>
            <a:r>
              <a:rPr lang="ru-RU" sz="2400" b="1" smtClean="0">
                <a:solidFill>
                  <a:schemeClr val="tx1"/>
                </a:solidFill>
                <a:latin typeface="Times New Roman" pitchFamily="18" charset="0"/>
              </a:rPr>
              <a:t>макс)</a:t>
            </a: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имальной нагрузке = 220 – возраст (уд/мин);</a:t>
            </a:r>
            <a:endParaRPr lang="ru-RU" sz="2400" b="1" smtClean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ru-RU" sz="2400" b="1" smtClean="0">
                <a:solidFill>
                  <a:schemeClr val="tx1"/>
                </a:solidFill>
                <a:latin typeface="Times New Roman" pitchFamily="18" charset="0"/>
              </a:rPr>
              <a:t>ЧСС</a:t>
            </a: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 при (</a:t>
            </a:r>
            <a:r>
              <a:rPr lang="ru-RU" sz="2400" b="1" smtClean="0">
                <a:solidFill>
                  <a:schemeClr val="tx1"/>
                </a:solidFill>
                <a:latin typeface="Times New Roman" pitchFamily="18" charset="0"/>
              </a:rPr>
              <a:t>опт)</a:t>
            </a: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</a:rPr>
              <a:t>имальной нагрузке = (220 – возраст) × 0,87 (уд/мин).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3"/>
          <p:cNvSpPr>
            <a:spLocks noGrp="1"/>
          </p:cNvSpPr>
          <p:nvPr>
            <p:ph type="body" idx="1"/>
          </p:nvPr>
        </p:nvSpPr>
        <p:spPr>
          <a:xfrm>
            <a:off x="677863" y="331788"/>
            <a:ext cx="8596312" cy="5710237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ru-RU" sz="2400" b="1" smtClean="0">
                <a:solidFill>
                  <a:schemeClr val="tx1"/>
                </a:solidFill>
                <a:latin typeface="Times New Roman" pitchFamily="18" charset="0"/>
              </a:rPr>
              <a:t>Типы интервалов отдыха:</a:t>
            </a:r>
          </a:p>
          <a:p>
            <a:pPr>
              <a:buFont typeface="Wingdings 3" pitchFamily="18" charset="2"/>
              <a:buNone/>
            </a:pP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</a:rPr>
              <a:t> </a:t>
            </a:r>
            <a:r>
              <a:rPr lang="ru-RU" sz="2000" b="1" i="1" smtClean="0">
                <a:solidFill>
                  <a:schemeClr val="tx1"/>
                </a:solidFill>
                <a:latin typeface="Times New Roman" pitchFamily="18" charset="0"/>
              </a:rPr>
              <a:t>Полные интервалы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</a:rPr>
              <a:t> – </a:t>
            </a:r>
            <a:r>
              <a:rPr lang="ru-RU" sz="2000" i="1" smtClean="0">
                <a:solidFill>
                  <a:schemeClr val="tx1"/>
                </a:solidFill>
                <a:latin typeface="Times New Roman" pitchFamily="18" charset="0"/>
              </a:rPr>
              <a:t>продолжительность пауз гарантирует относительное восстановление работоспособности к началу очередного упражнения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  <a:p>
            <a:pPr>
              <a:buFont typeface="Wingdings 3" pitchFamily="18" charset="2"/>
              <a:buNone/>
            </a:pP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</a:rPr>
              <a:t> </a:t>
            </a:r>
            <a:r>
              <a:rPr lang="ru-RU" sz="2000" b="1" i="1" smtClean="0">
                <a:solidFill>
                  <a:schemeClr val="tx1"/>
                </a:solidFill>
                <a:latin typeface="Times New Roman" pitchFamily="18" charset="0"/>
              </a:rPr>
              <a:t>Неполные интервалы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</a:rPr>
              <a:t> – </a:t>
            </a:r>
            <a:r>
              <a:rPr lang="ru-RU" sz="2000" i="1" smtClean="0">
                <a:solidFill>
                  <a:schemeClr val="tx1"/>
                </a:solidFill>
                <a:latin typeface="Times New Roman" pitchFamily="18" charset="0"/>
              </a:rPr>
              <a:t>составляют примерно 70 – 80% времени, необходимого до полного восстановления работоспособности, то есть очередное выполнение упражнения приходится на состояние недовосстановления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  <a:p>
            <a:pPr>
              <a:buFont typeface="Wingdings 3" pitchFamily="18" charset="2"/>
              <a:buNone/>
            </a:pP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</a:rPr>
              <a:t> </a:t>
            </a:r>
            <a:r>
              <a:rPr lang="ru-RU" sz="2000" b="1" i="1" smtClean="0">
                <a:solidFill>
                  <a:schemeClr val="tx1"/>
                </a:solidFill>
                <a:latin typeface="Times New Roman" pitchFamily="18" charset="0"/>
              </a:rPr>
              <a:t>Сокращённые интервалы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</a:rPr>
              <a:t> – </a:t>
            </a:r>
            <a:r>
              <a:rPr lang="ru-RU" sz="2000" i="1" smtClean="0">
                <a:solidFill>
                  <a:schemeClr val="tx1"/>
                </a:solidFill>
                <a:latin typeface="Times New Roman" pitchFamily="18" charset="0"/>
              </a:rPr>
              <a:t>повторное выполнение упражнения приходится на фазу значительно сниженной работоспособности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</a:rPr>
              <a:t> (60 – 70% времени, необходимого до восстановления работоспособности).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3"/>
          <p:cNvSpPr>
            <a:spLocks noGrp="1"/>
          </p:cNvSpPr>
          <p:nvPr>
            <p:ph type="body" idx="1"/>
          </p:nvPr>
        </p:nvSpPr>
        <p:spPr>
          <a:xfrm>
            <a:off x="363538" y="360363"/>
            <a:ext cx="8596312" cy="5614987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ru-RU" sz="2800" b="1" smtClean="0">
                <a:latin typeface="Times New Roman" pitchFamily="18" charset="0"/>
              </a:rPr>
              <a:t>    Основными параметрами</a:t>
            </a:r>
            <a:r>
              <a:rPr lang="ru-RU" sz="2800" smtClean="0">
                <a:latin typeface="Times New Roman" pitchFamily="18" charset="0"/>
              </a:rPr>
              <a:t>, характеризующими тренировочную нагрузку, являются: </a:t>
            </a:r>
            <a:r>
              <a:rPr lang="ru-RU" sz="2800" b="1" i="1" smtClean="0">
                <a:latin typeface="Times New Roman" pitchFamily="18" charset="0"/>
              </a:rPr>
              <a:t>интенсивность, длительность и частота</a:t>
            </a:r>
            <a:r>
              <a:rPr lang="ru-RU" sz="2800" smtClean="0">
                <a:latin typeface="Times New Roman" pitchFamily="18" charset="0"/>
              </a:rPr>
              <a:t>, которые вместе определяют </a:t>
            </a:r>
            <a:r>
              <a:rPr lang="ru-RU" sz="2800" b="1" i="1" smtClean="0">
                <a:latin typeface="Times New Roman" pitchFamily="18" charset="0"/>
              </a:rPr>
              <a:t>объем</a:t>
            </a:r>
            <a:r>
              <a:rPr lang="ru-RU" sz="2800" smtClean="0">
                <a:latin typeface="Times New Roman" pitchFamily="18" charset="0"/>
              </a:rPr>
              <a:t> тренировочной нагрузки.</a:t>
            </a:r>
          </a:p>
          <a:p>
            <a:pPr>
              <a:buFont typeface="Wingdings 3" pitchFamily="18" charset="2"/>
              <a:buNone/>
            </a:pPr>
            <a:endParaRPr lang="ru-RU" sz="2800" smtClean="0">
              <a:latin typeface="Times New Roman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ru-RU" sz="2800" b="1" smtClean="0">
                <a:solidFill>
                  <a:schemeClr val="tx1"/>
                </a:solidFill>
                <a:latin typeface="Times New Roman" pitchFamily="18" charset="0"/>
              </a:rPr>
              <a:t>    Объём физической нагрузки</a:t>
            </a:r>
            <a:r>
              <a:rPr lang="ru-RU" sz="2800" smtClean="0">
                <a:solidFill>
                  <a:schemeClr val="tx1"/>
                </a:solidFill>
                <a:latin typeface="Times New Roman" pitchFamily="18" charset="0"/>
              </a:rPr>
              <a:t>, это суммарное количество выполненной физической работы за одно занятие или тренировочный цикл. Выражается в количестве упражнений, подходов и повторений, а также расстоянии, времени выполнения упражнений и количестве тренировочных дней.</a:t>
            </a:r>
            <a:r>
              <a:rPr lang="ru-RU" sz="2800" smtClean="0"/>
              <a:t> </a:t>
            </a:r>
            <a:endParaRPr lang="ru-RU" sz="2800" smtClean="0">
              <a:latin typeface="Times New Roman" pitchFamily="18" charset="0"/>
            </a:endParaRPr>
          </a:p>
          <a:p>
            <a:pPr>
              <a:buFont typeface="Wingdings 3" pitchFamily="18" charset="2"/>
              <a:buNone/>
            </a:pPr>
            <a:endParaRPr lang="ru-RU" sz="2800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Прямоугольник 3"/>
          <p:cNvSpPr>
            <a:spLocks noChangeArrowheads="1"/>
          </p:cNvSpPr>
          <p:nvPr/>
        </p:nvSpPr>
        <p:spPr bwMode="auto">
          <a:xfrm>
            <a:off x="374650" y="158750"/>
            <a:ext cx="11383963" cy="445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3400" b="1">
                <a:solidFill>
                  <a:srgbClr val="FF0000"/>
                </a:solidFill>
              </a:rPr>
              <a:t>       </a:t>
            </a:r>
            <a:r>
              <a:rPr lang="ru-RU" sz="3400" b="1" i="1"/>
              <a:t>Спорт</a:t>
            </a:r>
            <a:r>
              <a:rPr lang="ru-RU" sz="3400" b="1"/>
              <a:t> – </a:t>
            </a:r>
            <a:r>
              <a:rPr lang="ru-RU" sz="2800"/>
              <a:t>это специфическая форма культурной деятельности человека и общества, направленная на раскрытие двигательных возможностей человека в условиях соперничества</a:t>
            </a:r>
            <a:r>
              <a:rPr lang="ru-RU" sz="3400"/>
              <a:t>.</a:t>
            </a:r>
          </a:p>
          <a:p>
            <a:pPr algn="just"/>
            <a:r>
              <a:rPr lang="ru-RU" sz="1600" b="1"/>
              <a:t>        </a:t>
            </a:r>
          </a:p>
          <a:p>
            <a:pPr algn="just"/>
            <a:r>
              <a:rPr lang="ru-RU" sz="3400" b="1"/>
              <a:t>        </a:t>
            </a:r>
            <a:r>
              <a:rPr lang="ru-RU" sz="3400" b="1" i="1"/>
              <a:t>Основные черты спорта</a:t>
            </a:r>
            <a:r>
              <a:rPr lang="ru-RU" sz="3400" b="1"/>
              <a:t> – </a:t>
            </a:r>
            <a:r>
              <a:rPr lang="ru-RU" sz="2800"/>
              <a:t>это, во-первых, </a:t>
            </a:r>
            <a:r>
              <a:rPr lang="ru-RU" sz="2800" b="1"/>
              <a:t>собственно-соревновательная деятельность</a:t>
            </a:r>
            <a:r>
              <a:rPr lang="ru-RU" sz="2800"/>
              <a:t>, осуществляемая посредством участия в официальных соревнованиях различного уровня; во-вторых, </a:t>
            </a:r>
            <a:r>
              <a:rPr lang="ru-RU" sz="2800" b="1"/>
              <a:t>специальная подготовка к ней,</a:t>
            </a:r>
            <a:r>
              <a:rPr lang="ru-RU" sz="2800"/>
              <a:t> осуществляющаяся в форме спортивной тренировки; в-третьих, </a:t>
            </a:r>
            <a:r>
              <a:rPr lang="ru-RU" sz="2800" b="1"/>
              <a:t>межчеловеческие отношения и нормы, присущие</a:t>
            </a:r>
            <a:r>
              <a:rPr lang="ru-RU" sz="2800" b="1">
                <a:solidFill>
                  <a:srgbClr val="0070C0"/>
                </a:solidFill>
              </a:rPr>
              <a:t> </a:t>
            </a:r>
            <a:r>
              <a:rPr lang="ru-RU" sz="2800" b="1"/>
              <a:t>соревновательной деятельности.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Прямоугольник 1"/>
          <p:cNvSpPr>
            <a:spLocks noChangeArrowheads="1"/>
          </p:cNvSpPr>
          <p:nvPr/>
        </p:nvSpPr>
        <p:spPr bwMode="auto">
          <a:xfrm>
            <a:off x="0" y="200025"/>
            <a:ext cx="11606213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just"/>
            <a:r>
              <a:rPr lang="ru-RU" sz="3200" b="1"/>
              <a:t>Классификация видов спорта по особенностям предмета состязаний и характеру двигательной активности:</a:t>
            </a:r>
          </a:p>
          <a:p>
            <a:pPr indent="449263" algn="just"/>
            <a:endParaRPr lang="ru-RU" b="1"/>
          </a:p>
          <a:p>
            <a:pPr indent="449263" algn="just"/>
            <a:r>
              <a:rPr lang="ru-RU" sz="3200" b="1"/>
              <a:t>1 группа -  </a:t>
            </a:r>
            <a:r>
              <a:rPr lang="ru-RU" sz="3200"/>
              <a:t>виды спорта, для которых характерна активная двигательная деятельность спортсменов с предельным проявлением физических и психических качеств.</a:t>
            </a:r>
            <a:r>
              <a:rPr lang="ru-RU" sz="320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2457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55575" y="3457575"/>
            <a:ext cx="2646363" cy="2982913"/>
          </a:xfrm>
        </p:spPr>
      </p:pic>
      <p:pic>
        <p:nvPicPr>
          <p:cNvPr id="24579" name="Рисунок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4338" y="3457575"/>
            <a:ext cx="4208462" cy="298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Рисунок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5200" y="3457575"/>
            <a:ext cx="4721225" cy="295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Прямоугольник 1"/>
          <p:cNvSpPr>
            <a:spLocks noChangeArrowheads="1"/>
          </p:cNvSpPr>
          <p:nvPr/>
        </p:nvSpPr>
        <p:spPr bwMode="auto">
          <a:xfrm>
            <a:off x="211138" y="292100"/>
            <a:ext cx="11617325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just"/>
            <a:r>
              <a:rPr lang="ru-RU" sz="3200" b="1"/>
              <a:t>2 группа - </a:t>
            </a:r>
            <a:r>
              <a:rPr lang="ru-RU" sz="3200"/>
              <a:t>виды спорта, операционную основу которых составляют действия по управлению специальными техническими средствами передвижения (автомобиль, мотоцикл, яхта и др.). </a:t>
            </a:r>
          </a:p>
        </p:txBody>
      </p:sp>
      <p:pic>
        <p:nvPicPr>
          <p:cNvPr id="25602" name="Объект 10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06400" y="2735263"/>
            <a:ext cx="4140200" cy="3881437"/>
          </a:xfrm>
        </p:spPr>
      </p:pic>
      <p:pic>
        <p:nvPicPr>
          <p:cNvPr id="25603" name="Объект 11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926013" y="2735263"/>
            <a:ext cx="7135812" cy="39592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Прямоугольник 1"/>
          <p:cNvSpPr>
            <a:spLocks noChangeArrowheads="1"/>
          </p:cNvSpPr>
          <p:nvPr/>
        </p:nvSpPr>
        <p:spPr bwMode="auto">
          <a:xfrm>
            <a:off x="0" y="400050"/>
            <a:ext cx="11828463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just"/>
            <a:r>
              <a:rPr lang="ru-RU" sz="3200" b="1"/>
              <a:t>3 группа - </a:t>
            </a:r>
            <a:r>
              <a:rPr lang="ru-RU" sz="3200"/>
              <a:t>виды спорта, двигательная деятельность в которых лимитирована условиями поражения цели из специального оружия (стрельба).</a:t>
            </a:r>
          </a:p>
        </p:txBody>
      </p:sp>
      <p:pic>
        <p:nvPicPr>
          <p:cNvPr id="26626" name="Рисунок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225" y="2719388"/>
            <a:ext cx="5473700" cy="364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Рисунок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7913" y="2719388"/>
            <a:ext cx="5472112" cy="364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Прямоугольник 1"/>
          <p:cNvSpPr>
            <a:spLocks noChangeArrowheads="1"/>
          </p:cNvSpPr>
          <p:nvPr/>
        </p:nvSpPr>
        <p:spPr bwMode="auto">
          <a:xfrm>
            <a:off x="492125" y="168275"/>
            <a:ext cx="11266488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just"/>
            <a:r>
              <a:rPr lang="ru-RU" sz="3200" b="1"/>
              <a:t>4 группа - </a:t>
            </a:r>
            <a:r>
              <a:rPr lang="ru-RU" sz="3200"/>
              <a:t>виды спорта, в которых сопоставляются результаты модельно-конструкторской деятельности спортсмена (авиамодели, автомодели).</a:t>
            </a:r>
          </a:p>
        </p:txBody>
      </p:sp>
      <p:pic>
        <p:nvPicPr>
          <p:cNvPr id="27650" name="Рисунок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3" y="2208213"/>
            <a:ext cx="5910262" cy="392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Рисунок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6388" y="2208213"/>
            <a:ext cx="5230812" cy="392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1779</TotalTime>
  <Words>1635</Words>
  <Application>Microsoft Office PowerPoint</Application>
  <PresentationFormat>Произвольный</PresentationFormat>
  <Paragraphs>155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Шаблон оформления</vt:lpstr>
      </vt:variant>
      <vt:variant>
        <vt:i4>4</vt:i4>
      </vt:variant>
      <vt:variant>
        <vt:lpstr>Заголовки слайдов</vt:lpstr>
      </vt:variant>
      <vt:variant>
        <vt:i4>42</vt:i4>
      </vt:variant>
    </vt:vector>
  </HeadingPairs>
  <TitlesOfParts>
    <vt:vector size="51" baseType="lpstr">
      <vt:lpstr>Times New Roman</vt:lpstr>
      <vt:lpstr>Arial</vt:lpstr>
      <vt:lpstr>Trebuchet MS</vt:lpstr>
      <vt:lpstr>Wingdings 3</vt:lpstr>
      <vt:lpstr>Calibri</vt:lpstr>
      <vt:lpstr>Грань</vt:lpstr>
      <vt:lpstr>Грань</vt:lpstr>
      <vt:lpstr>Грань</vt:lpstr>
      <vt:lpstr>Грань</vt:lpstr>
      <vt:lpstr>СПОРТ</vt:lpstr>
      <vt:lpstr>Учебные вопросы:</vt:lpstr>
      <vt:lpstr>Рекомендуемая литература: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Наталья Ахматгатина</dc:creator>
  <cp:lastModifiedBy>Сергей</cp:lastModifiedBy>
  <cp:revision>136</cp:revision>
  <dcterms:created xsi:type="dcterms:W3CDTF">2016-04-18T15:47:18Z</dcterms:created>
  <dcterms:modified xsi:type="dcterms:W3CDTF">2017-08-11T11:16:51Z</dcterms:modified>
</cp:coreProperties>
</file>