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4" r:id="rId9"/>
    <p:sldId id="267" r:id="rId10"/>
    <p:sldId id="269" r:id="rId11"/>
    <p:sldId id="262" r:id="rId12"/>
    <p:sldId id="272" r:id="rId13"/>
    <p:sldId id="273" r:id="rId14"/>
    <p:sldId id="275" r:id="rId15"/>
    <p:sldId id="276"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lear Sans Regular" panose="020B0604020202020204" charset="0"/>
      <p:regular r:id="rId22"/>
    </p:embeddedFont>
    <p:embeddedFont>
      <p:font typeface="Clear Sans Regular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00"/>
    <a:srgbClr val="DD3D4E"/>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681" autoAdjust="0"/>
  </p:normalViewPr>
  <p:slideViewPr>
    <p:cSldViewPr>
      <p:cViewPr varScale="1">
        <p:scale>
          <a:sx n="63" d="100"/>
          <a:sy n="63" d="100"/>
        </p:scale>
        <p:origin x="119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2D69C-2DFF-4D82-9040-1475AF9DEB61}" type="datetimeFigureOut">
              <a:rPr lang="ru-RU" smtClean="0"/>
              <a:t>04.04.2023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A031C-F890-4B15-BCCC-CBFDA183C7CF}" type="slidenum">
              <a:rPr lang="ru-RU" smtClean="0"/>
              <a:t>‹#›</a:t>
            </a:fld>
            <a:endParaRPr lang="ru-RU"/>
          </a:p>
        </p:txBody>
      </p:sp>
    </p:spTree>
    <p:extLst>
      <p:ext uri="{BB962C8B-B14F-4D97-AF65-F5344CB8AC3E}">
        <p14:creationId xmlns:p14="http://schemas.microsoft.com/office/powerpoint/2010/main" val="307300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Hello! I am Daniil</a:t>
            </a:r>
            <a:r>
              <a:rPr lang="ru-RU" dirty="0"/>
              <a:t> </a:t>
            </a:r>
            <a:r>
              <a:rPr lang="en-US" dirty="0" err="1"/>
              <a:t>Vovikov</a:t>
            </a:r>
            <a:r>
              <a:rPr lang="en-US" dirty="0"/>
              <a:t>, a fourth-year student at the Irkutsk National Research Technical University. Topic of my presentation: Development of a registration subsystem for events via mobile devices for the information system "Rating of students"</a:t>
            </a:r>
          </a:p>
          <a:p>
            <a:r>
              <a:rPr lang="en-US" dirty="0"/>
              <a:t>Please ask questions at the end.</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a:t>
            </a:fld>
            <a:endParaRPr lang="ru-RU"/>
          </a:p>
        </p:txBody>
      </p:sp>
    </p:spTree>
    <p:extLst>
      <p:ext uri="{BB962C8B-B14F-4D97-AF65-F5344CB8AC3E}">
        <p14:creationId xmlns:p14="http://schemas.microsoft.com/office/powerpoint/2010/main" val="197704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This slide shows the architecture of the system: the mobile application interacts with the server part of the system, which sends responses from the database.</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10</a:t>
            </a:fld>
            <a:endParaRPr lang="ru-RU"/>
          </a:p>
        </p:txBody>
      </p:sp>
    </p:spTree>
    <p:extLst>
      <p:ext uri="{BB962C8B-B14F-4D97-AF65-F5344CB8AC3E}">
        <p14:creationId xmlns:p14="http://schemas.microsoft.com/office/powerpoint/2010/main" val="3742466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At the current stage of development, we have: interface layouts and a prototype of a mobile application.</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11</a:t>
            </a:fld>
            <a:endParaRPr lang="ru-RU"/>
          </a:p>
        </p:txBody>
      </p:sp>
    </p:spTree>
    <p:extLst>
      <p:ext uri="{BB962C8B-B14F-4D97-AF65-F5344CB8AC3E}">
        <p14:creationId xmlns:p14="http://schemas.microsoft.com/office/powerpoint/2010/main" val="103072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This slide shows a prototype of a mobile application. A student can log in to it, sign up for an event and receive a QR code to confirm their presence. The person in charge reads the QR code using the application and thus confirms the presence.</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12</a:t>
            </a:fld>
            <a:endParaRPr lang="ru-RU"/>
          </a:p>
        </p:txBody>
      </p:sp>
    </p:spTree>
    <p:extLst>
      <p:ext uri="{BB962C8B-B14F-4D97-AF65-F5344CB8AC3E}">
        <p14:creationId xmlns:p14="http://schemas.microsoft.com/office/powerpoint/2010/main" val="204561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 following points can be singled out as a reserve for the future:</a:t>
            </a:r>
          </a:p>
          <a:p>
            <a:r>
              <a:rPr lang="en-US" dirty="0"/>
              <a:t>Finish developing a mobile application.</a:t>
            </a:r>
          </a:p>
          <a:p>
            <a:r>
              <a:rPr lang="en-US" dirty="0"/>
              <a:t>Test the mobile app.</a:t>
            </a:r>
          </a:p>
          <a:p>
            <a:r>
              <a:rPr lang="en-US" dirty="0"/>
              <a:t>Set up integration with the system API.</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13</a:t>
            </a:fld>
            <a:endParaRPr lang="ru-RU"/>
          </a:p>
        </p:txBody>
      </p:sp>
    </p:spTree>
    <p:extLst>
      <p:ext uri="{BB962C8B-B14F-4D97-AF65-F5344CB8AC3E}">
        <p14:creationId xmlns:p14="http://schemas.microsoft.com/office/powerpoint/2010/main" val="365458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This slide contains a list of sources used.</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14</a:t>
            </a:fld>
            <a:endParaRPr lang="ru-RU"/>
          </a:p>
        </p:txBody>
      </p:sp>
    </p:spTree>
    <p:extLst>
      <p:ext uri="{BB962C8B-B14F-4D97-AF65-F5344CB8AC3E}">
        <p14:creationId xmlns:p14="http://schemas.microsoft.com/office/powerpoint/2010/main" val="532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Do you have any questions?</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15</a:t>
            </a:fld>
            <a:endParaRPr lang="ru-RU"/>
          </a:p>
        </p:txBody>
      </p:sp>
    </p:spTree>
    <p:extLst>
      <p:ext uri="{BB962C8B-B14F-4D97-AF65-F5344CB8AC3E}">
        <p14:creationId xmlns:p14="http://schemas.microsoft.com/office/powerpoint/2010/main" val="8899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my appearance, possible points will be touched upon.</a:t>
            </a:r>
          </a:p>
          <a:p>
            <a:r>
              <a:rPr lang="en-US" dirty="0"/>
              <a:t>In the introduction, a few words about the subsystem as a whole.</a:t>
            </a:r>
          </a:p>
          <a:p>
            <a:r>
              <a:rPr lang="en-US" dirty="0"/>
              <a:t>In the main part - the problem we are solving, tasks, solutions and results.</a:t>
            </a:r>
          </a:p>
          <a:p>
            <a:r>
              <a:rPr lang="en-US" dirty="0"/>
              <a:t>In conclusion, let's talk about upcoming system updates.</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2</a:t>
            </a:fld>
            <a:endParaRPr lang="ru-RU"/>
          </a:p>
        </p:txBody>
      </p:sp>
    </p:spTree>
    <p:extLst>
      <p:ext uri="{BB962C8B-B14F-4D97-AF65-F5344CB8AC3E}">
        <p14:creationId xmlns:p14="http://schemas.microsoft.com/office/powerpoint/2010/main" val="206752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So what is this system? The university has a rating scholarship - a scholarship that rewards students for their success in five areas: study, science, sports, cultural and social activities. Events held both inside and outside our university are one of the ways to earn points for this scholarship. The problem is that attendance at events is recorded manually.</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3</a:t>
            </a:fld>
            <a:endParaRPr lang="ru-RU"/>
          </a:p>
        </p:txBody>
      </p:sp>
    </p:spTree>
    <p:extLst>
      <p:ext uri="{BB962C8B-B14F-4D97-AF65-F5344CB8AC3E}">
        <p14:creationId xmlns:p14="http://schemas.microsoft.com/office/powerpoint/2010/main" val="42861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Therefore, we are developing an updated system that can facilitate the organization of events at the university. A part of this system is the registration subsystem for events, which is a mobile application.</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4</a:t>
            </a:fld>
            <a:endParaRPr lang="ru-RU"/>
          </a:p>
        </p:txBody>
      </p:sp>
    </p:spTree>
    <p:extLst>
      <p:ext uri="{BB962C8B-B14F-4D97-AF65-F5344CB8AC3E}">
        <p14:creationId xmlns:p14="http://schemas.microsoft.com/office/powerpoint/2010/main" val="161348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To accomplish this task, we set the following tasks:</a:t>
            </a:r>
          </a:p>
          <a:p>
            <a:r>
              <a:rPr lang="en-US" dirty="0"/>
              <a:t>Explore and analyze the system in its current state.</a:t>
            </a:r>
          </a:p>
          <a:p>
            <a:r>
              <a:rPr lang="en-US" dirty="0"/>
              <a:t>Present the concept of the updated subsystem.</a:t>
            </a:r>
          </a:p>
          <a:p>
            <a:r>
              <a:rPr lang="en-US" dirty="0"/>
              <a:t>Design interface layouts for the future application.</a:t>
            </a:r>
          </a:p>
          <a:p>
            <a:r>
              <a:rPr lang="en-US" dirty="0"/>
              <a:t>And create the application itself.</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5</a:t>
            </a:fld>
            <a:endParaRPr lang="ru-RU"/>
          </a:p>
        </p:txBody>
      </p:sp>
    </p:spTree>
    <p:extLst>
      <p:ext uri="{BB962C8B-B14F-4D97-AF65-F5344CB8AC3E}">
        <p14:creationId xmlns:p14="http://schemas.microsoft.com/office/powerpoint/2010/main" val="155419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To solve problems related to the design of the future subsystem, we used the following tools:</a:t>
            </a:r>
          </a:p>
          <a:p>
            <a:r>
              <a:rPr lang="en-US" dirty="0"/>
              <a:t>The IDEF0 notation is for creating sets of business processes.</a:t>
            </a:r>
          </a:p>
          <a:p>
            <a:r>
              <a:rPr lang="en-US" dirty="0"/>
              <a:t>USE-CASE - for working out scenarios for using the application.</a:t>
            </a:r>
          </a:p>
          <a:p>
            <a:r>
              <a:rPr lang="en-US" dirty="0"/>
              <a:t>To create an application, we have selected the necessary technologies and code libraries.</a:t>
            </a:r>
          </a:p>
          <a:p>
            <a:r>
              <a:rPr lang="en-US" dirty="0"/>
              <a:t>and created a mobile app</a:t>
            </a:r>
            <a:r>
              <a:rPr lang="ru-RU" dirty="0"/>
              <a:t> </a:t>
            </a:r>
            <a:r>
              <a:rPr lang="en-US" sz="1200" spc="25" dirty="0">
                <a:solidFill>
                  <a:srgbClr val="000000"/>
                </a:solidFill>
                <a:latin typeface="Clear Sans Regular"/>
              </a:rPr>
              <a:t>architecture</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6</a:t>
            </a:fld>
            <a:endParaRPr lang="ru-RU"/>
          </a:p>
        </p:txBody>
      </p:sp>
    </p:spTree>
    <p:extLst>
      <p:ext uri="{BB962C8B-B14F-4D97-AF65-F5344CB8AC3E}">
        <p14:creationId xmlns:p14="http://schemas.microsoft.com/office/powerpoint/2010/main" val="256717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Using the IDEF0 notation, we created business models for the current and future representation of processes.</a:t>
            </a:r>
          </a:p>
          <a:p>
            <a:r>
              <a:rPr lang="en-US" dirty="0"/>
              <a:t>With the help of USE-CASE, the processes of using the application were described.</a:t>
            </a:r>
          </a:p>
          <a:p>
            <a:r>
              <a:rPr lang="en-US" dirty="0"/>
              <a:t>We also created the system and application architecture.</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7</a:t>
            </a:fld>
            <a:endParaRPr lang="ru-RU"/>
          </a:p>
        </p:txBody>
      </p:sp>
    </p:spTree>
    <p:extLst>
      <p:ext uri="{BB962C8B-B14F-4D97-AF65-F5344CB8AC3E}">
        <p14:creationId xmlns:p14="http://schemas.microsoft.com/office/powerpoint/2010/main" val="293502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This slide presents the business processes of the current and future state of the system. The future representation of the system consists of three blocks:</a:t>
            </a:r>
            <a:r>
              <a:rPr lang="ru-RU" dirty="0"/>
              <a:t> </a:t>
            </a:r>
            <a:r>
              <a:rPr lang="en-US" dirty="0"/>
              <a:t>Create an event in the system, Register for the event, Confirm </a:t>
            </a:r>
            <a:r>
              <a:rPr lang="en-US" dirty="0" err="1"/>
              <a:t>presense</a:t>
            </a:r>
            <a:r>
              <a:rPr lang="en-US" dirty="0"/>
              <a:t>.</a:t>
            </a:r>
            <a:endParaRPr lang="ru-RU" dirty="0"/>
          </a:p>
          <a:p>
            <a:r>
              <a:rPr lang="en-US" dirty="0"/>
              <a:t>In the first block, the responsible person creates an event in the system.</a:t>
            </a:r>
          </a:p>
          <a:p>
            <a:r>
              <a:rPr lang="en-US" dirty="0"/>
              <a:t>In the second block, students register for the event.</a:t>
            </a:r>
          </a:p>
          <a:p>
            <a:r>
              <a:rPr lang="en-US" dirty="0"/>
              <a:t>In the final block, confirmation of the presence of students at the event is carried out.</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8</a:t>
            </a:fld>
            <a:endParaRPr lang="ru-RU"/>
          </a:p>
        </p:txBody>
      </p:sp>
    </p:spTree>
    <p:extLst>
      <p:ext uri="{BB962C8B-B14F-4D97-AF65-F5344CB8AC3E}">
        <p14:creationId xmlns:p14="http://schemas.microsoft.com/office/powerpoint/2010/main" val="3530312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 use case diagram is a set of actions available to custom entities allocated in the system. We have identified two entities: the student and the person responsible for the event.</a:t>
            </a:r>
            <a:endParaRPr lang="ru-RU" dirty="0"/>
          </a:p>
        </p:txBody>
      </p:sp>
      <p:sp>
        <p:nvSpPr>
          <p:cNvPr id="4" name="Номер слайда 3"/>
          <p:cNvSpPr>
            <a:spLocks noGrp="1"/>
          </p:cNvSpPr>
          <p:nvPr>
            <p:ph type="sldNum" sz="quarter" idx="5"/>
          </p:nvPr>
        </p:nvSpPr>
        <p:spPr/>
        <p:txBody>
          <a:bodyPr/>
          <a:lstStyle/>
          <a:p>
            <a:fld id="{C36A031C-F890-4B15-BCCC-CBFDA183C7CF}" type="slidenum">
              <a:rPr lang="ru-RU" smtClean="0"/>
              <a:t>9</a:t>
            </a:fld>
            <a:endParaRPr lang="ru-RU"/>
          </a:p>
        </p:txBody>
      </p:sp>
    </p:spTree>
    <p:extLst>
      <p:ext uri="{BB962C8B-B14F-4D97-AF65-F5344CB8AC3E}">
        <p14:creationId xmlns:p14="http://schemas.microsoft.com/office/powerpoint/2010/main" val="129296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0A0863-FEE0-4348-AB9E-F3B84E52EC54}"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27AF9-8296-4919-848C-E14DEA42CC4E}"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CBA476-8FEB-4363-8686-9550604D0978}"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C7EEA-2749-440B-A5AC-229BA4466FDC}"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59198-875B-47EA-9476-5D973B46BE4C}"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CFAF54-D5BA-403C-8054-0D703071C0FB}"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F8AAAD-F182-497D-BB9D-A23CF5AEC5FC}" type="datetime1">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5B746C-2EF6-4B7E-8CE3-AC51C74D908D}"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F972F-871F-42DF-BE09-A98EDDA7F1E5}"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BDE1A0-8F6E-4384-B668-20C661CD825A}"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B0CDF-6D5A-4D02-9F7B-CDA0416AA459}"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3DEF2-F2DC-4FBE-9B1C-A8FE50B0F0E2}" type="datetime1">
              <a:rPr lang="en-US" smtClean="0"/>
              <a:t>4/4/2023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4.xml.rels><?xml version="1.0" encoding="UTF-8" standalone="yes"?>
<Relationships xmlns="http://schemas.openxmlformats.org/package/2006/relationships"><Relationship Id="rId3" Type="http://schemas.openxmlformats.org/officeDocument/2006/relationships/hyperlink" Target="https://www.istu.edu/studentu/stipendiya/reytin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kotlinlang.org/" TargetMode="External"/><Relationship Id="rId5" Type="http://schemas.openxmlformats.org/officeDocument/2006/relationships/hyperlink" Target="https://m3.material.io/" TargetMode="External"/><Relationship Id="rId4" Type="http://schemas.openxmlformats.org/officeDocument/2006/relationships/hyperlink" Target="https://help.figma.com/hc/en-u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97902" y="3543593"/>
            <a:ext cx="11092196" cy="3199813"/>
            <a:chOff x="0" y="0"/>
            <a:chExt cx="14789595" cy="4266418"/>
          </a:xfrm>
        </p:grpSpPr>
        <p:sp>
          <p:nvSpPr>
            <p:cNvPr id="3" name="TextBox 3"/>
            <p:cNvSpPr txBox="1"/>
            <p:nvPr/>
          </p:nvSpPr>
          <p:spPr>
            <a:xfrm>
              <a:off x="0" y="36453"/>
              <a:ext cx="14789595" cy="2121747"/>
            </a:xfrm>
            <a:prstGeom prst="rect">
              <a:avLst/>
            </a:prstGeom>
          </p:spPr>
          <p:txBody>
            <a:bodyPr lIns="0" tIns="0" rIns="0" bIns="0" rtlCol="0" anchor="t">
              <a:spAutoFit/>
            </a:bodyPr>
            <a:lstStyle/>
            <a:p>
              <a:pPr marL="0" lvl="0" indent="0" algn="ctr">
                <a:lnSpc>
                  <a:spcPts val="4180"/>
                </a:lnSpc>
              </a:pPr>
              <a:r>
                <a:rPr lang="en-US" sz="3800" dirty="0">
                  <a:solidFill>
                    <a:srgbClr val="000000"/>
                  </a:solidFill>
                  <a:latin typeface="Clear Sans Regular Bold"/>
                </a:rPr>
                <a:t>Development of a registration subsystem for events via mobile devices for the information system "Rating of students"</a:t>
              </a:r>
            </a:p>
          </p:txBody>
        </p:sp>
        <p:grpSp>
          <p:nvGrpSpPr>
            <p:cNvPr id="4" name="Group 4"/>
            <p:cNvGrpSpPr/>
            <p:nvPr/>
          </p:nvGrpSpPr>
          <p:grpSpPr>
            <a:xfrm>
              <a:off x="4157035" y="3204455"/>
              <a:ext cx="6475525" cy="1061963"/>
              <a:chOff x="0" y="0"/>
              <a:chExt cx="4026918" cy="660400"/>
            </a:xfrm>
          </p:grpSpPr>
          <p:sp>
            <p:nvSpPr>
              <p:cNvPr id="5" name="Freeform 5"/>
              <p:cNvSpPr/>
              <p:nvPr/>
            </p:nvSpPr>
            <p:spPr>
              <a:xfrm>
                <a:off x="0" y="0"/>
                <a:ext cx="4026918" cy="660400"/>
              </a:xfrm>
              <a:custGeom>
                <a:avLst/>
                <a:gdLst/>
                <a:ahLst/>
                <a:cxnLst/>
                <a:rect l="l" t="t" r="r" b="b"/>
                <a:pathLst>
                  <a:path w="4026918" h="660400">
                    <a:moveTo>
                      <a:pt x="3902458" y="660400"/>
                    </a:moveTo>
                    <a:lnTo>
                      <a:pt x="124460" y="660400"/>
                    </a:lnTo>
                    <a:cubicBezTo>
                      <a:pt x="55880" y="660400"/>
                      <a:pt x="0" y="604520"/>
                      <a:pt x="0" y="535940"/>
                    </a:cubicBezTo>
                    <a:lnTo>
                      <a:pt x="0" y="124460"/>
                    </a:lnTo>
                    <a:cubicBezTo>
                      <a:pt x="0" y="55880"/>
                      <a:pt x="55880" y="0"/>
                      <a:pt x="124460" y="0"/>
                    </a:cubicBezTo>
                    <a:lnTo>
                      <a:pt x="3902458" y="0"/>
                    </a:lnTo>
                    <a:cubicBezTo>
                      <a:pt x="3971038" y="0"/>
                      <a:pt x="4026918" y="55880"/>
                      <a:pt x="4026918" y="124460"/>
                    </a:cubicBezTo>
                    <a:lnTo>
                      <a:pt x="4026918" y="535940"/>
                    </a:lnTo>
                    <a:cubicBezTo>
                      <a:pt x="4026918" y="604520"/>
                      <a:pt x="3971038" y="660400"/>
                      <a:pt x="3902458" y="660400"/>
                    </a:cubicBezTo>
                    <a:close/>
                  </a:path>
                </a:pathLst>
              </a:custGeom>
              <a:solidFill>
                <a:srgbClr val="FFE500"/>
              </a:solidFill>
            </p:spPr>
          </p:sp>
        </p:grpSp>
      </p:grpSp>
      <p:sp>
        <p:nvSpPr>
          <p:cNvPr id="6" name="TextBox 6"/>
          <p:cNvSpPr txBox="1"/>
          <p:nvPr/>
        </p:nvSpPr>
        <p:spPr>
          <a:xfrm>
            <a:off x="3777399" y="638069"/>
            <a:ext cx="10733202" cy="1543050"/>
          </a:xfrm>
          <a:prstGeom prst="rect">
            <a:avLst/>
          </a:prstGeom>
        </p:spPr>
        <p:txBody>
          <a:bodyPr lIns="0" tIns="0" rIns="0" bIns="0" rtlCol="0" anchor="t">
            <a:spAutoFit/>
          </a:bodyPr>
          <a:lstStyle/>
          <a:p>
            <a:pPr algn="ctr">
              <a:lnSpc>
                <a:spcPts val="4080"/>
              </a:lnSpc>
            </a:pPr>
            <a:r>
              <a:rPr lang="en-US" sz="3400" dirty="0">
                <a:solidFill>
                  <a:srgbClr val="000000"/>
                </a:solidFill>
                <a:latin typeface="Clear Sans Regular Bold"/>
              </a:rPr>
              <a:t>Irkutsk National Research Technical University</a:t>
            </a:r>
          </a:p>
          <a:p>
            <a:pPr algn="ctr">
              <a:lnSpc>
                <a:spcPts val="4080"/>
              </a:lnSpc>
            </a:pPr>
            <a:endParaRPr lang="en-US" sz="3400" dirty="0">
              <a:solidFill>
                <a:srgbClr val="000000"/>
              </a:solidFill>
              <a:latin typeface="Clear Sans Regular Bold"/>
            </a:endParaRPr>
          </a:p>
          <a:p>
            <a:pPr marL="0" lvl="0" indent="0" algn="ctr">
              <a:lnSpc>
                <a:spcPts val="4080"/>
              </a:lnSpc>
            </a:pPr>
            <a:r>
              <a:rPr lang="en-US" sz="3400" dirty="0">
                <a:solidFill>
                  <a:srgbClr val="000000"/>
                </a:solidFill>
                <a:latin typeface="Clear Sans Regular Bold"/>
              </a:rPr>
              <a:t>Institute of Information Technology and Data Analysis</a:t>
            </a:r>
          </a:p>
        </p:txBody>
      </p:sp>
      <p:sp>
        <p:nvSpPr>
          <p:cNvPr id="7" name="TextBox 7"/>
          <p:cNvSpPr txBox="1"/>
          <p:nvPr/>
        </p:nvSpPr>
        <p:spPr>
          <a:xfrm>
            <a:off x="11287812" y="8115300"/>
            <a:ext cx="6804572" cy="2078069"/>
          </a:xfrm>
          <a:prstGeom prst="rect">
            <a:avLst/>
          </a:prstGeom>
        </p:spPr>
        <p:txBody>
          <a:bodyPr lIns="0" tIns="0" rIns="0" bIns="0" rtlCol="0" anchor="t">
            <a:spAutoFit/>
          </a:bodyPr>
          <a:lstStyle/>
          <a:p>
            <a:pPr algn="r">
              <a:lnSpc>
                <a:spcPts val="4080"/>
              </a:lnSpc>
            </a:pPr>
            <a:r>
              <a:rPr lang="en-US" sz="3400" dirty="0">
                <a:solidFill>
                  <a:srgbClr val="000000"/>
                </a:solidFill>
                <a:latin typeface="Clear Sans Regular Bold"/>
              </a:rPr>
              <a:t>Speaker: Daniil </a:t>
            </a:r>
            <a:r>
              <a:rPr lang="en-US" sz="3400" dirty="0" err="1">
                <a:solidFill>
                  <a:srgbClr val="000000"/>
                </a:solidFill>
                <a:latin typeface="Clear Sans Regular Bold"/>
              </a:rPr>
              <a:t>Vovikov</a:t>
            </a:r>
            <a:endParaRPr lang="en-US" sz="3400" dirty="0">
              <a:solidFill>
                <a:srgbClr val="000000"/>
              </a:solidFill>
              <a:latin typeface="Clear Sans Regular Bold"/>
            </a:endParaRPr>
          </a:p>
          <a:p>
            <a:pPr marL="0" lvl="0" indent="0" algn="r">
              <a:lnSpc>
                <a:spcPts val="4080"/>
              </a:lnSpc>
            </a:pPr>
            <a:r>
              <a:rPr lang="en-US" sz="3400" dirty="0">
                <a:solidFill>
                  <a:srgbClr val="000000"/>
                </a:solidFill>
                <a:latin typeface="Clear Sans Regular Bold"/>
              </a:rPr>
              <a:t>Tutors: </a:t>
            </a:r>
            <a:r>
              <a:rPr lang="en-US" sz="3400" dirty="0" err="1">
                <a:solidFill>
                  <a:srgbClr val="000000"/>
                </a:solidFill>
                <a:latin typeface="Clear Sans Regular Bold"/>
              </a:rPr>
              <a:t>Evgeny</a:t>
            </a:r>
            <a:r>
              <a:rPr lang="en-US" sz="3400" dirty="0">
                <a:solidFill>
                  <a:srgbClr val="000000"/>
                </a:solidFill>
                <a:latin typeface="Clear Sans Regular Bold"/>
              </a:rPr>
              <a:t> </a:t>
            </a:r>
            <a:r>
              <a:rPr lang="en-US" sz="3400" dirty="0" err="1">
                <a:solidFill>
                  <a:srgbClr val="000000"/>
                </a:solidFill>
                <a:latin typeface="Clear Sans Regular Bold"/>
              </a:rPr>
              <a:t>Cherkashin</a:t>
            </a:r>
            <a:endParaRPr lang="en-US" sz="3400" dirty="0">
              <a:solidFill>
                <a:srgbClr val="000000"/>
              </a:solidFill>
              <a:latin typeface="Clear Sans Regular Bold"/>
            </a:endParaRPr>
          </a:p>
          <a:p>
            <a:pPr marL="0" lvl="0" indent="0" algn="r">
              <a:lnSpc>
                <a:spcPts val="4080"/>
              </a:lnSpc>
            </a:pPr>
            <a:r>
              <a:rPr lang="en-US" sz="3400" dirty="0" err="1">
                <a:solidFill>
                  <a:srgbClr val="000000"/>
                </a:solidFill>
                <a:latin typeface="Clear Sans Regular Bold"/>
              </a:rPr>
              <a:t>Sinaida</a:t>
            </a:r>
            <a:r>
              <a:rPr lang="ru-RU" sz="3400" dirty="0">
                <a:solidFill>
                  <a:srgbClr val="000000"/>
                </a:solidFill>
                <a:latin typeface="Clear Sans Regular Bold"/>
              </a:rPr>
              <a:t> </a:t>
            </a:r>
            <a:r>
              <a:rPr lang="en-GB" sz="3400" dirty="0" err="1">
                <a:solidFill>
                  <a:srgbClr val="000000"/>
                </a:solidFill>
                <a:latin typeface="Clear Sans Regular Bold"/>
              </a:rPr>
              <a:t>Bakhvalova</a:t>
            </a:r>
            <a:endParaRPr lang="ru-RU" sz="3400" dirty="0">
              <a:solidFill>
                <a:srgbClr val="000000"/>
              </a:solidFill>
              <a:latin typeface="Clear Sans Regular Bold"/>
            </a:endParaRPr>
          </a:p>
          <a:p>
            <a:pPr marL="0" lvl="0" indent="0" algn="r">
              <a:lnSpc>
                <a:spcPts val="4080"/>
              </a:lnSpc>
            </a:pPr>
            <a:r>
              <a:rPr lang="en-US" sz="3400" dirty="0">
                <a:solidFill>
                  <a:srgbClr val="000000"/>
                </a:solidFill>
                <a:latin typeface="Clear Sans Regular Bold"/>
              </a:rPr>
              <a:t>Mikhail</a:t>
            </a:r>
            <a:r>
              <a:rPr lang="ru-RU" sz="3400" dirty="0">
                <a:solidFill>
                  <a:srgbClr val="000000"/>
                </a:solidFill>
                <a:latin typeface="Clear Sans Regular Bold"/>
              </a:rPr>
              <a:t> </a:t>
            </a:r>
            <a:r>
              <a:rPr lang="en-GB" sz="3400" dirty="0" err="1">
                <a:solidFill>
                  <a:srgbClr val="000000"/>
                </a:solidFill>
                <a:latin typeface="Clear Sans Regular Bold"/>
              </a:rPr>
              <a:t>Katashevtsev</a:t>
            </a:r>
            <a:endParaRPr lang="en-US" sz="3400" dirty="0">
              <a:solidFill>
                <a:srgbClr val="000000"/>
              </a:solidFill>
              <a:latin typeface="Clear Sans Regular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489354" y="8548492"/>
            <a:ext cx="1539892" cy="1539892"/>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10800000">
            <a:off x="16726018" y="7300456"/>
            <a:ext cx="1066563" cy="1066563"/>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a:off x="651292" y="1028700"/>
            <a:ext cx="8961800" cy="897809"/>
            <a:chOff x="0" y="0"/>
            <a:chExt cx="6877740" cy="689024"/>
          </a:xfrm>
        </p:grpSpPr>
        <p:sp>
          <p:nvSpPr>
            <p:cNvPr id="9" name="Freeform 9"/>
            <p:cNvSpPr/>
            <p:nvPr/>
          </p:nvSpPr>
          <p:spPr>
            <a:xfrm>
              <a:off x="0" y="0"/>
              <a:ext cx="6877741" cy="689024"/>
            </a:xfrm>
            <a:custGeom>
              <a:avLst/>
              <a:gdLst/>
              <a:ahLst/>
              <a:cxnLst/>
              <a:rect l="l" t="t" r="r" b="b"/>
              <a:pathLst>
                <a:path w="6877741" h="689024">
                  <a:moveTo>
                    <a:pt x="6753280" y="689024"/>
                  </a:moveTo>
                  <a:lnTo>
                    <a:pt x="124460" y="689024"/>
                  </a:lnTo>
                  <a:cubicBezTo>
                    <a:pt x="55880" y="689024"/>
                    <a:pt x="0" y="633144"/>
                    <a:pt x="0" y="564564"/>
                  </a:cubicBezTo>
                  <a:lnTo>
                    <a:pt x="0" y="124460"/>
                  </a:lnTo>
                  <a:cubicBezTo>
                    <a:pt x="0" y="55880"/>
                    <a:pt x="55880" y="0"/>
                    <a:pt x="124460" y="0"/>
                  </a:cubicBezTo>
                  <a:lnTo>
                    <a:pt x="6753281" y="0"/>
                  </a:lnTo>
                  <a:cubicBezTo>
                    <a:pt x="6821860" y="0"/>
                    <a:pt x="6877741" y="55880"/>
                    <a:pt x="6877741" y="124460"/>
                  </a:cubicBezTo>
                  <a:lnTo>
                    <a:pt x="6877741" y="564564"/>
                  </a:lnTo>
                  <a:cubicBezTo>
                    <a:pt x="6877741" y="633144"/>
                    <a:pt x="6821860" y="689024"/>
                    <a:pt x="6753281" y="689024"/>
                  </a:cubicBezTo>
                  <a:close/>
                </a:path>
              </a:pathLst>
            </a:custGeom>
            <a:solidFill>
              <a:srgbClr val="EDF0F2"/>
            </a:solidFill>
          </p:spPr>
        </p:sp>
      </p:grpSp>
      <p:grpSp>
        <p:nvGrpSpPr>
          <p:cNvPr id="10" name="Group 10"/>
          <p:cNvGrpSpPr/>
          <p:nvPr/>
        </p:nvGrpSpPr>
        <p:grpSpPr>
          <a:xfrm>
            <a:off x="96537" y="7718408"/>
            <a:ext cx="1539892" cy="1539892"/>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9D9D9"/>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13" name="TextBox 13"/>
          <p:cNvSpPr txBox="1"/>
          <p:nvPr/>
        </p:nvSpPr>
        <p:spPr>
          <a:xfrm>
            <a:off x="1123732" y="1118829"/>
            <a:ext cx="7730952" cy="774700"/>
          </a:xfrm>
          <a:prstGeom prst="rect">
            <a:avLst/>
          </a:prstGeom>
        </p:spPr>
        <p:txBody>
          <a:bodyPr lIns="0" tIns="0" rIns="0" bIns="0" rtlCol="0" anchor="t">
            <a:spAutoFit/>
          </a:bodyPr>
          <a:lstStyle/>
          <a:p>
            <a:pPr marL="0" lvl="0" indent="0">
              <a:lnSpc>
                <a:spcPts val="6049"/>
              </a:lnSpc>
            </a:pPr>
            <a:r>
              <a:rPr lang="en-US" sz="5499" dirty="0">
                <a:solidFill>
                  <a:srgbClr val="000000"/>
                </a:solidFill>
                <a:latin typeface="Clear Sans Regular Bold"/>
              </a:rPr>
              <a:t>System architecture</a:t>
            </a:r>
          </a:p>
        </p:txBody>
      </p:sp>
      <p:sp>
        <p:nvSpPr>
          <p:cNvPr id="16" name="Номер слайда 43">
            <a:extLst>
              <a:ext uri="{FF2B5EF4-FFF2-40B4-BE49-F238E27FC236}">
                <a16:creationId xmlns:a16="http://schemas.microsoft.com/office/drawing/2014/main" id="{749087B6-D0FC-4E34-AED8-EA0405662426}"/>
              </a:ext>
            </a:extLst>
          </p:cNvPr>
          <p:cNvSpPr txBox="1">
            <a:spLocks/>
          </p:cNvSpPr>
          <p:nvPr/>
        </p:nvSpPr>
        <p:spPr>
          <a:xfrm>
            <a:off x="262189" y="9704573"/>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3200" smtClean="0"/>
              <a:pPr algn="l"/>
              <a:t>10</a:t>
            </a:fld>
            <a:endParaRPr lang="en-US" sz="3200" dirty="0"/>
          </a:p>
        </p:txBody>
      </p:sp>
      <p:pic>
        <p:nvPicPr>
          <p:cNvPr id="18" name="Рисунок 17">
            <a:extLst>
              <a:ext uri="{FF2B5EF4-FFF2-40B4-BE49-F238E27FC236}">
                <a16:creationId xmlns:a16="http://schemas.microsoft.com/office/drawing/2014/main" id="{4BADFE20-A872-4335-8207-2EE1E0D0606C}"/>
              </a:ext>
            </a:extLst>
          </p:cNvPr>
          <p:cNvPicPr>
            <a:picLocks noChangeAspect="1"/>
          </p:cNvPicPr>
          <p:nvPr/>
        </p:nvPicPr>
        <p:blipFill>
          <a:blip r:embed="rId3"/>
          <a:stretch>
            <a:fillRect/>
          </a:stretch>
        </p:blipFill>
        <p:spPr>
          <a:xfrm>
            <a:off x="1803863" y="2820560"/>
            <a:ext cx="14101642" cy="5872297"/>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95450" y="897231"/>
            <a:ext cx="6630350" cy="1687159"/>
            <a:chOff x="0" y="0"/>
            <a:chExt cx="12456187" cy="4922553"/>
          </a:xfrm>
        </p:grpSpPr>
        <p:sp>
          <p:nvSpPr>
            <p:cNvPr id="3" name="Freeform 3"/>
            <p:cNvSpPr/>
            <p:nvPr/>
          </p:nvSpPr>
          <p:spPr>
            <a:xfrm>
              <a:off x="0" y="0"/>
              <a:ext cx="12456187" cy="4922553"/>
            </a:xfrm>
            <a:custGeom>
              <a:avLst/>
              <a:gdLst/>
              <a:ahLst/>
              <a:cxnLst/>
              <a:rect l="l" t="t" r="r" b="b"/>
              <a:pathLst>
                <a:path w="12456187" h="4922553">
                  <a:moveTo>
                    <a:pt x="12331726" y="4922553"/>
                  </a:moveTo>
                  <a:lnTo>
                    <a:pt x="124460" y="4922553"/>
                  </a:lnTo>
                  <a:cubicBezTo>
                    <a:pt x="55880" y="4922553"/>
                    <a:pt x="0" y="4866673"/>
                    <a:pt x="0" y="4798093"/>
                  </a:cubicBezTo>
                  <a:lnTo>
                    <a:pt x="0" y="124460"/>
                  </a:lnTo>
                  <a:cubicBezTo>
                    <a:pt x="0" y="55880"/>
                    <a:pt x="55880" y="0"/>
                    <a:pt x="124460" y="0"/>
                  </a:cubicBezTo>
                  <a:lnTo>
                    <a:pt x="12331727" y="0"/>
                  </a:lnTo>
                  <a:cubicBezTo>
                    <a:pt x="12400307" y="0"/>
                    <a:pt x="12456187" y="55880"/>
                    <a:pt x="12456187" y="124460"/>
                  </a:cubicBezTo>
                  <a:lnTo>
                    <a:pt x="12456187" y="4798093"/>
                  </a:lnTo>
                  <a:cubicBezTo>
                    <a:pt x="12456187" y="4866673"/>
                    <a:pt x="12400307" y="4922553"/>
                    <a:pt x="12331727" y="4922553"/>
                  </a:cubicBezTo>
                  <a:close/>
                </a:path>
              </a:pathLst>
            </a:custGeom>
            <a:solidFill>
              <a:srgbClr val="EDF0F2"/>
            </a:solidFill>
          </p:spPr>
        </p:sp>
      </p:grpSp>
      <p:grpSp>
        <p:nvGrpSpPr>
          <p:cNvPr id="4" name="Group 4"/>
          <p:cNvGrpSpPr/>
          <p:nvPr/>
        </p:nvGrpSpPr>
        <p:grpSpPr>
          <a:xfrm>
            <a:off x="13700008" y="5736920"/>
            <a:ext cx="3043084" cy="5388127"/>
            <a:chOff x="0" y="0"/>
            <a:chExt cx="4057446" cy="7184169"/>
          </a:xfrm>
        </p:grpSpPr>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73677" y="0"/>
              <a:ext cx="1902086" cy="3315875"/>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2180592"/>
              <a:ext cx="4057446" cy="5003577"/>
            </a:xfrm>
            <a:prstGeom prst="rect">
              <a:avLst/>
            </a:prstGeom>
          </p:spPr>
        </p:pic>
      </p:grpSp>
      <p:sp>
        <p:nvSpPr>
          <p:cNvPr id="7" name="TextBox 7"/>
          <p:cNvSpPr txBox="1"/>
          <p:nvPr/>
        </p:nvSpPr>
        <p:spPr>
          <a:xfrm>
            <a:off x="9014718" y="1343704"/>
            <a:ext cx="7193710" cy="774701"/>
          </a:xfrm>
          <a:prstGeom prst="rect">
            <a:avLst/>
          </a:prstGeom>
        </p:spPr>
        <p:txBody>
          <a:bodyPr lIns="0" tIns="0" rIns="0" bIns="0" rtlCol="0" anchor="t">
            <a:spAutoFit/>
          </a:bodyPr>
          <a:lstStyle/>
          <a:p>
            <a:pPr marL="0" lvl="0" indent="0" algn="ctr">
              <a:lnSpc>
                <a:spcPts val="6050"/>
              </a:lnSpc>
            </a:pPr>
            <a:r>
              <a:rPr lang="en-US" sz="5500" dirty="0">
                <a:solidFill>
                  <a:srgbClr val="000000"/>
                </a:solidFill>
                <a:latin typeface="Clear Sans Regular Bold"/>
              </a:rPr>
              <a:t>Results</a:t>
            </a:r>
          </a:p>
        </p:txBody>
      </p:sp>
      <p:grpSp>
        <p:nvGrpSpPr>
          <p:cNvPr id="8" name="Group 8"/>
          <p:cNvGrpSpPr/>
          <p:nvPr/>
        </p:nvGrpSpPr>
        <p:grpSpPr>
          <a:xfrm rot="5400000">
            <a:off x="-1349856" y="2010627"/>
            <a:ext cx="4757112" cy="1508633"/>
            <a:chOff x="0" y="0"/>
            <a:chExt cx="1281485" cy="406400"/>
          </a:xfrm>
        </p:grpSpPr>
        <p:sp>
          <p:nvSpPr>
            <p:cNvPr id="9" name="Freeform 9"/>
            <p:cNvSpPr/>
            <p:nvPr/>
          </p:nvSpPr>
          <p:spPr>
            <a:xfrm>
              <a:off x="203200" y="-326"/>
              <a:ext cx="875085" cy="407051"/>
            </a:xfrm>
            <a:custGeom>
              <a:avLst/>
              <a:gdLst/>
              <a:ahLst/>
              <a:cxnLst/>
              <a:rect l="l" t="t" r="r" b="b"/>
              <a:pathLst>
                <a:path w="875085" h="407051">
                  <a:moveTo>
                    <a:pt x="875085" y="326"/>
                  </a:moveTo>
                  <a:cubicBezTo>
                    <a:pt x="802272" y="0"/>
                    <a:pt x="734850" y="38659"/>
                    <a:pt x="698350" y="101663"/>
                  </a:cubicBezTo>
                  <a:cubicBezTo>
                    <a:pt x="661849" y="164667"/>
                    <a:pt x="661849" y="242385"/>
                    <a:pt x="698350" y="305389"/>
                  </a:cubicBezTo>
                  <a:cubicBezTo>
                    <a:pt x="734850" y="368393"/>
                    <a:pt x="802272" y="407052"/>
                    <a:pt x="87508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E500"/>
            </a:solidFill>
          </p:spPr>
        </p:sp>
        <p:sp>
          <p:nvSpPr>
            <p:cNvPr id="10" name="TextBox 10"/>
            <p:cNvSpPr txBox="1"/>
            <p:nvPr/>
          </p:nvSpPr>
          <p:spPr>
            <a:xfrm>
              <a:off x="0" y="-47625"/>
              <a:ext cx="812800" cy="454025"/>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a:off x="16489354" y="386388"/>
            <a:ext cx="1539892" cy="153989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14" name="Прямоугольник: скругленные углы 13">
            <a:extLst>
              <a:ext uri="{FF2B5EF4-FFF2-40B4-BE49-F238E27FC236}">
                <a16:creationId xmlns:a16="http://schemas.microsoft.com/office/drawing/2014/main" id="{31DAF56B-3515-4BD8-AC0B-DA3FBF9C46DD}"/>
              </a:ext>
            </a:extLst>
          </p:cNvPr>
          <p:cNvSpPr/>
          <p:nvPr/>
        </p:nvSpPr>
        <p:spPr>
          <a:xfrm>
            <a:off x="152400" y="266700"/>
            <a:ext cx="1752600" cy="5089546"/>
          </a:xfrm>
          <a:prstGeom prst="roundRect">
            <a:avLst/>
          </a:prstGeom>
          <a:solidFill>
            <a:srgbClr val="FFE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Номер слайда 43">
            <a:extLst>
              <a:ext uri="{FF2B5EF4-FFF2-40B4-BE49-F238E27FC236}">
                <a16:creationId xmlns:a16="http://schemas.microsoft.com/office/drawing/2014/main" id="{9134C7D4-C44B-4862-8531-CE08AF0BBFE6}"/>
              </a:ext>
            </a:extLst>
          </p:cNvPr>
          <p:cNvSpPr>
            <a:spLocks noGrp="1"/>
          </p:cNvSpPr>
          <p:nvPr>
            <p:ph type="sldNum" sz="quarter" idx="12"/>
          </p:nvPr>
        </p:nvSpPr>
        <p:spPr>
          <a:xfrm>
            <a:off x="15925800" y="9715500"/>
            <a:ext cx="2133600" cy="365125"/>
          </a:xfrm>
        </p:spPr>
        <p:txBody>
          <a:bodyPr/>
          <a:lstStyle/>
          <a:p>
            <a:fld id="{B6F15528-21DE-4FAA-801E-634DDDAF4B2B}" type="slidenum">
              <a:rPr lang="en-US" sz="3200" smtClean="0"/>
              <a:pPr/>
              <a:t>11</a:t>
            </a:fld>
            <a:endParaRPr lang="en-US" sz="3200" dirty="0"/>
          </a:p>
        </p:txBody>
      </p:sp>
      <p:grpSp>
        <p:nvGrpSpPr>
          <p:cNvPr id="17" name="Group 3">
            <a:extLst>
              <a:ext uri="{FF2B5EF4-FFF2-40B4-BE49-F238E27FC236}">
                <a16:creationId xmlns:a16="http://schemas.microsoft.com/office/drawing/2014/main" id="{CA32AC9C-536D-4F7C-B18D-92DB804C5ADF}"/>
              </a:ext>
            </a:extLst>
          </p:cNvPr>
          <p:cNvGrpSpPr/>
          <p:nvPr/>
        </p:nvGrpSpPr>
        <p:grpSpPr>
          <a:xfrm>
            <a:off x="3200400" y="4245691"/>
            <a:ext cx="897809" cy="897809"/>
            <a:chOff x="0" y="0"/>
            <a:chExt cx="1197078" cy="1197078"/>
          </a:xfrm>
          <a:solidFill>
            <a:srgbClr val="FF0000"/>
          </a:solidFill>
        </p:grpSpPr>
        <p:grpSp>
          <p:nvGrpSpPr>
            <p:cNvPr id="18" name="Group 4">
              <a:extLst>
                <a:ext uri="{FF2B5EF4-FFF2-40B4-BE49-F238E27FC236}">
                  <a16:creationId xmlns:a16="http://schemas.microsoft.com/office/drawing/2014/main" id="{78754586-F881-4B08-8F55-61204FEB204B}"/>
                </a:ext>
              </a:extLst>
            </p:cNvPr>
            <p:cNvGrpSpPr/>
            <p:nvPr/>
          </p:nvGrpSpPr>
          <p:grpSpPr>
            <a:xfrm>
              <a:off x="0" y="0"/>
              <a:ext cx="1197078" cy="1197078"/>
              <a:chOff x="0" y="0"/>
              <a:chExt cx="6350000" cy="6350000"/>
            </a:xfrm>
            <a:grpFill/>
          </p:grpSpPr>
          <p:sp>
            <p:nvSpPr>
              <p:cNvPr id="20" name="Freeform 5">
                <a:extLst>
                  <a:ext uri="{FF2B5EF4-FFF2-40B4-BE49-F238E27FC236}">
                    <a16:creationId xmlns:a16="http://schemas.microsoft.com/office/drawing/2014/main" id="{429180E1-DE36-4823-A532-B42C72C1386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19" name="TextBox 6">
              <a:extLst>
                <a:ext uri="{FF2B5EF4-FFF2-40B4-BE49-F238E27FC236}">
                  <a16:creationId xmlns:a16="http://schemas.microsoft.com/office/drawing/2014/main" id="{5304ADA4-1075-44B6-BBF5-D225F17B1876}"/>
                </a:ext>
              </a:extLst>
            </p:cNvPr>
            <p:cNvSpPr txBox="1"/>
            <p:nvPr/>
          </p:nvSpPr>
          <p:spPr>
            <a:xfrm>
              <a:off x="244118" y="154643"/>
              <a:ext cx="708842" cy="811591"/>
            </a:xfrm>
            <a:prstGeom prst="rect">
              <a:avLst/>
            </a:prstGeom>
            <a:grpFill/>
          </p:spPr>
          <p:txBody>
            <a:bodyPr lIns="0" tIns="0" rIns="0" bIns="0" rtlCol="0" anchor="t">
              <a:spAutoFit/>
            </a:bodyPr>
            <a:lstStyle/>
            <a:p>
              <a:pPr marL="0" lvl="0" indent="0" algn="ctr">
                <a:lnSpc>
                  <a:spcPts val="5066"/>
                </a:lnSpc>
                <a:spcBef>
                  <a:spcPct val="0"/>
                </a:spcBef>
              </a:pPr>
              <a:endParaRPr lang="en-US" sz="3618" dirty="0">
                <a:solidFill>
                  <a:schemeClr val="bg1"/>
                </a:solidFill>
                <a:latin typeface="Clear Sans Regular Bold"/>
              </a:endParaRPr>
            </a:p>
          </p:txBody>
        </p:sp>
      </p:grpSp>
      <p:grpSp>
        <p:nvGrpSpPr>
          <p:cNvPr id="21" name="Group 7">
            <a:extLst>
              <a:ext uri="{FF2B5EF4-FFF2-40B4-BE49-F238E27FC236}">
                <a16:creationId xmlns:a16="http://schemas.microsoft.com/office/drawing/2014/main" id="{5BC7CCEB-42F0-4391-B445-D9D3BCE4542C}"/>
              </a:ext>
            </a:extLst>
          </p:cNvPr>
          <p:cNvGrpSpPr/>
          <p:nvPr/>
        </p:nvGrpSpPr>
        <p:grpSpPr>
          <a:xfrm>
            <a:off x="4431584" y="4245691"/>
            <a:ext cx="5715680" cy="897809"/>
            <a:chOff x="0" y="0"/>
            <a:chExt cx="4386503" cy="689024"/>
          </a:xfrm>
        </p:grpSpPr>
        <p:sp>
          <p:nvSpPr>
            <p:cNvPr id="22" name="Freeform 8">
              <a:extLst>
                <a:ext uri="{FF2B5EF4-FFF2-40B4-BE49-F238E27FC236}">
                  <a16:creationId xmlns:a16="http://schemas.microsoft.com/office/drawing/2014/main" id="{5EDAFC02-82C8-405E-9FBF-E4A54B2A4F0D}"/>
                </a:ext>
              </a:extLst>
            </p:cNvPr>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23" name="TextBox 9">
            <a:extLst>
              <a:ext uri="{FF2B5EF4-FFF2-40B4-BE49-F238E27FC236}">
                <a16:creationId xmlns:a16="http://schemas.microsoft.com/office/drawing/2014/main" id="{D451C1F4-1D6B-4382-AA04-318A68D88C95}"/>
              </a:ext>
            </a:extLst>
          </p:cNvPr>
          <p:cNvSpPr txBox="1"/>
          <p:nvPr/>
        </p:nvSpPr>
        <p:spPr>
          <a:xfrm>
            <a:off x="4815177" y="4447108"/>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Interface layouts</a:t>
            </a:r>
            <a:endParaRPr lang="ru-RU" sz="3000" spc="25" dirty="0">
              <a:solidFill>
                <a:srgbClr val="000000"/>
              </a:solidFill>
              <a:latin typeface="Clear Sans Regular"/>
            </a:endParaRPr>
          </a:p>
        </p:txBody>
      </p:sp>
      <p:grpSp>
        <p:nvGrpSpPr>
          <p:cNvPr id="24" name="Group 10">
            <a:extLst>
              <a:ext uri="{FF2B5EF4-FFF2-40B4-BE49-F238E27FC236}">
                <a16:creationId xmlns:a16="http://schemas.microsoft.com/office/drawing/2014/main" id="{D2EB443F-CC30-491B-9221-5648D4209661}"/>
              </a:ext>
            </a:extLst>
          </p:cNvPr>
          <p:cNvGrpSpPr/>
          <p:nvPr/>
        </p:nvGrpSpPr>
        <p:grpSpPr>
          <a:xfrm>
            <a:off x="3200400" y="6198063"/>
            <a:ext cx="897809" cy="897809"/>
            <a:chOff x="0" y="0"/>
            <a:chExt cx="1197078" cy="1197078"/>
          </a:xfrm>
          <a:solidFill>
            <a:srgbClr val="FF0000"/>
          </a:solidFill>
        </p:grpSpPr>
        <p:grpSp>
          <p:nvGrpSpPr>
            <p:cNvPr id="25" name="Group 11">
              <a:extLst>
                <a:ext uri="{FF2B5EF4-FFF2-40B4-BE49-F238E27FC236}">
                  <a16:creationId xmlns:a16="http://schemas.microsoft.com/office/drawing/2014/main" id="{0EB942C7-B790-4F25-9ABE-D4F83EF1D487}"/>
                </a:ext>
              </a:extLst>
            </p:cNvPr>
            <p:cNvGrpSpPr/>
            <p:nvPr/>
          </p:nvGrpSpPr>
          <p:grpSpPr>
            <a:xfrm>
              <a:off x="0" y="0"/>
              <a:ext cx="1197078" cy="1197078"/>
              <a:chOff x="0" y="0"/>
              <a:chExt cx="6350000" cy="6350000"/>
            </a:xfrm>
            <a:grpFill/>
          </p:grpSpPr>
          <p:sp>
            <p:nvSpPr>
              <p:cNvPr id="27" name="Freeform 12">
                <a:extLst>
                  <a:ext uri="{FF2B5EF4-FFF2-40B4-BE49-F238E27FC236}">
                    <a16:creationId xmlns:a16="http://schemas.microsoft.com/office/drawing/2014/main" id="{A2B77B5E-9D9A-4910-8233-FAEBB6FA09E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26" name="TextBox 13">
              <a:extLst>
                <a:ext uri="{FF2B5EF4-FFF2-40B4-BE49-F238E27FC236}">
                  <a16:creationId xmlns:a16="http://schemas.microsoft.com/office/drawing/2014/main" id="{A26CC623-FA69-4AE4-BF7B-6AE86BE22E0D}"/>
                </a:ext>
              </a:extLst>
            </p:cNvPr>
            <p:cNvSpPr txBox="1"/>
            <p:nvPr/>
          </p:nvSpPr>
          <p:spPr>
            <a:xfrm>
              <a:off x="244118" y="154643"/>
              <a:ext cx="708842" cy="811591"/>
            </a:xfrm>
            <a:prstGeom prst="rect">
              <a:avLst/>
            </a:prstGeom>
            <a:grpFill/>
          </p:spPr>
          <p:txBody>
            <a:bodyPr lIns="0" tIns="0" rIns="0" bIns="0" rtlCol="0" anchor="t">
              <a:spAutoFit/>
            </a:bodyPr>
            <a:lstStyle/>
            <a:p>
              <a:pPr marL="0" lvl="0" indent="0" algn="ctr">
                <a:lnSpc>
                  <a:spcPts val="5066"/>
                </a:lnSpc>
                <a:spcBef>
                  <a:spcPct val="0"/>
                </a:spcBef>
              </a:pPr>
              <a:endParaRPr lang="en-US" sz="3618" dirty="0">
                <a:solidFill>
                  <a:schemeClr val="bg1"/>
                </a:solidFill>
                <a:latin typeface="Clear Sans Regular Bold"/>
              </a:endParaRPr>
            </a:p>
          </p:txBody>
        </p:sp>
      </p:grpSp>
      <p:grpSp>
        <p:nvGrpSpPr>
          <p:cNvPr id="28" name="Group 14">
            <a:extLst>
              <a:ext uri="{FF2B5EF4-FFF2-40B4-BE49-F238E27FC236}">
                <a16:creationId xmlns:a16="http://schemas.microsoft.com/office/drawing/2014/main" id="{BB8599DE-099E-46A0-8AB1-CF96E5A36812}"/>
              </a:ext>
            </a:extLst>
          </p:cNvPr>
          <p:cNvGrpSpPr/>
          <p:nvPr/>
        </p:nvGrpSpPr>
        <p:grpSpPr>
          <a:xfrm>
            <a:off x="4431584" y="6198063"/>
            <a:ext cx="5715680" cy="897809"/>
            <a:chOff x="0" y="0"/>
            <a:chExt cx="4386503" cy="689024"/>
          </a:xfrm>
        </p:grpSpPr>
        <p:sp>
          <p:nvSpPr>
            <p:cNvPr id="29" name="Freeform 15">
              <a:extLst>
                <a:ext uri="{FF2B5EF4-FFF2-40B4-BE49-F238E27FC236}">
                  <a16:creationId xmlns:a16="http://schemas.microsoft.com/office/drawing/2014/main" id="{F10B8F21-12CF-4CA6-A609-D9215228B0F8}"/>
                </a:ext>
              </a:extLst>
            </p:cNvPr>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30" name="TextBox 16">
            <a:extLst>
              <a:ext uri="{FF2B5EF4-FFF2-40B4-BE49-F238E27FC236}">
                <a16:creationId xmlns:a16="http://schemas.microsoft.com/office/drawing/2014/main" id="{487F2235-E5F2-4A03-9A2C-3D388DF607E4}"/>
              </a:ext>
            </a:extLst>
          </p:cNvPr>
          <p:cNvSpPr txBox="1"/>
          <p:nvPr/>
        </p:nvSpPr>
        <p:spPr>
          <a:xfrm>
            <a:off x="4815177" y="6399480"/>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Mobile Application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5400000">
            <a:off x="14940550" y="6751050"/>
            <a:ext cx="4757112" cy="1659504"/>
            <a:chOff x="0" y="0"/>
            <a:chExt cx="1281485" cy="447042"/>
          </a:xfrm>
        </p:grpSpPr>
        <p:sp>
          <p:nvSpPr>
            <p:cNvPr id="6" name="Freeform 6"/>
            <p:cNvSpPr/>
            <p:nvPr/>
          </p:nvSpPr>
          <p:spPr>
            <a:xfrm>
              <a:off x="203200" y="-358"/>
              <a:ext cx="875085" cy="447758"/>
            </a:xfrm>
            <a:custGeom>
              <a:avLst/>
              <a:gdLst/>
              <a:ahLst/>
              <a:cxnLst/>
              <a:rect l="l" t="t" r="r" b="b"/>
              <a:pathLst>
                <a:path w="875085" h="447758">
                  <a:moveTo>
                    <a:pt x="875085" y="358"/>
                  </a:moveTo>
                  <a:cubicBezTo>
                    <a:pt x="794990" y="0"/>
                    <a:pt x="720826" y="42524"/>
                    <a:pt x="680675" y="111829"/>
                  </a:cubicBezTo>
                  <a:cubicBezTo>
                    <a:pt x="640524" y="181134"/>
                    <a:pt x="640524" y="266624"/>
                    <a:pt x="680675" y="335929"/>
                  </a:cubicBezTo>
                  <a:cubicBezTo>
                    <a:pt x="720826" y="405234"/>
                    <a:pt x="794990" y="447758"/>
                    <a:pt x="875085" y="447400"/>
                  </a:cubicBezTo>
                  <a:lnTo>
                    <a:pt x="0" y="447400"/>
                  </a:lnTo>
                  <a:cubicBezTo>
                    <a:pt x="80094" y="447758"/>
                    <a:pt x="154259" y="405234"/>
                    <a:pt x="194410" y="335929"/>
                  </a:cubicBezTo>
                  <a:cubicBezTo>
                    <a:pt x="234561" y="266624"/>
                    <a:pt x="234561" y="181134"/>
                    <a:pt x="194410" y="111829"/>
                  </a:cubicBezTo>
                  <a:cubicBezTo>
                    <a:pt x="154259" y="42524"/>
                    <a:pt x="80094" y="0"/>
                    <a:pt x="0" y="358"/>
                  </a:cubicBezTo>
                  <a:close/>
                </a:path>
              </a:pathLst>
            </a:custGeom>
            <a:solidFill>
              <a:srgbClr val="FFE500"/>
            </a:solidFill>
          </p:spPr>
        </p:sp>
        <p:sp>
          <p:nvSpPr>
            <p:cNvPr id="7" name="TextBox 7"/>
            <p:cNvSpPr txBox="1"/>
            <p:nvPr/>
          </p:nvSpPr>
          <p:spPr>
            <a:xfrm>
              <a:off x="0" y="-47625"/>
              <a:ext cx="812800" cy="454025"/>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a:off x="17419226" y="-2816913"/>
            <a:ext cx="4117930" cy="411793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13" name="Group 13"/>
          <p:cNvGrpSpPr/>
          <p:nvPr/>
        </p:nvGrpSpPr>
        <p:grpSpPr>
          <a:xfrm>
            <a:off x="1328989" y="9405464"/>
            <a:ext cx="664234" cy="664234"/>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17" name="Номер слайда 43">
            <a:extLst>
              <a:ext uri="{FF2B5EF4-FFF2-40B4-BE49-F238E27FC236}">
                <a16:creationId xmlns:a16="http://schemas.microsoft.com/office/drawing/2014/main" id="{B968E75B-548C-42E1-B665-1838949B69A5}"/>
              </a:ext>
            </a:extLst>
          </p:cNvPr>
          <p:cNvSpPr txBox="1">
            <a:spLocks/>
          </p:cNvSpPr>
          <p:nvPr/>
        </p:nvSpPr>
        <p:spPr>
          <a:xfrm>
            <a:off x="262189" y="9704573"/>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3200" smtClean="0"/>
              <a:pPr algn="l"/>
              <a:t>12</a:t>
            </a:fld>
            <a:endParaRPr lang="en-US" sz="3200" dirty="0"/>
          </a:p>
        </p:txBody>
      </p:sp>
      <p:pic>
        <p:nvPicPr>
          <p:cNvPr id="19" name="Рисунок 18">
            <a:extLst>
              <a:ext uri="{FF2B5EF4-FFF2-40B4-BE49-F238E27FC236}">
                <a16:creationId xmlns:a16="http://schemas.microsoft.com/office/drawing/2014/main" id="{0A3ABD1C-CF99-4478-8CF4-176404732885}"/>
              </a:ext>
            </a:extLst>
          </p:cNvPr>
          <p:cNvPicPr>
            <a:picLocks noChangeAspect="1"/>
          </p:cNvPicPr>
          <p:nvPr/>
        </p:nvPicPr>
        <p:blipFill>
          <a:blip r:embed="rId3"/>
          <a:stretch>
            <a:fillRect/>
          </a:stretch>
        </p:blipFill>
        <p:spPr>
          <a:xfrm>
            <a:off x="150978" y="143875"/>
            <a:ext cx="4405025" cy="9284941"/>
          </a:xfrm>
          <a:prstGeom prst="rect">
            <a:avLst/>
          </a:prstGeom>
        </p:spPr>
      </p:pic>
      <p:pic>
        <p:nvPicPr>
          <p:cNvPr id="21" name="Рисунок 20">
            <a:extLst>
              <a:ext uri="{FF2B5EF4-FFF2-40B4-BE49-F238E27FC236}">
                <a16:creationId xmlns:a16="http://schemas.microsoft.com/office/drawing/2014/main" id="{A29238D0-E0B9-46EF-9636-3DDEF6845EFF}"/>
              </a:ext>
            </a:extLst>
          </p:cNvPr>
          <p:cNvPicPr>
            <a:picLocks noChangeAspect="1"/>
          </p:cNvPicPr>
          <p:nvPr/>
        </p:nvPicPr>
        <p:blipFill>
          <a:blip r:embed="rId4"/>
          <a:stretch>
            <a:fillRect/>
          </a:stretch>
        </p:blipFill>
        <p:spPr>
          <a:xfrm>
            <a:off x="6267813" y="495467"/>
            <a:ext cx="4442368" cy="9296065"/>
          </a:xfrm>
          <a:prstGeom prst="rect">
            <a:avLst/>
          </a:prstGeom>
        </p:spPr>
      </p:pic>
      <p:pic>
        <p:nvPicPr>
          <p:cNvPr id="23" name="Рисунок 22">
            <a:extLst>
              <a:ext uri="{FF2B5EF4-FFF2-40B4-BE49-F238E27FC236}">
                <a16:creationId xmlns:a16="http://schemas.microsoft.com/office/drawing/2014/main" id="{88ABA505-22C6-48D1-8C15-3960CE1F6D12}"/>
              </a:ext>
            </a:extLst>
          </p:cNvPr>
          <p:cNvPicPr>
            <a:picLocks noChangeAspect="1"/>
          </p:cNvPicPr>
          <p:nvPr/>
        </p:nvPicPr>
        <p:blipFill>
          <a:blip r:embed="rId5"/>
          <a:stretch>
            <a:fillRect/>
          </a:stretch>
        </p:blipFill>
        <p:spPr>
          <a:xfrm>
            <a:off x="9858955" y="143875"/>
            <a:ext cx="4456504" cy="9430429"/>
          </a:xfrm>
          <a:prstGeom prst="rect">
            <a:avLst/>
          </a:prstGeom>
        </p:spPr>
      </p:pic>
      <p:pic>
        <p:nvPicPr>
          <p:cNvPr id="25" name="Рисунок 24">
            <a:extLst>
              <a:ext uri="{FF2B5EF4-FFF2-40B4-BE49-F238E27FC236}">
                <a16:creationId xmlns:a16="http://schemas.microsoft.com/office/drawing/2014/main" id="{C83E2BF9-E919-47A6-852F-274FB84CDD6F}"/>
              </a:ext>
            </a:extLst>
          </p:cNvPr>
          <p:cNvPicPr>
            <a:picLocks noChangeAspect="1"/>
          </p:cNvPicPr>
          <p:nvPr/>
        </p:nvPicPr>
        <p:blipFill>
          <a:blip r:embed="rId6"/>
          <a:stretch>
            <a:fillRect/>
          </a:stretch>
        </p:blipFill>
        <p:spPr>
          <a:xfrm>
            <a:off x="13734462" y="841966"/>
            <a:ext cx="4415725" cy="9430429"/>
          </a:xfrm>
          <a:prstGeom prst="rect">
            <a:avLst/>
          </a:prstGeom>
        </p:spPr>
      </p:pic>
      <p:pic>
        <p:nvPicPr>
          <p:cNvPr id="27" name="Рисунок 26">
            <a:extLst>
              <a:ext uri="{FF2B5EF4-FFF2-40B4-BE49-F238E27FC236}">
                <a16:creationId xmlns:a16="http://schemas.microsoft.com/office/drawing/2014/main" id="{C26A1044-45A2-4734-B69E-AC09DBF8D1C3}"/>
              </a:ext>
            </a:extLst>
          </p:cNvPr>
          <p:cNvPicPr>
            <a:picLocks noChangeAspect="1"/>
          </p:cNvPicPr>
          <p:nvPr/>
        </p:nvPicPr>
        <p:blipFill>
          <a:blip r:embed="rId7"/>
          <a:stretch>
            <a:fillRect/>
          </a:stretch>
        </p:blipFill>
        <p:spPr>
          <a:xfrm>
            <a:off x="2988692" y="1029841"/>
            <a:ext cx="4423775" cy="92571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9513" y="2833212"/>
            <a:ext cx="897809" cy="897809"/>
            <a:chOff x="0" y="0"/>
            <a:chExt cx="1197078" cy="1197078"/>
          </a:xfrm>
        </p:grpSpPr>
        <p:grpSp>
          <p:nvGrpSpPr>
            <p:cNvPr id="3" name="Group 3"/>
            <p:cNvGrpSpPr/>
            <p:nvPr/>
          </p:nvGrpSpPr>
          <p:grpSpPr>
            <a:xfrm>
              <a:off x="0" y="0"/>
              <a:ext cx="1197078" cy="1197078"/>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5" name="TextBox 5"/>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1</a:t>
              </a:r>
            </a:p>
          </p:txBody>
        </p:sp>
      </p:grpSp>
      <p:grpSp>
        <p:nvGrpSpPr>
          <p:cNvPr id="6" name="Group 6"/>
          <p:cNvGrpSpPr/>
          <p:nvPr/>
        </p:nvGrpSpPr>
        <p:grpSpPr>
          <a:xfrm>
            <a:off x="2020696" y="2833212"/>
            <a:ext cx="8647304" cy="897809"/>
            <a:chOff x="0" y="0"/>
            <a:chExt cx="4386503" cy="689024"/>
          </a:xfrm>
        </p:grpSpPr>
        <p:sp>
          <p:nvSpPr>
            <p:cNvPr id="7" name="Freeform 7"/>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8" name="Group 8"/>
          <p:cNvGrpSpPr/>
          <p:nvPr/>
        </p:nvGrpSpPr>
        <p:grpSpPr>
          <a:xfrm>
            <a:off x="789513" y="6306845"/>
            <a:ext cx="897809" cy="890301"/>
            <a:chOff x="0" y="0"/>
            <a:chExt cx="1197078" cy="1187068"/>
          </a:xfrm>
        </p:grpSpPr>
        <p:grpSp>
          <p:nvGrpSpPr>
            <p:cNvPr id="9" name="Group 9"/>
            <p:cNvGrpSpPr/>
            <p:nvPr/>
          </p:nvGrpSpPr>
          <p:grpSpPr>
            <a:xfrm>
              <a:off x="0" y="0"/>
              <a:ext cx="1197078" cy="1187068"/>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1" name="TextBox 11"/>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3</a:t>
              </a:r>
            </a:p>
          </p:txBody>
        </p:sp>
      </p:grpSp>
      <p:grpSp>
        <p:nvGrpSpPr>
          <p:cNvPr id="12" name="Group 12"/>
          <p:cNvGrpSpPr/>
          <p:nvPr/>
        </p:nvGrpSpPr>
        <p:grpSpPr>
          <a:xfrm>
            <a:off x="2020696" y="6303091"/>
            <a:ext cx="8647304" cy="897809"/>
            <a:chOff x="0" y="0"/>
            <a:chExt cx="4386503" cy="689024"/>
          </a:xfrm>
        </p:grpSpPr>
        <p:sp>
          <p:nvSpPr>
            <p:cNvPr id="13" name="Freeform 13"/>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14" name="Group 14"/>
          <p:cNvGrpSpPr/>
          <p:nvPr/>
        </p:nvGrpSpPr>
        <p:grpSpPr>
          <a:xfrm>
            <a:off x="789513" y="4570836"/>
            <a:ext cx="897809" cy="890301"/>
            <a:chOff x="0" y="0"/>
            <a:chExt cx="1197078" cy="1187068"/>
          </a:xfrm>
        </p:grpSpPr>
        <p:grpSp>
          <p:nvGrpSpPr>
            <p:cNvPr id="15" name="Group 15"/>
            <p:cNvGrpSpPr/>
            <p:nvPr/>
          </p:nvGrpSpPr>
          <p:grpSpPr>
            <a:xfrm>
              <a:off x="0" y="0"/>
              <a:ext cx="1197078" cy="1187068"/>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7" name="TextBox 17"/>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2</a:t>
              </a:r>
            </a:p>
          </p:txBody>
        </p:sp>
      </p:grpSp>
      <p:grpSp>
        <p:nvGrpSpPr>
          <p:cNvPr id="18" name="Group 18"/>
          <p:cNvGrpSpPr/>
          <p:nvPr/>
        </p:nvGrpSpPr>
        <p:grpSpPr>
          <a:xfrm>
            <a:off x="2020696" y="4567082"/>
            <a:ext cx="8647304" cy="897809"/>
            <a:chOff x="0" y="0"/>
            <a:chExt cx="4386503" cy="689024"/>
          </a:xfrm>
        </p:grpSpPr>
        <p:sp>
          <p:nvSpPr>
            <p:cNvPr id="19" name="Freeform 19"/>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20" name="Group 20"/>
          <p:cNvGrpSpPr/>
          <p:nvPr/>
        </p:nvGrpSpPr>
        <p:grpSpPr>
          <a:xfrm>
            <a:off x="12600609" y="5981700"/>
            <a:ext cx="4274999" cy="4937596"/>
            <a:chOff x="0" y="0"/>
            <a:chExt cx="5699999" cy="6583461"/>
          </a:xfrm>
        </p:grpSpPr>
        <p:pic>
          <p:nvPicPr>
            <p:cNvPr id="21" name="Picture 2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887681"/>
              <a:ext cx="5699999" cy="4695780"/>
            </a:xfrm>
            <a:prstGeom prst="rect">
              <a:avLst/>
            </a:prstGeom>
          </p:spPr>
        </p:pic>
        <p:pic>
          <p:nvPicPr>
            <p:cNvPr id="22" name="Picture 2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82240" y="0"/>
              <a:ext cx="2335518" cy="2508857"/>
            </a:xfrm>
            <a:prstGeom prst="rect">
              <a:avLst/>
            </a:prstGeom>
          </p:spPr>
        </p:pic>
      </p:grpSp>
      <p:pic>
        <p:nvPicPr>
          <p:cNvPr id="23" name="Picture 2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790079">
            <a:off x="14398970" y="710160"/>
            <a:ext cx="2932615" cy="3009213"/>
          </a:xfrm>
          <a:prstGeom prst="rect">
            <a:avLst/>
          </a:prstGeom>
        </p:spPr>
      </p:pic>
      <p:sp>
        <p:nvSpPr>
          <p:cNvPr id="24" name="TextBox 24"/>
          <p:cNvSpPr txBox="1"/>
          <p:nvPr/>
        </p:nvSpPr>
        <p:spPr>
          <a:xfrm>
            <a:off x="496695" y="778657"/>
            <a:ext cx="8647305" cy="993200"/>
          </a:xfrm>
          <a:prstGeom prst="rect">
            <a:avLst/>
          </a:prstGeom>
        </p:spPr>
        <p:txBody>
          <a:bodyPr lIns="0" tIns="0" rIns="0" bIns="0" rtlCol="0" anchor="t">
            <a:spAutoFit/>
          </a:bodyPr>
          <a:lstStyle/>
          <a:p>
            <a:pPr marL="0" lvl="0" indent="0">
              <a:lnSpc>
                <a:spcPts val="7700"/>
              </a:lnSpc>
            </a:pPr>
            <a:r>
              <a:rPr lang="en-US" sz="7000" dirty="0">
                <a:solidFill>
                  <a:srgbClr val="000000"/>
                </a:solidFill>
                <a:latin typeface="Clear Sans Regular Bold"/>
              </a:rPr>
              <a:t>Future prospects</a:t>
            </a:r>
          </a:p>
        </p:txBody>
      </p:sp>
      <p:sp>
        <p:nvSpPr>
          <p:cNvPr id="25" name="TextBox 25"/>
          <p:cNvSpPr txBox="1"/>
          <p:nvPr/>
        </p:nvSpPr>
        <p:spPr>
          <a:xfrm>
            <a:off x="2404290" y="3057695"/>
            <a:ext cx="8023128" cy="448841"/>
          </a:xfrm>
          <a:prstGeom prst="rect">
            <a:avLst/>
          </a:prstGeom>
        </p:spPr>
        <p:txBody>
          <a:bodyPr wrap="square" lIns="0" tIns="0" rIns="0" bIns="0" rtlCol="0" anchor="t">
            <a:spAutoFit/>
          </a:bodyPr>
          <a:lstStyle/>
          <a:p>
            <a:pPr marL="0" lvl="0" indent="0">
              <a:lnSpc>
                <a:spcPts val="3500"/>
              </a:lnSpc>
            </a:pPr>
            <a:r>
              <a:rPr lang="en-US" sz="3000" spc="25" dirty="0">
                <a:solidFill>
                  <a:srgbClr val="000000"/>
                </a:solidFill>
                <a:latin typeface="Clear Sans Regular"/>
              </a:rPr>
              <a:t>To complete the software implementation</a:t>
            </a:r>
          </a:p>
        </p:txBody>
      </p:sp>
      <p:sp>
        <p:nvSpPr>
          <p:cNvPr id="26" name="TextBox 26"/>
          <p:cNvSpPr txBox="1"/>
          <p:nvPr/>
        </p:nvSpPr>
        <p:spPr>
          <a:xfrm>
            <a:off x="2367847" y="6300952"/>
            <a:ext cx="7565928" cy="897682"/>
          </a:xfrm>
          <a:prstGeom prst="rect">
            <a:avLst/>
          </a:prstGeom>
        </p:spPr>
        <p:txBody>
          <a:bodyPr wrap="square" lIns="0" tIns="0" rIns="0" bIns="0" rtlCol="0" anchor="t">
            <a:spAutoFit/>
          </a:bodyPr>
          <a:lstStyle/>
          <a:p>
            <a:pPr marL="0" lvl="0" indent="0">
              <a:lnSpc>
                <a:spcPts val="3500"/>
              </a:lnSpc>
            </a:pPr>
            <a:r>
              <a:rPr lang="en-US" sz="3000" spc="25" dirty="0">
                <a:solidFill>
                  <a:srgbClr val="000000"/>
                </a:solidFill>
                <a:latin typeface="Clear Sans Regular"/>
              </a:rPr>
              <a:t>To connect the application to the system API</a:t>
            </a:r>
          </a:p>
        </p:txBody>
      </p:sp>
      <p:sp>
        <p:nvSpPr>
          <p:cNvPr id="27" name="TextBox 27"/>
          <p:cNvSpPr txBox="1"/>
          <p:nvPr/>
        </p:nvSpPr>
        <p:spPr>
          <a:xfrm>
            <a:off x="2404290" y="4768499"/>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To test the application</a:t>
            </a:r>
          </a:p>
        </p:txBody>
      </p:sp>
      <p:grpSp>
        <p:nvGrpSpPr>
          <p:cNvPr id="28" name="Group 28"/>
          <p:cNvGrpSpPr/>
          <p:nvPr/>
        </p:nvGrpSpPr>
        <p:grpSpPr>
          <a:xfrm rot="-5400000">
            <a:off x="294904" y="8488354"/>
            <a:ext cx="1539892" cy="1539892"/>
            <a:chOff x="0" y="0"/>
            <a:chExt cx="812800" cy="812800"/>
          </a:xfrm>
        </p:grpSpPr>
        <p:sp>
          <p:nvSpPr>
            <p:cNvPr id="29" name="Freeform 2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3D4E"/>
            </a:solidFill>
          </p:spPr>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34" name="Group 34"/>
          <p:cNvGrpSpPr/>
          <p:nvPr/>
        </p:nvGrpSpPr>
        <p:grpSpPr>
          <a:xfrm rot="-5400000">
            <a:off x="3263807" y="8926183"/>
            <a:ext cx="664234" cy="664234"/>
            <a:chOff x="0" y="0"/>
            <a:chExt cx="812800" cy="812800"/>
          </a:xfrm>
        </p:grpSpPr>
        <p:sp>
          <p:nvSpPr>
            <p:cNvPr id="35" name="Freeform 3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3D4E"/>
            </a:solidFill>
          </p:spPr>
        </p:sp>
        <p:sp>
          <p:nvSpPr>
            <p:cNvPr id="36" name="TextBox 36"/>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38" name="Номер слайда 43">
            <a:extLst>
              <a:ext uri="{FF2B5EF4-FFF2-40B4-BE49-F238E27FC236}">
                <a16:creationId xmlns:a16="http://schemas.microsoft.com/office/drawing/2014/main" id="{A1D644B2-788B-49E5-801F-EC2FD5A99750}"/>
              </a:ext>
            </a:extLst>
          </p:cNvPr>
          <p:cNvSpPr txBox="1">
            <a:spLocks/>
          </p:cNvSpPr>
          <p:nvPr/>
        </p:nvSpPr>
        <p:spPr>
          <a:xfrm>
            <a:off x="159258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3200" smtClean="0"/>
              <a:pPr/>
              <a:t>13</a:t>
            </a:fld>
            <a:endParaRPr lang="en-US" sz="3200" dirty="0"/>
          </a:p>
        </p:txBody>
      </p:sp>
      <p:grpSp>
        <p:nvGrpSpPr>
          <p:cNvPr id="39" name="Group 34">
            <a:extLst>
              <a:ext uri="{FF2B5EF4-FFF2-40B4-BE49-F238E27FC236}">
                <a16:creationId xmlns:a16="http://schemas.microsoft.com/office/drawing/2014/main" id="{384E4254-9569-441A-82CE-ECCECCD91A53}"/>
              </a:ext>
            </a:extLst>
          </p:cNvPr>
          <p:cNvGrpSpPr/>
          <p:nvPr/>
        </p:nvGrpSpPr>
        <p:grpSpPr>
          <a:xfrm rot="-5400000">
            <a:off x="2020492" y="8732218"/>
            <a:ext cx="1057620" cy="1052163"/>
            <a:chOff x="0" y="0"/>
            <a:chExt cx="812800" cy="812800"/>
          </a:xfrm>
        </p:grpSpPr>
        <p:sp>
          <p:nvSpPr>
            <p:cNvPr id="40" name="Freeform 35">
              <a:extLst>
                <a:ext uri="{FF2B5EF4-FFF2-40B4-BE49-F238E27FC236}">
                  <a16:creationId xmlns:a16="http://schemas.microsoft.com/office/drawing/2014/main" id="{C9ED3859-5638-40C9-89AB-7EF74D00115B}"/>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3D4E"/>
            </a:solidFill>
          </p:spPr>
        </p:sp>
        <p:sp>
          <p:nvSpPr>
            <p:cNvPr id="41" name="TextBox 36">
              <a:extLst>
                <a:ext uri="{FF2B5EF4-FFF2-40B4-BE49-F238E27FC236}">
                  <a16:creationId xmlns:a16="http://schemas.microsoft.com/office/drawing/2014/main" id="{914743B5-D3CC-418D-9792-6880E380F957}"/>
                </a:ext>
              </a:extLst>
            </p:cNvPr>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5820" y="1340493"/>
            <a:ext cx="8647305" cy="993200"/>
          </a:xfrm>
          <a:prstGeom prst="rect">
            <a:avLst/>
          </a:prstGeom>
        </p:spPr>
        <p:txBody>
          <a:bodyPr lIns="0" tIns="0" rIns="0" bIns="0" rtlCol="0" anchor="t">
            <a:spAutoFit/>
          </a:bodyPr>
          <a:lstStyle/>
          <a:p>
            <a:pPr marL="0" lvl="0" indent="0">
              <a:lnSpc>
                <a:spcPts val="7700"/>
              </a:lnSpc>
            </a:pPr>
            <a:r>
              <a:rPr lang="en-US" sz="7000">
                <a:solidFill>
                  <a:srgbClr val="000000"/>
                </a:solidFill>
                <a:latin typeface="Clear Sans Regular Bold"/>
              </a:rPr>
              <a:t>Sources</a:t>
            </a:r>
          </a:p>
        </p:txBody>
      </p:sp>
      <p:grpSp>
        <p:nvGrpSpPr>
          <p:cNvPr id="3" name="Group 3"/>
          <p:cNvGrpSpPr/>
          <p:nvPr/>
        </p:nvGrpSpPr>
        <p:grpSpPr>
          <a:xfrm>
            <a:off x="1795820" y="3005107"/>
            <a:ext cx="897809" cy="897809"/>
            <a:chOff x="0" y="0"/>
            <a:chExt cx="1197078" cy="1197078"/>
          </a:xfrm>
        </p:grpSpPr>
        <p:grpSp>
          <p:nvGrpSpPr>
            <p:cNvPr id="4" name="Group 4"/>
            <p:cNvGrpSpPr/>
            <p:nvPr/>
          </p:nvGrpSpPr>
          <p:grpSpPr>
            <a:xfrm>
              <a:off x="0" y="0"/>
              <a:ext cx="1197078" cy="119707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6" name="TextBox 6"/>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1</a:t>
              </a:r>
            </a:p>
          </p:txBody>
        </p:sp>
      </p:grpSp>
      <p:grpSp>
        <p:nvGrpSpPr>
          <p:cNvPr id="7" name="Group 7"/>
          <p:cNvGrpSpPr/>
          <p:nvPr/>
        </p:nvGrpSpPr>
        <p:grpSpPr>
          <a:xfrm>
            <a:off x="3027004" y="3005107"/>
            <a:ext cx="14232296" cy="897809"/>
            <a:chOff x="0" y="0"/>
            <a:chExt cx="10922587" cy="689024"/>
          </a:xfrm>
        </p:grpSpPr>
        <p:sp>
          <p:nvSpPr>
            <p:cNvPr id="8" name="Freeform 8"/>
            <p:cNvSpPr/>
            <p:nvPr/>
          </p:nvSpPr>
          <p:spPr>
            <a:xfrm>
              <a:off x="0" y="0"/>
              <a:ext cx="10922587" cy="689024"/>
            </a:xfrm>
            <a:custGeom>
              <a:avLst/>
              <a:gdLst/>
              <a:ahLst/>
              <a:cxnLst/>
              <a:rect l="l" t="t" r="r" b="b"/>
              <a:pathLst>
                <a:path w="10922587" h="689024">
                  <a:moveTo>
                    <a:pt x="10798127" y="689024"/>
                  </a:moveTo>
                  <a:lnTo>
                    <a:pt x="124460" y="689024"/>
                  </a:lnTo>
                  <a:cubicBezTo>
                    <a:pt x="55880" y="689024"/>
                    <a:pt x="0" y="633144"/>
                    <a:pt x="0" y="564564"/>
                  </a:cubicBezTo>
                  <a:lnTo>
                    <a:pt x="0" y="124460"/>
                  </a:lnTo>
                  <a:cubicBezTo>
                    <a:pt x="0" y="55880"/>
                    <a:pt x="55880" y="0"/>
                    <a:pt x="124460" y="0"/>
                  </a:cubicBezTo>
                  <a:lnTo>
                    <a:pt x="10798127" y="0"/>
                  </a:lnTo>
                  <a:cubicBezTo>
                    <a:pt x="10866707" y="0"/>
                    <a:pt x="10922587" y="55880"/>
                    <a:pt x="10922587" y="124460"/>
                  </a:cubicBezTo>
                  <a:lnTo>
                    <a:pt x="10922587" y="564564"/>
                  </a:lnTo>
                  <a:cubicBezTo>
                    <a:pt x="10922587" y="633144"/>
                    <a:pt x="10866707" y="689024"/>
                    <a:pt x="10798127" y="689024"/>
                  </a:cubicBezTo>
                  <a:close/>
                </a:path>
              </a:pathLst>
            </a:custGeom>
            <a:solidFill>
              <a:srgbClr val="EDF0F2"/>
            </a:solidFill>
          </p:spPr>
        </p:sp>
      </p:grpSp>
      <p:sp>
        <p:nvSpPr>
          <p:cNvPr id="9" name="TextBox 9"/>
          <p:cNvSpPr txBox="1"/>
          <p:nvPr/>
        </p:nvSpPr>
        <p:spPr>
          <a:xfrm>
            <a:off x="3410597" y="2984436"/>
            <a:ext cx="13436858" cy="881999"/>
          </a:xfrm>
          <a:prstGeom prst="rect">
            <a:avLst/>
          </a:prstGeom>
        </p:spPr>
        <p:txBody>
          <a:bodyPr lIns="0" tIns="0" rIns="0" bIns="0" rtlCol="0" anchor="t">
            <a:spAutoFit/>
          </a:bodyPr>
          <a:lstStyle/>
          <a:p>
            <a:pPr marL="0" lvl="0" indent="0">
              <a:lnSpc>
                <a:spcPts val="3500"/>
              </a:lnSpc>
            </a:pPr>
            <a:r>
              <a:rPr lang="en-US" sz="2500" spc="25" dirty="0">
                <a:solidFill>
                  <a:srgbClr val="000000"/>
                </a:solidFill>
                <a:latin typeface="Clear Sans Regular"/>
              </a:rPr>
              <a:t>INRTU - Rating – URL: </a:t>
            </a:r>
            <a:r>
              <a:rPr lang="en-US" sz="2500" spc="25" dirty="0">
                <a:solidFill>
                  <a:srgbClr val="000000"/>
                </a:solidFill>
                <a:latin typeface="Clear Sans Regular"/>
                <a:hlinkClick r:id="rId3" tooltip="https://www.istu.edu/studentu/stipendiya/reyting"/>
              </a:rPr>
              <a:t>https://www.istu.edu/studentu/stipendiya/reyting</a:t>
            </a:r>
            <a:r>
              <a:rPr lang="en-US" sz="2500" spc="25" dirty="0">
                <a:solidFill>
                  <a:srgbClr val="000000"/>
                </a:solidFill>
                <a:latin typeface="Clear Sans Regular"/>
              </a:rPr>
              <a:t> (date of access: </a:t>
            </a:r>
            <a:r>
              <a:rPr lang="ru-RU" sz="2500" spc="25" dirty="0">
                <a:solidFill>
                  <a:srgbClr val="000000"/>
                </a:solidFill>
                <a:latin typeface="Clear Sans Regular"/>
              </a:rPr>
              <a:t>15</a:t>
            </a:r>
            <a:r>
              <a:rPr lang="en-US" sz="2500" spc="25" dirty="0">
                <a:solidFill>
                  <a:srgbClr val="000000"/>
                </a:solidFill>
                <a:latin typeface="Clear Sans Regular"/>
              </a:rPr>
              <a:t>.</a:t>
            </a:r>
            <a:r>
              <a:rPr lang="ru-RU" sz="2500" spc="25" dirty="0">
                <a:solidFill>
                  <a:srgbClr val="000000"/>
                </a:solidFill>
                <a:latin typeface="Clear Sans Regular"/>
              </a:rPr>
              <a:t>03</a:t>
            </a:r>
            <a:r>
              <a:rPr lang="en-US" sz="2500" spc="25" dirty="0">
                <a:solidFill>
                  <a:srgbClr val="000000"/>
                </a:solidFill>
                <a:latin typeface="Clear Sans Regular"/>
              </a:rPr>
              <a:t>.2023).</a:t>
            </a:r>
          </a:p>
        </p:txBody>
      </p:sp>
      <p:grpSp>
        <p:nvGrpSpPr>
          <p:cNvPr id="10" name="Group 10"/>
          <p:cNvGrpSpPr/>
          <p:nvPr/>
        </p:nvGrpSpPr>
        <p:grpSpPr>
          <a:xfrm>
            <a:off x="1795820" y="4249445"/>
            <a:ext cx="897809" cy="890301"/>
            <a:chOff x="0" y="0"/>
            <a:chExt cx="1197078" cy="1187068"/>
          </a:xfrm>
        </p:grpSpPr>
        <p:grpSp>
          <p:nvGrpSpPr>
            <p:cNvPr id="11" name="Group 11"/>
            <p:cNvGrpSpPr/>
            <p:nvPr/>
          </p:nvGrpSpPr>
          <p:grpSpPr>
            <a:xfrm>
              <a:off x="0" y="0"/>
              <a:ext cx="1197078" cy="1187068"/>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3" name="TextBox 13"/>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2</a:t>
              </a:r>
            </a:p>
          </p:txBody>
        </p:sp>
      </p:grpSp>
      <p:grpSp>
        <p:nvGrpSpPr>
          <p:cNvPr id="14" name="Group 14"/>
          <p:cNvGrpSpPr/>
          <p:nvPr/>
        </p:nvGrpSpPr>
        <p:grpSpPr>
          <a:xfrm>
            <a:off x="3027004" y="4245691"/>
            <a:ext cx="14232296" cy="897809"/>
            <a:chOff x="0" y="0"/>
            <a:chExt cx="10922587" cy="689024"/>
          </a:xfrm>
        </p:grpSpPr>
        <p:sp>
          <p:nvSpPr>
            <p:cNvPr id="15" name="Freeform 15"/>
            <p:cNvSpPr/>
            <p:nvPr/>
          </p:nvSpPr>
          <p:spPr>
            <a:xfrm>
              <a:off x="0" y="0"/>
              <a:ext cx="10922587" cy="689024"/>
            </a:xfrm>
            <a:custGeom>
              <a:avLst/>
              <a:gdLst/>
              <a:ahLst/>
              <a:cxnLst/>
              <a:rect l="l" t="t" r="r" b="b"/>
              <a:pathLst>
                <a:path w="10922587" h="689024">
                  <a:moveTo>
                    <a:pt x="10798127" y="689024"/>
                  </a:moveTo>
                  <a:lnTo>
                    <a:pt x="124460" y="689024"/>
                  </a:lnTo>
                  <a:cubicBezTo>
                    <a:pt x="55880" y="689024"/>
                    <a:pt x="0" y="633144"/>
                    <a:pt x="0" y="564564"/>
                  </a:cubicBezTo>
                  <a:lnTo>
                    <a:pt x="0" y="124460"/>
                  </a:lnTo>
                  <a:cubicBezTo>
                    <a:pt x="0" y="55880"/>
                    <a:pt x="55880" y="0"/>
                    <a:pt x="124460" y="0"/>
                  </a:cubicBezTo>
                  <a:lnTo>
                    <a:pt x="10798127" y="0"/>
                  </a:lnTo>
                  <a:cubicBezTo>
                    <a:pt x="10866707" y="0"/>
                    <a:pt x="10922587" y="55880"/>
                    <a:pt x="10922587" y="124460"/>
                  </a:cubicBezTo>
                  <a:lnTo>
                    <a:pt x="10922587" y="564564"/>
                  </a:lnTo>
                  <a:cubicBezTo>
                    <a:pt x="10922587" y="633144"/>
                    <a:pt x="10866707" y="689024"/>
                    <a:pt x="10798127" y="689024"/>
                  </a:cubicBezTo>
                  <a:close/>
                </a:path>
              </a:pathLst>
            </a:custGeom>
            <a:solidFill>
              <a:srgbClr val="EDF0F2"/>
            </a:solidFill>
          </p:spPr>
        </p:sp>
      </p:grpSp>
      <p:sp>
        <p:nvSpPr>
          <p:cNvPr id="16" name="TextBox 16"/>
          <p:cNvSpPr txBox="1"/>
          <p:nvPr/>
        </p:nvSpPr>
        <p:spPr>
          <a:xfrm>
            <a:off x="3410597" y="4447108"/>
            <a:ext cx="13436858" cy="414857"/>
          </a:xfrm>
          <a:prstGeom prst="rect">
            <a:avLst/>
          </a:prstGeom>
        </p:spPr>
        <p:txBody>
          <a:bodyPr lIns="0" tIns="0" rIns="0" bIns="0" rtlCol="0" anchor="t">
            <a:spAutoFit/>
          </a:bodyPr>
          <a:lstStyle/>
          <a:p>
            <a:pPr marL="0" lvl="0" indent="0">
              <a:lnSpc>
                <a:spcPts val="3500"/>
              </a:lnSpc>
            </a:pPr>
            <a:r>
              <a:rPr lang="en-US" sz="2500" spc="25" dirty="0">
                <a:solidFill>
                  <a:srgbClr val="000000"/>
                </a:solidFill>
                <a:latin typeface="Clear Sans Regular"/>
              </a:rPr>
              <a:t>Figma Help Center – URL: </a:t>
            </a:r>
            <a:r>
              <a:rPr lang="en-US" sz="2500" spc="25" dirty="0">
                <a:solidFill>
                  <a:srgbClr val="000000"/>
                </a:solidFill>
                <a:latin typeface="Clear Sans Regular"/>
                <a:hlinkClick r:id="rId4"/>
              </a:rPr>
              <a:t>https://help.figma.com/hc/en-us</a:t>
            </a:r>
            <a:r>
              <a:rPr lang="en-US" sz="2500" spc="25" dirty="0">
                <a:solidFill>
                  <a:srgbClr val="000000"/>
                </a:solidFill>
                <a:latin typeface="Clear Sans Regular"/>
              </a:rPr>
              <a:t> (date of access: 14.0</a:t>
            </a:r>
            <a:r>
              <a:rPr lang="ru-RU" sz="2500" spc="25" dirty="0">
                <a:solidFill>
                  <a:srgbClr val="000000"/>
                </a:solidFill>
                <a:latin typeface="Clear Sans Regular"/>
              </a:rPr>
              <a:t>2</a:t>
            </a:r>
            <a:r>
              <a:rPr lang="en-US" sz="2500" spc="25" dirty="0">
                <a:solidFill>
                  <a:srgbClr val="000000"/>
                </a:solidFill>
                <a:latin typeface="Clear Sans Regular"/>
              </a:rPr>
              <a:t>.2023).</a:t>
            </a:r>
          </a:p>
        </p:txBody>
      </p:sp>
      <p:grpSp>
        <p:nvGrpSpPr>
          <p:cNvPr id="17" name="Group 17"/>
          <p:cNvGrpSpPr/>
          <p:nvPr/>
        </p:nvGrpSpPr>
        <p:grpSpPr>
          <a:xfrm>
            <a:off x="1795820" y="5490154"/>
            <a:ext cx="897809" cy="890301"/>
            <a:chOff x="0" y="0"/>
            <a:chExt cx="1197078" cy="1187068"/>
          </a:xfrm>
        </p:grpSpPr>
        <p:grpSp>
          <p:nvGrpSpPr>
            <p:cNvPr id="18" name="Group 18"/>
            <p:cNvGrpSpPr/>
            <p:nvPr/>
          </p:nvGrpSpPr>
          <p:grpSpPr>
            <a:xfrm>
              <a:off x="0" y="0"/>
              <a:ext cx="1197078" cy="1187068"/>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20" name="TextBox 20"/>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3</a:t>
              </a:r>
            </a:p>
          </p:txBody>
        </p:sp>
      </p:grpSp>
      <p:grpSp>
        <p:nvGrpSpPr>
          <p:cNvPr id="21" name="Group 21"/>
          <p:cNvGrpSpPr/>
          <p:nvPr/>
        </p:nvGrpSpPr>
        <p:grpSpPr>
          <a:xfrm>
            <a:off x="3027004" y="5486400"/>
            <a:ext cx="14232296" cy="897809"/>
            <a:chOff x="0" y="0"/>
            <a:chExt cx="10922587" cy="689024"/>
          </a:xfrm>
        </p:grpSpPr>
        <p:sp>
          <p:nvSpPr>
            <p:cNvPr id="22" name="Freeform 22"/>
            <p:cNvSpPr/>
            <p:nvPr/>
          </p:nvSpPr>
          <p:spPr>
            <a:xfrm>
              <a:off x="0" y="0"/>
              <a:ext cx="10922587" cy="689024"/>
            </a:xfrm>
            <a:custGeom>
              <a:avLst/>
              <a:gdLst/>
              <a:ahLst/>
              <a:cxnLst/>
              <a:rect l="l" t="t" r="r" b="b"/>
              <a:pathLst>
                <a:path w="10922587" h="689024">
                  <a:moveTo>
                    <a:pt x="10798127" y="689024"/>
                  </a:moveTo>
                  <a:lnTo>
                    <a:pt x="124460" y="689024"/>
                  </a:lnTo>
                  <a:cubicBezTo>
                    <a:pt x="55880" y="689024"/>
                    <a:pt x="0" y="633144"/>
                    <a:pt x="0" y="564564"/>
                  </a:cubicBezTo>
                  <a:lnTo>
                    <a:pt x="0" y="124460"/>
                  </a:lnTo>
                  <a:cubicBezTo>
                    <a:pt x="0" y="55880"/>
                    <a:pt x="55880" y="0"/>
                    <a:pt x="124460" y="0"/>
                  </a:cubicBezTo>
                  <a:lnTo>
                    <a:pt x="10798127" y="0"/>
                  </a:lnTo>
                  <a:cubicBezTo>
                    <a:pt x="10866707" y="0"/>
                    <a:pt x="10922587" y="55880"/>
                    <a:pt x="10922587" y="124460"/>
                  </a:cubicBezTo>
                  <a:lnTo>
                    <a:pt x="10922587" y="564564"/>
                  </a:lnTo>
                  <a:cubicBezTo>
                    <a:pt x="10922587" y="633144"/>
                    <a:pt x="10866707" y="689024"/>
                    <a:pt x="10798127" y="689024"/>
                  </a:cubicBezTo>
                  <a:close/>
                </a:path>
              </a:pathLst>
            </a:custGeom>
            <a:solidFill>
              <a:srgbClr val="EDF0F2"/>
            </a:solidFill>
          </p:spPr>
        </p:sp>
      </p:grpSp>
      <p:sp>
        <p:nvSpPr>
          <p:cNvPr id="23" name="TextBox 23"/>
          <p:cNvSpPr txBox="1"/>
          <p:nvPr/>
        </p:nvSpPr>
        <p:spPr>
          <a:xfrm>
            <a:off x="3410597" y="5687817"/>
            <a:ext cx="13436858" cy="414857"/>
          </a:xfrm>
          <a:prstGeom prst="rect">
            <a:avLst/>
          </a:prstGeom>
        </p:spPr>
        <p:txBody>
          <a:bodyPr lIns="0" tIns="0" rIns="0" bIns="0" rtlCol="0" anchor="t">
            <a:spAutoFit/>
          </a:bodyPr>
          <a:lstStyle/>
          <a:p>
            <a:pPr marL="0" lvl="0" indent="0">
              <a:lnSpc>
                <a:spcPts val="3500"/>
              </a:lnSpc>
            </a:pPr>
            <a:r>
              <a:rPr lang="en-US" sz="2500" spc="25" dirty="0">
                <a:solidFill>
                  <a:srgbClr val="000000"/>
                </a:solidFill>
                <a:latin typeface="Clear Sans Regular"/>
              </a:rPr>
              <a:t>Material Design – URL: </a:t>
            </a:r>
            <a:r>
              <a:rPr lang="en-US" sz="2500" spc="25" dirty="0">
                <a:solidFill>
                  <a:srgbClr val="000000"/>
                </a:solidFill>
                <a:latin typeface="Clear Sans Regular"/>
                <a:hlinkClick r:id="rId5"/>
              </a:rPr>
              <a:t>https://m3.material.io/</a:t>
            </a:r>
            <a:r>
              <a:rPr lang="en-US" sz="2500" spc="25" dirty="0">
                <a:solidFill>
                  <a:srgbClr val="000000"/>
                </a:solidFill>
                <a:latin typeface="Clear Sans Regular"/>
              </a:rPr>
              <a:t> (date of access: 1</a:t>
            </a:r>
            <a:r>
              <a:rPr lang="ru-RU" sz="2500" spc="25" dirty="0">
                <a:solidFill>
                  <a:srgbClr val="000000"/>
                </a:solidFill>
                <a:latin typeface="Clear Sans Regular"/>
              </a:rPr>
              <a:t>0</a:t>
            </a:r>
            <a:r>
              <a:rPr lang="en-US" sz="2500" spc="25" dirty="0">
                <a:solidFill>
                  <a:srgbClr val="000000"/>
                </a:solidFill>
                <a:latin typeface="Clear Sans Regular"/>
              </a:rPr>
              <a:t>.0</a:t>
            </a:r>
            <a:r>
              <a:rPr lang="ru-RU" sz="2500" spc="25" dirty="0">
                <a:solidFill>
                  <a:srgbClr val="000000"/>
                </a:solidFill>
                <a:latin typeface="Clear Sans Regular"/>
              </a:rPr>
              <a:t>1</a:t>
            </a:r>
            <a:r>
              <a:rPr lang="en-US" sz="2500" spc="25" dirty="0">
                <a:solidFill>
                  <a:srgbClr val="000000"/>
                </a:solidFill>
                <a:latin typeface="Clear Sans Regular"/>
              </a:rPr>
              <a:t>.2023).</a:t>
            </a:r>
          </a:p>
        </p:txBody>
      </p:sp>
      <p:grpSp>
        <p:nvGrpSpPr>
          <p:cNvPr id="24" name="Group 24"/>
          <p:cNvGrpSpPr/>
          <p:nvPr/>
        </p:nvGrpSpPr>
        <p:grpSpPr>
          <a:xfrm>
            <a:off x="1795820" y="6730863"/>
            <a:ext cx="897809" cy="890301"/>
            <a:chOff x="0" y="0"/>
            <a:chExt cx="1197078" cy="1187068"/>
          </a:xfrm>
        </p:grpSpPr>
        <p:grpSp>
          <p:nvGrpSpPr>
            <p:cNvPr id="25" name="Group 25"/>
            <p:cNvGrpSpPr/>
            <p:nvPr/>
          </p:nvGrpSpPr>
          <p:grpSpPr>
            <a:xfrm>
              <a:off x="0" y="0"/>
              <a:ext cx="1197078" cy="1187068"/>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27" name="TextBox 27"/>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4</a:t>
              </a:r>
            </a:p>
          </p:txBody>
        </p:sp>
      </p:grpSp>
      <p:grpSp>
        <p:nvGrpSpPr>
          <p:cNvPr id="28" name="Group 28"/>
          <p:cNvGrpSpPr/>
          <p:nvPr/>
        </p:nvGrpSpPr>
        <p:grpSpPr>
          <a:xfrm>
            <a:off x="3027004" y="6727109"/>
            <a:ext cx="14232296" cy="897809"/>
            <a:chOff x="0" y="0"/>
            <a:chExt cx="10922587" cy="689024"/>
          </a:xfrm>
        </p:grpSpPr>
        <p:sp>
          <p:nvSpPr>
            <p:cNvPr id="29" name="Freeform 29"/>
            <p:cNvSpPr/>
            <p:nvPr/>
          </p:nvSpPr>
          <p:spPr>
            <a:xfrm>
              <a:off x="0" y="0"/>
              <a:ext cx="10922587" cy="689024"/>
            </a:xfrm>
            <a:custGeom>
              <a:avLst/>
              <a:gdLst/>
              <a:ahLst/>
              <a:cxnLst/>
              <a:rect l="l" t="t" r="r" b="b"/>
              <a:pathLst>
                <a:path w="10922587" h="689024">
                  <a:moveTo>
                    <a:pt x="10798127" y="689024"/>
                  </a:moveTo>
                  <a:lnTo>
                    <a:pt x="124460" y="689024"/>
                  </a:lnTo>
                  <a:cubicBezTo>
                    <a:pt x="55880" y="689024"/>
                    <a:pt x="0" y="633144"/>
                    <a:pt x="0" y="564564"/>
                  </a:cubicBezTo>
                  <a:lnTo>
                    <a:pt x="0" y="124460"/>
                  </a:lnTo>
                  <a:cubicBezTo>
                    <a:pt x="0" y="55880"/>
                    <a:pt x="55880" y="0"/>
                    <a:pt x="124460" y="0"/>
                  </a:cubicBezTo>
                  <a:lnTo>
                    <a:pt x="10798127" y="0"/>
                  </a:lnTo>
                  <a:cubicBezTo>
                    <a:pt x="10866707" y="0"/>
                    <a:pt x="10922587" y="55880"/>
                    <a:pt x="10922587" y="124460"/>
                  </a:cubicBezTo>
                  <a:lnTo>
                    <a:pt x="10922587" y="564564"/>
                  </a:lnTo>
                  <a:cubicBezTo>
                    <a:pt x="10922587" y="633144"/>
                    <a:pt x="10866707" y="689024"/>
                    <a:pt x="10798127" y="689024"/>
                  </a:cubicBezTo>
                  <a:close/>
                </a:path>
              </a:pathLst>
            </a:custGeom>
            <a:solidFill>
              <a:srgbClr val="EDF0F2"/>
            </a:solidFill>
          </p:spPr>
        </p:sp>
      </p:grpSp>
      <p:sp>
        <p:nvSpPr>
          <p:cNvPr id="30" name="TextBox 30"/>
          <p:cNvSpPr txBox="1"/>
          <p:nvPr/>
        </p:nvSpPr>
        <p:spPr>
          <a:xfrm>
            <a:off x="3410597" y="6928526"/>
            <a:ext cx="13436858" cy="414857"/>
          </a:xfrm>
          <a:prstGeom prst="rect">
            <a:avLst/>
          </a:prstGeom>
        </p:spPr>
        <p:txBody>
          <a:bodyPr lIns="0" tIns="0" rIns="0" bIns="0" rtlCol="0" anchor="t">
            <a:spAutoFit/>
          </a:bodyPr>
          <a:lstStyle/>
          <a:p>
            <a:pPr marL="0" lvl="0" indent="0">
              <a:lnSpc>
                <a:spcPts val="3500"/>
              </a:lnSpc>
            </a:pPr>
            <a:r>
              <a:rPr lang="en-US" sz="2500" spc="25" dirty="0">
                <a:solidFill>
                  <a:srgbClr val="000000"/>
                </a:solidFill>
                <a:latin typeface="Clear Sans Regular"/>
              </a:rPr>
              <a:t>Kotlin Programming Language – URL: </a:t>
            </a:r>
            <a:r>
              <a:rPr lang="en-US" sz="2500" spc="25" dirty="0">
                <a:solidFill>
                  <a:srgbClr val="000000"/>
                </a:solidFill>
                <a:latin typeface="Clear Sans Regular"/>
                <a:hlinkClick r:id="rId6" tooltip="https://kotlinlang.org/"/>
              </a:rPr>
              <a:t>https://kotlinlang.org/</a:t>
            </a:r>
            <a:r>
              <a:rPr lang="en-US" sz="2500" spc="25" dirty="0">
                <a:solidFill>
                  <a:srgbClr val="000000"/>
                </a:solidFill>
                <a:latin typeface="Clear Sans Regular"/>
              </a:rPr>
              <a:t> (date of access: </a:t>
            </a:r>
            <a:r>
              <a:rPr lang="ru-RU" sz="2500" spc="25" dirty="0">
                <a:solidFill>
                  <a:srgbClr val="000000"/>
                </a:solidFill>
                <a:latin typeface="Clear Sans Regular"/>
              </a:rPr>
              <a:t>10</a:t>
            </a:r>
            <a:r>
              <a:rPr lang="en-US" sz="2500" spc="25" dirty="0">
                <a:solidFill>
                  <a:srgbClr val="000000"/>
                </a:solidFill>
                <a:latin typeface="Clear Sans Regular"/>
              </a:rPr>
              <a:t>.0</a:t>
            </a:r>
            <a:r>
              <a:rPr lang="ru-RU" sz="2500" spc="25" dirty="0">
                <a:solidFill>
                  <a:srgbClr val="000000"/>
                </a:solidFill>
                <a:latin typeface="Clear Sans Regular"/>
              </a:rPr>
              <a:t>1</a:t>
            </a:r>
            <a:r>
              <a:rPr lang="en-US" sz="2500" spc="25" dirty="0">
                <a:solidFill>
                  <a:srgbClr val="000000"/>
                </a:solidFill>
                <a:latin typeface="Clear Sans Regular"/>
              </a:rPr>
              <a:t>.2023).</a:t>
            </a:r>
          </a:p>
        </p:txBody>
      </p:sp>
      <p:sp>
        <p:nvSpPr>
          <p:cNvPr id="32" name="Номер слайда 43">
            <a:extLst>
              <a:ext uri="{FF2B5EF4-FFF2-40B4-BE49-F238E27FC236}">
                <a16:creationId xmlns:a16="http://schemas.microsoft.com/office/drawing/2014/main" id="{FDB0D722-2FBA-415D-90D7-F8D3050AD1B1}"/>
              </a:ext>
            </a:extLst>
          </p:cNvPr>
          <p:cNvSpPr txBox="1">
            <a:spLocks/>
          </p:cNvSpPr>
          <p:nvPr/>
        </p:nvSpPr>
        <p:spPr>
          <a:xfrm>
            <a:off x="159258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3200" smtClean="0"/>
              <a:pPr/>
              <a:t>14</a:t>
            </a:fld>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97902" y="3543593"/>
            <a:ext cx="11092196" cy="3199813"/>
            <a:chOff x="0" y="0"/>
            <a:chExt cx="14789595" cy="4266418"/>
          </a:xfrm>
        </p:grpSpPr>
        <p:sp>
          <p:nvSpPr>
            <p:cNvPr id="3" name="TextBox 3"/>
            <p:cNvSpPr txBox="1"/>
            <p:nvPr/>
          </p:nvSpPr>
          <p:spPr>
            <a:xfrm>
              <a:off x="0" y="36453"/>
              <a:ext cx="14789595" cy="2121747"/>
            </a:xfrm>
            <a:prstGeom prst="rect">
              <a:avLst/>
            </a:prstGeom>
          </p:spPr>
          <p:txBody>
            <a:bodyPr lIns="0" tIns="0" rIns="0" bIns="0" rtlCol="0" anchor="t">
              <a:spAutoFit/>
            </a:bodyPr>
            <a:lstStyle/>
            <a:p>
              <a:pPr marL="0" lvl="0" indent="0" algn="ctr">
                <a:lnSpc>
                  <a:spcPts val="4180"/>
                </a:lnSpc>
              </a:pPr>
              <a:r>
                <a:rPr lang="en-US" sz="3800" dirty="0">
                  <a:solidFill>
                    <a:srgbClr val="000000"/>
                  </a:solidFill>
                  <a:latin typeface="Clear Sans Regular Bold"/>
                </a:rPr>
                <a:t>Development of a registration subsystem for events via mobile devices for the information system "Rating of students"</a:t>
              </a:r>
            </a:p>
          </p:txBody>
        </p:sp>
        <p:grpSp>
          <p:nvGrpSpPr>
            <p:cNvPr id="4" name="Group 4"/>
            <p:cNvGrpSpPr/>
            <p:nvPr/>
          </p:nvGrpSpPr>
          <p:grpSpPr>
            <a:xfrm>
              <a:off x="4157035" y="3204455"/>
              <a:ext cx="6475525" cy="1061963"/>
              <a:chOff x="0" y="0"/>
              <a:chExt cx="4026918" cy="660400"/>
            </a:xfrm>
          </p:grpSpPr>
          <p:sp>
            <p:nvSpPr>
              <p:cNvPr id="5" name="Freeform 5"/>
              <p:cNvSpPr/>
              <p:nvPr/>
            </p:nvSpPr>
            <p:spPr>
              <a:xfrm>
                <a:off x="0" y="0"/>
                <a:ext cx="4026918" cy="660400"/>
              </a:xfrm>
              <a:custGeom>
                <a:avLst/>
                <a:gdLst/>
                <a:ahLst/>
                <a:cxnLst/>
                <a:rect l="l" t="t" r="r" b="b"/>
                <a:pathLst>
                  <a:path w="4026918" h="660400">
                    <a:moveTo>
                      <a:pt x="3902458" y="660400"/>
                    </a:moveTo>
                    <a:lnTo>
                      <a:pt x="124460" y="660400"/>
                    </a:lnTo>
                    <a:cubicBezTo>
                      <a:pt x="55880" y="660400"/>
                      <a:pt x="0" y="604520"/>
                      <a:pt x="0" y="535940"/>
                    </a:cubicBezTo>
                    <a:lnTo>
                      <a:pt x="0" y="124460"/>
                    </a:lnTo>
                    <a:cubicBezTo>
                      <a:pt x="0" y="55880"/>
                      <a:pt x="55880" y="0"/>
                      <a:pt x="124460" y="0"/>
                    </a:cubicBezTo>
                    <a:lnTo>
                      <a:pt x="3902458" y="0"/>
                    </a:lnTo>
                    <a:cubicBezTo>
                      <a:pt x="3971038" y="0"/>
                      <a:pt x="4026918" y="55880"/>
                      <a:pt x="4026918" y="124460"/>
                    </a:cubicBezTo>
                    <a:lnTo>
                      <a:pt x="4026918" y="535940"/>
                    </a:lnTo>
                    <a:cubicBezTo>
                      <a:pt x="4026918" y="604520"/>
                      <a:pt x="3971038" y="660400"/>
                      <a:pt x="3902458" y="660400"/>
                    </a:cubicBezTo>
                    <a:close/>
                  </a:path>
                </a:pathLst>
              </a:custGeom>
              <a:solidFill>
                <a:srgbClr val="FFE500"/>
              </a:solidFill>
            </p:spPr>
          </p:sp>
        </p:grpSp>
      </p:grpSp>
      <p:sp>
        <p:nvSpPr>
          <p:cNvPr id="6" name="TextBox 6"/>
          <p:cNvSpPr txBox="1"/>
          <p:nvPr/>
        </p:nvSpPr>
        <p:spPr>
          <a:xfrm>
            <a:off x="3777399" y="638069"/>
            <a:ext cx="10733202" cy="1543050"/>
          </a:xfrm>
          <a:prstGeom prst="rect">
            <a:avLst/>
          </a:prstGeom>
        </p:spPr>
        <p:txBody>
          <a:bodyPr lIns="0" tIns="0" rIns="0" bIns="0" rtlCol="0" anchor="t">
            <a:spAutoFit/>
          </a:bodyPr>
          <a:lstStyle/>
          <a:p>
            <a:pPr algn="ctr">
              <a:lnSpc>
                <a:spcPts val="4080"/>
              </a:lnSpc>
            </a:pPr>
            <a:r>
              <a:rPr lang="en-US" sz="3400" dirty="0">
                <a:solidFill>
                  <a:srgbClr val="000000"/>
                </a:solidFill>
                <a:latin typeface="Clear Sans Regular Bold"/>
              </a:rPr>
              <a:t>Irkutsk National Research Technical University</a:t>
            </a:r>
          </a:p>
          <a:p>
            <a:pPr algn="ctr">
              <a:lnSpc>
                <a:spcPts val="4080"/>
              </a:lnSpc>
            </a:pPr>
            <a:endParaRPr lang="en-US" sz="3400" dirty="0">
              <a:solidFill>
                <a:srgbClr val="000000"/>
              </a:solidFill>
              <a:latin typeface="Clear Sans Regular Bold"/>
            </a:endParaRPr>
          </a:p>
          <a:p>
            <a:pPr marL="0" lvl="0" indent="0" algn="ctr">
              <a:lnSpc>
                <a:spcPts val="4080"/>
              </a:lnSpc>
            </a:pPr>
            <a:r>
              <a:rPr lang="en-US" sz="3400" dirty="0">
                <a:solidFill>
                  <a:srgbClr val="000000"/>
                </a:solidFill>
                <a:latin typeface="Clear Sans Regular Bold"/>
              </a:rPr>
              <a:t>Institute of Information Technology and Data Analysis</a:t>
            </a:r>
          </a:p>
        </p:txBody>
      </p:sp>
      <p:sp>
        <p:nvSpPr>
          <p:cNvPr id="7" name="TextBox 7"/>
          <p:cNvSpPr txBox="1"/>
          <p:nvPr/>
        </p:nvSpPr>
        <p:spPr>
          <a:xfrm>
            <a:off x="11287812" y="8115300"/>
            <a:ext cx="6804572" cy="2078069"/>
          </a:xfrm>
          <a:prstGeom prst="rect">
            <a:avLst/>
          </a:prstGeom>
        </p:spPr>
        <p:txBody>
          <a:bodyPr lIns="0" tIns="0" rIns="0" bIns="0" rtlCol="0" anchor="t">
            <a:spAutoFit/>
          </a:bodyPr>
          <a:lstStyle/>
          <a:p>
            <a:pPr algn="r">
              <a:lnSpc>
                <a:spcPts val="4080"/>
              </a:lnSpc>
            </a:pPr>
            <a:r>
              <a:rPr lang="en-US" sz="3400" dirty="0">
                <a:solidFill>
                  <a:srgbClr val="000000"/>
                </a:solidFill>
                <a:latin typeface="Clear Sans Regular Bold"/>
              </a:rPr>
              <a:t>Speaker: Daniil </a:t>
            </a:r>
            <a:r>
              <a:rPr lang="en-US" sz="3400" dirty="0" err="1">
                <a:solidFill>
                  <a:srgbClr val="000000"/>
                </a:solidFill>
                <a:latin typeface="Clear Sans Regular Bold"/>
              </a:rPr>
              <a:t>Vovikov</a:t>
            </a:r>
            <a:endParaRPr lang="en-US" sz="3400" dirty="0">
              <a:solidFill>
                <a:srgbClr val="000000"/>
              </a:solidFill>
              <a:latin typeface="Clear Sans Regular Bold"/>
            </a:endParaRPr>
          </a:p>
          <a:p>
            <a:pPr marL="0" lvl="0" indent="0" algn="r">
              <a:lnSpc>
                <a:spcPts val="4080"/>
              </a:lnSpc>
            </a:pPr>
            <a:r>
              <a:rPr lang="en-US" sz="3400" dirty="0">
                <a:solidFill>
                  <a:srgbClr val="000000"/>
                </a:solidFill>
                <a:latin typeface="Clear Sans Regular Bold"/>
              </a:rPr>
              <a:t>Tutors: </a:t>
            </a:r>
            <a:r>
              <a:rPr lang="en-US" sz="3400" dirty="0" err="1">
                <a:solidFill>
                  <a:srgbClr val="000000"/>
                </a:solidFill>
                <a:latin typeface="Clear Sans Regular Bold"/>
              </a:rPr>
              <a:t>Evgeny</a:t>
            </a:r>
            <a:r>
              <a:rPr lang="en-US" sz="3400" dirty="0">
                <a:solidFill>
                  <a:srgbClr val="000000"/>
                </a:solidFill>
                <a:latin typeface="Clear Sans Regular Bold"/>
              </a:rPr>
              <a:t> </a:t>
            </a:r>
            <a:r>
              <a:rPr lang="en-US" sz="3400" dirty="0" err="1">
                <a:solidFill>
                  <a:srgbClr val="000000"/>
                </a:solidFill>
                <a:latin typeface="Clear Sans Regular Bold"/>
              </a:rPr>
              <a:t>Cherkashin</a:t>
            </a:r>
            <a:endParaRPr lang="en-US" sz="3400" dirty="0">
              <a:solidFill>
                <a:srgbClr val="000000"/>
              </a:solidFill>
              <a:latin typeface="Clear Sans Regular Bold"/>
            </a:endParaRPr>
          </a:p>
          <a:p>
            <a:pPr marL="0" lvl="0" indent="0" algn="r">
              <a:lnSpc>
                <a:spcPts val="4080"/>
              </a:lnSpc>
            </a:pPr>
            <a:r>
              <a:rPr lang="en-US" sz="3400" dirty="0" err="1">
                <a:solidFill>
                  <a:srgbClr val="000000"/>
                </a:solidFill>
                <a:latin typeface="Clear Sans Regular Bold"/>
              </a:rPr>
              <a:t>Sinaida</a:t>
            </a:r>
            <a:r>
              <a:rPr lang="ru-RU" sz="3400" dirty="0">
                <a:solidFill>
                  <a:srgbClr val="000000"/>
                </a:solidFill>
                <a:latin typeface="Clear Sans Regular Bold"/>
              </a:rPr>
              <a:t> </a:t>
            </a:r>
            <a:r>
              <a:rPr lang="en-GB" sz="3400" dirty="0" err="1">
                <a:solidFill>
                  <a:srgbClr val="000000"/>
                </a:solidFill>
                <a:latin typeface="Clear Sans Regular Bold"/>
              </a:rPr>
              <a:t>Bakhvalova</a:t>
            </a:r>
            <a:endParaRPr lang="ru-RU" sz="3400" dirty="0">
              <a:solidFill>
                <a:srgbClr val="000000"/>
              </a:solidFill>
              <a:latin typeface="Clear Sans Regular Bold"/>
            </a:endParaRPr>
          </a:p>
          <a:p>
            <a:pPr marL="0" lvl="0" indent="0" algn="r">
              <a:lnSpc>
                <a:spcPts val="4080"/>
              </a:lnSpc>
            </a:pPr>
            <a:r>
              <a:rPr lang="en-US" sz="3400" dirty="0">
                <a:solidFill>
                  <a:srgbClr val="000000"/>
                </a:solidFill>
                <a:latin typeface="Clear Sans Regular Bold"/>
              </a:rPr>
              <a:t>Mikhail</a:t>
            </a:r>
            <a:r>
              <a:rPr lang="ru-RU" sz="3400" dirty="0">
                <a:solidFill>
                  <a:srgbClr val="000000"/>
                </a:solidFill>
                <a:latin typeface="Clear Sans Regular Bold"/>
              </a:rPr>
              <a:t> </a:t>
            </a:r>
            <a:r>
              <a:rPr lang="en-GB" sz="3400" dirty="0" err="1">
                <a:solidFill>
                  <a:srgbClr val="000000"/>
                </a:solidFill>
                <a:latin typeface="Clear Sans Regular Bold"/>
              </a:rPr>
              <a:t>Katashevtsev</a:t>
            </a:r>
            <a:endParaRPr lang="en-US" sz="3400" dirty="0">
              <a:solidFill>
                <a:srgbClr val="000000"/>
              </a:solidFill>
              <a:latin typeface="Clear Sans Regular Bold"/>
            </a:endParaRPr>
          </a:p>
        </p:txBody>
      </p:sp>
    </p:spTree>
    <p:extLst>
      <p:ext uri="{BB962C8B-B14F-4D97-AF65-F5344CB8AC3E}">
        <p14:creationId xmlns:p14="http://schemas.microsoft.com/office/powerpoint/2010/main" val="252845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820" y="2247780"/>
            <a:ext cx="897809" cy="897809"/>
            <a:chOff x="0" y="0"/>
            <a:chExt cx="1197078" cy="1197078"/>
          </a:xfrm>
        </p:grpSpPr>
        <p:grpSp>
          <p:nvGrpSpPr>
            <p:cNvPr id="3" name="Group 3"/>
            <p:cNvGrpSpPr/>
            <p:nvPr/>
          </p:nvGrpSpPr>
          <p:grpSpPr>
            <a:xfrm>
              <a:off x="0" y="0"/>
              <a:ext cx="1197078" cy="1197078"/>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5" name="TextBox 5"/>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1</a:t>
              </a:r>
            </a:p>
          </p:txBody>
        </p:sp>
      </p:grpSp>
      <p:grpSp>
        <p:nvGrpSpPr>
          <p:cNvPr id="6" name="Group 6"/>
          <p:cNvGrpSpPr/>
          <p:nvPr/>
        </p:nvGrpSpPr>
        <p:grpSpPr>
          <a:xfrm>
            <a:off x="3027004" y="2247780"/>
            <a:ext cx="5715680" cy="897809"/>
            <a:chOff x="0" y="0"/>
            <a:chExt cx="4386503" cy="689024"/>
          </a:xfrm>
        </p:grpSpPr>
        <p:sp>
          <p:nvSpPr>
            <p:cNvPr id="7" name="Freeform 7"/>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8" name="Group 8"/>
          <p:cNvGrpSpPr/>
          <p:nvPr/>
        </p:nvGrpSpPr>
        <p:grpSpPr>
          <a:xfrm>
            <a:off x="1795820" y="3537491"/>
            <a:ext cx="897809" cy="897809"/>
            <a:chOff x="0" y="0"/>
            <a:chExt cx="1197078" cy="1197078"/>
          </a:xfrm>
        </p:grpSpPr>
        <p:grpSp>
          <p:nvGrpSpPr>
            <p:cNvPr id="9" name="Group 9"/>
            <p:cNvGrpSpPr/>
            <p:nvPr/>
          </p:nvGrpSpPr>
          <p:grpSpPr>
            <a:xfrm>
              <a:off x="0" y="0"/>
              <a:ext cx="1197078" cy="1197078"/>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1" name="TextBox 11"/>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2</a:t>
              </a:r>
            </a:p>
          </p:txBody>
        </p:sp>
      </p:grpSp>
      <p:grpSp>
        <p:nvGrpSpPr>
          <p:cNvPr id="12" name="Group 12"/>
          <p:cNvGrpSpPr/>
          <p:nvPr/>
        </p:nvGrpSpPr>
        <p:grpSpPr>
          <a:xfrm>
            <a:off x="3027004" y="3537491"/>
            <a:ext cx="5715680" cy="897809"/>
            <a:chOff x="0" y="0"/>
            <a:chExt cx="4386503" cy="689024"/>
          </a:xfrm>
        </p:grpSpPr>
        <p:sp>
          <p:nvSpPr>
            <p:cNvPr id="13" name="Freeform 13"/>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14" name="Group 14"/>
          <p:cNvGrpSpPr/>
          <p:nvPr/>
        </p:nvGrpSpPr>
        <p:grpSpPr>
          <a:xfrm>
            <a:off x="3027004" y="4825825"/>
            <a:ext cx="5715680" cy="897809"/>
            <a:chOff x="0" y="0"/>
            <a:chExt cx="4386503" cy="689024"/>
          </a:xfrm>
        </p:grpSpPr>
        <p:sp>
          <p:nvSpPr>
            <p:cNvPr id="15" name="Freeform 15"/>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D9D9D9"/>
            </a:solidFill>
          </p:spPr>
        </p:sp>
      </p:grpSp>
      <p:grpSp>
        <p:nvGrpSpPr>
          <p:cNvPr id="16" name="Group 16"/>
          <p:cNvGrpSpPr/>
          <p:nvPr/>
        </p:nvGrpSpPr>
        <p:grpSpPr>
          <a:xfrm>
            <a:off x="3027004" y="6114159"/>
            <a:ext cx="5715680" cy="897809"/>
            <a:chOff x="0" y="0"/>
            <a:chExt cx="4386503" cy="689024"/>
          </a:xfrm>
        </p:grpSpPr>
        <p:sp>
          <p:nvSpPr>
            <p:cNvPr id="17" name="Freeform 17"/>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D9D9D9"/>
            </a:solidFill>
          </p:spPr>
        </p:sp>
      </p:grpSp>
      <p:grpSp>
        <p:nvGrpSpPr>
          <p:cNvPr id="18" name="Group 18"/>
          <p:cNvGrpSpPr/>
          <p:nvPr/>
        </p:nvGrpSpPr>
        <p:grpSpPr>
          <a:xfrm>
            <a:off x="10443125" y="4825825"/>
            <a:ext cx="5715680" cy="897809"/>
            <a:chOff x="0" y="0"/>
            <a:chExt cx="4386503" cy="689024"/>
          </a:xfrm>
        </p:grpSpPr>
        <p:sp>
          <p:nvSpPr>
            <p:cNvPr id="19" name="Freeform 19"/>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D9D9D9"/>
            </a:solidFill>
          </p:spPr>
        </p:sp>
      </p:grpSp>
      <p:grpSp>
        <p:nvGrpSpPr>
          <p:cNvPr id="20" name="Group 20"/>
          <p:cNvGrpSpPr/>
          <p:nvPr/>
        </p:nvGrpSpPr>
        <p:grpSpPr>
          <a:xfrm>
            <a:off x="10443125" y="6114159"/>
            <a:ext cx="5715680" cy="897809"/>
            <a:chOff x="0" y="0"/>
            <a:chExt cx="4386503" cy="689024"/>
          </a:xfrm>
        </p:grpSpPr>
        <p:sp>
          <p:nvSpPr>
            <p:cNvPr id="21" name="Freeform 21"/>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D9D9D9"/>
            </a:solidFill>
          </p:spPr>
        </p:sp>
      </p:grpSp>
      <p:grpSp>
        <p:nvGrpSpPr>
          <p:cNvPr id="22" name="Group 22"/>
          <p:cNvGrpSpPr/>
          <p:nvPr/>
        </p:nvGrpSpPr>
        <p:grpSpPr>
          <a:xfrm>
            <a:off x="1795820" y="7406246"/>
            <a:ext cx="897809" cy="890301"/>
            <a:chOff x="0" y="0"/>
            <a:chExt cx="1197078" cy="1187068"/>
          </a:xfrm>
        </p:grpSpPr>
        <p:grpSp>
          <p:nvGrpSpPr>
            <p:cNvPr id="23" name="Group 23"/>
            <p:cNvGrpSpPr/>
            <p:nvPr/>
          </p:nvGrpSpPr>
          <p:grpSpPr>
            <a:xfrm>
              <a:off x="0" y="0"/>
              <a:ext cx="1197078" cy="1187068"/>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25" name="TextBox 25"/>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3</a:t>
              </a:r>
            </a:p>
          </p:txBody>
        </p:sp>
      </p:grpSp>
      <p:grpSp>
        <p:nvGrpSpPr>
          <p:cNvPr id="26" name="Group 26"/>
          <p:cNvGrpSpPr/>
          <p:nvPr/>
        </p:nvGrpSpPr>
        <p:grpSpPr>
          <a:xfrm>
            <a:off x="3027004" y="7402492"/>
            <a:ext cx="5715680" cy="897809"/>
            <a:chOff x="0" y="0"/>
            <a:chExt cx="4386503" cy="689024"/>
          </a:xfrm>
        </p:grpSpPr>
        <p:sp>
          <p:nvSpPr>
            <p:cNvPr id="27" name="Freeform 27"/>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28" name="Group 28"/>
          <p:cNvGrpSpPr/>
          <p:nvPr/>
        </p:nvGrpSpPr>
        <p:grpSpPr>
          <a:xfrm>
            <a:off x="1795820" y="8694580"/>
            <a:ext cx="897809" cy="890301"/>
            <a:chOff x="0" y="0"/>
            <a:chExt cx="1197078" cy="1187068"/>
          </a:xfrm>
        </p:grpSpPr>
        <p:grpSp>
          <p:nvGrpSpPr>
            <p:cNvPr id="29" name="Group 29"/>
            <p:cNvGrpSpPr/>
            <p:nvPr/>
          </p:nvGrpSpPr>
          <p:grpSpPr>
            <a:xfrm>
              <a:off x="0" y="0"/>
              <a:ext cx="1197078" cy="1187068"/>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31" name="TextBox 31"/>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4</a:t>
              </a:r>
            </a:p>
          </p:txBody>
        </p:sp>
      </p:grpSp>
      <p:grpSp>
        <p:nvGrpSpPr>
          <p:cNvPr id="32" name="Group 32"/>
          <p:cNvGrpSpPr/>
          <p:nvPr/>
        </p:nvGrpSpPr>
        <p:grpSpPr>
          <a:xfrm>
            <a:off x="3027004" y="8690826"/>
            <a:ext cx="5715680" cy="897809"/>
            <a:chOff x="0" y="0"/>
            <a:chExt cx="4386503" cy="689024"/>
          </a:xfrm>
        </p:grpSpPr>
        <p:sp>
          <p:nvSpPr>
            <p:cNvPr id="33" name="Freeform 33"/>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pic>
        <p:nvPicPr>
          <p:cNvPr id="34" name="Picture 34"/>
          <p:cNvPicPr>
            <a:picLocks noChangeAspect="1"/>
          </p:cNvPicPr>
          <p:nvPr/>
        </p:nvPicPr>
        <p:blipFill>
          <a:blip r:embed="rId3"/>
          <a:srcRect/>
          <a:stretch>
            <a:fillRect/>
          </a:stretch>
        </p:blipFill>
        <p:spPr>
          <a:xfrm>
            <a:off x="14043968" y="729487"/>
            <a:ext cx="2766428" cy="3036587"/>
          </a:xfrm>
          <a:prstGeom prst="rect">
            <a:avLst/>
          </a:prstGeom>
        </p:spPr>
      </p:pic>
      <p:sp>
        <p:nvSpPr>
          <p:cNvPr id="35" name="TextBox 35"/>
          <p:cNvSpPr txBox="1"/>
          <p:nvPr/>
        </p:nvSpPr>
        <p:spPr>
          <a:xfrm>
            <a:off x="1795820" y="1310669"/>
            <a:ext cx="8647305" cy="534036"/>
          </a:xfrm>
          <a:prstGeom prst="rect">
            <a:avLst/>
          </a:prstGeom>
        </p:spPr>
        <p:txBody>
          <a:bodyPr lIns="0" tIns="0" rIns="0" bIns="0" rtlCol="0" anchor="t">
            <a:spAutoFit/>
          </a:bodyPr>
          <a:lstStyle/>
          <a:p>
            <a:pPr marL="0" lvl="0" indent="0">
              <a:lnSpc>
                <a:spcPts val="4180"/>
              </a:lnSpc>
            </a:pPr>
            <a:r>
              <a:rPr lang="en-US" sz="3800">
                <a:solidFill>
                  <a:srgbClr val="000000"/>
                </a:solidFill>
                <a:latin typeface="Clear Sans Regular Bold"/>
              </a:rPr>
              <a:t>Presentation plan</a:t>
            </a:r>
          </a:p>
        </p:txBody>
      </p:sp>
      <p:sp>
        <p:nvSpPr>
          <p:cNvPr id="36" name="TextBox 36"/>
          <p:cNvSpPr txBox="1"/>
          <p:nvPr/>
        </p:nvSpPr>
        <p:spPr>
          <a:xfrm>
            <a:off x="3410597" y="2449197"/>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Introduction</a:t>
            </a:r>
          </a:p>
        </p:txBody>
      </p:sp>
      <p:sp>
        <p:nvSpPr>
          <p:cNvPr id="37" name="TextBox 37"/>
          <p:cNvSpPr txBox="1"/>
          <p:nvPr/>
        </p:nvSpPr>
        <p:spPr>
          <a:xfrm>
            <a:off x="3410597" y="3738908"/>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Main part</a:t>
            </a:r>
          </a:p>
        </p:txBody>
      </p:sp>
      <p:sp>
        <p:nvSpPr>
          <p:cNvPr id="38" name="TextBox 38"/>
          <p:cNvSpPr txBox="1"/>
          <p:nvPr/>
        </p:nvSpPr>
        <p:spPr>
          <a:xfrm>
            <a:off x="3410597" y="5027242"/>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Purpose of the work</a:t>
            </a:r>
          </a:p>
        </p:txBody>
      </p:sp>
      <p:sp>
        <p:nvSpPr>
          <p:cNvPr id="39" name="TextBox 39"/>
          <p:cNvSpPr txBox="1"/>
          <p:nvPr/>
        </p:nvSpPr>
        <p:spPr>
          <a:xfrm>
            <a:off x="3410597" y="6315576"/>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Tasks</a:t>
            </a:r>
          </a:p>
        </p:txBody>
      </p:sp>
      <p:sp>
        <p:nvSpPr>
          <p:cNvPr id="40" name="TextBox 40"/>
          <p:cNvSpPr txBox="1"/>
          <p:nvPr/>
        </p:nvSpPr>
        <p:spPr>
          <a:xfrm>
            <a:off x="10826719" y="5027242"/>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Implementation methods</a:t>
            </a:r>
          </a:p>
        </p:txBody>
      </p:sp>
      <p:sp>
        <p:nvSpPr>
          <p:cNvPr id="41" name="TextBox 41"/>
          <p:cNvSpPr txBox="1"/>
          <p:nvPr/>
        </p:nvSpPr>
        <p:spPr>
          <a:xfrm>
            <a:off x="10826719" y="6315576"/>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Results</a:t>
            </a:r>
          </a:p>
        </p:txBody>
      </p:sp>
      <p:sp>
        <p:nvSpPr>
          <p:cNvPr id="42" name="TextBox 42"/>
          <p:cNvSpPr txBox="1"/>
          <p:nvPr/>
        </p:nvSpPr>
        <p:spPr>
          <a:xfrm>
            <a:off x="3410597" y="7603909"/>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Future prospects</a:t>
            </a:r>
          </a:p>
        </p:txBody>
      </p:sp>
      <p:sp>
        <p:nvSpPr>
          <p:cNvPr id="43" name="TextBox 43"/>
          <p:cNvSpPr txBox="1"/>
          <p:nvPr/>
        </p:nvSpPr>
        <p:spPr>
          <a:xfrm>
            <a:off x="3410597" y="8892243"/>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List of sources used</a:t>
            </a:r>
          </a:p>
        </p:txBody>
      </p:sp>
      <p:sp>
        <p:nvSpPr>
          <p:cNvPr id="44" name="Номер слайда 43">
            <a:extLst>
              <a:ext uri="{FF2B5EF4-FFF2-40B4-BE49-F238E27FC236}">
                <a16:creationId xmlns:a16="http://schemas.microsoft.com/office/drawing/2014/main" id="{99D43B0F-F6F0-4771-B862-611FF4553158}"/>
              </a:ext>
            </a:extLst>
          </p:cNvPr>
          <p:cNvSpPr>
            <a:spLocks noGrp="1"/>
          </p:cNvSpPr>
          <p:nvPr>
            <p:ph type="sldNum" sz="quarter" idx="12"/>
          </p:nvPr>
        </p:nvSpPr>
        <p:spPr>
          <a:xfrm>
            <a:off x="15925800" y="9715500"/>
            <a:ext cx="2133600" cy="365125"/>
          </a:xfrm>
        </p:spPr>
        <p:txBody>
          <a:bodyPr/>
          <a:lstStyle/>
          <a:p>
            <a:fld id="{B6F15528-21DE-4FAA-801E-634DDDAF4B2B}" type="slidenum">
              <a:rPr lang="en-US" sz="3200" smtClean="0"/>
              <a:pPr/>
              <a:t>2</a:t>
            </a:fld>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443" y="5048448"/>
            <a:ext cx="5295510" cy="5644757"/>
            <a:chOff x="0" y="0"/>
            <a:chExt cx="7060680" cy="7526343"/>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03675" y="0"/>
              <a:ext cx="2893532" cy="4651727"/>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12910"/>
              <a:ext cx="7060680" cy="4313433"/>
            </a:xfrm>
            <a:prstGeom prst="rect">
              <a:avLst/>
            </a:prstGeom>
          </p:spPr>
        </p:pic>
      </p:grpSp>
      <p:grpSp>
        <p:nvGrpSpPr>
          <p:cNvPr id="5" name="Group 5"/>
          <p:cNvGrpSpPr/>
          <p:nvPr/>
        </p:nvGrpSpPr>
        <p:grpSpPr>
          <a:xfrm rot="5400000">
            <a:off x="14426960" y="1881414"/>
            <a:ext cx="4757112" cy="1508633"/>
            <a:chOff x="0" y="0"/>
            <a:chExt cx="1281485" cy="406400"/>
          </a:xfrm>
        </p:grpSpPr>
        <p:sp>
          <p:nvSpPr>
            <p:cNvPr id="6" name="Freeform 6"/>
            <p:cNvSpPr/>
            <p:nvPr/>
          </p:nvSpPr>
          <p:spPr>
            <a:xfrm>
              <a:off x="203200" y="-326"/>
              <a:ext cx="875085" cy="407051"/>
            </a:xfrm>
            <a:custGeom>
              <a:avLst/>
              <a:gdLst/>
              <a:ahLst/>
              <a:cxnLst/>
              <a:rect l="l" t="t" r="r" b="b"/>
              <a:pathLst>
                <a:path w="875085" h="407051">
                  <a:moveTo>
                    <a:pt x="875085" y="326"/>
                  </a:moveTo>
                  <a:cubicBezTo>
                    <a:pt x="802272" y="0"/>
                    <a:pt x="734850" y="38659"/>
                    <a:pt x="698350" y="101663"/>
                  </a:cubicBezTo>
                  <a:cubicBezTo>
                    <a:pt x="661849" y="164667"/>
                    <a:pt x="661849" y="242385"/>
                    <a:pt x="698350" y="305389"/>
                  </a:cubicBezTo>
                  <a:cubicBezTo>
                    <a:pt x="734850" y="368393"/>
                    <a:pt x="802272" y="407052"/>
                    <a:pt x="87508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E500"/>
            </a:solidFill>
          </p:spPr>
        </p:sp>
        <p:sp>
          <p:nvSpPr>
            <p:cNvPr id="7" name="TextBox 7"/>
            <p:cNvSpPr txBox="1"/>
            <p:nvPr/>
          </p:nvSpPr>
          <p:spPr>
            <a:xfrm>
              <a:off x="0" y="-47625"/>
              <a:ext cx="812800" cy="454025"/>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a:off x="258754" y="257175"/>
            <a:ext cx="1539892" cy="1539892"/>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a:off x="3798541" y="1825228"/>
            <a:ext cx="10690918" cy="4474532"/>
            <a:chOff x="0" y="0"/>
            <a:chExt cx="2815715" cy="1178477"/>
          </a:xfrm>
        </p:grpSpPr>
        <p:sp>
          <p:nvSpPr>
            <p:cNvPr id="12" name="Freeform 12"/>
            <p:cNvSpPr/>
            <p:nvPr/>
          </p:nvSpPr>
          <p:spPr>
            <a:xfrm>
              <a:off x="0" y="0"/>
              <a:ext cx="2815715" cy="1178477"/>
            </a:xfrm>
            <a:custGeom>
              <a:avLst/>
              <a:gdLst/>
              <a:ahLst/>
              <a:cxnLst/>
              <a:rect l="l" t="t" r="r" b="b"/>
              <a:pathLst>
                <a:path w="2815715" h="1178477">
                  <a:moveTo>
                    <a:pt x="0" y="0"/>
                  </a:moveTo>
                  <a:lnTo>
                    <a:pt x="2815715" y="0"/>
                  </a:lnTo>
                  <a:lnTo>
                    <a:pt x="2815715" y="1178477"/>
                  </a:lnTo>
                  <a:lnTo>
                    <a:pt x="0" y="1178477"/>
                  </a:lnTo>
                  <a:close/>
                </a:path>
              </a:pathLst>
            </a:custGeom>
            <a:solidFill>
              <a:srgbClr val="EDF0F2"/>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3499"/>
                </a:lnSpc>
              </a:pPr>
              <a:endParaRPr/>
            </a:p>
          </p:txBody>
        </p:sp>
      </p:grpSp>
      <p:sp>
        <p:nvSpPr>
          <p:cNvPr id="14" name="TextBox 14"/>
          <p:cNvSpPr txBox="1"/>
          <p:nvPr/>
        </p:nvSpPr>
        <p:spPr>
          <a:xfrm>
            <a:off x="3505982" y="3703719"/>
            <a:ext cx="11276036" cy="774699"/>
          </a:xfrm>
          <a:prstGeom prst="rect">
            <a:avLst/>
          </a:prstGeom>
        </p:spPr>
        <p:txBody>
          <a:bodyPr lIns="0" tIns="0" rIns="0" bIns="0" rtlCol="0" anchor="t">
            <a:spAutoFit/>
          </a:bodyPr>
          <a:lstStyle/>
          <a:p>
            <a:pPr marL="0" lvl="0" indent="0" algn="ctr">
              <a:lnSpc>
                <a:spcPts val="6049"/>
              </a:lnSpc>
            </a:pPr>
            <a:r>
              <a:rPr lang="en-US" sz="5499">
                <a:solidFill>
                  <a:srgbClr val="000000"/>
                </a:solidFill>
                <a:latin typeface="Clear Sans Regular Bold"/>
              </a:rPr>
              <a:t>Introduction</a:t>
            </a:r>
          </a:p>
        </p:txBody>
      </p:sp>
      <p:sp>
        <p:nvSpPr>
          <p:cNvPr id="15" name="Прямоугольник: скругленные углы 14">
            <a:extLst>
              <a:ext uri="{FF2B5EF4-FFF2-40B4-BE49-F238E27FC236}">
                <a16:creationId xmlns:a16="http://schemas.microsoft.com/office/drawing/2014/main" id="{1B097761-97B3-43D5-82B6-8A07CFBC6CCD}"/>
              </a:ext>
            </a:extLst>
          </p:cNvPr>
          <p:cNvSpPr/>
          <p:nvPr/>
        </p:nvSpPr>
        <p:spPr>
          <a:xfrm>
            <a:off x="15925800" y="114300"/>
            <a:ext cx="1752600" cy="5029200"/>
          </a:xfrm>
          <a:prstGeom prst="roundRect">
            <a:avLst/>
          </a:prstGeom>
          <a:solidFill>
            <a:srgbClr val="FFE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Номер слайда 43">
            <a:extLst>
              <a:ext uri="{FF2B5EF4-FFF2-40B4-BE49-F238E27FC236}">
                <a16:creationId xmlns:a16="http://schemas.microsoft.com/office/drawing/2014/main" id="{72E0F323-D1FF-4C9D-B5A2-975A529D5916}"/>
              </a:ext>
            </a:extLst>
          </p:cNvPr>
          <p:cNvSpPr txBox="1">
            <a:spLocks/>
          </p:cNvSpPr>
          <p:nvPr/>
        </p:nvSpPr>
        <p:spPr>
          <a:xfrm>
            <a:off x="159258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3200" smtClean="0"/>
              <a:pPr/>
              <a:t>3</a:t>
            </a:fld>
            <a:endParaRPr lang="en-US" sz="3200" dirty="0"/>
          </a:p>
        </p:txBody>
      </p:sp>
      <p:sp>
        <p:nvSpPr>
          <p:cNvPr id="18" name="TextBox 3">
            <a:extLst>
              <a:ext uri="{FF2B5EF4-FFF2-40B4-BE49-F238E27FC236}">
                <a16:creationId xmlns:a16="http://schemas.microsoft.com/office/drawing/2014/main" id="{0458EE5F-B882-4F40-9868-7F36EBD300EE}"/>
              </a:ext>
            </a:extLst>
          </p:cNvPr>
          <p:cNvSpPr txBox="1"/>
          <p:nvPr/>
        </p:nvSpPr>
        <p:spPr>
          <a:xfrm>
            <a:off x="2915481" y="6577347"/>
            <a:ext cx="12457037" cy="1487330"/>
          </a:xfrm>
          <a:prstGeom prst="rect">
            <a:avLst/>
          </a:prstGeom>
        </p:spPr>
        <p:txBody>
          <a:bodyPr wrap="square" lIns="0" tIns="0" rIns="0" bIns="0" rtlCol="0" anchor="t">
            <a:spAutoFit/>
          </a:bodyPr>
          <a:lstStyle/>
          <a:p>
            <a:pPr marL="0" lvl="0" indent="0" algn="ctr">
              <a:lnSpc>
                <a:spcPts val="6049"/>
              </a:lnSpc>
            </a:pPr>
            <a:r>
              <a:rPr lang="en-US" sz="4500" dirty="0">
                <a:solidFill>
                  <a:srgbClr val="000000"/>
                </a:solidFill>
                <a:latin typeface="Clear Sans Regular Bold"/>
              </a:rPr>
              <a:t>The rating system is a complex mechanism that affects many aspects of a student's life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09437" y="454421"/>
            <a:ext cx="5119502" cy="4114800"/>
          </a:xfrm>
          <a:prstGeom prst="rect">
            <a:avLst/>
          </a:prstGeom>
        </p:spPr>
      </p:pic>
      <p:sp>
        <p:nvSpPr>
          <p:cNvPr id="3" name="TextBox 3"/>
          <p:cNvSpPr txBox="1"/>
          <p:nvPr/>
        </p:nvSpPr>
        <p:spPr>
          <a:xfrm>
            <a:off x="5678563" y="3867941"/>
            <a:ext cx="6930874" cy="774700"/>
          </a:xfrm>
          <a:prstGeom prst="rect">
            <a:avLst/>
          </a:prstGeom>
        </p:spPr>
        <p:txBody>
          <a:bodyPr lIns="0" tIns="0" rIns="0" bIns="0" rtlCol="0" anchor="t">
            <a:spAutoFit/>
          </a:bodyPr>
          <a:lstStyle/>
          <a:p>
            <a:pPr marL="0" lvl="0" indent="0" algn="ctr">
              <a:lnSpc>
                <a:spcPts val="6049"/>
              </a:lnSpc>
            </a:pPr>
            <a:r>
              <a:rPr lang="en-US" sz="5499" dirty="0">
                <a:solidFill>
                  <a:srgbClr val="000000"/>
                </a:solidFill>
                <a:latin typeface="Clear Sans Regular Bold"/>
              </a:rPr>
              <a:t>Purpose of the work</a:t>
            </a:r>
          </a:p>
        </p:txBody>
      </p:sp>
      <p:grpSp>
        <p:nvGrpSpPr>
          <p:cNvPr id="4" name="Group 4"/>
          <p:cNvGrpSpPr/>
          <p:nvPr/>
        </p:nvGrpSpPr>
        <p:grpSpPr>
          <a:xfrm>
            <a:off x="258754" y="257175"/>
            <a:ext cx="1539892" cy="1539892"/>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7" name="Group 7"/>
          <p:cNvGrpSpPr/>
          <p:nvPr/>
        </p:nvGrpSpPr>
        <p:grpSpPr>
          <a:xfrm>
            <a:off x="495418" y="1978540"/>
            <a:ext cx="1066563" cy="1066563"/>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10" name="Group 10"/>
          <p:cNvGrpSpPr/>
          <p:nvPr/>
        </p:nvGrpSpPr>
        <p:grpSpPr>
          <a:xfrm>
            <a:off x="696583" y="3226078"/>
            <a:ext cx="664234" cy="664234"/>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13" name="Group 13"/>
          <p:cNvGrpSpPr/>
          <p:nvPr/>
        </p:nvGrpSpPr>
        <p:grpSpPr>
          <a:xfrm>
            <a:off x="495418" y="8271355"/>
            <a:ext cx="8648582" cy="1508633"/>
            <a:chOff x="0" y="0"/>
            <a:chExt cx="2329780" cy="406400"/>
          </a:xfrm>
        </p:grpSpPr>
        <p:sp>
          <p:nvSpPr>
            <p:cNvPr id="14" name="Freeform 14"/>
            <p:cNvSpPr/>
            <p:nvPr/>
          </p:nvSpPr>
          <p:spPr>
            <a:xfrm>
              <a:off x="203200" y="-326"/>
              <a:ext cx="1923380" cy="407051"/>
            </a:xfrm>
            <a:custGeom>
              <a:avLst/>
              <a:gdLst/>
              <a:ahLst/>
              <a:cxnLst/>
              <a:rect l="l" t="t" r="r" b="b"/>
              <a:pathLst>
                <a:path w="1923380" h="407051">
                  <a:moveTo>
                    <a:pt x="1923380" y="326"/>
                  </a:moveTo>
                  <a:cubicBezTo>
                    <a:pt x="1850567" y="0"/>
                    <a:pt x="1783146" y="38659"/>
                    <a:pt x="1746645" y="101663"/>
                  </a:cubicBezTo>
                  <a:cubicBezTo>
                    <a:pt x="1710144" y="164667"/>
                    <a:pt x="1710144" y="242385"/>
                    <a:pt x="1746645" y="305389"/>
                  </a:cubicBezTo>
                  <a:cubicBezTo>
                    <a:pt x="1783146" y="368393"/>
                    <a:pt x="1850567" y="407052"/>
                    <a:pt x="1923380"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D9D9D9"/>
            </a:solidFill>
          </p:spPr>
        </p:sp>
        <p:sp>
          <p:nvSpPr>
            <p:cNvPr id="15" name="TextBox 15"/>
            <p:cNvSpPr txBox="1"/>
            <p:nvPr/>
          </p:nvSpPr>
          <p:spPr>
            <a:xfrm>
              <a:off x="0" y="-47625"/>
              <a:ext cx="812800" cy="454025"/>
            </a:xfrm>
            <a:prstGeom prst="rect">
              <a:avLst/>
            </a:prstGeom>
          </p:spPr>
          <p:txBody>
            <a:bodyPr lIns="50800" tIns="50800" rIns="50800" bIns="50800" rtlCol="0" anchor="ctr"/>
            <a:lstStyle/>
            <a:p>
              <a:pPr algn="ctr">
                <a:lnSpc>
                  <a:spcPts val="3499"/>
                </a:lnSpc>
              </a:pPr>
              <a:endParaRPr/>
            </a:p>
          </p:txBody>
        </p:sp>
      </p:grpSp>
      <p:sp>
        <p:nvSpPr>
          <p:cNvPr id="16" name="Прямоугольник: скругленные углы 15">
            <a:extLst>
              <a:ext uri="{FF2B5EF4-FFF2-40B4-BE49-F238E27FC236}">
                <a16:creationId xmlns:a16="http://schemas.microsoft.com/office/drawing/2014/main" id="{8EA81F70-B253-4AE8-81E2-32559191EA33}"/>
              </a:ext>
            </a:extLst>
          </p:cNvPr>
          <p:cNvSpPr/>
          <p:nvPr/>
        </p:nvSpPr>
        <p:spPr>
          <a:xfrm>
            <a:off x="262188" y="8278427"/>
            <a:ext cx="8805611" cy="1485247"/>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Номер слайда 43">
            <a:extLst>
              <a:ext uri="{FF2B5EF4-FFF2-40B4-BE49-F238E27FC236}">
                <a16:creationId xmlns:a16="http://schemas.microsoft.com/office/drawing/2014/main" id="{217B1E0A-FD8E-4885-AE4E-1931442316D6}"/>
              </a:ext>
            </a:extLst>
          </p:cNvPr>
          <p:cNvSpPr txBox="1">
            <a:spLocks/>
          </p:cNvSpPr>
          <p:nvPr/>
        </p:nvSpPr>
        <p:spPr>
          <a:xfrm>
            <a:off x="159258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3200" smtClean="0"/>
              <a:pPr/>
              <a:t>4</a:t>
            </a:fld>
            <a:endParaRPr lang="en-US" sz="3200" dirty="0"/>
          </a:p>
        </p:txBody>
      </p:sp>
      <p:sp>
        <p:nvSpPr>
          <p:cNvPr id="19" name="TextBox 3">
            <a:extLst>
              <a:ext uri="{FF2B5EF4-FFF2-40B4-BE49-F238E27FC236}">
                <a16:creationId xmlns:a16="http://schemas.microsoft.com/office/drawing/2014/main" id="{6300F334-593F-4E90-975F-761B41EF6DEF}"/>
              </a:ext>
            </a:extLst>
          </p:cNvPr>
          <p:cNvSpPr txBox="1"/>
          <p:nvPr/>
        </p:nvSpPr>
        <p:spPr>
          <a:xfrm>
            <a:off x="2915481" y="6551700"/>
            <a:ext cx="12457037" cy="1487330"/>
          </a:xfrm>
          <a:prstGeom prst="rect">
            <a:avLst/>
          </a:prstGeom>
        </p:spPr>
        <p:txBody>
          <a:bodyPr wrap="square" lIns="0" tIns="0" rIns="0" bIns="0" rtlCol="0" anchor="t">
            <a:spAutoFit/>
          </a:bodyPr>
          <a:lstStyle/>
          <a:p>
            <a:pPr marL="0" lvl="0" indent="0" algn="ctr">
              <a:lnSpc>
                <a:spcPts val="6049"/>
              </a:lnSpc>
            </a:pPr>
            <a:r>
              <a:rPr lang="en-US" sz="4500" dirty="0">
                <a:solidFill>
                  <a:srgbClr val="000000"/>
                </a:solidFill>
                <a:latin typeface="Clear Sans Regular Bold"/>
              </a:rPr>
              <a:t>To </a:t>
            </a:r>
            <a:r>
              <a:rPr lang="en-US" sz="4500" dirty="0" err="1">
                <a:solidFill>
                  <a:srgbClr val="000000"/>
                </a:solidFill>
                <a:latin typeface="Clear Sans Regular Bold"/>
              </a:rPr>
              <a:t>optimise</a:t>
            </a:r>
            <a:r>
              <a:rPr lang="en-US" sz="4500" dirty="0">
                <a:solidFill>
                  <a:srgbClr val="000000"/>
                </a:solidFill>
                <a:latin typeface="Clear Sans Regular Bold"/>
              </a:rPr>
              <a:t> the mechanism for conducting events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0678056" y="5143500"/>
            <a:ext cx="6755663" cy="4783459"/>
          </a:xfrm>
          <a:prstGeom prst="rect">
            <a:avLst/>
          </a:prstGeom>
        </p:spPr>
      </p:pic>
      <p:grpSp>
        <p:nvGrpSpPr>
          <p:cNvPr id="3" name="Group 3"/>
          <p:cNvGrpSpPr/>
          <p:nvPr/>
        </p:nvGrpSpPr>
        <p:grpSpPr>
          <a:xfrm>
            <a:off x="1099319" y="2791493"/>
            <a:ext cx="897809" cy="897809"/>
            <a:chOff x="0" y="0"/>
            <a:chExt cx="1197078" cy="1197078"/>
          </a:xfrm>
        </p:grpSpPr>
        <p:grpSp>
          <p:nvGrpSpPr>
            <p:cNvPr id="4" name="Group 4"/>
            <p:cNvGrpSpPr/>
            <p:nvPr/>
          </p:nvGrpSpPr>
          <p:grpSpPr>
            <a:xfrm>
              <a:off x="0" y="0"/>
              <a:ext cx="1197078" cy="119707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6" name="TextBox 6"/>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1</a:t>
              </a:r>
            </a:p>
          </p:txBody>
        </p:sp>
      </p:grpSp>
      <p:grpSp>
        <p:nvGrpSpPr>
          <p:cNvPr id="7" name="Group 7"/>
          <p:cNvGrpSpPr/>
          <p:nvPr/>
        </p:nvGrpSpPr>
        <p:grpSpPr>
          <a:xfrm>
            <a:off x="2330503" y="2791493"/>
            <a:ext cx="5715680" cy="897809"/>
            <a:chOff x="0" y="0"/>
            <a:chExt cx="4386503" cy="689024"/>
          </a:xfrm>
        </p:grpSpPr>
        <p:sp>
          <p:nvSpPr>
            <p:cNvPr id="8" name="Freeform 8"/>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9" name="Group 9"/>
          <p:cNvGrpSpPr/>
          <p:nvPr/>
        </p:nvGrpSpPr>
        <p:grpSpPr>
          <a:xfrm>
            <a:off x="1099319" y="4143815"/>
            <a:ext cx="897809" cy="890301"/>
            <a:chOff x="0" y="0"/>
            <a:chExt cx="1197078" cy="1187068"/>
          </a:xfrm>
        </p:grpSpPr>
        <p:grpSp>
          <p:nvGrpSpPr>
            <p:cNvPr id="10" name="Group 10"/>
            <p:cNvGrpSpPr/>
            <p:nvPr/>
          </p:nvGrpSpPr>
          <p:grpSpPr>
            <a:xfrm>
              <a:off x="0" y="0"/>
              <a:ext cx="1197078" cy="1187068"/>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2" name="TextBox 12"/>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2</a:t>
              </a:r>
            </a:p>
          </p:txBody>
        </p:sp>
      </p:grpSp>
      <p:grpSp>
        <p:nvGrpSpPr>
          <p:cNvPr id="13" name="Group 13"/>
          <p:cNvGrpSpPr/>
          <p:nvPr/>
        </p:nvGrpSpPr>
        <p:grpSpPr>
          <a:xfrm>
            <a:off x="2330503" y="4140061"/>
            <a:ext cx="5715680" cy="897809"/>
            <a:chOff x="0" y="0"/>
            <a:chExt cx="4386503" cy="689024"/>
          </a:xfrm>
        </p:grpSpPr>
        <p:sp>
          <p:nvSpPr>
            <p:cNvPr id="14" name="Freeform 14"/>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15" name="Group 15"/>
          <p:cNvGrpSpPr/>
          <p:nvPr/>
        </p:nvGrpSpPr>
        <p:grpSpPr>
          <a:xfrm>
            <a:off x="1099319" y="5489298"/>
            <a:ext cx="897809" cy="890301"/>
            <a:chOff x="0" y="0"/>
            <a:chExt cx="1197078" cy="1187068"/>
          </a:xfrm>
        </p:grpSpPr>
        <p:grpSp>
          <p:nvGrpSpPr>
            <p:cNvPr id="16" name="Group 16"/>
            <p:cNvGrpSpPr/>
            <p:nvPr/>
          </p:nvGrpSpPr>
          <p:grpSpPr>
            <a:xfrm>
              <a:off x="0" y="0"/>
              <a:ext cx="1197078" cy="1187068"/>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8" name="TextBox 18"/>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3</a:t>
              </a:r>
            </a:p>
          </p:txBody>
        </p:sp>
      </p:grpSp>
      <p:grpSp>
        <p:nvGrpSpPr>
          <p:cNvPr id="19" name="Group 19"/>
          <p:cNvGrpSpPr/>
          <p:nvPr/>
        </p:nvGrpSpPr>
        <p:grpSpPr>
          <a:xfrm>
            <a:off x="2330503" y="5485544"/>
            <a:ext cx="5715680" cy="897809"/>
            <a:chOff x="0" y="0"/>
            <a:chExt cx="4386503" cy="689024"/>
          </a:xfrm>
        </p:grpSpPr>
        <p:sp>
          <p:nvSpPr>
            <p:cNvPr id="20" name="Freeform 20"/>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21" name="Group 21"/>
          <p:cNvGrpSpPr/>
          <p:nvPr/>
        </p:nvGrpSpPr>
        <p:grpSpPr>
          <a:xfrm>
            <a:off x="1099319" y="6834782"/>
            <a:ext cx="897809" cy="890301"/>
            <a:chOff x="0" y="0"/>
            <a:chExt cx="1197078" cy="1187068"/>
          </a:xfrm>
        </p:grpSpPr>
        <p:grpSp>
          <p:nvGrpSpPr>
            <p:cNvPr id="22" name="Group 22"/>
            <p:cNvGrpSpPr/>
            <p:nvPr/>
          </p:nvGrpSpPr>
          <p:grpSpPr>
            <a:xfrm>
              <a:off x="0" y="0"/>
              <a:ext cx="1197078" cy="1187068"/>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24" name="TextBox 24"/>
            <p:cNvSpPr txBox="1"/>
            <p:nvPr/>
          </p:nvSpPr>
          <p:spPr>
            <a:xfrm>
              <a:off x="244118" y="154643"/>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4</a:t>
              </a:r>
            </a:p>
          </p:txBody>
        </p:sp>
      </p:grpSp>
      <p:grpSp>
        <p:nvGrpSpPr>
          <p:cNvPr id="25" name="Group 25"/>
          <p:cNvGrpSpPr/>
          <p:nvPr/>
        </p:nvGrpSpPr>
        <p:grpSpPr>
          <a:xfrm>
            <a:off x="2330503" y="6831028"/>
            <a:ext cx="5715680" cy="897809"/>
            <a:chOff x="0" y="0"/>
            <a:chExt cx="4386503" cy="689024"/>
          </a:xfrm>
        </p:grpSpPr>
        <p:sp>
          <p:nvSpPr>
            <p:cNvPr id="26" name="Freeform 26"/>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grpSp>
        <p:nvGrpSpPr>
          <p:cNvPr id="27" name="Group 27"/>
          <p:cNvGrpSpPr/>
          <p:nvPr/>
        </p:nvGrpSpPr>
        <p:grpSpPr>
          <a:xfrm>
            <a:off x="16171409" y="258754"/>
            <a:ext cx="1539892" cy="1539892"/>
            <a:chOff x="0" y="0"/>
            <a:chExt cx="812800" cy="812800"/>
          </a:xfrm>
        </p:grpSpPr>
        <p:sp>
          <p:nvSpPr>
            <p:cNvPr id="28" name="Freeform 2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9D9D9"/>
            </a:solidFill>
          </p:spPr>
        </p:sp>
        <p:sp>
          <p:nvSpPr>
            <p:cNvPr id="29" name="TextBox 29"/>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30" name="TextBox 30"/>
          <p:cNvSpPr txBox="1"/>
          <p:nvPr/>
        </p:nvSpPr>
        <p:spPr>
          <a:xfrm>
            <a:off x="1099319" y="771697"/>
            <a:ext cx="1812727" cy="927100"/>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000000"/>
                </a:solidFill>
                <a:latin typeface="Clear Sans Regular"/>
              </a:rPr>
              <a:t>Tasks</a:t>
            </a:r>
          </a:p>
        </p:txBody>
      </p:sp>
      <p:sp>
        <p:nvSpPr>
          <p:cNvPr id="31" name="TextBox 31"/>
          <p:cNvSpPr txBox="1"/>
          <p:nvPr/>
        </p:nvSpPr>
        <p:spPr>
          <a:xfrm>
            <a:off x="2590800" y="2798018"/>
            <a:ext cx="5071789" cy="897682"/>
          </a:xfrm>
          <a:prstGeom prst="rect">
            <a:avLst/>
          </a:prstGeom>
        </p:spPr>
        <p:txBody>
          <a:bodyPr wrap="square" lIns="0" tIns="0" rIns="0" bIns="0" rtlCol="0" anchor="t">
            <a:spAutoFit/>
          </a:bodyPr>
          <a:lstStyle/>
          <a:p>
            <a:pPr marL="0" lvl="0" indent="0">
              <a:lnSpc>
                <a:spcPts val="3500"/>
              </a:lnSpc>
            </a:pPr>
            <a:r>
              <a:rPr lang="en-US" sz="3000" spc="25" dirty="0">
                <a:solidFill>
                  <a:srgbClr val="000000"/>
                </a:solidFill>
                <a:latin typeface="Clear Sans Regular"/>
              </a:rPr>
              <a:t>Research and analysis of current processes</a:t>
            </a:r>
          </a:p>
        </p:txBody>
      </p:sp>
      <p:sp>
        <p:nvSpPr>
          <p:cNvPr id="32" name="TextBox 32"/>
          <p:cNvSpPr txBox="1"/>
          <p:nvPr/>
        </p:nvSpPr>
        <p:spPr>
          <a:xfrm>
            <a:off x="2580861" y="4111549"/>
            <a:ext cx="5455383" cy="897682"/>
          </a:xfrm>
          <a:prstGeom prst="rect">
            <a:avLst/>
          </a:prstGeom>
        </p:spPr>
        <p:txBody>
          <a:bodyPr wrap="square" lIns="0" tIns="0" rIns="0" bIns="0" rtlCol="0" anchor="t">
            <a:spAutoFit/>
          </a:bodyPr>
          <a:lstStyle/>
          <a:p>
            <a:pPr marL="0" lvl="0" indent="0">
              <a:lnSpc>
                <a:spcPts val="3500"/>
              </a:lnSpc>
            </a:pPr>
            <a:r>
              <a:rPr lang="en-US" sz="3000" spc="25" dirty="0">
                <a:solidFill>
                  <a:srgbClr val="000000"/>
                </a:solidFill>
                <a:latin typeface="Clear Sans Regular"/>
              </a:rPr>
              <a:t>Simulation of the updated system</a:t>
            </a:r>
          </a:p>
        </p:txBody>
      </p:sp>
      <p:sp>
        <p:nvSpPr>
          <p:cNvPr id="33" name="TextBox 33"/>
          <p:cNvSpPr txBox="1"/>
          <p:nvPr/>
        </p:nvSpPr>
        <p:spPr>
          <a:xfrm>
            <a:off x="2590800" y="5681452"/>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Development of GUI layouts</a:t>
            </a:r>
          </a:p>
        </p:txBody>
      </p:sp>
      <p:sp>
        <p:nvSpPr>
          <p:cNvPr id="34" name="TextBox 34"/>
          <p:cNvSpPr txBox="1"/>
          <p:nvPr/>
        </p:nvSpPr>
        <p:spPr>
          <a:xfrm>
            <a:off x="2580861" y="7026752"/>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Application development</a:t>
            </a:r>
          </a:p>
        </p:txBody>
      </p:sp>
      <p:sp>
        <p:nvSpPr>
          <p:cNvPr id="36" name="Номер слайда 43">
            <a:extLst>
              <a:ext uri="{FF2B5EF4-FFF2-40B4-BE49-F238E27FC236}">
                <a16:creationId xmlns:a16="http://schemas.microsoft.com/office/drawing/2014/main" id="{867D8E87-DE11-4DF7-8278-FEC69F9B39F4}"/>
              </a:ext>
            </a:extLst>
          </p:cNvPr>
          <p:cNvSpPr txBox="1">
            <a:spLocks/>
          </p:cNvSpPr>
          <p:nvPr/>
        </p:nvSpPr>
        <p:spPr>
          <a:xfrm>
            <a:off x="159258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3200" smtClean="0"/>
              <a:pPr/>
              <a:t>5</a:t>
            </a:fld>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5820" y="1299990"/>
            <a:ext cx="8647305" cy="774701"/>
          </a:xfrm>
          <a:prstGeom prst="rect">
            <a:avLst/>
          </a:prstGeom>
        </p:spPr>
        <p:txBody>
          <a:bodyPr lIns="0" tIns="0" rIns="0" bIns="0" rtlCol="0" anchor="t">
            <a:spAutoFit/>
          </a:bodyPr>
          <a:lstStyle/>
          <a:p>
            <a:pPr marL="0" lvl="0" indent="0">
              <a:lnSpc>
                <a:spcPts val="6050"/>
              </a:lnSpc>
            </a:pPr>
            <a:r>
              <a:rPr lang="en-US" sz="5500" dirty="0">
                <a:solidFill>
                  <a:srgbClr val="000000"/>
                </a:solidFill>
                <a:latin typeface="Clear Sans Regular Bold"/>
              </a:rPr>
              <a:t>Methods</a:t>
            </a:r>
          </a:p>
        </p:txBody>
      </p:sp>
      <p:grpSp>
        <p:nvGrpSpPr>
          <p:cNvPr id="3" name="Group 3"/>
          <p:cNvGrpSpPr/>
          <p:nvPr/>
        </p:nvGrpSpPr>
        <p:grpSpPr>
          <a:xfrm>
            <a:off x="1795820" y="4097370"/>
            <a:ext cx="897809" cy="897809"/>
            <a:chOff x="0" y="0"/>
            <a:chExt cx="1197078" cy="1197078"/>
          </a:xfrm>
        </p:grpSpPr>
        <p:grpSp>
          <p:nvGrpSpPr>
            <p:cNvPr id="4" name="Group 4"/>
            <p:cNvGrpSpPr/>
            <p:nvPr/>
          </p:nvGrpSpPr>
          <p:grpSpPr>
            <a:xfrm>
              <a:off x="0" y="0"/>
              <a:ext cx="1197078" cy="119707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6" name="TextBox 6"/>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1</a:t>
              </a:r>
            </a:p>
          </p:txBody>
        </p:sp>
      </p:grpSp>
      <p:grpSp>
        <p:nvGrpSpPr>
          <p:cNvPr id="7" name="Group 7"/>
          <p:cNvGrpSpPr/>
          <p:nvPr/>
        </p:nvGrpSpPr>
        <p:grpSpPr>
          <a:xfrm>
            <a:off x="3027004" y="4097370"/>
            <a:ext cx="5715680" cy="897809"/>
            <a:chOff x="0" y="0"/>
            <a:chExt cx="4386503" cy="689024"/>
          </a:xfrm>
        </p:grpSpPr>
        <p:sp>
          <p:nvSpPr>
            <p:cNvPr id="8" name="Freeform 8"/>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9" name="TextBox 9"/>
          <p:cNvSpPr txBox="1"/>
          <p:nvPr/>
        </p:nvSpPr>
        <p:spPr>
          <a:xfrm>
            <a:off x="3410597" y="4298787"/>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IDEF0</a:t>
            </a:r>
          </a:p>
        </p:txBody>
      </p:sp>
      <p:grpSp>
        <p:nvGrpSpPr>
          <p:cNvPr id="10" name="Group 10"/>
          <p:cNvGrpSpPr/>
          <p:nvPr/>
        </p:nvGrpSpPr>
        <p:grpSpPr>
          <a:xfrm>
            <a:off x="1795820" y="6049742"/>
            <a:ext cx="897809" cy="897809"/>
            <a:chOff x="0" y="0"/>
            <a:chExt cx="1197078" cy="1197078"/>
          </a:xfrm>
        </p:grpSpPr>
        <p:grpSp>
          <p:nvGrpSpPr>
            <p:cNvPr id="11" name="Group 11"/>
            <p:cNvGrpSpPr/>
            <p:nvPr/>
          </p:nvGrpSpPr>
          <p:grpSpPr>
            <a:xfrm>
              <a:off x="0" y="0"/>
              <a:ext cx="1197078" cy="1197078"/>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13" name="TextBox 13"/>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2</a:t>
              </a:r>
            </a:p>
          </p:txBody>
        </p:sp>
      </p:grpSp>
      <p:grpSp>
        <p:nvGrpSpPr>
          <p:cNvPr id="14" name="Group 14"/>
          <p:cNvGrpSpPr/>
          <p:nvPr/>
        </p:nvGrpSpPr>
        <p:grpSpPr>
          <a:xfrm>
            <a:off x="3027004" y="6049742"/>
            <a:ext cx="5715680" cy="897809"/>
            <a:chOff x="0" y="0"/>
            <a:chExt cx="4386503" cy="689024"/>
          </a:xfrm>
        </p:grpSpPr>
        <p:sp>
          <p:nvSpPr>
            <p:cNvPr id="15" name="Freeform 15"/>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16" name="TextBox 16"/>
          <p:cNvSpPr txBox="1"/>
          <p:nvPr/>
        </p:nvSpPr>
        <p:spPr>
          <a:xfrm>
            <a:off x="3410597" y="6251159"/>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USE-CASE</a:t>
            </a:r>
          </a:p>
        </p:txBody>
      </p:sp>
      <p:grpSp>
        <p:nvGrpSpPr>
          <p:cNvPr id="17" name="Group 17"/>
          <p:cNvGrpSpPr/>
          <p:nvPr/>
        </p:nvGrpSpPr>
        <p:grpSpPr>
          <a:xfrm>
            <a:off x="9545316" y="4097370"/>
            <a:ext cx="897809" cy="897809"/>
            <a:chOff x="0" y="0"/>
            <a:chExt cx="1197078" cy="1197078"/>
          </a:xfrm>
        </p:grpSpPr>
        <p:grpSp>
          <p:nvGrpSpPr>
            <p:cNvPr id="18" name="Group 18"/>
            <p:cNvGrpSpPr/>
            <p:nvPr/>
          </p:nvGrpSpPr>
          <p:grpSpPr>
            <a:xfrm>
              <a:off x="0" y="0"/>
              <a:ext cx="1197078" cy="1197078"/>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20" name="TextBox 20"/>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dirty="0">
                  <a:solidFill>
                    <a:srgbClr val="000000"/>
                  </a:solidFill>
                  <a:latin typeface="Clear Sans Regular Bold"/>
                </a:rPr>
                <a:t>3</a:t>
              </a:r>
            </a:p>
          </p:txBody>
        </p:sp>
      </p:grpSp>
      <p:grpSp>
        <p:nvGrpSpPr>
          <p:cNvPr id="21" name="Group 21"/>
          <p:cNvGrpSpPr/>
          <p:nvPr/>
        </p:nvGrpSpPr>
        <p:grpSpPr>
          <a:xfrm>
            <a:off x="10776500" y="4097370"/>
            <a:ext cx="5715680" cy="897809"/>
            <a:chOff x="0" y="0"/>
            <a:chExt cx="4386503" cy="689024"/>
          </a:xfrm>
        </p:grpSpPr>
        <p:sp>
          <p:nvSpPr>
            <p:cNvPr id="22" name="Freeform 22"/>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23" name="TextBox 23"/>
          <p:cNvSpPr txBox="1"/>
          <p:nvPr/>
        </p:nvSpPr>
        <p:spPr>
          <a:xfrm>
            <a:off x="11160094" y="4076700"/>
            <a:ext cx="4948492" cy="897682"/>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Selection of code libraries for work</a:t>
            </a:r>
          </a:p>
        </p:txBody>
      </p:sp>
      <p:grpSp>
        <p:nvGrpSpPr>
          <p:cNvPr id="24" name="Group 24"/>
          <p:cNvGrpSpPr/>
          <p:nvPr/>
        </p:nvGrpSpPr>
        <p:grpSpPr>
          <a:xfrm>
            <a:off x="9545316" y="6049742"/>
            <a:ext cx="897809" cy="897809"/>
            <a:chOff x="0" y="0"/>
            <a:chExt cx="1197078" cy="1197078"/>
          </a:xfrm>
        </p:grpSpPr>
        <p:grpSp>
          <p:nvGrpSpPr>
            <p:cNvPr id="25" name="Group 25"/>
            <p:cNvGrpSpPr/>
            <p:nvPr/>
          </p:nvGrpSpPr>
          <p:grpSpPr>
            <a:xfrm>
              <a:off x="0" y="0"/>
              <a:ext cx="1197078" cy="1197078"/>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27" name="TextBox 27"/>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Clear Sans Regular Bold"/>
                </a:rPr>
                <a:t>4</a:t>
              </a:r>
            </a:p>
          </p:txBody>
        </p:sp>
      </p:grpSp>
      <p:grpSp>
        <p:nvGrpSpPr>
          <p:cNvPr id="28" name="Group 28"/>
          <p:cNvGrpSpPr/>
          <p:nvPr/>
        </p:nvGrpSpPr>
        <p:grpSpPr>
          <a:xfrm>
            <a:off x="10776500" y="6049742"/>
            <a:ext cx="5715680" cy="897809"/>
            <a:chOff x="0" y="0"/>
            <a:chExt cx="4386503" cy="689024"/>
          </a:xfrm>
        </p:grpSpPr>
        <p:sp>
          <p:nvSpPr>
            <p:cNvPr id="29" name="Freeform 29"/>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30" name="TextBox 30"/>
          <p:cNvSpPr txBox="1"/>
          <p:nvPr/>
        </p:nvSpPr>
        <p:spPr>
          <a:xfrm>
            <a:off x="11160094" y="6029071"/>
            <a:ext cx="4948492" cy="897682"/>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Create an application architecture</a:t>
            </a:r>
          </a:p>
        </p:txBody>
      </p:sp>
      <p:grpSp>
        <p:nvGrpSpPr>
          <p:cNvPr id="31" name="Group 31"/>
          <p:cNvGrpSpPr/>
          <p:nvPr/>
        </p:nvGrpSpPr>
        <p:grpSpPr>
          <a:xfrm rot="5400000">
            <a:off x="16385262" y="258754"/>
            <a:ext cx="1539892" cy="1539892"/>
            <a:chOff x="0" y="0"/>
            <a:chExt cx="812800" cy="812800"/>
          </a:xfrm>
        </p:grpSpPr>
        <p:sp>
          <p:nvSpPr>
            <p:cNvPr id="32" name="Freeform 3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33" name="TextBox 33"/>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34" name="Group 34"/>
          <p:cNvGrpSpPr/>
          <p:nvPr/>
        </p:nvGrpSpPr>
        <p:grpSpPr>
          <a:xfrm rot="5400000">
            <a:off x="15137227" y="495418"/>
            <a:ext cx="1066563" cy="1066563"/>
            <a:chOff x="0" y="0"/>
            <a:chExt cx="812800" cy="812800"/>
          </a:xfrm>
        </p:grpSpPr>
        <p:sp>
          <p:nvSpPr>
            <p:cNvPr id="35" name="Freeform 3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36" name="TextBox 36"/>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37" name="Group 37"/>
          <p:cNvGrpSpPr/>
          <p:nvPr/>
        </p:nvGrpSpPr>
        <p:grpSpPr>
          <a:xfrm rot="5400000">
            <a:off x="14292018" y="696583"/>
            <a:ext cx="664234" cy="664234"/>
            <a:chOff x="0" y="0"/>
            <a:chExt cx="812800" cy="812800"/>
          </a:xfrm>
        </p:grpSpPr>
        <p:sp>
          <p:nvSpPr>
            <p:cNvPr id="38" name="Freeform 3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39" name="TextBox 39"/>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41" name="Номер слайда 43">
            <a:extLst>
              <a:ext uri="{FF2B5EF4-FFF2-40B4-BE49-F238E27FC236}">
                <a16:creationId xmlns:a16="http://schemas.microsoft.com/office/drawing/2014/main" id="{F06783C3-A324-4B14-A079-D5A7B98088A3}"/>
              </a:ext>
            </a:extLst>
          </p:cNvPr>
          <p:cNvSpPr>
            <a:spLocks noGrp="1"/>
          </p:cNvSpPr>
          <p:nvPr>
            <p:ph type="sldNum" sz="quarter" idx="12"/>
          </p:nvPr>
        </p:nvSpPr>
        <p:spPr>
          <a:xfrm>
            <a:off x="15925800" y="9715500"/>
            <a:ext cx="2133600" cy="365125"/>
          </a:xfrm>
        </p:spPr>
        <p:txBody>
          <a:bodyPr/>
          <a:lstStyle/>
          <a:p>
            <a:fld id="{B6F15528-21DE-4FAA-801E-634DDDAF4B2B}" type="slidenum">
              <a:rPr lang="en-US" sz="3200" smtClean="0"/>
              <a:pPr/>
              <a:t>6</a:t>
            </a:fld>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079" y="1189021"/>
            <a:ext cx="11092196" cy="2351156"/>
            <a:chOff x="3929123" y="190042"/>
            <a:chExt cx="14789595" cy="3134874"/>
          </a:xfrm>
        </p:grpSpPr>
        <p:sp>
          <p:nvSpPr>
            <p:cNvPr id="3" name="TextBox 3"/>
            <p:cNvSpPr txBox="1"/>
            <p:nvPr/>
          </p:nvSpPr>
          <p:spPr>
            <a:xfrm>
              <a:off x="3929123" y="190042"/>
              <a:ext cx="14789595" cy="1043020"/>
            </a:xfrm>
            <a:prstGeom prst="rect">
              <a:avLst/>
            </a:prstGeom>
          </p:spPr>
          <p:txBody>
            <a:bodyPr lIns="0" tIns="0" rIns="0" bIns="0" rtlCol="0" anchor="t">
              <a:spAutoFit/>
            </a:bodyPr>
            <a:lstStyle/>
            <a:p>
              <a:pPr marL="0" lvl="0" indent="0" algn="r">
                <a:lnSpc>
                  <a:spcPts val="6050"/>
                </a:lnSpc>
              </a:pPr>
              <a:r>
                <a:rPr lang="en-US" sz="6000" dirty="0">
                  <a:solidFill>
                    <a:srgbClr val="000000"/>
                  </a:solidFill>
                  <a:latin typeface="Clear Sans Regular Bold"/>
                </a:rPr>
                <a:t>Methods</a:t>
              </a:r>
            </a:p>
          </p:txBody>
        </p:sp>
        <p:grpSp>
          <p:nvGrpSpPr>
            <p:cNvPr id="4" name="Group 4"/>
            <p:cNvGrpSpPr/>
            <p:nvPr/>
          </p:nvGrpSpPr>
          <p:grpSpPr>
            <a:xfrm>
              <a:off x="4157035" y="2262953"/>
              <a:ext cx="6475525" cy="1061963"/>
              <a:chOff x="0" y="0"/>
              <a:chExt cx="4026918" cy="660400"/>
            </a:xfrm>
          </p:grpSpPr>
          <p:sp>
            <p:nvSpPr>
              <p:cNvPr id="5" name="Freeform 5"/>
              <p:cNvSpPr/>
              <p:nvPr/>
            </p:nvSpPr>
            <p:spPr>
              <a:xfrm>
                <a:off x="0" y="0"/>
                <a:ext cx="4026918" cy="660400"/>
              </a:xfrm>
              <a:custGeom>
                <a:avLst/>
                <a:gdLst/>
                <a:ahLst/>
                <a:cxnLst/>
                <a:rect l="l" t="t" r="r" b="b"/>
                <a:pathLst>
                  <a:path w="4026918" h="660400">
                    <a:moveTo>
                      <a:pt x="3902458" y="660400"/>
                    </a:moveTo>
                    <a:lnTo>
                      <a:pt x="124460" y="660400"/>
                    </a:lnTo>
                    <a:cubicBezTo>
                      <a:pt x="55880" y="660400"/>
                      <a:pt x="0" y="604520"/>
                      <a:pt x="0" y="535940"/>
                    </a:cubicBezTo>
                    <a:lnTo>
                      <a:pt x="0" y="124460"/>
                    </a:lnTo>
                    <a:cubicBezTo>
                      <a:pt x="0" y="55880"/>
                      <a:pt x="55880" y="0"/>
                      <a:pt x="124460" y="0"/>
                    </a:cubicBezTo>
                    <a:lnTo>
                      <a:pt x="3902458" y="0"/>
                    </a:lnTo>
                    <a:cubicBezTo>
                      <a:pt x="3971038" y="0"/>
                      <a:pt x="4026918" y="55880"/>
                      <a:pt x="4026918" y="124460"/>
                    </a:cubicBezTo>
                    <a:lnTo>
                      <a:pt x="4026918" y="535940"/>
                    </a:lnTo>
                    <a:cubicBezTo>
                      <a:pt x="4026918" y="604520"/>
                      <a:pt x="3971038" y="660400"/>
                      <a:pt x="3902458" y="660400"/>
                    </a:cubicBezTo>
                    <a:close/>
                  </a:path>
                </a:pathLst>
              </a:custGeom>
              <a:solidFill>
                <a:schemeClr val="bg1"/>
              </a:solidFill>
            </p:spPr>
            <p:txBody>
              <a:bodyPr/>
              <a:lstStyle/>
              <a:p>
                <a:endParaRPr lang="ru-RU" dirty="0"/>
              </a:p>
            </p:txBody>
          </p:sp>
        </p:gr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213032">
            <a:off x="14677671" y="6705045"/>
            <a:ext cx="2384991" cy="2363309"/>
          </a:xfrm>
          <a:prstGeom prst="rect">
            <a:avLst/>
          </a:prstGeom>
        </p:spPr>
      </p:pic>
      <p:grpSp>
        <p:nvGrpSpPr>
          <p:cNvPr id="8" name="Group 8"/>
          <p:cNvGrpSpPr/>
          <p:nvPr/>
        </p:nvGrpSpPr>
        <p:grpSpPr>
          <a:xfrm>
            <a:off x="651292" y="1028700"/>
            <a:ext cx="5715680" cy="897809"/>
            <a:chOff x="0" y="0"/>
            <a:chExt cx="4386503" cy="689024"/>
          </a:xfrm>
          <a:solidFill>
            <a:srgbClr val="FFE500"/>
          </a:solidFill>
        </p:grpSpPr>
        <p:sp>
          <p:nvSpPr>
            <p:cNvPr id="9" name="Freeform 9"/>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grpFill/>
          </p:spPr>
        </p:sp>
      </p:grpSp>
      <p:grpSp>
        <p:nvGrpSpPr>
          <p:cNvPr id="10" name="Group 10"/>
          <p:cNvGrpSpPr/>
          <p:nvPr/>
        </p:nvGrpSpPr>
        <p:grpSpPr>
          <a:xfrm rot="5400000">
            <a:off x="696583" y="2179705"/>
            <a:ext cx="664234" cy="664234"/>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9D9D9"/>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14" name="Номер слайда 43">
            <a:extLst>
              <a:ext uri="{FF2B5EF4-FFF2-40B4-BE49-F238E27FC236}">
                <a16:creationId xmlns:a16="http://schemas.microsoft.com/office/drawing/2014/main" id="{D95B7E16-A3EF-4A30-919A-DC2C615CFD73}"/>
              </a:ext>
            </a:extLst>
          </p:cNvPr>
          <p:cNvSpPr>
            <a:spLocks noGrp="1"/>
          </p:cNvSpPr>
          <p:nvPr>
            <p:ph type="sldNum" sz="quarter" idx="12"/>
          </p:nvPr>
        </p:nvSpPr>
        <p:spPr>
          <a:xfrm>
            <a:off x="15925800" y="9715500"/>
            <a:ext cx="2133600" cy="365125"/>
          </a:xfrm>
        </p:spPr>
        <p:txBody>
          <a:bodyPr/>
          <a:lstStyle/>
          <a:p>
            <a:fld id="{B6F15528-21DE-4FAA-801E-634DDDAF4B2B}" type="slidenum">
              <a:rPr lang="en-US" sz="3200" smtClean="0"/>
              <a:pPr/>
              <a:t>7</a:t>
            </a:fld>
            <a:endParaRPr lang="en-US" sz="3200" dirty="0"/>
          </a:p>
        </p:txBody>
      </p:sp>
      <p:grpSp>
        <p:nvGrpSpPr>
          <p:cNvPr id="16" name="Group 3">
            <a:extLst>
              <a:ext uri="{FF2B5EF4-FFF2-40B4-BE49-F238E27FC236}">
                <a16:creationId xmlns:a16="http://schemas.microsoft.com/office/drawing/2014/main" id="{D5883313-4DAC-486F-97DD-774237D64C1F}"/>
              </a:ext>
            </a:extLst>
          </p:cNvPr>
          <p:cNvGrpSpPr/>
          <p:nvPr/>
        </p:nvGrpSpPr>
        <p:grpSpPr>
          <a:xfrm>
            <a:off x="758855" y="3798605"/>
            <a:ext cx="897809" cy="897809"/>
            <a:chOff x="0" y="0"/>
            <a:chExt cx="1197078" cy="1197078"/>
          </a:xfrm>
          <a:solidFill>
            <a:srgbClr val="FF0000"/>
          </a:solidFill>
        </p:grpSpPr>
        <p:grpSp>
          <p:nvGrpSpPr>
            <p:cNvPr id="17" name="Group 4">
              <a:extLst>
                <a:ext uri="{FF2B5EF4-FFF2-40B4-BE49-F238E27FC236}">
                  <a16:creationId xmlns:a16="http://schemas.microsoft.com/office/drawing/2014/main" id="{724572A4-D7F6-4014-BA13-DBF79F582F8A}"/>
                </a:ext>
              </a:extLst>
            </p:cNvPr>
            <p:cNvGrpSpPr/>
            <p:nvPr/>
          </p:nvGrpSpPr>
          <p:grpSpPr>
            <a:xfrm>
              <a:off x="0" y="0"/>
              <a:ext cx="1197078" cy="1197078"/>
              <a:chOff x="0" y="0"/>
              <a:chExt cx="6350000" cy="6350000"/>
            </a:xfrm>
            <a:grpFill/>
          </p:grpSpPr>
          <p:sp>
            <p:nvSpPr>
              <p:cNvPr id="19" name="Freeform 5">
                <a:extLst>
                  <a:ext uri="{FF2B5EF4-FFF2-40B4-BE49-F238E27FC236}">
                    <a16:creationId xmlns:a16="http://schemas.microsoft.com/office/drawing/2014/main" id="{2507D4F9-FA9D-4144-A0C8-577BAB0A414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18" name="TextBox 6">
              <a:extLst>
                <a:ext uri="{FF2B5EF4-FFF2-40B4-BE49-F238E27FC236}">
                  <a16:creationId xmlns:a16="http://schemas.microsoft.com/office/drawing/2014/main" id="{B96E51BC-B758-44DF-AE58-CF6AA9F3F0AC}"/>
                </a:ext>
              </a:extLst>
            </p:cNvPr>
            <p:cNvSpPr txBox="1"/>
            <p:nvPr/>
          </p:nvSpPr>
          <p:spPr>
            <a:xfrm>
              <a:off x="244118" y="154643"/>
              <a:ext cx="708842" cy="811591"/>
            </a:xfrm>
            <a:prstGeom prst="rect">
              <a:avLst/>
            </a:prstGeom>
            <a:grpFill/>
          </p:spPr>
          <p:txBody>
            <a:bodyPr lIns="0" tIns="0" rIns="0" bIns="0" rtlCol="0" anchor="t">
              <a:spAutoFit/>
            </a:bodyPr>
            <a:lstStyle/>
            <a:p>
              <a:pPr marL="0" lvl="0" indent="0" algn="ctr">
                <a:lnSpc>
                  <a:spcPts val="5066"/>
                </a:lnSpc>
                <a:spcBef>
                  <a:spcPct val="0"/>
                </a:spcBef>
              </a:pPr>
              <a:endParaRPr lang="en-US" sz="3618" dirty="0">
                <a:solidFill>
                  <a:schemeClr val="bg1"/>
                </a:solidFill>
                <a:latin typeface="Clear Sans Regular Bold"/>
              </a:endParaRPr>
            </a:p>
          </p:txBody>
        </p:sp>
      </p:grpSp>
      <p:grpSp>
        <p:nvGrpSpPr>
          <p:cNvPr id="20" name="Group 7">
            <a:extLst>
              <a:ext uri="{FF2B5EF4-FFF2-40B4-BE49-F238E27FC236}">
                <a16:creationId xmlns:a16="http://schemas.microsoft.com/office/drawing/2014/main" id="{6C57460D-A091-4D0A-B15C-F2319B21B99C}"/>
              </a:ext>
            </a:extLst>
          </p:cNvPr>
          <p:cNvGrpSpPr/>
          <p:nvPr/>
        </p:nvGrpSpPr>
        <p:grpSpPr>
          <a:xfrm>
            <a:off x="1990039" y="3798605"/>
            <a:ext cx="5715680" cy="897809"/>
            <a:chOff x="0" y="0"/>
            <a:chExt cx="4386503" cy="689024"/>
          </a:xfrm>
        </p:grpSpPr>
        <p:sp>
          <p:nvSpPr>
            <p:cNvPr id="21" name="Freeform 8">
              <a:extLst>
                <a:ext uri="{FF2B5EF4-FFF2-40B4-BE49-F238E27FC236}">
                  <a16:creationId xmlns:a16="http://schemas.microsoft.com/office/drawing/2014/main" id="{5D4B6164-196B-4AC0-955C-BC06BBAEB873}"/>
                </a:ext>
              </a:extLst>
            </p:cNvPr>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22" name="TextBox 9">
            <a:extLst>
              <a:ext uri="{FF2B5EF4-FFF2-40B4-BE49-F238E27FC236}">
                <a16:creationId xmlns:a16="http://schemas.microsoft.com/office/drawing/2014/main" id="{24509AB5-51F1-46AD-A54C-C4F915663E32}"/>
              </a:ext>
            </a:extLst>
          </p:cNvPr>
          <p:cNvSpPr txBox="1"/>
          <p:nvPr/>
        </p:nvSpPr>
        <p:spPr>
          <a:xfrm>
            <a:off x="2373632" y="4000022"/>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Current state diagram</a:t>
            </a:r>
            <a:endParaRPr lang="ru-RU" sz="3000" spc="25" dirty="0">
              <a:solidFill>
                <a:srgbClr val="000000"/>
              </a:solidFill>
              <a:latin typeface="Clear Sans Regular"/>
            </a:endParaRPr>
          </a:p>
        </p:txBody>
      </p:sp>
      <p:grpSp>
        <p:nvGrpSpPr>
          <p:cNvPr id="23" name="Group 10">
            <a:extLst>
              <a:ext uri="{FF2B5EF4-FFF2-40B4-BE49-F238E27FC236}">
                <a16:creationId xmlns:a16="http://schemas.microsoft.com/office/drawing/2014/main" id="{2F607649-E39C-4C48-B9BC-B70DD1039BC0}"/>
              </a:ext>
            </a:extLst>
          </p:cNvPr>
          <p:cNvGrpSpPr/>
          <p:nvPr/>
        </p:nvGrpSpPr>
        <p:grpSpPr>
          <a:xfrm>
            <a:off x="758855" y="4954842"/>
            <a:ext cx="897809" cy="897809"/>
            <a:chOff x="0" y="0"/>
            <a:chExt cx="1197078" cy="1197078"/>
          </a:xfrm>
          <a:solidFill>
            <a:srgbClr val="FF0000"/>
          </a:solidFill>
        </p:grpSpPr>
        <p:grpSp>
          <p:nvGrpSpPr>
            <p:cNvPr id="24" name="Group 11">
              <a:extLst>
                <a:ext uri="{FF2B5EF4-FFF2-40B4-BE49-F238E27FC236}">
                  <a16:creationId xmlns:a16="http://schemas.microsoft.com/office/drawing/2014/main" id="{E9E3AF64-53D5-42C6-AD4A-8CEE67672240}"/>
                </a:ext>
              </a:extLst>
            </p:cNvPr>
            <p:cNvGrpSpPr/>
            <p:nvPr/>
          </p:nvGrpSpPr>
          <p:grpSpPr>
            <a:xfrm>
              <a:off x="0" y="0"/>
              <a:ext cx="1197078" cy="1197078"/>
              <a:chOff x="0" y="0"/>
              <a:chExt cx="6350000" cy="6350000"/>
            </a:xfrm>
            <a:grpFill/>
          </p:grpSpPr>
          <p:sp>
            <p:nvSpPr>
              <p:cNvPr id="26" name="Freeform 12">
                <a:extLst>
                  <a:ext uri="{FF2B5EF4-FFF2-40B4-BE49-F238E27FC236}">
                    <a16:creationId xmlns:a16="http://schemas.microsoft.com/office/drawing/2014/main" id="{8E1AF8E6-0BEA-43CA-870C-C6478F837FB6}"/>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25" name="TextBox 13">
              <a:extLst>
                <a:ext uri="{FF2B5EF4-FFF2-40B4-BE49-F238E27FC236}">
                  <a16:creationId xmlns:a16="http://schemas.microsoft.com/office/drawing/2014/main" id="{77E674C1-3D62-4566-86A1-E173ED256E49}"/>
                </a:ext>
              </a:extLst>
            </p:cNvPr>
            <p:cNvSpPr txBox="1"/>
            <p:nvPr/>
          </p:nvSpPr>
          <p:spPr>
            <a:xfrm>
              <a:off x="244118" y="154643"/>
              <a:ext cx="708842" cy="811591"/>
            </a:xfrm>
            <a:prstGeom prst="rect">
              <a:avLst/>
            </a:prstGeom>
            <a:grpFill/>
          </p:spPr>
          <p:txBody>
            <a:bodyPr lIns="0" tIns="0" rIns="0" bIns="0" rtlCol="0" anchor="t">
              <a:spAutoFit/>
            </a:bodyPr>
            <a:lstStyle/>
            <a:p>
              <a:pPr marL="0" lvl="0" indent="0" algn="ctr">
                <a:lnSpc>
                  <a:spcPts val="5066"/>
                </a:lnSpc>
                <a:spcBef>
                  <a:spcPct val="0"/>
                </a:spcBef>
              </a:pPr>
              <a:endParaRPr lang="en-US" sz="3618" dirty="0">
                <a:solidFill>
                  <a:schemeClr val="bg1"/>
                </a:solidFill>
                <a:latin typeface="Clear Sans Regular Bold"/>
              </a:endParaRPr>
            </a:p>
          </p:txBody>
        </p:sp>
      </p:grpSp>
      <p:grpSp>
        <p:nvGrpSpPr>
          <p:cNvPr id="27" name="Group 14">
            <a:extLst>
              <a:ext uri="{FF2B5EF4-FFF2-40B4-BE49-F238E27FC236}">
                <a16:creationId xmlns:a16="http://schemas.microsoft.com/office/drawing/2014/main" id="{59282D23-E534-4DA6-AD82-6180A48EB327}"/>
              </a:ext>
            </a:extLst>
          </p:cNvPr>
          <p:cNvGrpSpPr/>
          <p:nvPr/>
        </p:nvGrpSpPr>
        <p:grpSpPr>
          <a:xfrm>
            <a:off x="1990039" y="4954842"/>
            <a:ext cx="5715680" cy="897809"/>
            <a:chOff x="0" y="0"/>
            <a:chExt cx="4386503" cy="689024"/>
          </a:xfrm>
        </p:grpSpPr>
        <p:sp>
          <p:nvSpPr>
            <p:cNvPr id="28" name="Freeform 15">
              <a:extLst>
                <a:ext uri="{FF2B5EF4-FFF2-40B4-BE49-F238E27FC236}">
                  <a16:creationId xmlns:a16="http://schemas.microsoft.com/office/drawing/2014/main" id="{76169C26-1C9B-4967-B0C0-47619707BA45}"/>
                </a:ext>
              </a:extLst>
            </p:cNvPr>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29" name="TextBox 16">
            <a:extLst>
              <a:ext uri="{FF2B5EF4-FFF2-40B4-BE49-F238E27FC236}">
                <a16:creationId xmlns:a16="http://schemas.microsoft.com/office/drawing/2014/main" id="{C847E336-6566-4756-BF9C-53326449064F}"/>
              </a:ext>
            </a:extLst>
          </p:cNvPr>
          <p:cNvSpPr txBox="1"/>
          <p:nvPr/>
        </p:nvSpPr>
        <p:spPr>
          <a:xfrm>
            <a:off x="2373632" y="5156259"/>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Future state diagram</a:t>
            </a:r>
          </a:p>
        </p:txBody>
      </p:sp>
      <p:grpSp>
        <p:nvGrpSpPr>
          <p:cNvPr id="30" name="Group 17">
            <a:extLst>
              <a:ext uri="{FF2B5EF4-FFF2-40B4-BE49-F238E27FC236}">
                <a16:creationId xmlns:a16="http://schemas.microsoft.com/office/drawing/2014/main" id="{0AF44BAF-3129-43EF-AF5E-3DAD6779E132}"/>
              </a:ext>
            </a:extLst>
          </p:cNvPr>
          <p:cNvGrpSpPr/>
          <p:nvPr/>
        </p:nvGrpSpPr>
        <p:grpSpPr>
          <a:xfrm>
            <a:off x="646097" y="2056162"/>
            <a:ext cx="897809" cy="897809"/>
            <a:chOff x="0" y="0"/>
            <a:chExt cx="1197078" cy="1197078"/>
          </a:xfrm>
        </p:grpSpPr>
        <p:grpSp>
          <p:nvGrpSpPr>
            <p:cNvPr id="31" name="Group 18">
              <a:extLst>
                <a:ext uri="{FF2B5EF4-FFF2-40B4-BE49-F238E27FC236}">
                  <a16:creationId xmlns:a16="http://schemas.microsoft.com/office/drawing/2014/main" id="{B37FAB08-0B48-411A-983E-86DBE79C2959}"/>
                </a:ext>
              </a:extLst>
            </p:cNvPr>
            <p:cNvGrpSpPr/>
            <p:nvPr/>
          </p:nvGrpSpPr>
          <p:grpSpPr>
            <a:xfrm>
              <a:off x="0" y="0"/>
              <a:ext cx="1197078" cy="1197078"/>
              <a:chOff x="0" y="0"/>
              <a:chExt cx="6350000" cy="6350000"/>
            </a:xfrm>
          </p:grpSpPr>
          <p:sp>
            <p:nvSpPr>
              <p:cNvPr id="33" name="Freeform 19">
                <a:extLst>
                  <a:ext uri="{FF2B5EF4-FFF2-40B4-BE49-F238E27FC236}">
                    <a16:creationId xmlns:a16="http://schemas.microsoft.com/office/drawing/2014/main" id="{8D9F02E8-0895-4330-BD11-057F571C309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E500"/>
              </a:solidFill>
            </p:spPr>
          </p:sp>
        </p:grpSp>
        <p:sp>
          <p:nvSpPr>
            <p:cNvPr id="32" name="TextBox 20">
              <a:extLst>
                <a:ext uri="{FF2B5EF4-FFF2-40B4-BE49-F238E27FC236}">
                  <a16:creationId xmlns:a16="http://schemas.microsoft.com/office/drawing/2014/main" id="{BCEF0B1C-73ED-42D0-ABF5-FB2C0A90C59D}"/>
                </a:ext>
              </a:extLst>
            </p:cNvPr>
            <p:cNvSpPr txBox="1"/>
            <p:nvPr/>
          </p:nvSpPr>
          <p:spPr>
            <a:xfrm>
              <a:off x="244118" y="154643"/>
              <a:ext cx="708842" cy="811591"/>
            </a:xfrm>
            <a:prstGeom prst="rect">
              <a:avLst/>
            </a:prstGeom>
          </p:spPr>
          <p:txBody>
            <a:bodyPr lIns="0" tIns="0" rIns="0" bIns="0" rtlCol="0" anchor="t">
              <a:spAutoFit/>
            </a:bodyPr>
            <a:lstStyle/>
            <a:p>
              <a:pPr marL="0" lvl="0" indent="0" algn="ctr">
                <a:lnSpc>
                  <a:spcPts val="5066"/>
                </a:lnSpc>
                <a:spcBef>
                  <a:spcPct val="0"/>
                </a:spcBef>
              </a:pPr>
              <a:endParaRPr lang="en-US" sz="3618" dirty="0">
                <a:solidFill>
                  <a:srgbClr val="000000"/>
                </a:solidFill>
                <a:latin typeface="Clear Sans Regular Bold"/>
              </a:endParaRPr>
            </a:p>
          </p:txBody>
        </p:sp>
      </p:grpSp>
      <p:grpSp>
        <p:nvGrpSpPr>
          <p:cNvPr id="34" name="Group 10">
            <a:extLst>
              <a:ext uri="{FF2B5EF4-FFF2-40B4-BE49-F238E27FC236}">
                <a16:creationId xmlns:a16="http://schemas.microsoft.com/office/drawing/2014/main" id="{B80290EC-A2BF-4B66-BEE7-F25A42D38303}"/>
              </a:ext>
            </a:extLst>
          </p:cNvPr>
          <p:cNvGrpSpPr/>
          <p:nvPr/>
        </p:nvGrpSpPr>
        <p:grpSpPr>
          <a:xfrm>
            <a:off x="9908648" y="3483792"/>
            <a:ext cx="897809" cy="897809"/>
            <a:chOff x="0" y="0"/>
            <a:chExt cx="1197078" cy="1197078"/>
          </a:xfrm>
          <a:solidFill>
            <a:srgbClr val="FF0000"/>
          </a:solidFill>
        </p:grpSpPr>
        <p:grpSp>
          <p:nvGrpSpPr>
            <p:cNvPr id="35" name="Group 11">
              <a:extLst>
                <a:ext uri="{FF2B5EF4-FFF2-40B4-BE49-F238E27FC236}">
                  <a16:creationId xmlns:a16="http://schemas.microsoft.com/office/drawing/2014/main" id="{0D88CE8F-736F-4599-9F82-A3E36DEAA655}"/>
                </a:ext>
              </a:extLst>
            </p:cNvPr>
            <p:cNvGrpSpPr/>
            <p:nvPr/>
          </p:nvGrpSpPr>
          <p:grpSpPr>
            <a:xfrm>
              <a:off x="0" y="0"/>
              <a:ext cx="1197078" cy="1197078"/>
              <a:chOff x="0" y="0"/>
              <a:chExt cx="6350000" cy="6350000"/>
            </a:xfrm>
            <a:grpFill/>
          </p:grpSpPr>
          <p:sp>
            <p:nvSpPr>
              <p:cNvPr id="37" name="Freeform 12">
                <a:extLst>
                  <a:ext uri="{FF2B5EF4-FFF2-40B4-BE49-F238E27FC236}">
                    <a16:creationId xmlns:a16="http://schemas.microsoft.com/office/drawing/2014/main" id="{F261E480-E726-4EA4-88CE-BDE43F439F3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36" name="TextBox 13">
              <a:extLst>
                <a:ext uri="{FF2B5EF4-FFF2-40B4-BE49-F238E27FC236}">
                  <a16:creationId xmlns:a16="http://schemas.microsoft.com/office/drawing/2014/main" id="{6A06574B-7EEB-4951-A9E3-A27E53E46638}"/>
                </a:ext>
              </a:extLst>
            </p:cNvPr>
            <p:cNvSpPr txBox="1"/>
            <p:nvPr/>
          </p:nvSpPr>
          <p:spPr>
            <a:xfrm>
              <a:off x="244118" y="154643"/>
              <a:ext cx="708842" cy="811591"/>
            </a:xfrm>
            <a:prstGeom prst="rect">
              <a:avLst/>
            </a:prstGeom>
            <a:grpFill/>
          </p:spPr>
          <p:txBody>
            <a:bodyPr lIns="0" tIns="0" rIns="0" bIns="0" rtlCol="0" anchor="t">
              <a:spAutoFit/>
            </a:bodyPr>
            <a:lstStyle/>
            <a:p>
              <a:pPr marL="0" lvl="0" indent="0" algn="ctr">
                <a:lnSpc>
                  <a:spcPts val="5066"/>
                </a:lnSpc>
                <a:spcBef>
                  <a:spcPct val="0"/>
                </a:spcBef>
              </a:pPr>
              <a:endParaRPr lang="en-US" sz="3618" dirty="0">
                <a:solidFill>
                  <a:schemeClr val="bg1"/>
                </a:solidFill>
                <a:latin typeface="Clear Sans Regular Bold"/>
              </a:endParaRPr>
            </a:p>
          </p:txBody>
        </p:sp>
      </p:grpSp>
      <p:grpSp>
        <p:nvGrpSpPr>
          <p:cNvPr id="38" name="Group 14">
            <a:extLst>
              <a:ext uri="{FF2B5EF4-FFF2-40B4-BE49-F238E27FC236}">
                <a16:creationId xmlns:a16="http://schemas.microsoft.com/office/drawing/2014/main" id="{41D8BA5D-0677-4DC8-B14F-0F6D033CF7F3}"/>
              </a:ext>
            </a:extLst>
          </p:cNvPr>
          <p:cNvGrpSpPr/>
          <p:nvPr/>
        </p:nvGrpSpPr>
        <p:grpSpPr>
          <a:xfrm>
            <a:off x="11139832" y="3483792"/>
            <a:ext cx="5715680" cy="897809"/>
            <a:chOff x="0" y="0"/>
            <a:chExt cx="4386503" cy="689024"/>
          </a:xfrm>
        </p:grpSpPr>
        <p:sp>
          <p:nvSpPr>
            <p:cNvPr id="39" name="Freeform 15">
              <a:extLst>
                <a:ext uri="{FF2B5EF4-FFF2-40B4-BE49-F238E27FC236}">
                  <a16:creationId xmlns:a16="http://schemas.microsoft.com/office/drawing/2014/main" id="{03BA836A-5982-45D5-9594-64BE5712AD47}"/>
                </a:ext>
              </a:extLst>
            </p:cNvPr>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40" name="TextBox 16">
            <a:extLst>
              <a:ext uri="{FF2B5EF4-FFF2-40B4-BE49-F238E27FC236}">
                <a16:creationId xmlns:a16="http://schemas.microsoft.com/office/drawing/2014/main" id="{8A12F1F7-D279-4822-B9ED-46292134A197}"/>
              </a:ext>
            </a:extLst>
          </p:cNvPr>
          <p:cNvSpPr txBox="1"/>
          <p:nvPr/>
        </p:nvSpPr>
        <p:spPr>
          <a:xfrm>
            <a:off x="11523425" y="3685209"/>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system use cases</a:t>
            </a:r>
          </a:p>
        </p:txBody>
      </p:sp>
      <p:sp>
        <p:nvSpPr>
          <p:cNvPr id="41" name="TextBox 9">
            <a:extLst>
              <a:ext uri="{FF2B5EF4-FFF2-40B4-BE49-F238E27FC236}">
                <a16:creationId xmlns:a16="http://schemas.microsoft.com/office/drawing/2014/main" id="{84B444D4-87BD-416E-BD4F-B607F8E2F051}"/>
              </a:ext>
            </a:extLst>
          </p:cNvPr>
          <p:cNvSpPr txBox="1"/>
          <p:nvPr/>
        </p:nvSpPr>
        <p:spPr>
          <a:xfrm>
            <a:off x="758855" y="3238250"/>
            <a:ext cx="4948492" cy="448841"/>
          </a:xfrm>
          <a:prstGeom prst="rect">
            <a:avLst/>
          </a:prstGeom>
        </p:spPr>
        <p:txBody>
          <a:bodyPr lIns="0" tIns="0" rIns="0" bIns="0" rtlCol="0" anchor="t">
            <a:spAutoFit/>
          </a:bodyPr>
          <a:lstStyle/>
          <a:p>
            <a:pPr marL="0" lvl="0" indent="0">
              <a:lnSpc>
                <a:spcPts val="3500"/>
              </a:lnSpc>
            </a:pPr>
            <a:r>
              <a:rPr lang="en-US" sz="3000" u="sng" spc="25" dirty="0">
                <a:solidFill>
                  <a:srgbClr val="000000"/>
                </a:solidFill>
                <a:latin typeface="Clear Sans Regular"/>
              </a:rPr>
              <a:t>IDEF0</a:t>
            </a:r>
          </a:p>
        </p:txBody>
      </p:sp>
      <p:sp>
        <p:nvSpPr>
          <p:cNvPr id="42" name="TextBox 16">
            <a:extLst>
              <a:ext uri="{FF2B5EF4-FFF2-40B4-BE49-F238E27FC236}">
                <a16:creationId xmlns:a16="http://schemas.microsoft.com/office/drawing/2014/main" id="{5A48E57D-8B69-4B19-8755-101044AA938A}"/>
              </a:ext>
            </a:extLst>
          </p:cNvPr>
          <p:cNvSpPr txBox="1"/>
          <p:nvPr/>
        </p:nvSpPr>
        <p:spPr>
          <a:xfrm>
            <a:off x="9910651" y="2946026"/>
            <a:ext cx="4948492" cy="448841"/>
          </a:xfrm>
          <a:prstGeom prst="rect">
            <a:avLst/>
          </a:prstGeom>
        </p:spPr>
        <p:txBody>
          <a:bodyPr lIns="0" tIns="0" rIns="0" bIns="0" rtlCol="0" anchor="t">
            <a:spAutoFit/>
          </a:bodyPr>
          <a:lstStyle/>
          <a:p>
            <a:pPr marL="0" lvl="0" indent="0">
              <a:lnSpc>
                <a:spcPts val="3500"/>
              </a:lnSpc>
            </a:pPr>
            <a:r>
              <a:rPr lang="en-US" sz="3000" u="sng" spc="25" dirty="0">
                <a:solidFill>
                  <a:srgbClr val="000000"/>
                </a:solidFill>
                <a:latin typeface="Clear Sans Regular"/>
              </a:rPr>
              <a:t>USE-CASE</a:t>
            </a:r>
          </a:p>
        </p:txBody>
      </p:sp>
      <p:sp>
        <p:nvSpPr>
          <p:cNvPr id="43" name="TextBox 30">
            <a:extLst>
              <a:ext uri="{FF2B5EF4-FFF2-40B4-BE49-F238E27FC236}">
                <a16:creationId xmlns:a16="http://schemas.microsoft.com/office/drawing/2014/main" id="{6AE3F7FB-75E6-4C0F-A108-A689A4877579}"/>
              </a:ext>
            </a:extLst>
          </p:cNvPr>
          <p:cNvSpPr txBox="1"/>
          <p:nvPr/>
        </p:nvSpPr>
        <p:spPr>
          <a:xfrm>
            <a:off x="9923888" y="4582753"/>
            <a:ext cx="6121123" cy="448841"/>
          </a:xfrm>
          <a:prstGeom prst="rect">
            <a:avLst/>
          </a:prstGeom>
        </p:spPr>
        <p:txBody>
          <a:bodyPr wrap="square" lIns="0" tIns="0" rIns="0" bIns="0" rtlCol="0" anchor="t">
            <a:spAutoFit/>
          </a:bodyPr>
          <a:lstStyle/>
          <a:p>
            <a:pPr marL="0" lvl="0" indent="0">
              <a:lnSpc>
                <a:spcPts val="3500"/>
              </a:lnSpc>
            </a:pPr>
            <a:r>
              <a:rPr lang="en-US" sz="3000" u="sng" spc="25" dirty="0">
                <a:solidFill>
                  <a:srgbClr val="000000"/>
                </a:solidFill>
                <a:latin typeface="Clear Sans Regular"/>
              </a:rPr>
              <a:t>Create an application architecture</a:t>
            </a:r>
          </a:p>
        </p:txBody>
      </p:sp>
      <p:grpSp>
        <p:nvGrpSpPr>
          <p:cNvPr id="44" name="Group 3">
            <a:extLst>
              <a:ext uri="{FF2B5EF4-FFF2-40B4-BE49-F238E27FC236}">
                <a16:creationId xmlns:a16="http://schemas.microsoft.com/office/drawing/2014/main" id="{91D51FBA-0006-4279-9711-F409760B6666}"/>
              </a:ext>
            </a:extLst>
          </p:cNvPr>
          <p:cNvGrpSpPr/>
          <p:nvPr/>
        </p:nvGrpSpPr>
        <p:grpSpPr>
          <a:xfrm>
            <a:off x="9923888" y="5139848"/>
            <a:ext cx="897809" cy="897809"/>
            <a:chOff x="0" y="0"/>
            <a:chExt cx="1197078" cy="1197078"/>
          </a:xfrm>
          <a:solidFill>
            <a:srgbClr val="FF0000"/>
          </a:solidFill>
        </p:grpSpPr>
        <p:grpSp>
          <p:nvGrpSpPr>
            <p:cNvPr id="45" name="Group 4">
              <a:extLst>
                <a:ext uri="{FF2B5EF4-FFF2-40B4-BE49-F238E27FC236}">
                  <a16:creationId xmlns:a16="http://schemas.microsoft.com/office/drawing/2014/main" id="{78BA948C-B5AB-475D-98CA-83F2FE015BEC}"/>
                </a:ext>
              </a:extLst>
            </p:cNvPr>
            <p:cNvGrpSpPr/>
            <p:nvPr/>
          </p:nvGrpSpPr>
          <p:grpSpPr>
            <a:xfrm>
              <a:off x="0" y="0"/>
              <a:ext cx="1197078" cy="1197078"/>
              <a:chOff x="0" y="0"/>
              <a:chExt cx="6350000" cy="6350000"/>
            </a:xfrm>
            <a:grpFill/>
          </p:grpSpPr>
          <p:sp>
            <p:nvSpPr>
              <p:cNvPr id="47" name="Freeform 5">
                <a:extLst>
                  <a:ext uri="{FF2B5EF4-FFF2-40B4-BE49-F238E27FC236}">
                    <a16:creationId xmlns:a16="http://schemas.microsoft.com/office/drawing/2014/main" id="{33785830-2543-49D1-96B8-896585F808F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46" name="TextBox 6">
              <a:extLst>
                <a:ext uri="{FF2B5EF4-FFF2-40B4-BE49-F238E27FC236}">
                  <a16:creationId xmlns:a16="http://schemas.microsoft.com/office/drawing/2014/main" id="{DED94961-01BE-4E53-829A-F39EB395B609}"/>
                </a:ext>
              </a:extLst>
            </p:cNvPr>
            <p:cNvSpPr txBox="1"/>
            <p:nvPr/>
          </p:nvSpPr>
          <p:spPr>
            <a:xfrm>
              <a:off x="244118" y="154643"/>
              <a:ext cx="708842" cy="811591"/>
            </a:xfrm>
            <a:prstGeom prst="rect">
              <a:avLst/>
            </a:prstGeom>
            <a:grpFill/>
          </p:spPr>
          <p:txBody>
            <a:bodyPr lIns="0" tIns="0" rIns="0" bIns="0" rtlCol="0" anchor="t">
              <a:spAutoFit/>
            </a:bodyPr>
            <a:lstStyle/>
            <a:p>
              <a:pPr marL="0" lvl="0" indent="0" algn="ctr">
                <a:lnSpc>
                  <a:spcPts val="5066"/>
                </a:lnSpc>
                <a:spcBef>
                  <a:spcPct val="0"/>
                </a:spcBef>
              </a:pPr>
              <a:endParaRPr lang="en-US" sz="3618" dirty="0">
                <a:solidFill>
                  <a:schemeClr val="bg1"/>
                </a:solidFill>
                <a:latin typeface="Clear Sans Regular Bold"/>
              </a:endParaRPr>
            </a:p>
          </p:txBody>
        </p:sp>
      </p:grpSp>
      <p:grpSp>
        <p:nvGrpSpPr>
          <p:cNvPr id="48" name="Group 7">
            <a:extLst>
              <a:ext uri="{FF2B5EF4-FFF2-40B4-BE49-F238E27FC236}">
                <a16:creationId xmlns:a16="http://schemas.microsoft.com/office/drawing/2014/main" id="{33BDDAA3-D3B4-4A38-A2E5-F577F8EEB682}"/>
              </a:ext>
            </a:extLst>
          </p:cNvPr>
          <p:cNvGrpSpPr/>
          <p:nvPr/>
        </p:nvGrpSpPr>
        <p:grpSpPr>
          <a:xfrm>
            <a:off x="11155072" y="5139848"/>
            <a:ext cx="5715680" cy="897809"/>
            <a:chOff x="0" y="0"/>
            <a:chExt cx="4386503" cy="689024"/>
          </a:xfrm>
        </p:grpSpPr>
        <p:sp>
          <p:nvSpPr>
            <p:cNvPr id="49" name="Freeform 8">
              <a:extLst>
                <a:ext uri="{FF2B5EF4-FFF2-40B4-BE49-F238E27FC236}">
                  <a16:creationId xmlns:a16="http://schemas.microsoft.com/office/drawing/2014/main" id="{FA251220-2998-453F-A99B-AA2D8C704843}"/>
                </a:ext>
              </a:extLst>
            </p:cNvPr>
            <p:cNvSpPr/>
            <p:nvPr/>
          </p:nvSpPr>
          <p:spPr>
            <a:xfrm>
              <a:off x="0" y="0"/>
              <a:ext cx="4386503" cy="689024"/>
            </a:xfrm>
            <a:custGeom>
              <a:avLst/>
              <a:gdLst/>
              <a:ahLst/>
              <a:cxnLst/>
              <a:rect l="l" t="t" r="r" b="b"/>
              <a:pathLst>
                <a:path w="4386503" h="689024">
                  <a:moveTo>
                    <a:pt x="4262043" y="689024"/>
                  </a:moveTo>
                  <a:lnTo>
                    <a:pt x="124460" y="689024"/>
                  </a:lnTo>
                  <a:cubicBezTo>
                    <a:pt x="55880" y="689024"/>
                    <a:pt x="0" y="633144"/>
                    <a:pt x="0" y="564564"/>
                  </a:cubicBezTo>
                  <a:lnTo>
                    <a:pt x="0" y="124460"/>
                  </a:lnTo>
                  <a:cubicBezTo>
                    <a:pt x="0" y="55880"/>
                    <a:pt x="55880" y="0"/>
                    <a:pt x="124460" y="0"/>
                  </a:cubicBezTo>
                  <a:lnTo>
                    <a:pt x="4262043" y="0"/>
                  </a:lnTo>
                  <a:cubicBezTo>
                    <a:pt x="4330623" y="0"/>
                    <a:pt x="4386503" y="55880"/>
                    <a:pt x="4386503" y="124460"/>
                  </a:cubicBezTo>
                  <a:lnTo>
                    <a:pt x="4386503" y="564564"/>
                  </a:lnTo>
                  <a:cubicBezTo>
                    <a:pt x="4386503" y="633144"/>
                    <a:pt x="4330623" y="689024"/>
                    <a:pt x="4262043" y="689024"/>
                  </a:cubicBezTo>
                  <a:close/>
                </a:path>
              </a:pathLst>
            </a:custGeom>
            <a:solidFill>
              <a:srgbClr val="EDF0F2"/>
            </a:solidFill>
          </p:spPr>
        </p:sp>
      </p:grpSp>
      <p:sp>
        <p:nvSpPr>
          <p:cNvPr id="50" name="TextBox 9">
            <a:extLst>
              <a:ext uri="{FF2B5EF4-FFF2-40B4-BE49-F238E27FC236}">
                <a16:creationId xmlns:a16="http://schemas.microsoft.com/office/drawing/2014/main" id="{F0F9740C-382D-410C-9FCC-BFC101C26E86}"/>
              </a:ext>
            </a:extLst>
          </p:cNvPr>
          <p:cNvSpPr txBox="1"/>
          <p:nvPr/>
        </p:nvSpPr>
        <p:spPr>
          <a:xfrm>
            <a:off x="11538665" y="5341265"/>
            <a:ext cx="4948492" cy="448841"/>
          </a:xfrm>
          <a:prstGeom prst="rect">
            <a:avLst/>
          </a:prstGeom>
        </p:spPr>
        <p:txBody>
          <a:bodyPr lIns="0" tIns="0" rIns="0" bIns="0" rtlCol="0" anchor="t">
            <a:spAutoFit/>
          </a:bodyPr>
          <a:lstStyle/>
          <a:p>
            <a:pPr marL="0" lvl="0" indent="0">
              <a:lnSpc>
                <a:spcPts val="3500"/>
              </a:lnSpc>
            </a:pPr>
            <a:r>
              <a:rPr lang="en-US" sz="3000" spc="25" dirty="0">
                <a:solidFill>
                  <a:srgbClr val="000000"/>
                </a:solidFill>
                <a:latin typeface="Clear Sans Regular"/>
              </a:rPr>
              <a:t>System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17574" y="797517"/>
            <a:ext cx="11356667" cy="1376040"/>
            <a:chOff x="0" y="0"/>
            <a:chExt cx="34198716" cy="4143716"/>
          </a:xfrm>
        </p:grpSpPr>
        <p:sp>
          <p:nvSpPr>
            <p:cNvPr id="3" name="Freeform 3"/>
            <p:cNvSpPr/>
            <p:nvPr/>
          </p:nvSpPr>
          <p:spPr>
            <a:xfrm>
              <a:off x="0" y="0"/>
              <a:ext cx="34198716" cy="4143716"/>
            </a:xfrm>
            <a:custGeom>
              <a:avLst/>
              <a:gdLst/>
              <a:ahLst/>
              <a:cxnLst/>
              <a:rect l="l" t="t" r="r" b="b"/>
              <a:pathLst>
                <a:path w="34198716" h="4143716">
                  <a:moveTo>
                    <a:pt x="34074255" y="4143716"/>
                  </a:moveTo>
                  <a:lnTo>
                    <a:pt x="124460" y="4143716"/>
                  </a:lnTo>
                  <a:cubicBezTo>
                    <a:pt x="55880" y="4143716"/>
                    <a:pt x="0" y="4087836"/>
                    <a:pt x="0" y="4019256"/>
                  </a:cubicBezTo>
                  <a:lnTo>
                    <a:pt x="0" y="124460"/>
                  </a:lnTo>
                  <a:cubicBezTo>
                    <a:pt x="0" y="55880"/>
                    <a:pt x="55880" y="0"/>
                    <a:pt x="124460" y="0"/>
                  </a:cubicBezTo>
                  <a:lnTo>
                    <a:pt x="34074255" y="0"/>
                  </a:lnTo>
                  <a:cubicBezTo>
                    <a:pt x="34142837" y="0"/>
                    <a:pt x="34198716" y="55880"/>
                    <a:pt x="34198716" y="124460"/>
                  </a:cubicBezTo>
                  <a:lnTo>
                    <a:pt x="34198716" y="4019256"/>
                  </a:lnTo>
                  <a:cubicBezTo>
                    <a:pt x="34198716" y="4087836"/>
                    <a:pt x="34142837" y="4143716"/>
                    <a:pt x="34074255" y="4143716"/>
                  </a:cubicBezTo>
                  <a:close/>
                </a:path>
              </a:pathLst>
            </a:custGeom>
            <a:solidFill>
              <a:srgbClr val="EDF0F2"/>
            </a:solidFill>
          </p:spPr>
        </p:sp>
      </p:grpSp>
      <p:sp>
        <p:nvSpPr>
          <p:cNvPr id="5" name="TextBox 5"/>
          <p:cNvSpPr txBox="1"/>
          <p:nvPr/>
        </p:nvSpPr>
        <p:spPr>
          <a:xfrm>
            <a:off x="1028700" y="1126762"/>
            <a:ext cx="10723023" cy="774700"/>
          </a:xfrm>
          <a:prstGeom prst="rect">
            <a:avLst/>
          </a:prstGeom>
        </p:spPr>
        <p:txBody>
          <a:bodyPr lIns="0" tIns="0" rIns="0" bIns="0" rtlCol="0" anchor="t">
            <a:spAutoFit/>
          </a:bodyPr>
          <a:lstStyle/>
          <a:p>
            <a:pPr marL="0" lvl="0" indent="0">
              <a:lnSpc>
                <a:spcPts val="6049"/>
              </a:lnSpc>
            </a:pPr>
            <a:r>
              <a:rPr lang="en-US" sz="5499" dirty="0">
                <a:solidFill>
                  <a:srgbClr val="000000"/>
                </a:solidFill>
                <a:latin typeface="Clear Sans Regular Bold"/>
              </a:rPr>
              <a:t>IDEF0 Notation</a:t>
            </a:r>
          </a:p>
        </p:txBody>
      </p:sp>
      <p:grpSp>
        <p:nvGrpSpPr>
          <p:cNvPr id="6" name="Group 6"/>
          <p:cNvGrpSpPr/>
          <p:nvPr/>
        </p:nvGrpSpPr>
        <p:grpSpPr>
          <a:xfrm rot="5400000">
            <a:off x="16385262" y="258754"/>
            <a:ext cx="1539892" cy="1539892"/>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5400000">
            <a:off x="15137227" y="495418"/>
            <a:ext cx="1066563" cy="1066563"/>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15" name="Прямоугольник: скругленные углы 14">
            <a:extLst>
              <a:ext uri="{FF2B5EF4-FFF2-40B4-BE49-F238E27FC236}">
                <a16:creationId xmlns:a16="http://schemas.microsoft.com/office/drawing/2014/main" id="{71991874-D6DF-43A3-89AF-AB52EA672017}"/>
              </a:ext>
            </a:extLst>
          </p:cNvPr>
          <p:cNvSpPr/>
          <p:nvPr/>
        </p:nvSpPr>
        <p:spPr>
          <a:xfrm>
            <a:off x="381000" y="3619500"/>
            <a:ext cx="1219200" cy="6439475"/>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Номер слайда 43">
            <a:extLst>
              <a:ext uri="{FF2B5EF4-FFF2-40B4-BE49-F238E27FC236}">
                <a16:creationId xmlns:a16="http://schemas.microsoft.com/office/drawing/2014/main" id="{5DF3492B-F463-4F3D-890D-B76E06BCFF6D}"/>
              </a:ext>
            </a:extLst>
          </p:cNvPr>
          <p:cNvSpPr>
            <a:spLocks noGrp="1"/>
          </p:cNvSpPr>
          <p:nvPr>
            <p:ph type="sldNum" sz="quarter" idx="12"/>
          </p:nvPr>
        </p:nvSpPr>
        <p:spPr>
          <a:xfrm>
            <a:off x="15925800" y="9715500"/>
            <a:ext cx="2133600" cy="365125"/>
          </a:xfrm>
        </p:spPr>
        <p:txBody>
          <a:bodyPr/>
          <a:lstStyle/>
          <a:p>
            <a:fld id="{B6F15528-21DE-4FAA-801E-634DDDAF4B2B}" type="slidenum">
              <a:rPr lang="en-US" sz="3200" smtClean="0"/>
              <a:pPr/>
              <a:t>8</a:t>
            </a:fld>
            <a:endParaRPr lang="en-US" sz="3200" dirty="0"/>
          </a:p>
        </p:txBody>
      </p:sp>
      <p:pic>
        <p:nvPicPr>
          <p:cNvPr id="13" name="Рисунок 12">
            <a:extLst>
              <a:ext uri="{FF2B5EF4-FFF2-40B4-BE49-F238E27FC236}">
                <a16:creationId xmlns:a16="http://schemas.microsoft.com/office/drawing/2014/main" id="{74F37A8B-6837-40E2-BB64-DBA00224E5EC}"/>
              </a:ext>
            </a:extLst>
          </p:cNvPr>
          <p:cNvPicPr>
            <a:picLocks noChangeAspect="1"/>
          </p:cNvPicPr>
          <p:nvPr/>
        </p:nvPicPr>
        <p:blipFill>
          <a:blip r:embed="rId3"/>
          <a:stretch>
            <a:fillRect/>
          </a:stretch>
        </p:blipFill>
        <p:spPr>
          <a:xfrm>
            <a:off x="346569" y="1795209"/>
            <a:ext cx="13424864" cy="7365029"/>
          </a:xfrm>
          <a:prstGeom prst="rect">
            <a:avLst/>
          </a:prstGeom>
          <a:ln>
            <a:solidFill>
              <a:schemeClr val="tx1"/>
            </a:solidFill>
          </a:ln>
        </p:spPr>
      </p:pic>
      <p:pic>
        <p:nvPicPr>
          <p:cNvPr id="14" name="Рисунок 13">
            <a:extLst>
              <a:ext uri="{FF2B5EF4-FFF2-40B4-BE49-F238E27FC236}">
                <a16:creationId xmlns:a16="http://schemas.microsoft.com/office/drawing/2014/main" id="{01DAAE63-5549-4261-B8CB-77B5D8321C91}"/>
              </a:ext>
            </a:extLst>
          </p:cNvPr>
          <p:cNvPicPr>
            <a:picLocks noChangeAspect="1"/>
          </p:cNvPicPr>
          <p:nvPr/>
        </p:nvPicPr>
        <p:blipFill>
          <a:blip r:embed="rId4"/>
          <a:stretch>
            <a:fillRect/>
          </a:stretch>
        </p:blipFill>
        <p:spPr>
          <a:xfrm>
            <a:off x="4458618" y="2899154"/>
            <a:ext cx="13197480" cy="7212706"/>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489354" y="8548492"/>
            <a:ext cx="1539892" cy="1539892"/>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0616C"/>
            </a:solidFill>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10800000">
            <a:off x="16726018" y="7300456"/>
            <a:ext cx="1066563" cy="1066563"/>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E500"/>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a:off x="651292" y="1028700"/>
            <a:ext cx="8108360" cy="897809"/>
            <a:chOff x="0" y="0"/>
            <a:chExt cx="6222767" cy="689024"/>
          </a:xfrm>
        </p:grpSpPr>
        <p:sp>
          <p:nvSpPr>
            <p:cNvPr id="9" name="Freeform 9"/>
            <p:cNvSpPr/>
            <p:nvPr/>
          </p:nvSpPr>
          <p:spPr>
            <a:xfrm>
              <a:off x="0" y="0"/>
              <a:ext cx="6222767" cy="689024"/>
            </a:xfrm>
            <a:custGeom>
              <a:avLst/>
              <a:gdLst/>
              <a:ahLst/>
              <a:cxnLst/>
              <a:rect l="l" t="t" r="r" b="b"/>
              <a:pathLst>
                <a:path w="6222767" h="689024">
                  <a:moveTo>
                    <a:pt x="6098307" y="689024"/>
                  </a:moveTo>
                  <a:lnTo>
                    <a:pt x="124460" y="689024"/>
                  </a:lnTo>
                  <a:cubicBezTo>
                    <a:pt x="55880" y="689024"/>
                    <a:pt x="0" y="633144"/>
                    <a:pt x="0" y="564564"/>
                  </a:cubicBezTo>
                  <a:lnTo>
                    <a:pt x="0" y="124460"/>
                  </a:lnTo>
                  <a:cubicBezTo>
                    <a:pt x="0" y="55880"/>
                    <a:pt x="55880" y="0"/>
                    <a:pt x="124460" y="0"/>
                  </a:cubicBezTo>
                  <a:lnTo>
                    <a:pt x="6098307" y="0"/>
                  </a:lnTo>
                  <a:cubicBezTo>
                    <a:pt x="6166887" y="0"/>
                    <a:pt x="6222767" y="55880"/>
                    <a:pt x="6222767" y="124460"/>
                  </a:cubicBezTo>
                  <a:lnTo>
                    <a:pt x="6222767" y="564564"/>
                  </a:lnTo>
                  <a:cubicBezTo>
                    <a:pt x="6222767" y="633144"/>
                    <a:pt x="6166887" y="689024"/>
                    <a:pt x="6098307" y="689024"/>
                  </a:cubicBezTo>
                  <a:close/>
                </a:path>
              </a:pathLst>
            </a:custGeom>
            <a:solidFill>
              <a:srgbClr val="EDF0F2"/>
            </a:solidFill>
          </p:spPr>
        </p:sp>
      </p:grpSp>
      <p:grpSp>
        <p:nvGrpSpPr>
          <p:cNvPr id="10" name="Group 10"/>
          <p:cNvGrpSpPr/>
          <p:nvPr/>
        </p:nvGrpSpPr>
        <p:grpSpPr>
          <a:xfrm>
            <a:off x="651292" y="8367019"/>
            <a:ext cx="1539892" cy="1539892"/>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9D9D9"/>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499"/>
                </a:lnSpc>
              </a:pPr>
              <a:endParaRPr/>
            </a:p>
          </p:txBody>
        </p:sp>
      </p:grpSp>
      <p:sp>
        <p:nvSpPr>
          <p:cNvPr id="17" name="TextBox 17"/>
          <p:cNvSpPr txBox="1"/>
          <p:nvPr/>
        </p:nvSpPr>
        <p:spPr>
          <a:xfrm>
            <a:off x="1028700" y="1085850"/>
            <a:ext cx="7730952" cy="774700"/>
          </a:xfrm>
          <a:prstGeom prst="rect">
            <a:avLst/>
          </a:prstGeom>
        </p:spPr>
        <p:txBody>
          <a:bodyPr lIns="0" tIns="0" rIns="0" bIns="0" rtlCol="0" anchor="t">
            <a:spAutoFit/>
          </a:bodyPr>
          <a:lstStyle/>
          <a:p>
            <a:pPr marL="0" lvl="0" indent="0">
              <a:lnSpc>
                <a:spcPts val="6049"/>
              </a:lnSpc>
            </a:pPr>
            <a:r>
              <a:rPr lang="en-US" sz="5499" dirty="0">
                <a:solidFill>
                  <a:srgbClr val="000000"/>
                </a:solidFill>
                <a:latin typeface="Clear Sans Regular Bold"/>
              </a:rPr>
              <a:t>Use-Case diagram</a:t>
            </a:r>
          </a:p>
        </p:txBody>
      </p:sp>
      <p:sp>
        <p:nvSpPr>
          <p:cNvPr id="19" name="Номер слайда 43">
            <a:extLst>
              <a:ext uri="{FF2B5EF4-FFF2-40B4-BE49-F238E27FC236}">
                <a16:creationId xmlns:a16="http://schemas.microsoft.com/office/drawing/2014/main" id="{BD5CA1CA-3B2F-46EE-9856-28160E97A1BA}"/>
              </a:ext>
            </a:extLst>
          </p:cNvPr>
          <p:cNvSpPr>
            <a:spLocks noGrp="1"/>
          </p:cNvSpPr>
          <p:nvPr>
            <p:ph type="sldNum" sz="quarter" idx="12"/>
          </p:nvPr>
        </p:nvSpPr>
        <p:spPr>
          <a:xfrm>
            <a:off x="262189" y="9704573"/>
            <a:ext cx="2133600" cy="365125"/>
          </a:xfrm>
        </p:spPr>
        <p:txBody>
          <a:bodyPr/>
          <a:lstStyle/>
          <a:p>
            <a:pPr algn="l"/>
            <a:fld id="{B6F15528-21DE-4FAA-801E-634DDDAF4B2B}" type="slidenum">
              <a:rPr lang="en-US" sz="3200" smtClean="0"/>
              <a:pPr algn="l"/>
              <a:t>9</a:t>
            </a:fld>
            <a:endParaRPr lang="en-US" sz="3200" dirty="0"/>
          </a:p>
        </p:txBody>
      </p:sp>
      <p:pic>
        <p:nvPicPr>
          <p:cNvPr id="20" name="Рисунок 19">
            <a:extLst>
              <a:ext uri="{FF2B5EF4-FFF2-40B4-BE49-F238E27FC236}">
                <a16:creationId xmlns:a16="http://schemas.microsoft.com/office/drawing/2014/main" id="{6C4870BD-BFAF-40B0-B843-B36C5EB9C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03" y="2046532"/>
            <a:ext cx="10312173" cy="6374624"/>
          </a:xfrm>
          <a:prstGeom prst="rect">
            <a:avLst/>
          </a:prstGeom>
        </p:spPr>
      </p:pic>
      <p:pic>
        <p:nvPicPr>
          <p:cNvPr id="22" name="Рисунок 21">
            <a:extLst>
              <a:ext uri="{FF2B5EF4-FFF2-40B4-BE49-F238E27FC236}">
                <a16:creationId xmlns:a16="http://schemas.microsoft.com/office/drawing/2014/main" id="{22AFDC64-8ACF-4B2B-8B7E-EB809161E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660" y="495812"/>
            <a:ext cx="8766952" cy="6247888"/>
          </a:xfrm>
          <a:prstGeom prst="rect">
            <a:avLst/>
          </a:prstGeom>
        </p:spPr>
      </p:pic>
      <p:pic>
        <p:nvPicPr>
          <p:cNvPr id="24" name="Рисунок 23">
            <a:extLst>
              <a:ext uri="{FF2B5EF4-FFF2-40B4-BE49-F238E27FC236}">
                <a16:creationId xmlns:a16="http://schemas.microsoft.com/office/drawing/2014/main" id="{EA7C31CB-06DB-400C-AC6E-7581B9740D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243" y="6305999"/>
            <a:ext cx="6738551" cy="3398574"/>
          </a:xfrm>
          <a:prstGeom prst="rect">
            <a:avLst/>
          </a:prstGeom>
        </p:spPr>
      </p:pic>
      <p:pic>
        <p:nvPicPr>
          <p:cNvPr id="26" name="Рисунок 25">
            <a:extLst>
              <a:ext uri="{FF2B5EF4-FFF2-40B4-BE49-F238E27FC236}">
                <a16:creationId xmlns:a16="http://schemas.microsoft.com/office/drawing/2014/main" id="{B0823D34-BA9A-43D5-9643-3C8E6F5EF9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6147" y="5185911"/>
            <a:ext cx="10109664" cy="49568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977</Words>
  <Application>Microsoft Office PowerPoint</Application>
  <PresentationFormat>Произвольный</PresentationFormat>
  <Paragraphs>144</Paragraphs>
  <Slides>15</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Calibri</vt:lpstr>
      <vt:lpstr>Clear Sans Regular Bold</vt:lpstr>
      <vt:lpstr>Clear Sans Regular</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Приоритизация ВУЛ Мозговой Штурм Презентация</dc:title>
  <cp:lastModifiedBy>Данил Вовиков</cp:lastModifiedBy>
  <cp:revision>63</cp:revision>
  <dcterms:created xsi:type="dcterms:W3CDTF">2006-08-16T00:00:00Z</dcterms:created>
  <dcterms:modified xsi:type="dcterms:W3CDTF">2023-04-04T14:26:46Z</dcterms:modified>
  <dc:identifier>DAFdJdxxpbE</dc:identifier>
</cp:coreProperties>
</file>