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0"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p:cViewPr varScale="1">
        <p:scale>
          <a:sx n="131" d="100"/>
          <a:sy n="131"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56DCBB-9DC1-7D1A-D9C1-80E41BA68EA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B6C7CCF-DA74-823A-4AED-4B8B44EA3F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4CEC972-3EC0-7021-73C1-A71D613FEAEA}"/>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5" name="フッター プレースホルダー 4">
            <a:extLst>
              <a:ext uri="{FF2B5EF4-FFF2-40B4-BE49-F238E27FC236}">
                <a16:creationId xmlns:a16="http://schemas.microsoft.com/office/drawing/2014/main" id="{1866A927-56AB-F39E-A562-2AC243EECA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B37EDE-F62B-FF28-F46C-A13B5D4F0839}"/>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2650474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727FC-DD1D-BE59-C985-414EB31B921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F5E55C-F1D7-CBBF-694B-07F3F71654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794D73-96A5-BB50-D63C-5DBF9A9C5874}"/>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5" name="フッター プレースホルダー 4">
            <a:extLst>
              <a:ext uri="{FF2B5EF4-FFF2-40B4-BE49-F238E27FC236}">
                <a16:creationId xmlns:a16="http://schemas.microsoft.com/office/drawing/2014/main" id="{043B5C34-AB0F-C78C-2502-A5706AC141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6DE98B-0F2A-2A95-6CAF-05E999A91ED6}"/>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91966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0BECBAD-1F0C-EA0B-94D8-7005306997C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BF293C-57DD-935E-96F1-7F4763A9AA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614C2F-B0F6-A613-52AC-8A7E53515C92}"/>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5" name="フッター プレースホルダー 4">
            <a:extLst>
              <a:ext uri="{FF2B5EF4-FFF2-40B4-BE49-F238E27FC236}">
                <a16:creationId xmlns:a16="http://schemas.microsoft.com/office/drawing/2014/main" id="{C4B59FBA-A6A6-EF14-08C2-BC0171269A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3345B8-9121-47B4-5595-D6E3575A11CF}"/>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2926196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7CC969-69EF-166C-FA47-C6A48EEF7DD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F552520-197E-D4AA-0B10-99AF8CDC6DC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0B2442-F914-7A2F-5C94-AE84C2A2177E}"/>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5" name="フッター プレースホルダー 4">
            <a:extLst>
              <a:ext uri="{FF2B5EF4-FFF2-40B4-BE49-F238E27FC236}">
                <a16:creationId xmlns:a16="http://schemas.microsoft.com/office/drawing/2014/main" id="{D4257AF0-EB6A-5354-F4E4-F9AC5577C3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ABB5058-641E-6D68-83FD-F9E4F7D009E3}"/>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899118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E70B3F-3322-AB71-F5C1-9712DD91FD0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3B8B7F-94CF-B813-ECAC-47CB4FD345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6A1498F-20CF-FBE4-69F7-49C74938EB7E}"/>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5" name="フッター プレースホルダー 4">
            <a:extLst>
              <a:ext uri="{FF2B5EF4-FFF2-40B4-BE49-F238E27FC236}">
                <a16:creationId xmlns:a16="http://schemas.microsoft.com/office/drawing/2014/main" id="{FEF500B8-594B-841B-8D26-906A7E0A2FB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488508-38B8-9F17-CBA8-ACFB67ED0842}"/>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37138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38BD0D-D45A-18EE-A492-93CDAB078B5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1AEBEE-5B81-0E0D-EB9D-FD58870919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E78B194-A609-D0F0-7938-2465BAC3016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8AD8686-C988-E669-C686-8201C7476EAF}"/>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6" name="フッター プレースホルダー 5">
            <a:extLst>
              <a:ext uri="{FF2B5EF4-FFF2-40B4-BE49-F238E27FC236}">
                <a16:creationId xmlns:a16="http://schemas.microsoft.com/office/drawing/2014/main" id="{56028CC7-3D3B-8CEA-66F8-DC12452515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E57753-98A3-5A93-B38A-F67B5A4EFD40}"/>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1471197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CF6030-B5DA-584E-2DC4-77212D26C80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9F75B3-29A2-818D-DFF0-699DB0D97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2054D23-7E88-FEE8-EFC0-363DBB4DB1F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524A12F-F3D6-53FD-AC2D-8F25529818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A82D6E8-51C3-B79F-9232-3830F1A0265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6F2A857-D333-5BBB-63FF-BF931DA76CDE}"/>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8" name="フッター プレースホルダー 7">
            <a:extLst>
              <a:ext uri="{FF2B5EF4-FFF2-40B4-BE49-F238E27FC236}">
                <a16:creationId xmlns:a16="http://schemas.microsoft.com/office/drawing/2014/main" id="{97C82988-0180-5A33-C9B4-F61F8B9C7E0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D0D99F7-0567-34A3-1A8F-F56D2DF1D175}"/>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2201055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E3E950-90AD-6D4D-F297-F7B9319D11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819755F-585B-E0F7-13C4-E91AFEA9157F}"/>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4" name="フッター プレースホルダー 3">
            <a:extLst>
              <a:ext uri="{FF2B5EF4-FFF2-40B4-BE49-F238E27FC236}">
                <a16:creationId xmlns:a16="http://schemas.microsoft.com/office/drawing/2014/main" id="{25D01952-C905-BBA4-37B2-E5FD7EE6F77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489375-FCEC-090E-BCE6-39F78F0FC2FB}"/>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141586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1FAB75F-563A-0FC7-5155-3BBDE9C510D0}"/>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3" name="フッター プレースホルダー 2">
            <a:extLst>
              <a:ext uri="{FF2B5EF4-FFF2-40B4-BE49-F238E27FC236}">
                <a16:creationId xmlns:a16="http://schemas.microsoft.com/office/drawing/2014/main" id="{CA002F43-E3AC-165A-BC95-2437DF5D906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0FC83ED-515C-8F10-108C-B894D3979142}"/>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425195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BC8F29-F6D3-DE75-76D6-C4E17DED7E0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C1917B-61BF-9475-2554-975EC452DD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91E4A23-0EF6-EF8A-39A0-32BAA49DE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24279A-E671-D842-0FD3-14D90EA5BB1A}"/>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6" name="フッター プレースホルダー 5">
            <a:extLst>
              <a:ext uri="{FF2B5EF4-FFF2-40B4-BE49-F238E27FC236}">
                <a16:creationId xmlns:a16="http://schemas.microsoft.com/office/drawing/2014/main" id="{F106F8CC-E3DF-86DE-EC5D-E2BD06CD8F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D55C2A6-88E8-59DB-0894-4C88F03B1215}"/>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845024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E09D4E-FC3E-6E0E-2F45-7F395A30853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3E845CC-1A35-9DB0-F858-8DCE097F6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F31D93D-0D78-AABA-A2FC-40F1DB900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1F03AC-C9F3-784F-0C76-BD8D578B55B3}"/>
              </a:ext>
            </a:extLst>
          </p:cNvPr>
          <p:cNvSpPr>
            <a:spLocks noGrp="1"/>
          </p:cNvSpPr>
          <p:nvPr>
            <p:ph type="dt" sz="half" idx="10"/>
          </p:nvPr>
        </p:nvSpPr>
        <p:spPr/>
        <p:txBody>
          <a:bodyPr/>
          <a:lstStyle/>
          <a:p>
            <a:fld id="{0B0AAEA9-7566-BA42-8141-44CCC9161661}" type="datetimeFigureOut">
              <a:rPr kumimoji="1" lang="ja-JP" altLang="en-US" smtClean="0"/>
              <a:t>2023/12/10</a:t>
            </a:fld>
            <a:endParaRPr kumimoji="1" lang="ja-JP" altLang="en-US"/>
          </a:p>
        </p:txBody>
      </p:sp>
      <p:sp>
        <p:nvSpPr>
          <p:cNvPr id="6" name="フッター プレースホルダー 5">
            <a:extLst>
              <a:ext uri="{FF2B5EF4-FFF2-40B4-BE49-F238E27FC236}">
                <a16:creationId xmlns:a16="http://schemas.microsoft.com/office/drawing/2014/main" id="{B445D2A7-2110-A5FB-3384-85DDDFF530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E4870F-3F8F-F778-C1B3-2A8766173D28}"/>
              </a:ext>
            </a:extLst>
          </p:cNvPr>
          <p:cNvSpPr>
            <a:spLocks noGrp="1"/>
          </p:cNvSpPr>
          <p:nvPr>
            <p:ph type="sldNum" sz="quarter" idx="12"/>
          </p:nvPr>
        </p:nvSpPr>
        <p:spPr/>
        <p:txBody>
          <a:body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113685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3042EA-7850-761D-D32B-C9F7FB1C1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A7DE0-0C90-9D36-CE67-D32F70DD98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E449B7-600E-3F1E-804C-EBA8093011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AAEA9-7566-BA42-8141-44CCC9161661}" type="datetimeFigureOut">
              <a:rPr kumimoji="1" lang="ja-JP" altLang="en-US" smtClean="0"/>
              <a:t>2023/12/10</a:t>
            </a:fld>
            <a:endParaRPr kumimoji="1" lang="ja-JP" altLang="en-US"/>
          </a:p>
        </p:txBody>
      </p:sp>
      <p:sp>
        <p:nvSpPr>
          <p:cNvPr id="5" name="フッター プレースホルダー 4">
            <a:extLst>
              <a:ext uri="{FF2B5EF4-FFF2-40B4-BE49-F238E27FC236}">
                <a16:creationId xmlns:a16="http://schemas.microsoft.com/office/drawing/2014/main" id="{6CBF0393-052F-1952-5484-C3395B97F8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6432547-1023-7025-E58A-C1EA088660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703FB6-F7F6-EE47-94FF-7AE0BEE26144}" type="slidenum">
              <a:rPr kumimoji="1" lang="ja-JP" altLang="en-US" smtClean="0"/>
              <a:t>‹#›</a:t>
            </a:fld>
            <a:endParaRPr kumimoji="1" lang="ja-JP" altLang="en-US"/>
          </a:p>
        </p:txBody>
      </p:sp>
    </p:spTree>
    <p:extLst>
      <p:ext uri="{BB962C8B-B14F-4D97-AF65-F5344CB8AC3E}">
        <p14:creationId xmlns:p14="http://schemas.microsoft.com/office/powerpoint/2010/main" val="867109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16D29D7-CE1E-E3AC-EB9E-C44B1A772514}"/>
              </a:ext>
            </a:extLst>
          </p:cNvPr>
          <p:cNvSpPr>
            <a:spLocks noGrp="1"/>
          </p:cNvSpPr>
          <p:nvPr>
            <p:ph type="title"/>
          </p:nvPr>
        </p:nvSpPr>
        <p:spPr/>
        <p:txBody>
          <a:bodyPr>
            <a:normAutofit/>
          </a:bodyPr>
          <a:lstStyle/>
          <a:p>
            <a:r>
              <a:rPr lang="ja-JP" altLang="en-US" sz="3600"/>
              <a:t>認知モデルの紹介</a:t>
            </a:r>
          </a:p>
        </p:txBody>
      </p:sp>
      <p:sp>
        <p:nvSpPr>
          <p:cNvPr id="5" name="コンテンツ プレースホルダー 4">
            <a:extLst>
              <a:ext uri="{FF2B5EF4-FFF2-40B4-BE49-F238E27FC236}">
                <a16:creationId xmlns:a16="http://schemas.microsoft.com/office/drawing/2014/main" id="{39B8609E-CEB9-B66F-8EF3-86AE28DED914}"/>
              </a:ext>
            </a:extLst>
          </p:cNvPr>
          <p:cNvSpPr>
            <a:spLocks noGrp="1"/>
          </p:cNvSpPr>
          <p:nvPr>
            <p:ph idx="1"/>
          </p:nvPr>
        </p:nvSpPr>
        <p:spPr/>
        <p:txBody>
          <a:bodyPr/>
          <a:lstStyle/>
          <a:p>
            <a:pPr marL="0" indent="0">
              <a:buNone/>
            </a:pPr>
            <a:r>
              <a:rPr lang="ja-JP" altLang="en-US"/>
              <a:t>心理言語学において提案されてきた代表的言語産出モデルを３つ、紹介します。</a:t>
            </a:r>
            <a:endParaRPr lang="en-US" altLang="ja-JP" dirty="0"/>
          </a:p>
          <a:p>
            <a:endParaRPr lang="en-US" altLang="ja-JP" dirty="0"/>
          </a:p>
          <a:p>
            <a:r>
              <a:rPr lang="en-US" altLang="ja-JP" dirty="0"/>
              <a:t>70</a:t>
            </a:r>
            <a:r>
              <a:rPr lang="ja-JP" altLang="en-US"/>
              <a:t>年代　</a:t>
            </a:r>
            <a:r>
              <a:rPr lang="en-US" altLang="ja-JP" dirty="0"/>
              <a:t>Garrett</a:t>
            </a:r>
            <a:r>
              <a:rPr lang="ja-JP" altLang="en-US"/>
              <a:t>の二段階モデル</a:t>
            </a:r>
            <a:endParaRPr lang="en-US" altLang="ja-JP" dirty="0"/>
          </a:p>
          <a:p>
            <a:endParaRPr lang="en-US" altLang="ja-JP" dirty="0"/>
          </a:p>
          <a:p>
            <a:r>
              <a:rPr lang="en-US" altLang="ja-JP" dirty="0"/>
              <a:t>80</a:t>
            </a:r>
            <a:r>
              <a:rPr lang="ja-JP" altLang="en-US"/>
              <a:t>年代　相互活性化モデル</a:t>
            </a:r>
            <a:endParaRPr lang="en-US" altLang="ja-JP" dirty="0"/>
          </a:p>
          <a:p>
            <a:endParaRPr lang="en-US" altLang="ja-JP" dirty="0"/>
          </a:p>
          <a:p>
            <a:r>
              <a:rPr lang="en-US" altLang="ja-JP" dirty="0"/>
              <a:t>90</a:t>
            </a:r>
            <a:r>
              <a:rPr lang="ja-JP" altLang="en-US"/>
              <a:t>年代　</a:t>
            </a:r>
            <a:r>
              <a:rPr lang="en-US" altLang="ja-JP" dirty="0" err="1"/>
              <a:t>Levelt</a:t>
            </a:r>
            <a:r>
              <a:rPr lang="ja-JP" altLang="en-US"/>
              <a:t>モデル</a:t>
            </a:r>
          </a:p>
        </p:txBody>
      </p:sp>
    </p:spTree>
    <p:extLst>
      <p:ext uri="{BB962C8B-B14F-4D97-AF65-F5344CB8AC3E}">
        <p14:creationId xmlns:p14="http://schemas.microsoft.com/office/powerpoint/2010/main" val="3748629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r>
              <a:rPr kumimoji="1" lang="ja-JP" altLang="en-US"/>
              <a:t>認知モデル　まとめ</a:t>
            </a:r>
          </a:p>
        </p:txBody>
      </p:sp>
      <p:graphicFrame>
        <p:nvGraphicFramePr>
          <p:cNvPr id="4" name="コンテンツ プレースホルダー 3">
            <a:extLst>
              <a:ext uri="{FF2B5EF4-FFF2-40B4-BE49-F238E27FC236}">
                <a16:creationId xmlns:a16="http://schemas.microsoft.com/office/drawing/2014/main" id="{97221D9F-192C-EBFE-C9A8-7392E84BD625}"/>
              </a:ext>
            </a:extLst>
          </p:cNvPr>
          <p:cNvGraphicFramePr>
            <a:graphicFrameLocks noGrp="1"/>
          </p:cNvGraphicFramePr>
          <p:nvPr>
            <p:ph idx="1"/>
            <p:extLst>
              <p:ext uri="{D42A27DB-BD31-4B8C-83A1-F6EECF244321}">
                <p14:modId xmlns:p14="http://schemas.microsoft.com/office/powerpoint/2010/main" val="2236338269"/>
              </p:ext>
            </p:extLst>
          </p:nvPr>
        </p:nvGraphicFramePr>
        <p:xfrm>
          <a:off x="1429968" y="1857984"/>
          <a:ext cx="9075905" cy="2908570"/>
        </p:xfrm>
        <a:graphic>
          <a:graphicData uri="http://schemas.openxmlformats.org/drawingml/2006/table">
            <a:tbl>
              <a:tblPr firstRow="1" firstCol="1" bandRow="1">
                <a:tableStyleId>{5C22544A-7EE6-4342-B048-85BDC9FD1C3A}</a:tableStyleId>
              </a:tblPr>
              <a:tblGrid>
                <a:gridCol w="1897783">
                  <a:extLst>
                    <a:ext uri="{9D8B030D-6E8A-4147-A177-3AD203B41FA5}">
                      <a16:colId xmlns:a16="http://schemas.microsoft.com/office/drawing/2014/main" val="975338440"/>
                    </a:ext>
                  </a:extLst>
                </a:gridCol>
                <a:gridCol w="1177080">
                  <a:extLst>
                    <a:ext uri="{9D8B030D-6E8A-4147-A177-3AD203B41FA5}">
                      <a16:colId xmlns:a16="http://schemas.microsoft.com/office/drawing/2014/main" val="1551976317"/>
                    </a:ext>
                  </a:extLst>
                </a:gridCol>
                <a:gridCol w="1464122">
                  <a:extLst>
                    <a:ext uri="{9D8B030D-6E8A-4147-A177-3AD203B41FA5}">
                      <a16:colId xmlns:a16="http://schemas.microsoft.com/office/drawing/2014/main" val="1547825733"/>
                    </a:ext>
                  </a:extLst>
                </a:gridCol>
                <a:gridCol w="1313374">
                  <a:extLst>
                    <a:ext uri="{9D8B030D-6E8A-4147-A177-3AD203B41FA5}">
                      <a16:colId xmlns:a16="http://schemas.microsoft.com/office/drawing/2014/main" val="2233660695"/>
                    </a:ext>
                  </a:extLst>
                </a:gridCol>
                <a:gridCol w="1462057">
                  <a:extLst>
                    <a:ext uri="{9D8B030D-6E8A-4147-A177-3AD203B41FA5}">
                      <a16:colId xmlns:a16="http://schemas.microsoft.com/office/drawing/2014/main" val="1292295508"/>
                    </a:ext>
                  </a:extLst>
                </a:gridCol>
                <a:gridCol w="766134">
                  <a:extLst>
                    <a:ext uri="{9D8B030D-6E8A-4147-A177-3AD203B41FA5}">
                      <a16:colId xmlns:a16="http://schemas.microsoft.com/office/drawing/2014/main" val="1090271863"/>
                    </a:ext>
                  </a:extLst>
                </a:gridCol>
                <a:gridCol w="995355">
                  <a:extLst>
                    <a:ext uri="{9D8B030D-6E8A-4147-A177-3AD203B41FA5}">
                      <a16:colId xmlns:a16="http://schemas.microsoft.com/office/drawing/2014/main" val="1992127593"/>
                    </a:ext>
                  </a:extLst>
                </a:gridCol>
              </a:tblGrid>
              <a:tr h="1163428">
                <a:tc>
                  <a:txBody>
                    <a:bodyPr/>
                    <a:lstStyle/>
                    <a:p>
                      <a:pPr algn="just"/>
                      <a:r>
                        <a:rPr lang="en-US" sz="1100" kern="100">
                          <a:effectLst/>
                        </a:rPr>
                        <a:t> </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根拠</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デザイン</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フィードバック</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シミュレーション</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学習</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文の組み立て</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785040334"/>
                  </a:ext>
                </a:extLst>
              </a:tr>
              <a:tr h="581714">
                <a:tc>
                  <a:txBody>
                    <a:bodyPr/>
                    <a:lstStyle/>
                    <a:p>
                      <a:pPr algn="just"/>
                      <a:r>
                        <a:rPr lang="en-US" sz="1000" kern="100">
                          <a:effectLst/>
                        </a:rPr>
                        <a:t>Garrett</a:t>
                      </a:r>
                      <a:r>
                        <a:rPr lang="ja-JP" sz="1000" kern="100">
                          <a:effectLst/>
                        </a:rPr>
                        <a:t>モデル</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言い誤り</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箱と矢印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667660096"/>
                  </a:ext>
                </a:extLst>
              </a:tr>
              <a:tr h="581714">
                <a:tc>
                  <a:txBody>
                    <a:bodyPr/>
                    <a:lstStyle/>
                    <a:p>
                      <a:pPr algn="just"/>
                      <a:r>
                        <a:rPr lang="ja-JP" sz="1000" kern="100">
                          <a:effectLst/>
                        </a:rPr>
                        <a:t>相互活性化モデル</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言い誤り</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ネットワーク</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3481934873"/>
                  </a:ext>
                </a:extLst>
              </a:tr>
              <a:tr h="581714">
                <a:tc>
                  <a:txBody>
                    <a:bodyPr/>
                    <a:lstStyle/>
                    <a:p>
                      <a:pPr algn="just"/>
                      <a:r>
                        <a:rPr lang="en-US" sz="1000" kern="100">
                          <a:effectLst/>
                        </a:rPr>
                        <a:t>Levelt </a:t>
                      </a:r>
                      <a:r>
                        <a:rPr lang="ja-JP" sz="1000" kern="100">
                          <a:effectLst/>
                        </a:rPr>
                        <a:t>モデル</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実験</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箱と矢印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tc>
                  <a:txBody>
                    <a:bodyPr/>
                    <a:lstStyle/>
                    <a:p>
                      <a:pPr algn="just"/>
                      <a:r>
                        <a:rPr lang="ja-JP" sz="1000" kern="100">
                          <a:effectLst/>
                        </a:rPr>
                        <a:t>○</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txBody>
                  <a:tcPr marL="68580" marR="68580" marT="0" marB="0"/>
                </a:tc>
                <a:extLst>
                  <a:ext uri="{0D108BD9-81ED-4DB2-BD59-A6C34878D82A}">
                    <a16:rowId xmlns:a16="http://schemas.microsoft.com/office/drawing/2014/main" val="1098539443"/>
                  </a:ext>
                </a:extLst>
              </a:tr>
            </a:tbl>
          </a:graphicData>
        </a:graphic>
      </p:graphicFrame>
      <p:sp>
        <p:nvSpPr>
          <p:cNvPr id="5" name="Rectangle 1">
            <a:extLst>
              <a:ext uri="{FF2B5EF4-FFF2-40B4-BE49-F238E27FC236}">
                <a16:creationId xmlns:a16="http://schemas.microsoft.com/office/drawing/2014/main" id="{F2AE74DD-D1A0-C77D-2915-4342FDC6C721}"/>
              </a:ext>
            </a:extLst>
          </p:cNvPr>
          <p:cNvSpPr>
            <a:spLocks noChangeArrowheads="1"/>
          </p:cNvSpPr>
          <p:nvPr/>
        </p:nvSpPr>
        <p:spPr bwMode="auto">
          <a:xfrm>
            <a:off x="-3837679" y="-1294741"/>
            <a:ext cx="19838053" cy="1733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ja-JP" altLang="en-US"/>
          </a:p>
        </p:txBody>
      </p:sp>
    </p:spTree>
    <p:extLst>
      <p:ext uri="{BB962C8B-B14F-4D97-AF65-F5344CB8AC3E}">
        <p14:creationId xmlns:p14="http://schemas.microsoft.com/office/powerpoint/2010/main" val="69581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4624FF9-6A2C-4AD4-7991-D16101B74B35}"/>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9298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B8343D-18A0-6470-CE4B-F88E5D22CDF0}"/>
              </a:ext>
            </a:extLst>
          </p:cNvPr>
          <p:cNvSpPr>
            <a:spLocks noGrp="1"/>
          </p:cNvSpPr>
          <p:nvPr>
            <p:ph type="title"/>
          </p:nvPr>
        </p:nvSpPr>
        <p:spPr/>
        <p:txBody>
          <a:bodyPr/>
          <a:lstStyle/>
          <a:p>
            <a:r>
              <a:rPr lang="en-US" altLang="ja-JP" dirty="0"/>
              <a:t>Garrett</a:t>
            </a:r>
            <a:r>
              <a:rPr lang="ja-JP" altLang="en-US"/>
              <a:t>の二段階モデル</a:t>
            </a:r>
            <a:r>
              <a:rPr lang="en-US" altLang="ja-JP" dirty="0"/>
              <a:t> 1</a:t>
            </a:r>
            <a:endParaRPr kumimoji="1" lang="ja-JP" altLang="en-US"/>
          </a:p>
        </p:txBody>
      </p:sp>
      <p:sp>
        <p:nvSpPr>
          <p:cNvPr id="3" name="コンテンツ プレースホルダー 2">
            <a:extLst>
              <a:ext uri="{FF2B5EF4-FFF2-40B4-BE49-F238E27FC236}">
                <a16:creationId xmlns:a16="http://schemas.microsoft.com/office/drawing/2014/main" id="{1A195447-A0BC-20B4-D504-010E960D4911}"/>
              </a:ext>
            </a:extLst>
          </p:cNvPr>
          <p:cNvSpPr>
            <a:spLocks noGrp="1"/>
          </p:cNvSpPr>
          <p:nvPr>
            <p:ph idx="1"/>
          </p:nvPr>
        </p:nvSpPr>
        <p:spPr/>
        <p:txBody>
          <a:bodyPr/>
          <a:lstStyle/>
          <a:p>
            <a:r>
              <a:rPr kumimoji="1" lang="ja-JP" altLang="en-US"/>
              <a:t>当時</a:t>
            </a:r>
            <a:r>
              <a:rPr kumimoji="1" lang="en-US" altLang="ja-JP" dirty="0"/>
              <a:t>MIT</a:t>
            </a:r>
            <a:r>
              <a:rPr kumimoji="1" lang="ja-JP" altLang="en-US"/>
              <a:t>教授だった</a:t>
            </a:r>
            <a:r>
              <a:rPr kumimoji="1" lang="en-US" altLang="ja-JP" dirty="0"/>
              <a:t> </a:t>
            </a:r>
            <a:r>
              <a:rPr kumimoji="1" lang="en-US" altLang="ja-JP" dirty="0" err="1"/>
              <a:t>M.Garrett</a:t>
            </a:r>
            <a:r>
              <a:rPr kumimoji="1" lang="ja-JP" altLang="en-US"/>
              <a:t>は自ら手書き</a:t>
            </a:r>
            <a:r>
              <a:rPr lang="ja-JP" altLang="en-US"/>
              <a:t>収集した</a:t>
            </a:r>
            <a:r>
              <a:rPr kumimoji="1" lang="ja-JP" altLang="en-US"/>
              <a:t>日常発話に生じた言い誤り</a:t>
            </a:r>
            <a:r>
              <a:rPr kumimoji="1" lang="en-US" altLang="ja-JP" dirty="0"/>
              <a:t>6000</a:t>
            </a:r>
            <a:r>
              <a:rPr kumimoji="1" lang="ja-JP" altLang="en-US"/>
              <a:t>例をもとに文産出モデル</a:t>
            </a:r>
            <a:r>
              <a:rPr lang="en-US" altLang="ja-JP" sz="1800" dirty="0"/>
              <a:t>(Garrett 1975)</a:t>
            </a:r>
            <a:r>
              <a:rPr kumimoji="1" lang="ja-JP" altLang="en-US"/>
              <a:t>を提案した。とりわけ以下のような交換タイプの誤りに着目した。</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　　　　</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p>
          <a:p>
            <a:pPr marL="0" indent="0">
              <a:buNone/>
            </a:pPr>
            <a:r>
              <a:rPr lang="en-US" altLang="ja-JP" sz="1800" kern="100" dirty="0">
                <a:latin typeface="ＭＳ 明朝" panose="02020609040205080304" pitchFamily="49" charset="-128"/>
                <a:ea typeface="游明朝" panose="02020400000000000000" pitchFamily="18" charset="-128"/>
                <a:cs typeface="Times New Roman" panose="02020603050405020304" pitchFamily="18" charset="0"/>
              </a:rPr>
              <a:t>   </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3</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種類の交換型言い</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誤り</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ja-JP" altLang="en-US" sz="1800" kern="100">
                <a:effectLst/>
                <a:latin typeface="Times New Roman" panose="02020603050405020304" pitchFamily="18" charset="0"/>
                <a:ea typeface="游明朝" panose="02020400000000000000" pitchFamily="18" charset="-128"/>
                <a:cs typeface="Times New Roman" panose="02020603050405020304" pitchFamily="18" charset="0"/>
              </a:rPr>
              <a:t>　　</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t>
            </a:r>
            <a:r>
              <a:rPr lang="en-US" altLang="ja-JP" sz="1800" kern="100" dirty="0" err="1">
                <a:effectLst/>
                <a:latin typeface="Times New Roman" panose="02020603050405020304" pitchFamily="18" charset="0"/>
                <a:ea typeface="游明朝" panose="02020400000000000000" pitchFamily="18" charset="-128"/>
                <a:cs typeface="Times New Roman" panose="02020603050405020304" pitchFamily="18" charset="0"/>
              </a:rPr>
              <a:t>i</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a.  I left my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briefcase</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in my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cigar</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indent="0" algn="l">
              <a:buNone/>
            </a:pPr>
            <a:r>
              <a:rPr lang="en-US" altLang="ja-JP" sz="1800" kern="100" dirty="0">
                <a:latin typeface="Times New Roman" panose="02020603050405020304" pitchFamily="18" charset="0"/>
                <a:ea typeface="游明朝" panose="02020400000000000000" pitchFamily="18" charset="-128"/>
                <a:cs typeface="Times New Roman" panose="02020603050405020304" pitchFamily="18" charset="0"/>
              </a:rPr>
              <a:t>            </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b.  …which was parallel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to</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a certain sense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in</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an experience…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(ii) 	a.  I went to get a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cash</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check</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ed.  (check cashed)</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indent="0" algn="l">
              <a:buNone/>
            </a:pP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b.  It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wait</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s to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pay</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(pays to wait)</a:t>
            </a: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pPr indent="0" algn="l">
              <a:buNone/>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(iii)   </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  We expected </a:t>
            </a:r>
            <a:r>
              <a:rPr lang="en-US" altLang="ja-JP" sz="1800" u="sng" kern="100" dirty="0" err="1">
                <a:effectLst/>
                <a:latin typeface="Times New Roman" panose="02020603050405020304" pitchFamily="18" charset="0"/>
                <a:ea typeface="游明朝" panose="02020400000000000000" pitchFamily="18" charset="-128"/>
                <a:cs typeface="Times New Roman" panose="02020603050405020304" pitchFamily="18" charset="0"/>
              </a:rPr>
              <a:t>J</a:t>
            </a:r>
            <a:r>
              <a:rPr lang="en-US" altLang="ja-JP" sz="1800" kern="100" dirty="0" err="1">
                <a:effectLst/>
                <a:latin typeface="Times New Roman" panose="02020603050405020304" pitchFamily="18" charset="0"/>
                <a:ea typeface="游明朝" panose="02020400000000000000" pitchFamily="18" charset="-128"/>
                <a:cs typeface="Times New Roman" panose="02020603050405020304" pitchFamily="18" charset="0"/>
              </a:rPr>
              <a:t>om</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and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T</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erry to be here.  (Tom and Jerry)</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indent="0" algn="l">
              <a:buNone/>
            </a:pP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b.  It’s </a:t>
            </a:r>
            <a:r>
              <a:rPr lang="en-US" altLang="ja-JP" sz="1800" u="sng" kern="100" dirty="0">
                <a:effectLst/>
                <a:latin typeface="Times New Roman" panose="02020603050405020304" pitchFamily="18" charset="0"/>
                <a:ea typeface="游明朝" panose="02020400000000000000" pitchFamily="18" charset="-128"/>
                <a:cs typeface="Times New Roman" panose="02020603050405020304" pitchFamily="18" charset="0"/>
              </a:rPr>
              <a:t>p</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ast </a:t>
            </a:r>
            <a:r>
              <a:rPr lang="en-US" altLang="ja-JP" sz="1800" kern="100" dirty="0" err="1">
                <a:effectLst/>
                <a:latin typeface="Times New Roman" panose="02020603050405020304" pitchFamily="18" charset="0"/>
                <a:ea typeface="游明朝" panose="02020400000000000000" pitchFamily="18" charset="-128"/>
                <a:cs typeface="Times New Roman" panose="02020603050405020304" pitchFamily="18" charset="0"/>
              </a:rPr>
              <a:t>fassing</a:t>
            </a:r>
            <a:r>
              <a:rPr lang="en-US" altLang="ja-JP" sz="1800" kern="100" dirty="0">
                <a:effectLst/>
                <a:latin typeface="Times New Roman" panose="02020603050405020304" pitchFamily="18" charset="0"/>
                <a:ea typeface="游明朝" panose="02020400000000000000" pitchFamily="18" charset="-128"/>
                <a:cs typeface="Times New Roman" panose="02020603050405020304" pitchFamily="18" charset="0"/>
              </a:rPr>
              <a:t> by… (fast passing)</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Tree>
    <p:extLst>
      <p:ext uri="{BB962C8B-B14F-4D97-AF65-F5344CB8AC3E}">
        <p14:creationId xmlns:p14="http://schemas.microsoft.com/office/powerpoint/2010/main" val="567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C323FF-3856-0E51-A9D4-64729506C123}"/>
              </a:ext>
            </a:extLst>
          </p:cNvPr>
          <p:cNvSpPr>
            <a:spLocks noGrp="1"/>
          </p:cNvSpPr>
          <p:nvPr>
            <p:ph type="title"/>
          </p:nvPr>
        </p:nvSpPr>
        <p:spPr/>
        <p:txBody>
          <a:bodyPr/>
          <a:lstStyle/>
          <a:p>
            <a:r>
              <a:rPr lang="en-US" altLang="ja-JP" dirty="0"/>
              <a:t>Garrett</a:t>
            </a:r>
            <a:r>
              <a:rPr lang="ja-JP" altLang="en-US"/>
              <a:t>の二段階モデル</a:t>
            </a:r>
            <a:r>
              <a:rPr lang="en-US" altLang="ja-JP" dirty="0"/>
              <a:t> 2</a:t>
            </a:r>
            <a:endParaRPr kumimoji="1" lang="ja-JP" altLang="en-US"/>
          </a:p>
        </p:txBody>
      </p:sp>
      <p:sp>
        <p:nvSpPr>
          <p:cNvPr id="3" name="コンテンツ プレースホルダー 2">
            <a:extLst>
              <a:ext uri="{FF2B5EF4-FFF2-40B4-BE49-F238E27FC236}">
                <a16:creationId xmlns:a16="http://schemas.microsoft.com/office/drawing/2014/main" id="{F1FC1D0E-9AAB-7D61-2592-DF6B79A69F67}"/>
              </a:ext>
            </a:extLst>
          </p:cNvPr>
          <p:cNvSpPr>
            <a:spLocks noGrp="1"/>
          </p:cNvSpPr>
          <p:nvPr>
            <p:ph idx="1"/>
          </p:nvPr>
        </p:nvSpPr>
        <p:spPr/>
        <p:txBody>
          <a:bodyPr/>
          <a:lstStyle/>
          <a:p>
            <a:pPr marL="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a:t>
            </a:r>
            <a:r>
              <a:rPr lang="en-US" altLang="ja-JP" sz="1800" kern="100" dirty="0" err="1">
                <a:effectLst/>
                <a:latin typeface="ＭＳ 明朝" panose="02020609040205080304" pitchFamily="49" charset="-128"/>
                <a:ea typeface="游明朝" panose="02020400000000000000" pitchFamily="18" charset="-128"/>
                <a:cs typeface="Times New Roman" panose="02020603050405020304" pitchFamily="18" charset="0"/>
              </a:rPr>
              <a:t>i</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の語交換タイプと、</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(ii),(iii)</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の形態素、音韻交換タイプとは特徴が異なる。</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同一品詞</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内容語</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文法語</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同一句</a:t>
            </a:r>
            <a:r>
              <a:rPr lang="ja-JP" altLang="ja-JP" sz="1800" kern="100">
                <a:effectLst/>
                <a:latin typeface="游明朝" panose="02020400000000000000" pitchFamily="18" charset="-128"/>
                <a:ea typeface="ＭＳ 明朝" panose="02020609040205080304" pitchFamily="49" charset="-128"/>
                <a:cs typeface="Times New Roman" panose="02020603050405020304" pitchFamily="18" charset="0"/>
              </a:rPr>
              <a:t> </a:t>
            </a:r>
            <a:r>
              <a:rPr lang="en-US" altLang="ja-JP" sz="1800" kern="100" dirty="0">
                <a:effectLst/>
                <a:latin typeface="游明朝" panose="02020400000000000000" pitchFamily="18" charset="-128"/>
                <a:ea typeface="ＭＳ 明朝" panose="02020609040205080304" pitchFamily="49" charset="-128"/>
                <a:cs typeface="Times New Roman" panose="02020603050405020304" pitchFamily="18" charset="0"/>
              </a:rPr>
              <a:t>   </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離れた二語で</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5080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a:t>
            </a:r>
            <a:r>
              <a:rPr lang="en-US" altLang="ja-JP" sz="1800" kern="100" dirty="0" err="1">
                <a:effectLst/>
                <a:latin typeface="ＭＳ 明朝" panose="02020609040205080304" pitchFamily="49" charset="-128"/>
                <a:ea typeface="游明朝" panose="02020400000000000000" pitchFamily="18" charset="-128"/>
                <a:cs typeface="Times New Roman" panose="02020603050405020304" pitchFamily="18" charset="0"/>
              </a:rPr>
              <a:t>i</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タイプ</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yes       yes        yes       no          yes</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5080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(ii),(iii)</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タイプ</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no       yes         no       yes          no</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l">
              <a:buNone/>
            </a:pP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 (</a:t>
            </a:r>
            <a:r>
              <a:rPr lang="en-US" altLang="ja-JP" sz="1800" kern="100" dirty="0" err="1">
                <a:effectLst/>
                <a:latin typeface="ＭＳ 明朝" panose="02020609040205080304" pitchFamily="49" charset="-128"/>
                <a:ea typeface="游明朝" panose="02020400000000000000" pitchFamily="18" charset="-128"/>
                <a:cs typeface="Times New Roman" panose="02020603050405020304" pitchFamily="18" charset="0"/>
              </a:rPr>
              <a:t>i</a:t>
            </a:r>
            <a:r>
              <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rPr>
              <a:t>)</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タイプは順序の制約よりも文法的な制約が強い。語が選ばれ、それに漠然とした役割</a:t>
            </a:r>
            <a:r>
              <a:rPr lang="ja-JP" altLang="ja-JP" sz="1800" kern="100">
                <a:effectLst/>
                <a:latin typeface="游明朝" panose="02020400000000000000" pitchFamily="18" charset="-128"/>
                <a:ea typeface="ＭＳ 明朝" panose="02020609040205080304" pitchFamily="49" charset="-128"/>
                <a:cs typeface="Times New Roman" panose="02020603050405020304" pitchFamily="18" charset="0"/>
              </a:rPr>
              <a:t> </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が与えられるレベルで起こっている可能性が高い。</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r>
              <a:rPr lang="en-US" altLang="ja-JP" sz="1800" dirty="0">
                <a:effectLst/>
                <a:latin typeface="ＭＳ 明朝" panose="02020609040205080304" pitchFamily="49" charset="-128"/>
                <a:ea typeface="游明朝" panose="02020400000000000000" pitchFamily="18" charset="-128"/>
                <a:cs typeface="Times New Roman" panose="02020603050405020304" pitchFamily="18" charset="0"/>
              </a:rPr>
              <a:t>(ii),(iii) </a:t>
            </a:r>
            <a:r>
              <a:rPr lang="ja-JP" altLang="ja-JP" sz="1800">
                <a:effectLst/>
                <a:latin typeface="ＭＳ 明朝" panose="02020609040205080304" pitchFamily="49" charset="-128"/>
                <a:ea typeface="游明朝" panose="02020400000000000000" pitchFamily="18" charset="-128"/>
                <a:cs typeface="Times New Roman" panose="02020603050405020304" pitchFamily="18" charset="0"/>
              </a:rPr>
              <a:t>タイプはその逆。系列的な位置が決められるレベルで起こっている可能性が高い。</a:t>
            </a:r>
            <a:r>
              <a:rPr lang="en-US" altLang="ja-JP" sz="1800" dirty="0">
                <a:effectLst/>
                <a:latin typeface="ＭＳ 明朝" panose="02020609040205080304" pitchFamily="49" charset="-128"/>
                <a:ea typeface="游明朝" panose="02020400000000000000" pitchFamily="18" charset="-128"/>
                <a:cs typeface="Times New Roman" panose="02020603050405020304" pitchFamily="18" charset="0"/>
              </a:rPr>
              <a:t>(ii)</a:t>
            </a:r>
            <a:r>
              <a:rPr lang="ja-JP" altLang="ja-JP" sz="1800">
                <a:effectLst/>
                <a:latin typeface="ＭＳ 明朝" panose="02020609040205080304" pitchFamily="49" charset="-128"/>
                <a:ea typeface="游明朝" panose="02020400000000000000" pitchFamily="18" charset="-128"/>
                <a:cs typeface="Times New Roman" panose="02020603050405020304" pitchFamily="18" charset="0"/>
              </a:rPr>
              <a:t>タイプの誤りからみると、−</a:t>
            </a:r>
            <a:r>
              <a:rPr lang="en-US" altLang="ja-JP" sz="1800" dirty="0">
                <a:effectLst/>
                <a:latin typeface="ＭＳ 明朝" panose="02020609040205080304" pitchFamily="49" charset="-128"/>
                <a:ea typeface="游明朝" panose="02020400000000000000" pitchFamily="18" charset="-128"/>
                <a:cs typeface="Times New Roman" panose="02020603050405020304" pitchFamily="18" charset="0"/>
              </a:rPr>
              <a:t>s </a:t>
            </a:r>
            <a:r>
              <a:rPr lang="ja-JP" altLang="ja-JP" sz="1800">
                <a:effectLst/>
                <a:latin typeface="ＭＳ 明朝" panose="02020609040205080304" pitchFamily="49" charset="-128"/>
                <a:ea typeface="游明朝" panose="02020400000000000000" pitchFamily="18" charset="-128"/>
                <a:cs typeface="Times New Roman" panose="02020603050405020304" pitchFamily="18" charset="0"/>
              </a:rPr>
              <a:t>や</a:t>
            </a:r>
            <a:r>
              <a:rPr lang="ja-JP" altLang="ja-JP" sz="1800">
                <a:effectLst/>
                <a:ea typeface="ＭＳ 明朝" panose="02020609040205080304" pitchFamily="49" charset="-128"/>
                <a:cs typeface="Times New Roman" panose="02020603050405020304" pitchFamily="18" charset="0"/>
              </a:rPr>
              <a:t> </a:t>
            </a:r>
            <a:r>
              <a:rPr lang="ja-JP" altLang="ja-JP" sz="1800">
                <a:effectLst/>
                <a:latin typeface="ＭＳ 明朝" panose="02020609040205080304" pitchFamily="49" charset="-128"/>
                <a:ea typeface="游明朝" panose="02020400000000000000" pitchFamily="18" charset="-128"/>
                <a:cs typeface="Times New Roman" panose="02020603050405020304" pitchFamily="18" charset="0"/>
              </a:rPr>
              <a:t>−</a:t>
            </a:r>
            <a:r>
              <a:rPr lang="en-US" altLang="ja-JP" sz="1800" dirty="0" err="1">
                <a:effectLst/>
                <a:latin typeface="ＭＳ 明朝" panose="02020609040205080304" pitchFamily="49" charset="-128"/>
                <a:ea typeface="游明朝" panose="02020400000000000000" pitchFamily="18" charset="-128"/>
                <a:cs typeface="Times New Roman" panose="02020603050405020304" pitchFamily="18" charset="0"/>
              </a:rPr>
              <a:t>ing</a:t>
            </a:r>
            <a:r>
              <a:rPr lang="en-US" altLang="ja-JP" sz="1800" dirty="0">
                <a:effectLst/>
                <a:latin typeface="ＭＳ 明朝" panose="02020609040205080304" pitchFamily="49" charset="-128"/>
                <a:ea typeface="游明朝" panose="02020400000000000000" pitchFamily="18" charset="-128"/>
                <a:cs typeface="Times New Roman" panose="02020603050405020304" pitchFamily="18" charset="0"/>
              </a:rPr>
              <a:t>  </a:t>
            </a:r>
            <a:r>
              <a:rPr lang="ja-JP" altLang="ja-JP" sz="1800">
                <a:effectLst/>
                <a:latin typeface="ＭＳ 明朝" panose="02020609040205080304" pitchFamily="49" charset="-128"/>
                <a:ea typeface="游明朝" panose="02020400000000000000" pitchFamily="18" charset="-128"/>
                <a:cs typeface="Times New Roman" panose="02020603050405020304" pitchFamily="18" charset="0"/>
              </a:rPr>
              <a:t>といった文法的な接辞は文の組み立ての枠にはじめから備わっており（だから動か</a:t>
            </a:r>
            <a:r>
              <a:rPr lang="ja-JP" altLang="en-US" sz="1800">
                <a:effectLst/>
                <a:latin typeface="ＭＳ 明朝" panose="02020609040205080304" pitchFamily="49" charset="-128"/>
                <a:ea typeface="游明朝" panose="02020400000000000000" pitchFamily="18" charset="-128"/>
                <a:cs typeface="Times New Roman" panose="02020603050405020304" pitchFamily="18" charset="0"/>
              </a:rPr>
              <a:t>ず</a:t>
            </a:r>
            <a:r>
              <a:rPr lang="ja-JP" altLang="en-US" sz="1800">
                <a:latin typeface="ＭＳ 明朝" panose="02020609040205080304" pitchFamily="49" charset="-128"/>
                <a:ea typeface="游明朝" panose="02020400000000000000" pitchFamily="18" charset="-128"/>
                <a:cs typeface="Times New Roman" panose="02020603050405020304" pitchFamily="18" charset="0"/>
              </a:rPr>
              <a:t>、</a:t>
            </a:r>
            <a:r>
              <a:rPr lang="en-US" altLang="ja-JP" sz="1800" dirty="0">
                <a:effectLst/>
                <a:latin typeface="ＭＳ 明朝" panose="02020609040205080304" pitchFamily="49" charset="-128"/>
                <a:ea typeface="游明朝" panose="02020400000000000000" pitchFamily="18" charset="-128"/>
                <a:cs typeface="Times New Roman" panose="02020603050405020304" pitchFamily="18" charset="0"/>
              </a:rPr>
              <a:t>wait to pays</a:t>
            </a:r>
            <a:r>
              <a:rPr lang="ja-JP" altLang="en-US" sz="1800">
                <a:effectLst/>
                <a:latin typeface="ＭＳ 明朝" panose="02020609040205080304" pitchFamily="49" charset="-128"/>
                <a:ea typeface="游明朝" panose="02020400000000000000" pitchFamily="18" charset="-128"/>
                <a:cs typeface="Times New Roman" panose="02020603050405020304" pitchFamily="18" charset="0"/>
              </a:rPr>
              <a:t>とはならない</a:t>
            </a:r>
            <a:r>
              <a:rPr lang="ja-JP" altLang="ja-JP" sz="1800">
                <a:effectLst/>
                <a:latin typeface="ＭＳ 明朝" panose="02020609040205080304" pitchFamily="49" charset="-128"/>
                <a:ea typeface="游明朝" panose="02020400000000000000" pitchFamily="18" charset="-128"/>
                <a:cs typeface="Times New Roman" panose="02020603050405020304" pitchFamily="18" charset="0"/>
              </a:rPr>
              <a:t>）、そこに独立可能な語の部分が充填されると考えられる。</a:t>
            </a:r>
            <a:endParaRPr lang="en-US" altLang="ja-JP" sz="1800" dirty="0">
              <a:effectLst/>
              <a:latin typeface="ＭＳ 明朝" panose="02020609040205080304" pitchFamily="49" charset="-128"/>
              <a:ea typeface="游明朝" panose="02020400000000000000" pitchFamily="18" charset="-128"/>
              <a:cs typeface="Times New Roman" panose="02020603050405020304" pitchFamily="18" charset="0"/>
            </a:endParaRPr>
          </a:p>
          <a:p>
            <a:pPr marL="0" indent="0">
              <a:buNone/>
            </a:pPr>
            <a:r>
              <a:rPr kumimoji="1" lang="ja-JP" altLang="en-US" sz="1800">
                <a:latin typeface="ＭＳ 明朝" panose="02020609040205080304" pitchFamily="49" charset="-128"/>
                <a:ea typeface="游明朝" panose="02020400000000000000" pitchFamily="18" charset="-128"/>
                <a:cs typeface="Times New Roman" panose="02020603050405020304" pitchFamily="18" charset="0"/>
              </a:rPr>
              <a:t>そこで、彼が提案したのは</a:t>
            </a:r>
            <a:r>
              <a:rPr kumimoji="1" lang="en-US" altLang="ja-JP" sz="1800" dirty="0">
                <a:latin typeface="ＭＳ 明朝" panose="02020609040205080304" pitchFamily="49" charset="-128"/>
                <a:ea typeface="游明朝" panose="02020400000000000000" pitchFamily="18" charset="-128"/>
                <a:cs typeface="Times New Roman" panose="02020603050405020304" pitchFamily="18" charset="0"/>
              </a:rPr>
              <a:t>…</a:t>
            </a:r>
            <a:endParaRPr kumimoji="1" lang="ja-JP" altLang="en-US"/>
          </a:p>
        </p:txBody>
      </p:sp>
    </p:spTree>
    <p:extLst>
      <p:ext uri="{BB962C8B-B14F-4D97-AF65-F5344CB8AC3E}">
        <p14:creationId xmlns:p14="http://schemas.microsoft.com/office/powerpoint/2010/main" val="1983863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r>
              <a:rPr kumimoji="1" lang="en-US" altLang="ja-JP" dirty="0"/>
              <a:t>Garrett</a:t>
            </a:r>
            <a:r>
              <a:rPr kumimoji="1" lang="ja-JP" altLang="en-US"/>
              <a:t>の二段階モデル　３</a:t>
            </a:r>
          </a:p>
        </p:txBody>
      </p:sp>
      <p:pic>
        <p:nvPicPr>
          <p:cNvPr id="4" name="コンテンツ プレースホルダー 3">
            <a:extLst>
              <a:ext uri="{FF2B5EF4-FFF2-40B4-BE49-F238E27FC236}">
                <a16:creationId xmlns:a16="http://schemas.microsoft.com/office/drawing/2014/main" id="{5A4B2669-E052-720B-2970-219CFE062565}"/>
              </a:ext>
            </a:extLst>
          </p:cNvPr>
          <p:cNvPicPr>
            <a:picLocks noGrp="1" noChangeAspect="1"/>
          </p:cNvPicPr>
          <p:nvPr>
            <p:ph idx="1"/>
          </p:nvPr>
        </p:nvPicPr>
        <p:blipFill>
          <a:blip r:embed="rId2"/>
          <a:stretch>
            <a:fillRect/>
          </a:stretch>
        </p:blipFill>
        <p:spPr>
          <a:xfrm>
            <a:off x="1400784" y="1539804"/>
            <a:ext cx="9445556" cy="4951879"/>
          </a:xfrm>
          <a:prstGeom prst="rect">
            <a:avLst/>
          </a:prstGeom>
        </p:spPr>
      </p:pic>
    </p:spTree>
    <p:extLst>
      <p:ext uri="{BB962C8B-B14F-4D97-AF65-F5344CB8AC3E}">
        <p14:creationId xmlns:p14="http://schemas.microsoft.com/office/powerpoint/2010/main" val="148489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r>
              <a:rPr kumimoji="1" lang="ja-JP" altLang="en-US"/>
              <a:t>相互活性化モデル</a:t>
            </a:r>
            <a:r>
              <a:rPr kumimoji="1" lang="en-US" altLang="ja-JP" dirty="0"/>
              <a:t>  1</a:t>
            </a:r>
            <a:endParaRPr kumimoji="1" lang="ja-JP" altLang="en-US"/>
          </a:p>
        </p:txBody>
      </p:sp>
      <p:sp>
        <p:nvSpPr>
          <p:cNvPr id="3" name="コンテンツ プレースホルダー 2">
            <a:extLst>
              <a:ext uri="{FF2B5EF4-FFF2-40B4-BE49-F238E27FC236}">
                <a16:creationId xmlns:a16="http://schemas.microsoft.com/office/drawing/2014/main" id="{34624FF9-6A2C-4AD4-7991-D16101B74B35}"/>
              </a:ext>
            </a:extLst>
          </p:cNvPr>
          <p:cNvSpPr>
            <a:spLocks noGrp="1"/>
          </p:cNvSpPr>
          <p:nvPr>
            <p:ph idx="1"/>
          </p:nvPr>
        </p:nvSpPr>
        <p:spPr/>
        <p:txBody>
          <a:bodyPr/>
          <a:lstStyle/>
          <a:p>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1980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年代当時注目を集めていたコネクショニズム（</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たくさんの比較的単純な情報処理要素が、相互に結合して簡単な信号をやりとりするような型のネットワーク状のメカニニズムを使って「情報処理」という仕事をさせることで</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心の構造と機能の解明を目指した動き）の考え方を背景にした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Dell(1986), Stemberger(1985)</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らのモデル。</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処理はネットワークの中で双方向的に進む。</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異なるレベル間を活性化が伝播（フィードバックも含む）し、</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複数の</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ユニット同士</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で</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競争が行われる。</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他のユニットからの活性化の値の合計がそのユニットの閾値（しきいの値）を越えると次のユニットに活性化が送られる。活性化が集まる強いユニットがますます強くなるという原理に基づいて最も活性化を受けたユニットが勝者として決定される。</a:t>
            </a:r>
            <a:endPar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buNone/>
            </a:pPr>
            <a:endParaRPr lang="en-US" altLang="ja-JP" sz="1800" kern="100" dirty="0">
              <a:latin typeface="游明朝" panose="02020400000000000000" pitchFamily="18" charset="-128"/>
              <a:ea typeface="游明朝"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20254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r>
              <a:rPr kumimoji="1" lang="ja-JP" altLang="en-US"/>
              <a:t>相互活性化モデル　</a:t>
            </a:r>
            <a:r>
              <a:rPr kumimoji="1" lang="en-US" altLang="ja-JP" dirty="0"/>
              <a:t>2</a:t>
            </a:r>
            <a:endParaRPr kumimoji="1" lang="ja-JP" altLang="en-US"/>
          </a:p>
        </p:txBody>
      </p:sp>
      <p:sp>
        <p:nvSpPr>
          <p:cNvPr id="4" name="コンテンツ プレースホルダー 3">
            <a:extLst>
              <a:ext uri="{FF2B5EF4-FFF2-40B4-BE49-F238E27FC236}">
                <a16:creationId xmlns:a16="http://schemas.microsoft.com/office/drawing/2014/main" id="{9C5D5E7A-1551-77C1-01EC-033C112BE617}"/>
              </a:ext>
            </a:extLst>
          </p:cNvPr>
          <p:cNvSpPr>
            <a:spLocks noGrp="1"/>
          </p:cNvSpPr>
          <p:nvPr>
            <p:ph idx="1"/>
          </p:nvPr>
        </p:nvSpPr>
        <p:spPr/>
        <p:txBody>
          <a:bodyPr/>
          <a:lstStyle/>
          <a:p>
            <a:pPr marL="0" indent="0">
              <a:buNone/>
            </a:pPr>
            <a:endParaRPr lang="ja-JP" altLang="en-US"/>
          </a:p>
        </p:txBody>
      </p:sp>
      <p:pic>
        <p:nvPicPr>
          <p:cNvPr id="5" name="Picture 4">
            <a:extLst>
              <a:ext uri="{FF2B5EF4-FFF2-40B4-BE49-F238E27FC236}">
                <a16:creationId xmlns:a16="http://schemas.microsoft.com/office/drawing/2014/main" id="{6287EE27-6D43-9592-8B4F-73EEE11E1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215" y="1897062"/>
            <a:ext cx="793397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974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r>
              <a:rPr lang="ja-JP" altLang="en-US"/>
              <a:t>相互活性化モデル　</a:t>
            </a:r>
            <a:r>
              <a:rPr lang="en-US" altLang="ja-JP" dirty="0"/>
              <a:t>3</a:t>
            </a:r>
            <a:endParaRPr kumimoji="1" lang="ja-JP" altLang="en-US"/>
          </a:p>
        </p:txBody>
      </p:sp>
      <p:sp>
        <p:nvSpPr>
          <p:cNvPr id="3" name="コンテンツ プレースホルダー 2">
            <a:extLst>
              <a:ext uri="{FF2B5EF4-FFF2-40B4-BE49-F238E27FC236}">
                <a16:creationId xmlns:a16="http://schemas.microsoft.com/office/drawing/2014/main" id="{34624FF9-6A2C-4AD4-7991-D16101B74B35}"/>
              </a:ext>
            </a:extLst>
          </p:cNvPr>
          <p:cNvSpPr>
            <a:spLocks noGrp="1"/>
          </p:cNvSpPr>
          <p:nvPr>
            <p:ph idx="1"/>
          </p:nvPr>
        </p:nvSpPr>
        <p:spPr/>
        <p:txBody>
          <a:bodyPr/>
          <a:lstStyle/>
          <a:p>
            <a:pPr algn="just"/>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ユニット間の競争は前出の通り。</a:t>
            </a:r>
            <a:endPar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endParaRPr>
          </a:p>
          <a:p>
            <a:pPr marL="0" indent="0" algn="just">
              <a:buNone/>
            </a:pPr>
            <a:endPar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endParaRPr>
          </a:p>
          <a:p>
            <a:pPr algn="just"/>
            <a:r>
              <a:rPr lang="ja-JP" altLang="en-US" sz="1800" kern="100">
                <a:latin typeface="ＭＳ 明朝" panose="02020609040205080304" pitchFamily="49" charset="-128"/>
                <a:ea typeface="游明朝" panose="02020400000000000000" pitchFamily="18" charset="-128"/>
                <a:cs typeface="Times New Roman" panose="02020603050405020304" pitchFamily="18" charset="0"/>
              </a:rPr>
              <a:t>語彙アクセスの現場が描かれることが多いが、</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統語的、音韻的のフレームも別途活性化され、そのスロットに選ばれた要素が充填されていく</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a:t>
            </a:r>
            <a:endPar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endParaRPr>
          </a:p>
          <a:p>
            <a:pPr marL="0" indent="0" algn="just">
              <a:buNone/>
            </a:pP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言い誤りは</a:t>
            </a:r>
            <a:r>
              <a:rPr lang="ja-JP" altLang="ja-JP" sz="1800" b="1" kern="100">
                <a:effectLst/>
                <a:latin typeface="ＭＳ 明朝" panose="02020609040205080304" pitchFamily="49" charset="-128"/>
                <a:ea typeface="游明朝" panose="02020400000000000000" pitchFamily="18" charset="-128"/>
                <a:cs typeface="Times New Roman" panose="02020603050405020304" pitchFamily="18" charset="0"/>
              </a:rPr>
              <a:t>ノイズ</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（発話のスピード、ユニットの休止レベルのばらつき、反復音素効果）のために、</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ライバル</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のユニットがターゲットのユニットより高い活性化を受けてしまった結果であるとし、誤りの</a:t>
            </a:r>
            <a:r>
              <a:rPr lang="ja-JP" altLang="en-US" sz="1800" kern="100">
                <a:effectLst/>
                <a:latin typeface="ＭＳ 明朝" panose="02020609040205080304" pitchFamily="49" charset="-128"/>
                <a:ea typeface="游明朝" panose="02020400000000000000" pitchFamily="18" charset="-128"/>
                <a:cs typeface="Times New Roman" panose="02020603050405020304" pitchFamily="18" charset="0"/>
              </a:rPr>
              <a:t>理由づけがしやすく、</a:t>
            </a: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発生メカニズムの説明に優れる。　</a:t>
            </a:r>
            <a:endParaRPr lang="en-US" altLang="ja-JP" sz="1800" kern="100" dirty="0">
              <a:effectLst/>
              <a:latin typeface="ＭＳ 明朝" panose="02020609040205080304" pitchFamily="49" charset="-128"/>
              <a:ea typeface="游明朝" panose="02020400000000000000" pitchFamily="18" charset="-128"/>
              <a:cs typeface="Times New Roman" panose="02020603050405020304" pitchFamily="18" charset="0"/>
            </a:endParaRPr>
          </a:p>
          <a:p>
            <a:pPr marL="0" indent="0" algn="just">
              <a:buNone/>
            </a:pPr>
            <a:r>
              <a:rPr lang="ja-JP" altLang="ja-JP" sz="1800" kern="100">
                <a:effectLst/>
                <a:latin typeface="ＭＳ 明朝" panose="02020609040205080304" pitchFamily="49" charset="-128"/>
                <a:ea typeface="游明朝" panose="02020400000000000000" pitchFamily="18" charset="-128"/>
                <a:cs typeface="Times New Roman" panose="02020603050405020304" pitchFamily="18" charset="0"/>
              </a:rPr>
              <a:t>　　</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　活性化のダイナミズム、ノイズ値の設定を</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変数として</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盛り込んでシミュレーションを行うことができる。</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原理の単純さゆえ</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「トイモデル」と呼ばれることもあるが、後の機械学習モデルにつながる特徴を持つ。</a:t>
            </a:r>
          </a:p>
          <a:p>
            <a:pPr marL="0" indent="0">
              <a:buNone/>
            </a:pPr>
            <a:endParaRPr kumimoji="1" lang="ja-JP" altLang="en-US"/>
          </a:p>
        </p:txBody>
      </p:sp>
    </p:spTree>
    <p:extLst>
      <p:ext uri="{BB962C8B-B14F-4D97-AF65-F5344CB8AC3E}">
        <p14:creationId xmlns:p14="http://schemas.microsoft.com/office/powerpoint/2010/main" val="1484213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p:txBody>
          <a:bodyPr/>
          <a:lstStyle/>
          <a:p>
            <a:r>
              <a:rPr kumimoji="1" lang="en-US" altLang="ja-JP" dirty="0" err="1"/>
              <a:t>Levelt</a:t>
            </a:r>
            <a:r>
              <a:rPr kumimoji="1" lang="en-US" altLang="ja-JP" dirty="0"/>
              <a:t> </a:t>
            </a:r>
            <a:r>
              <a:rPr kumimoji="1" lang="ja-JP" altLang="en-US"/>
              <a:t>モデル　１</a:t>
            </a:r>
          </a:p>
        </p:txBody>
      </p:sp>
      <p:sp>
        <p:nvSpPr>
          <p:cNvPr id="3" name="コンテンツ プレースホルダー 2">
            <a:extLst>
              <a:ext uri="{FF2B5EF4-FFF2-40B4-BE49-F238E27FC236}">
                <a16:creationId xmlns:a16="http://schemas.microsoft.com/office/drawing/2014/main" id="{34624FF9-6A2C-4AD4-7991-D16101B74B35}"/>
              </a:ext>
            </a:extLst>
          </p:cNvPr>
          <p:cNvSpPr>
            <a:spLocks noGrp="1"/>
          </p:cNvSpPr>
          <p:nvPr>
            <p:ph idx="1"/>
          </p:nvPr>
        </p:nvSpPr>
        <p:spPr/>
        <p:txBody>
          <a:bodyPr>
            <a:normAutofit lnSpcReduction="10000"/>
          </a:bodyPr>
          <a:lstStyle/>
          <a:p>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意図から調音までの発話過程の全容解明を目指した大著</a:t>
            </a:r>
            <a:r>
              <a:rPr lang="en-US" altLang="ja-JP" sz="1800" i="1" kern="100" dirty="0">
                <a:effectLst/>
                <a:latin typeface="游明朝" panose="02020400000000000000" pitchFamily="18" charset="-128"/>
                <a:ea typeface="游明朝" panose="02020400000000000000" pitchFamily="18" charset="-128"/>
                <a:cs typeface="Times New Roman" panose="02020603050405020304" pitchFamily="18" charset="0"/>
              </a:rPr>
              <a:t>Speaking</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の冒頭で示された「標準」モデル。</a:t>
            </a:r>
          </a:p>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基本的には概念化部門、形式化部門、調音部門の順に系列的に処理が進むが、語用論的・談話的調整や発話前、発話後の修正のためにフィードバック処理も設けられている。</a:t>
            </a:r>
          </a:p>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従来のモデルでは取り上げられてこなかった概念レベルに語彙概念ツリーや誤用論的・談話的調整を取り入れて意図の記述を試みている。大規模言語モデル時代の「意図的」とは何かを考える必要あり。</a:t>
            </a:r>
          </a:p>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語彙部門を発話・理解の中心に据え、文法的エントリーとしてのレマ、形態・音韻的エントリーとしてのフォームをそれぞれ文法的符号化、音韻的符号化に結びつけて役割を明確にした。</a:t>
            </a:r>
          </a:p>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文法的符号化部門において、範疇的、統語的手続きに沿ってインクリメンタル（処理がすんだ部分から順に細切れに次のレベルに送り、処理時間と負担を軽減する）に文の組み立てが進行する「動く」モデルだが、シミュレーション等の計算は行えない。</a:t>
            </a:r>
          </a:p>
          <a:p>
            <a:pPr algn="just"/>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意図から調音までを捉えた総合的なモデルであったため、後の研究に向けて、各部門を精緻化していく道筋をつけた。統語論においてより現実的な文法的符号化を提案した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Ferreira(2000)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や、音韻的符号化から調音までを精緻化した</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Roelofs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(2000)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WEAVER++</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モデルがその成果にあたる。</a:t>
            </a:r>
          </a:p>
          <a:p>
            <a:endParaRPr kumimoji="1" lang="ja-JP" altLang="en-US"/>
          </a:p>
        </p:txBody>
      </p:sp>
    </p:spTree>
    <p:extLst>
      <p:ext uri="{BB962C8B-B14F-4D97-AF65-F5344CB8AC3E}">
        <p14:creationId xmlns:p14="http://schemas.microsoft.com/office/powerpoint/2010/main" val="385615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9E6C4-1ADA-071F-234C-A1F26636E992}"/>
              </a:ext>
            </a:extLst>
          </p:cNvPr>
          <p:cNvSpPr>
            <a:spLocks noGrp="1"/>
          </p:cNvSpPr>
          <p:nvPr>
            <p:ph type="title"/>
          </p:nvPr>
        </p:nvSpPr>
        <p:spPr>
          <a:xfrm>
            <a:off x="838200" y="347663"/>
            <a:ext cx="10515600" cy="1343025"/>
          </a:xfrm>
        </p:spPr>
        <p:txBody>
          <a:bodyPr>
            <a:normAutofit/>
          </a:bodyPr>
          <a:lstStyle/>
          <a:p>
            <a:r>
              <a:rPr kumimoji="1" lang="en-US" altLang="ja-JP" sz="2800" dirty="0" err="1"/>
              <a:t>Levelt</a:t>
            </a:r>
            <a:r>
              <a:rPr kumimoji="1" lang="en-US" altLang="ja-JP" sz="2800" dirty="0"/>
              <a:t> </a:t>
            </a:r>
            <a:r>
              <a:rPr kumimoji="1" lang="ja-JP" altLang="en-US" sz="2800"/>
              <a:t>モデル全体図</a:t>
            </a:r>
          </a:p>
        </p:txBody>
      </p:sp>
      <p:sp>
        <p:nvSpPr>
          <p:cNvPr id="3" name="コンテンツ プレースホルダー 2">
            <a:extLst>
              <a:ext uri="{FF2B5EF4-FFF2-40B4-BE49-F238E27FC236}">
                <a16:creationId xmlns:a16="http://schemas.microsoft.com/office/drawing/2014/main" id="{34624FF9-6A2C-4AD4-7991-D16101B74B35}"/>
              </a:ext>
            </a:extLst>
          </p:cNvPr>
          <p:cNvSpPr>
            <a:spLocks noGrp="1"/>
          </p:cNvSpPr>
          <p:nvPr>
            <p:ph idx="1"/>
          </p:nvPr>
        </p:nvSpPr>
        <p:spPr>
          <a:xfrm>
            <a:off x="1498060" y="1808480"/>
            <a:ext cx="10107037" cy="4368483"/>
          </a:xfrm>
        </p:spPr>
        <p:txBody>
          <a:bodyPr/>
          <a:lstStyle/>
          <a:p>
            <a:endParaRPr kumimoji="1" lang="ja-JP" altLang="en-US"/>
          </a:p>
        </p:txBody>
      </p:sp>
      <p:grpSp>
        <p:nvGrpSpPr>
          <p:cNvPr id="4" name="グループ化 3">
            <a:extLst>
              <a:ext uri="{FF2B5EF4-FFF2-40B4-BE49-F238E27FC236}">
                <a16:creationId xmlns:a16="http://schemas.microsoft.com/office/drawing/2014/main" id="{68292A54-D781-9AD9-A56D-56ADA4CC5FD7}"/>
              </a:ext>
            </a:extLst>
          </p:cNvPr>
          <p:cNvGrpSpPr/>
          <p:nvPr/>
        </p:nvGrpSpPr>
        <p:grpSpPr>
          <a:xfrm>
            <a:off x="4435812" y="554477"/>
            <a:ext cx="4893013" cy="5817140"/>
            <a:chOff x="0" y="0"/>
            <a:chExt cx="3996690" cy="4455160"/>
          </a:xfrm>
        </p:grpSpPr>
        <p:sp>
          <p:nvSpPr>
            <p:cNvPr id="5" name="テキスト ボックス 2">
              <a:extLst>
                <a:ext uri="{FF2B5EF4-FFF2-40B4-BE49-F238E27FC236}">
                  <a16:creationId xmlns:a16="http://schemas.microsoft.com/office/drawing/2014/main" id="{A8EDD199-D07B-4EF9-7426-7759B22C9E2C}"/>
                </a:ext>
              </a:extLst>
            </p:cNvPr>
            <p:cNvSpPr txBox="1">
              <a:spLocks noChangeArrowheads="1"/>
            </p:cNvSpPr>
            <p:nvPr/>
          </p:nvSpPr>
          <p:spPr bwMode="auto">
            <a:xfrm>
              <a:off x="1638300" y="2110740"/>
              <a:ext cx="717550" cy="215900"/>
            </a:xfrm>
            <a:prstGeom prst="rect">
              <a:avLst/>
            </a:prstGeom>
            <a:noFill/>
            <a:ln w="9525">
              <a:noFill/>
              <a:miter lim="800000"/>
              <a:headEnd/>
              <a:tailEnd/>
            </a:ln>
          </p:spPr>
          <p:txBody>
            <a:bodyPr rot="0" vert="horz" wrap="square" lIns="91440" tIns="45720" rIns="91440" bIns="45720" anchor="t" anchorCtr="0">
              <a:noAutofit/>
            </a:bodyPr>
            <a:lstStyle/>
            <a:p>
              <a:pPr algn="l">
                <a:lnSpc>
                  <a:spcPts val="900"/>
                </a:lnSpc>
              </a:pPr>
              <a:r>
                <a:rPr lang="ja-JP" sz="900" b="1" kern="100">
                  <a:solidFill>
                    <a:srgbClr val="000000"/>
                  </a:solidFill>
                  <a:effectLst/>
                  <a:latin typeface="游明朝" panose="02020400000000000000" pitchFamily="18" charset="-128"/>
                  <a:ea typeface="ＭＳ 明朝" panose="02020609040205080304" pitchFamily="49" charset="-128"/>
                  <a:cs typeface="Times New Roman" panose="02020603050405020304" pitchFamily="18" charset="0"/>
                </a:rPr>
                <a:t>語彙部門</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nvGrpSpPr>
            <p:cNvPr id="6" name="グループ化 5">
              <a:extLst>
                <a:ext uri="{FF2B5EF4-FFF2-40B4-BE49-F238E27FC236}">
                  <a16:creationId xmlns:a16="http://schemas.microsoft.com/office/drawing/2014/main" id="{03F3FE13-5086-10A7-C2EB-BBB08ED0AAD7}"/>
                </a:ext>
              </a:extLst>
            </p:cNvPr>
            <p:cNvGrpSpPr/>
            <p:nvPr/>
          </p:nvGrpSpPr>
          <p:grpSpPr>
            <a:xfrm>
              <a:off x="0" y="0"/>
              <a:ext cx="3996690" cy="4455160"/>
              <a:chOff x="0" y="0"/>
              <a:chExt cx="3996690" cy="4455160"/>
            </a:xfrm>
          </p:grpSpPr>
          <p:grpSp>
            <p:nvGrpSpPr>
              <p:cNvPr id="7" name="グループ化 6">
                <a:extLst>
                  <a:ext uri="{FF2B5EF4-FFF2-40B4-BE49-F238E27FC236}">
                    <a16:creationId xmlns:a16="http://schemas.microsoft.com/office/drawing/2014/main" id="{68F494C2-821E-129C-D5B7-CA4D6370C16C}"/>
                  </a:ext>
                </a:extLst>
              </p:cNvPr>
              <p:cNvGrpSpPr/>
              <p:nvPr/>
            </p:nvGrpSpPr>
            <p:grpSpPr>
              <a:xfrm>
                <a:off x="0" y="0"/>
                <a:ext cx="3996690" cy="4455160"/>
                <a:chOff x="0" y="0"/>
                <a:chExt cx="3996690" cy="4455160"/>
              </a:xfrm>
            </p:grpSpPr>
            <p:grpSp>
              <p:nvGrpSpPr>
                <p:cNvPr id="22" name="グループ化 21">
                  <a:extLst>
                    <a:ext uri="{FF2B5EF4-FFF2-40B4-BE49-F238E27FC236}">
                      <a16:creationId xmlns:a16="http://schemas.microsoft.com/office/drawing/2014/main" id="{A54D9308-241C-DBA1-43BC-9E7B9D0F8D47}"/>
                    </a:ext>
                  </a:extLst>
                </p:cNvPr>
                <p:cNvGrpSpPr/>
                <p:nvPr/>
              </p:nvGrpSpPr>
              <p:grpSpPr>
                <a:xfrm>
                  <a:off x="0" y="0"/>
                  <a:ext cx="3938270" cy="4342130"/>
                  <a:chOff x="0" y="0"/>
                  <a:chExt cx="3938270" cy="4342130"/>
                </a:xfrm>
              </p:grpSpPr>
              <p:grpSp>
                <p:nvGrpSpPr>
                  <p:cNvPr id="28" name="グループ化 27">
                    <a:extLst>
                      <a:ext uri="{FF2B5EF4-FFF2-40B4-BE49-F238E27FC236}">
                        <a16:creationId xmlns:a16="http://schemas.microsoft.com/office/drawing/2014/main" id="{4661FBEB-8E09-D41D-DE64-DB340DC40216}"/>
                      </a:ext>
                    </a:extLst>
                  </p:cNvPr>
                  <p:cNvGrpSpPr/>
                  <p:nvPr/>
                </p:nvGrpSpPr>
                <p:grpSpPr>
                  <a:xfrm>
                    <a:off x="0" y="0"/>
                    <a:ext cx="3938270" cy="4340860"/>
                    <a:chOff x="0" y="0"/>
                    <a:chExt cx="3938270" cy="4340860"/>
                  </a:xfrm>
                </p:grpSpPr>
                <p:grpSp>
                  <p:nvGrpSpPr>
                    <p:cNvPr id="30" name="グループ化 29">
                      <a:extLst>
                        <a:ext uri="{FF2B5EF4-FFF2-40B4-BE49-F238E27FC236}">
                          <a16:creationId xmlns:a16="http://schemas.microsoft.com/office/drawing/2014/main" id="{0E51D689-919A-9B05-B94E-2D6661465E0B}"/>
                        </a:ext>
                      </a:extLst>
                    </p:cNvPr>
                    <p:cNvGrpSpPr/>
                    <p:nvPr/>
                  </p:nvGrpSpPr>
                  <p:grpSpPr>
                    <a:xfrm>
                      <a:off x="0" y="0"/>
                      <a:ext cx="3938270" cy="4340860"/>
                      <a:chOff x="0" y="0"/>
                      <a:chExt cx="3938270" cy="4340860"/>
                    </a:xfrm>
                  </p:grpSpPr>
                  <p:grpSp>
                    <p:nvGrpSpPr>
                      <p:cNvPr id="32" name="グループ化 31">
                        <a:extLst>
                          <a:ext uri="{FF2B5EF4-FFF2-40B4-BE49-F238E27FC236}">
                            <a16:creationId xmlns:a16="http://schemas.microsoft.com/office/drawing/2014/main" id="{D0D643CD-4880-2128-5764-C50AC5763949}"/>
                          </a:ext>
                        </a:extLst>
                      </p:cNvPr>
                      <p:cNvGrpSpPr/>
                      <p:nvPr/>
                    </p:nvGrpSpPr>
                    <p:grpSpPr>
                      <a:xfrm>
                        <a:off x="0" y="0"/>
                        <a:ext cx="3938270" cy="4340860"/>
                        <a:chOff x="0" y="0"/>
                        <a:chExt cx="3938270" cy="4340860"/>
                      </a:xfrm>
                    </p:grpSpPr>
                    <p:grpSp>
                      <p:nvGrpSpPr>
                        <p:cNvPr id="36" name="グループ化 35">
                          <a:extLst>
                            <a:ext uri="{FF2B5EF4-FFF2-40B4-BE49-F238E27FC236}">
                              <a16:creationId xmlns:a16="http://schemas.microsoft.com/office/drawing/2014/main" id="{27B0B649-C792-C13B-BBF5-14E71B0195E0}"/>
                            </a:ext>
                          </a:extLst>
                        </p:cNvPr>
                        <p:cNvGrpSpPr/>
                        <p:nvPr/>
                      </p:nvGrpSpPr>
                      <p:grpSpPr>
                        <a:xfrm>
                          <a:off x="0" y="0"/>
                          <a:ext cx="3938270" cy="4340860"/>
                          <a:chOff x="0" y="0"/>
                          <a:chExt cx="3938270" cy="4340860"/>
                        </a:xfrm>
                      </p:grpSpPr>
                      <p:grpSp>
                        <p:nvGrpSpPr>
                          <p:cNvPr id="38" name="グループ化 37">
                            <a:extLst>
                              <a:ext uri="{FF2B5EF4-FFF2-40B4-BE49-F238E27FC236}">
                                <a16:creationId xmlns:a16="http://schemas.microsoft.com/office/drawing/2014/main" id="{DB879994-14B3-2FED-1706-EFF6D6492EB8}"/>
                              </a:ext>
                            </a:extLst>
                          </p:cNvPr>
                          <p:cNvGrpSpPr/>
                          <p:nvPr/>
                        </p:nvGrpSpPr>
                        <p:grpSpPr>
                          <a:xfrm>
                            <a:off x="0" y="0"/>
                            <a:ext cx="3938270" cy="4340860"/>
                            <a:chOff x="0" y="0"/>
                            <a:chExt cx="3938270" cy="4340860"/>
                          </a:xfrm>
                        </p:grpSpPr>
                        <p:grpSp>
                          <p:nvGrpSpPr>
                            <p:cNvPr id="41" name="グループ化 40">
                              <a:extLst>
                                <a:ext uri="{FF2B5EF4-FFF2-40B4-BE49-F238E27FC236}">
                                  <a16:creationId xmlns:a16="http://schemas.microsoft.com/office/drawing/2014/main" id="{584F9D6A-ABB3-5BD2-7DD2-2747B633E723}"/>
                                </a:ext>
                              </a:extLst>
                            </p:cNvPr>
                            <p:cNvGrpSpPr/>
                            <p:nvPr/>
                          </p:nvGrpSpPr>
                          <p:grpSpPr>
                            <a:xfrm>
                              <a:off x="0" y="0"/>
                              <a:ext cx="3938270" cy="4340860"/>
                              <a:chOff x="0" y="0"/>
                              <a:chExt cx="3938270" cy="4340860"/>
                            </a:xfrm>
                          </p:grpSpPr>
                          <p:sp>
                            <p:nvSpPr>
                              <p:cNvPr id="43" name="フローチャート: 処理 42">
                                <a:extLst>
                                  <a:ext uri="{FF2B5EF4-FFF2-40B4-BE49-F238E27FC236}">
                                    <a16:creationId xmlns:a16="http://schemas.microsoft.com/office/drawing/2014/main" id="{CBC34CC7-CAC5-F59E-4CE3-CDA59869D85E}"/>
                                  </a:ext>
                                </a:extLst>
                              </p:cNvPr>
                              <p:cNvSpPr/>
                              <p:nvPr/>
                            </p:nvSpPr>
                            <p:spPr>
                              <a:xfrm>
                                <a:off x="0" y="3749040"/>
                                <a:ext cx="1314450" cy="279400"/>
                              </a:xfrm>
                              <a:prstGeom prst="flowChartProcess">
                                <a:avLst/>
                              </a:prstGeom>
                              <a:pattFill prst="pct25">
                                <a:fgClr>
                                  <a:sysClr val="windowText" lastClr="000000"/>
                                </a:fgClr>
                                <a:bgClr>
                                  <a:sysClr val="window" lastClr="FFFFFF"/>
                                </a:bgClr>
                              </a:patt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44" name="フローチャート: 処理 43">
                                <a:extLst>
                                  <a:ext uri="{FF2B5EF4-FFF2-40B4-BE49-F238E27FC236}">
                                    <a16:creationId xmlns:a16="http://schemas.microsoft.com/office/drawing/2014/main" id="{E45FD011-1732-7C7A-DAAB-28A5ECA900C4}"/>
                                  </a:ext>
                                </a:extLst>
                              </p:cNvPr>
                              <p:cNvSpPr/>
                              <p:nvPr/>
                            </p:nvSpPr>
                            <p:spPr>
                              <a:xfrm>
                                <a:off x="2583180" y="3733800"/>
                                <a:ext cx="1314450" cy="279400"/>
                              </a:xfrm>
                              <a:prstGeom prst="flowChartProcess">
                                <a:avLst/>
                              </a:prstGeom>
                              <a:pattFill prst="pct25">
                                <a:fgClr>
                                  <a:sysClr val="windowText" lastClr="000000"/>
                                </a:fgClr>
                                <a:bgClr>
                                  <a:sysClr val="window" lastClr="FFFFFF"/>
                                </a:bgClr>
                              </a:patt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nvGrpSpPr>
                              <p:cNvPr id="45" name="グループ化 44">
                                <a:extLst>
                                  <a:ext uri="{FF2B5EF4-FFF2-40B4-BE49-F238E27FC236}">
                                    <a16:creationId xmlns:a16="http://schemas.microsoft.com/office/drawing/2014/main" id="{079BCC99-F899-33C3-4AB4-966848E4D3E3}"/>
                                  </a:ext>
                                </a:extLst>
                              </p:cNvPr>
                              <p:cNvGrpSpPr/>
                              <p:nvPr/>
                            </p:nvGrpSpPr>
                            <p:grpSpPr>
                              <a:xfrm>
                                <a:off x="0" y="0"/>
                                <a:ext cx="3938270" cy="3737610"/>
                                <a:chOff x="0" y="0"/>
                                <a:chExt cx="3938270" cy="3737610"/>
                              </a:xfrm>
                            </p:grpSpPr>
                            <p:grpSp>
                              <p:nvGrpSpPr>
                                <p:cNvPr id="49" name="グループ化 48">
                                  <a:extLst>
                                    <a:ext uri="{FF2B5EF4-FFF2-40B4-BE49-F238E27FC236}">
                                      <a16:creationId xmlns:a16="http://schemas.microsoft.com/office/drawing/2014/main" id="{A140B817-D18C-4A1A-8FB5-FB07F04EBE94}"/>
                                    </a:ext>
                                  </a:extLst>
                                </p:cNvPr>
                                <p:cNvGrpSpPr/>
                                <p:nvPr/>
                              </p:nvGrpSpPr>
                              <p:grpSpPr>
                                <a:xfrm>
                                  <a:off x="0" y="0"/>
                                  <a:ext cx="3938270" cy="3737610"/>
                                  <a:chOff x="0" y="0"/>
                                  <a:chExt cx="3938270" cy="3737610"/>
                                </a:xfrm>
                              </p:grpSpPr>
                              <p:sp>
                                <p:nvSpPr>
                                  <p:cNvPr id="51" name="フローチャート: 処理 50">
                                    <a:extLst>
                                      <a:ext uri="{FF2B5EF4-FFF2-40B4-BE49-F238E27FC236}">
                                        <a16:creationId xmlns:a16="http://schemas.microsoft.com/office/drawing/2014/main" id="{0774A096-5FA3-BFA2-D52D-12A8E13A0F03}"/>
                                      </a:ext>
                                    </a:extLst>
                                  </p:cNvPr>
                                  <p:cNvSpPr/>
                                  <p:nvPr/>
                                </p:nvSpPr>
                                <p:spPr>
                                  <a:xfrm>
                                    <a:off x="0" y="60960"/>
                                    <a:ext cx="1314450" cy="1155700"/>
                                  </a:xfrm>
                                  <a:prstGeom prst="flowChartProcess">
                                    <a:avLst/>
                                  </a:prstGeom>
                                  <a:pattFill prst="pct25">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2" name="フローチャート: 処理 51">
                                    <a:extLst>
                                      <a:ext uri="{FF2B5EF4-FFF2-40B4-BE49-F238E27FC236}">
                                        <a16:creationId xmlns:a16="http://schemas.microsoft.com/office/drawing/2014/main" id="{15CAF45E-B1BE-33D9-C054-33BDD9F39C78}"/>
                                      </a:ext>
                                    </a:extLst>
                                  </p:cNvPr>
                                  <p:cNvSpPr/>
                                  <p:nvPr/>
                                </p:nvSpPr>
                                <p:spPr>
                                  <a:xfrm>
                                    <a:off x="0" y="1516380"/>
                                    <a:ext cx="1314450" cy="1746250"/>
                                  </a:xfrm>
                                  <a:prstGeom prst="flowChartProcess">
                                    <a:avLst/>
                                  </a:prstGeom>
                                  <a:pattFill prst="pct25">
                                    <a:fgClr>
                                      <a:sysClr val="windowText" lastClr="000000"/>
                                    </a:fgClr>
                                    <a:bgClr>
                                      <a:sysClr val="window" lastClr="FFFFFF"/>
                                    </a:bgClr>
                                  </a:patt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3" name="フローチャート: 処理 52">
                                    <a:extLst>
                                      <a:ext uri="{FF2B5EF4-FFF2-40B4-BE49-F238E27FC236}">
                                        <a16:creationId xmlns:a16="http://schemas.microsoft.com/office/drawing/2014/main" id="{53221114-E0FD-7C7B-0BD7-E950820D3B7E}"/>
                                      </a:ext>
                                    </a:extLst>
                                  </p:cNvPr>
                                  <p:cNvSpPr/>
                                  <p:nvPr/>
                                </p:nvSpPr>
                                <p:spPr>
                                  <a:xfrm>
                                    <a:off x="2583180" y="1516380"/>
                                    <a:ext cx="1314450" cy="1746250"/>
                                  </a:xfrm>
                                  <a:prstGeom prst="flowChartProcess">
                                    <a:avLst/>
                                  </a:prstGeom>
                                  <a:pattFill prst="pct25">
                                    <a:fgClr>
                                      <a:sysClr val="windowText" lastClr="000000"/>
                                    </a:fgClr>
                                    <a:bgClr>
                                      <a:sysClr val="window" lastClr="FFFFFF"/>
                                    </a:bgClr>
                                  </a:patt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4" name="楕円 6">
                                    <a:extLst>
                                      <a:ext uri="{FF2B5EF4-FFF2-40B4-BE49-F238E27FC236}">
                                        <a16:creationId xmlns:a16="http://schemas.microsoft.com/office/drawing/2014/main" id="{E70C0223-5616-33F2-D96A-1BBDDC00F0E4}"/>
                                      </a:ext>
                                    </a:extLst>
                                  </p:cNvPr>
                                  <p:cNvSpPr/>
                                  <p:nvPr/>
                                </p:nvSpPr>
                                <p:spPr>
                                  <a:xfrm>
                                    <a:off x="2484120" y="0"/>
                                    <a:ext cx="1454150" cy="9525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5" name="フローチャート: 処理 54">
                                    <a:extLst>
                                      <a:ext uri="{FF2B5EF4-FFF2-40B4-BE49-F238E27FC236}">
                                        <a16:creationId xmlns:a16="http://schemas.microsoft.com/office/drawing/2014/main" id="{AE38CB8E-A4C1-47C8-38DE-3B68849FD024}"/>
                                      </a:ext>
                                    </a:extLst>
                                  </p:cNvPr>
                                  <p:cNvSpPr/>
                                  <p:nvPr/>
                                </p:nvSpPr>
                                <p:spPr>
                                  <a:xfrm>
                                    <a:off x="182880" y="312420"/>
                                    <a:ext cx="755650" cy="349250"/>
                                  </a:xfrm>
                                  <a:prstGeom prst="flowChart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56" name="フローチャート: 処理 55">
                                    <a:extLst>
                                      <a:ext uri="{FF2B5EF4-FFF2-40B4-BE49-F238E27FC236}">
                                        <a16:creationId xmlns:a16="http://schemas.microsoft.com/office/drawing/2014/main" id="{4E989ECD-FF86-92E1-FDFE-CA5F53FDFE12}"/>
                                      </a:ext>
                                    </a:extLst>
                                  </p:cNvPr>
                                  <p:cNvSpPr/>
                                  <p:nvPr/>
                                </p:nvSpPr>
                                <p:spPr>
                                  <a:xfrm>
                                    <a:off x="182880" y="1927860"/>
                                    <a:ext cx="755650" cy="349250"/>
                                  </a:xfrm>
                                  <a:prstGeom prst="flowChartProcess">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cxnSp>
                                <p:nvCxnSpPr>
                                  <p:cNvPr id="57" name="直線コネクタ 56">
                                    <a:extLst>
                                      <a:ext uri="{FF2B5EF4-FFF2-40B4-BE49-F238E27FC236}">
                                        <a16:creationId xmlns:a16="http://schemas.microsoft.com/office/drawing/2014/main" id="{22E18072-6255-0C12-FC10-DA48CCDB60DF}"/>
                                      </a:ext>
                                    </a:extLst>
                                  </p:cNvPr>
                                  <p:cNvCxnSpPr/>
                                  <p:nvPr/>
                                </p:nvCxnSpPr>
                                <p:spPr>
                                  <a:xfrm>
                                    <a:off x="937260" y="464820"/>
                                    <a:ext cx="154940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BEFD693A-41C5-3BB7-56D1-0B73EF60515F}"/>
                                      </a:ext>
                                    </a:extLst>
                                  </p:cNvPr>
                                  <p:cNvCxnSpPr/>
                                  <p:nvPr/>
                                </p:nvCxnSpPr>
                                <p:spPr>
                                  <a:xfrm>
                                    <a:off x="396240" y="662940"/>
                                    <a:ext cx="0" cy="12636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FF19A3EF-DB21-B969-7ADF-AB5B5F763243}"/>
                                      </a:ext>
                                    </a:extLst>
                                  </p:cNvPr>
                                  <p:cNvCxnSpPr/>
                                  <p:nvPr/>
                                </p:nvCxnSpPr>
                                <p:spPr>
                                  <a:xfrm>
                                    <a:off x="396240" y="1021080"/>
                                    <a:ext cx="1905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A5800F-FD49-9978-E901-9F1E6CADFD8F}"/>
                                      </a:ext>
                                    </a:extLst>
                                  </p:cNvPr>
                                  <p:cNvCxnSpPr/>
                                  <p:nvPr/>
                                </p:nvCxnSpPr>
                                <p:spPr>
                                  <a:xfrm>
                                    <a:off x="1143000" y="60198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3E5B346-213E-A2FA-A011-5BA638390C2D}"/>
                                      </a:ext>
                                    </a:extLst>
                                  </p:cNvPr>
                                  <p:cNvCxnSpPr/>
                                  <p:nvPr/>
                                </p:nvCxnSpPr>
                                <p:spPr>
                                  <a:xfrm>
                                    <a:off x="3230880" y="1021080"/>
                                    <a:ext cx="0" cy="4953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634D7F02-4BCB-85A5-0F8B-3098889E6AB8}"/>
                                      </a:ext>
                                    </a:extLst>
                                  </p:cNvPr>
                                  <p:cNvCxnSpPr/>
                                  <p:nvPr/>
                                </p:nvCxnSpPr>
                                <p:spPr>
                                  <a:xfrm flipH="1">
                                    <a:off x="1318260" y="1021080"/>
                                    <a:ext cx="19113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F3456CEB-97B4-99AF-D43E-3EB6ABA2C06F}"/>
                                      </a:ext>
                                    </a:extLst>
                                  </p:cNvPr>
                                  <p:cNvCxnSpPr/>
                                  <p:nvPr/>
                                </p:nvCxnSpPr>
                                <p:spPr>
                                  <a:xfrm>
                                    <a:off x="472440" y="2278380"/>
                                    <a:ext cx="0" cy="520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470A9368-757E-46E2-33FD-29AE54087677}"/>
                                      </a:ext>
                                    </a:extLst>
                                  </p:cNvPr>
                                  <p:cNvCxnSpPr/>
                                  <p:nvPr/>
                                </p:nvCxnSpPr>
                                <p:spPr>
                                  <a:xfrm flipV="1">
                                    <a:off x="723900" y="2278380"/>
                                    <a:ext cx="0" cy="52070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3E17CFD7-A24D-56C5-7678-F843E456FF82}"/>
                                      </a:ext>
                                    </a:extLst>
                                  </p:cNvPr>
                                  <p:cNvCxnSpPr/>
                                  <p:nvPr/>
                                </p:nvCxnSpPr>
                                <p:spPr>
                                  <a:xfrm flipH="1" flipV="1">
                                    <a:off x="937260" y="2087880"/>
                                    <a:ext cx="622300" cy="18415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7180200-1217-F877-BBF7-B15D425AF4A2}"/>
                                      </a:ext>
                                    </a:extLst>
                                  </p:cNvPr>
                                  <p:cNvCxnSpPr/>
                                  <p:nvPr/>
                                </p:nvCxnSpPr>
                                <p:spPr>
                                  <a:xfrm flipH="1">
                                    <a:off x="937260" y="2727960"/>
                                    <a:ext cx="666750" cy="27305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99B90D0A-4492-9D52-D0EE-314F4E3A2B2A}"/>
                                      </a:ext>
                                    </a:extLst>
                                  </p:cNvPr>
                                  <p:cNvCxnSpPr/>
                                  <p:nvPr/>
                                </p:nvCxnSpPr>
                                <p:spPr>
                                  <a:xfrm flipH="1">
                                    <a:off x="2346960" y="2278380"/>
                                    <a:ext cx="23495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7A4AD99D-354E-3ED4-7F14-625321AEDD5E}"/>
                                      </a:ext>
                                    </a:extLst>
                                  </p:cNvPr>
                                  <p:cNvCxnSpPr/>
                                  <p:nvPr/>
                                </p:nvCxnSpPr>
                                <p:spPr>
                                  <a:xfrm flipH="1">
                                    <a:off x="2346960" y="2659380"/>
                                    <a:ext cx="23495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4CD8244C-8442-793F-C7DB-76435D98177A}"/>
                                      </a:ext>
                                    </a:extLst>
                                  </p:cNvPr>
                                  <p:cNvCxnSpPr/>
                                  <p:nvPr/>
                                </p:nvCxnSpPr>
                                <p:spPr>
                                  <a:xfrm>
                                    <a:off x="586740" y="3147060"/>
                                    <a:ext cx="0" cy="5905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2">
                                    <a:extLst>
                                      <a:ext uri="{FF2B5EF4-FFF2-40B4-BE49-F238E27FC236}">
                                        <a16:creationId xmlns:a16="http://schemas.microsoft.com/office/drawing/2014/main" id="{CD5CF811-0991-D5F4-E4F8-F848F25651C4}"/>
                                      </a:ext>
                                    </a:extLst>
                                  </p:cNvPr>
                                  <p:cNvSpPr txBox="1">
                                    <a:spLocks noChangeArrowheads="1"/>
                                  </p:cNvSpPr>
                                  <p:nvPr/>
                                </p:nvSpPr>
                                <p:spPr bwMode="auto">
                                  <a:xfrm>
                                    <a:off x="182880" y="45720"/>
                                    <a:ext cx="1200150" cy="279400"/>
                                  </a:xfrm>
                                  <a:prstGeom prst="rect">
                                    <a:avLst/>
                                  </a:prstGeom>
                                  <a:noFill/>
                                  <a:ln w="9525">
                                    <a:noFill/>
                                    <a:miter lim="800000"/>
                                    <a:headEnd/>
                                    <a:tailEnd/>
                                  </a:ln>
                                </p:spPr>
                                <p:txBody>
                                  <a:bodyPr rot="0" vert="horz" wrap="square" lIns="91440" tIns="45720" rIns="91440" bIns="45720" anchor="t" anchorCtr="0">
                                    <a:noAutofit/>
                                  </a:bodyPr>
                                  <a:lstStyle/>
                                  <a:p>
                                    <a:pPr algn="just">
                                      <a:lnSpc>
                                        <a:spcPts val="1200"/>
                                      </a:lnSpc>
                                    </a:pPr>
                                    <a:r>
                                      <a:rPr lang="ja-JP" sz="900" b="1" kern="100">
                                        <a:effectLst/>
                                        <a:latin typeface="游明朝" panose="02020400000000000000" pitchFamily="18" charset="-128"/>
                                        <a:ea typeface="ＭＳ 明朝" panose="02020609040205080304" pitchFamily="49" charset="-128"/>
                                        <a:cs typeface="Times New Roman" panose="02020603050405020304" pitchFamily="18" charset="0"/>
                                      </a:rPr>
                                      <a:t>概念化部門</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cxnSp>
                              <p:nvCxnSpPr>
                                <p:cNvPr id="50" name="直線矢印コネクタ 49">
                                  <a:extLst>
                                    <a:ext uri="{FF2B5EF4-FFF2-40B4-BE49-F238E27FC236}">
                                      <a16:creationId xmlns:a16="http://schemas.microsoft.com/office/drawing/2014/main" id="{C2CAFCD8-A855-9909-019B-DD685B0FD357}"/>
                                    </a:ext>
                                  </a:extLst>
                                </p:cNvPr>
                                <p:cNvCxnSpPr/>
                                <p:nvPr/>
                              </p:nvCxnSpPr>
                              <p:spPr>
                                <a:xfrm flipH="1">
                                  <a:off x="937260" y="601980"/>
                                  <a:ext cx="20955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cxnSp>
                            <p:nvCxnSpPr>
                              <p:cNvPr id="46" name="直線矢印コネクタ 45">
                                <a:extLst>
                                  <a:ext uri="{FF2B5EF4-FFF2-40B4-BE49-F238E27FC236}">
                                    <a16:creationId xmlns:a16="http://schemas.microsoft.com/office/drawing/2014/main" id="{2413609E-E3AA-DD17-0595-DB85F59C3854}"/>
                                  </a:ext>
                                </a:extLst>
                              </p:cNvPr>
                              <p:cNvCxnSpPr/>
                              <p:nvPr/>
                            </p:nvCxnSpPr>
                            <p:spPr>
                              <a:xfrm>
                                <a:off x="586740" y="4335780"/>
                                <a:ext cx="101600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D632EE35-61A5-8E5B-2EBC-BF359CB1D670}"/>
                                  </a:ext>
                                </a:extLst>
                              </p:cNvPr>
                              <p:cNvCxnSpPr/>
                              <p:nvPr/>
                            </p:nvCxnSpPr>
                            <p:spPr>
                              <a:xfrm>
                                <a:off x="586740" y="4023360"/>
                                <a:ext cx="0" cy="3175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AEB1D54-13D5-0EBB-B65F-27D20E24AAEE}"/>
                                  </a:ext>
                                </a:extLst>
                              </p:cNvPr>
                              <p:cNvCxnSpPr/>
                              <p:nvPr/>
                            </p:nvCxnSpPr>
                            <p:spPr>
                              <a:xfrm>
                                <a:off x="2247900" y="4335780"/>
                                <a:ext cx="10223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フローチャート: 処理 41">
                              <a:extLst>
                                <a:ext uri="{FF2B5EF4-FFF2-40B4-BE49-F238E27FC236}">
                                  <a16:creationId xmlns:a16="http://schemas.microsoft.com/office/drawing/2014/main" id="{AAED70E7-9186-BB61-E9A9-F7702B533867}"/>
                                </a:ext>
                              </a:extLst>
                            </p:cNvPr>
                            <p:cNvSpPr/>
                            <p:nvPr/>
                          </p:nvSpPr>
                          <p:spPr>
                            <a:xfrm>
                              <a:off x="182880" y="2796540"/>
                              <a:ext cx="755650" cy="349250"/>
                            </a:xfrm>
                            <a:prstGeom prst="flowChartProcess">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cxnSp>
                        <p:nvCxnSpPr>
                          <p:cNvPr id="39" name="直線矢印コネクタ 38">
                            <a:extLst>
                              <a:ext uri="{FF2B5EF4-FFF2-40B4-BE49-F238E27FC236}">
                                <a16:creationId xmlns:a16="http://schemas.microsoft.com/office/drawing/2014/main" id="{676391F1-E180-E7EE-A5FD-34382FCEF094}"/>
                              </a:ext>
                            </a:extLst>
                          </p:cNvPr>
                          <p:cNvCxnSpPr/>
                          <p:nvPr/>
                        </p:nvCxnSpPr>
                        <p:spPr>
                          <a:xfrm flipV="1">
                            <a:off x="3268980" y="3261360"/>
                            <a:ext cx="0" cy="476250"/>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FE117155-3B51-D374-D6BB-A7158188F878}"/>
                              </a:ext>
                            </a:extLst>
                          </p:cNvPr>
                          <p:cNvCxnSpPr/>
                          <p:nvPr/>
                        </p:nvCxnSpPr>
                        <p:spPr>
                          <a:xfrm flipV="1">
                            <a:off x="2796540" y="3261360"/>
                            <a:ext cx="0" cy="2349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7" name="直線コネクタ 36">
                          <a:extLst>
                            <a:ext uri="{FF2B5EF4-FFF2-40B4-BE49-F238E27FC236}">
                              <a16:creationId xmlns:a16="http://schemas.microsoft.com/office/drawing/2014/main" id="{75F9BAAD-BE0B-7CC4-6443-6FC1621145EA}"/>
                            </a:ext>
                          </a:extLst>
                        </p:cNvPr>
                        <p:cNvCxnSpPr/>
                        <p:nvPr/>
                      </p:nvCxnSpPr>
                      <p:spPr>
                        <a:xfrm flipH="1">
                          <a:off x="1043940" y="3497580"/>
                          <a:ext cx="1752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2915F70E-43A4-7B9A-0556-9C3E94839732}"/>
                          </a:ext>
                        </a:extLst>
                      </p:cNvPr>
                      <p:cNvGrpSpPr/>
                      <p:nvPr/>
                    </p:nvGrpSpPr>
                    <p:grpSpPr>
                      <a:xfrm>
                        <a:off x="586740" y="906780"/>
                        <a:ext cx="1807210" cy="1981200"/>
                        <a:chOff x="0" y="0"/>
                        <a:chExt cx="1807210" cy="1981200"/>
                      </a:xfrm>
                    </p:grpSpPr>
                    <p:sp>
                      <p:nvSpPr>
                        <p:cNvPr id="34" name="楕円 7">
                          <a:extLst>
                            <a:ext uri="{FF2B5EF4-FFF2-40B4-BE49-F238E27FC236}">
                              <a16:creationId xmlns:a16="http://schemas.microsoft.com/office/drawing/2014/main" id="{1B8AA2AF-CA54-090B-E17C-C7BD52515D0E}"/>
                            </a:ext>
                          </a:extLst>
                        </p:cNvPr>
                        <p:cNvSpPr/>
                        <p:nvPr/>
                      </p:nvSpPr>
                      <p:spPr>
                        <a:xfrm>
                          <a:off x="937260" y="1143000"/>
                          <a:ext cx="869950" cy="838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sp>
                      <p:nvSpPr>
                        <p:cNvPr id="35" name="フローチャート: 処理 34">
                          <a:extLst>
                            <a:ext uri="{FF2B5EF4-FFF2-40B4-BE49-F238E27FC236}">
                              <a16:creationId xmlns:a16="http://schemas.microsoft.com/office/drawing/2014/main" id="{B4ACED10-8B5B-5998-4B6A-F90FE6747D8E}"/>
                            </a:ext>
                          </a:extLst>
                        </p:cNvPr>
                        <p:cNvSpPr/>
                        <p:nvPr/>
                      </p:nvSpPr>
                      <p:spPr>
                        <a:xfrm>
                          <a:off x="0" y="0"/>
                          <a:ext cx="628650" cy="203200"/>
                        </a:xfrm>
                        <a:prstGeom prst="flowChartProcess">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grpSp>
                </p:grpSp>
                <p:cxnSp>
                  <p:nvCxnSpPr>
                    <p:cNvPr id="31" name="直線コネクタ 30">
                      <a:extLst>
                        <a:ext uri="{FF2B5EF4-FFF2-40B4-BE49-F238E27FC236}">
                          <a16:creationId xmlns:a16="http://schemas.microsoft.com/office/drawing/2014/main" id="{9CD75617-D20F-E296-B40E-2F0E35C00000}"/>
                        </a:ext>
                      </a:extLst>
                    </p:cNvPr>
                    <p:cNvCxnSpPr/>
                    <p:nvPr/>
                  </p:nvCxnSpPr>
                  <p:spPr>
                    <a:xfrm>
                      <a:off x="1524000" y="2484120"/>
                      <a:ext cx="869950" cy="0"/>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29" name="直線矢印コネクタ 28">
                    <a:extLst>
                      <a:ext uri="{FF2B5EF4-FFF2-40B4-BE49-F238E27FC236}">
                        <a16:creationId xmlns:a16="http://schemas.microsoft.com/office/drawing/2014/main" id="{6813B5A6-83BF-1844-FCAC-358CE335A500}"/>
                      </a:ext>
                    </a:extLst>
                  </p:cNvPr>
                  <p:cNvCxnSpPr/>
                  <p:nvPr/>
                </p:nvCxnSpPr>
                <p:spPr>
                  <a:xfrm flipV="1">
                    <a:off x="3268980" y="4030980"/>
                    <a:ext cx="0" cy="31115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テキスト ボックス 2">
                  <a:extLst>
                    <a:ext uri="{FF2B5EF4-FFF2-40B4-BE49-F238E27FC236}">
                      <a16:creationId xmlns:a16="http://schemas.microsoft.com/office/drawing/2014/main" id="{3B666F5A-AC61-889A-DAC0-11994F7030BF}"/>
                    </a:ext>
                  </a:extLst>
                </p:cNvPr>
                <p:cNvSpPr txBox="1">
                  <a:spLocks noChangeArrowheads="1"/>
                </p:cNvSpPr>
                <p:nvPr/>
              </p:nvSpPr>
              <p:spPr bwMode="auto">
                <a:xfrm>
                  <a:off x="1630680" y="4175760"/>
                  <a:ext cx="6096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スピーチ</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4" name="テキスト ボックス 2">
                  <a:extLst>
                    <a:ext uri="{FF2B5EF4-FFF2-40B4-BE49-F238E27FC236}">
                      <a16:creationId xmlns:a16="http://schemas.microsoft.com/office/drawing/2014/main" id="{5E90EB26-F5D5-699A-5FAF-FF819CE45878}"/>
                    </a:ext>
                  </a:extLst>
                </p:cNvPr>
                <p:cNvSpPr txBox="1">
                  <a:spLocks noChangeArrowheads="1"/>
                </p:cNvSpPr>
                <p:nvPr/>
              </p:nvSpPr>
              <p:spPr bwMode="auto">
                <a:xfrm>
                  <a:off x="2895600" y="3703320"/>
                  <a:ext cx="10414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900" b="1" kern="100">
                      <a:effectLst/>
                      <a:latin typeface="游明朝" panose="02020400000000000000" pitchFamily="18" charset="-128"/>
                      <a:ea typeface="ＭＳ 明朝" panose="02020609040205080304" pitchFamily="49" charset="-128"/>
                      <a:cs typeface="Times New Roman" panose="02020603050405020304" pitchFamily="18" charset="0"/>
                    </a:rPr>
                    <a:t>聴音部門</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5" name="テキスト ボックス 2">
                  <a:extLst>
                    <a:ext uri="{FF2B5EF4-FFF2-40B4-BE49-F238E27FC236}">
                      <a16:creationId xmlns:a16="http://schemas.microsoft.com/office/drawing/2014/main" id="{1158B7E1-8F4E-0B3F-0AE5-B49A20DFB637}"/>
                    </a:ext>
                  </a:extLst>
                </p:cNvPr>
                <p:cNvSpPr txBox="1">
                  <a:spLocks noChangeArrowheads="1"/>
                </p:cNvSpPr>
                <p:nvPr/>
              </p:nvSpPr>
              <p:spPr bwMode="auto">
                <a:xfrm>
                  <a:off x="297180" y="3710940"/>
                  <a:ext cx="10414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900" b="1" kern="100">
                      <a:effectLst/>
                      <a:latin typeface="游明朝" panose="02020400000000000000" pitchFamily="18" charset="-128"/>
                      <a:ea typeface="ＭＳ 明朝" panose="02020609040205080304" pitchFamily="49" charset="-128"/>
                      <a:cs typeface="Times New Roman" panose="02020603050405020304" pitchFamily="18" charset="0"/>
                    </a:rPr>
                    <a:t>調音部門</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6" name="テキスト ボックス 2">
                  <a:extLst>
                    <a:ext uri="{FF2B5EF4-FFF2-40B4-BE49-F238E27FC236}">
                      <a16:creationId xmlns:a16="http://schemas.microsoft.com/office/drawing/2014/main" id="{F3823FDC-202E-71ED-C75D-4642BCE4567B}"/>
                    </a:ext>
                  </a:extLst>
                </p:cNvPr>
                <p:cNvSpPr txBox="1">
                  <a:spLocks noChangeArrowheads="1"/>
                </p:cNvSpPr>
                <p:nvPr/>
              </p:nvSpPr>
              <p:spPr bwMode="auto">
                <a:xfrm>
                  <a:off x="2796540" y="1577340"/>
                  <a:ext cx="1200150" cy="279400"/>
                </a:xfrm>
                <a:prstGeom prst="rect">
                  <a:avLst/>
                </a:prstGeom>
                <a:noFill/>
                <a:ln w="9525">
                  <a:noFill/>
                  <a:miter lim="800000"/>
                  <a:headEnd/>
                  <a:tailEnd/>
                </a:ln>
              </p:spPr>
              <p:txBody>
                <a:bodyPr rot="0" vert="horz" wrap="square" lIns="91440" tIns="45720" rIns="91440" bIns="45720" anchor="t" anchorCtr="0">
                  <a:noAutofit/>
                </a:bodyPr>
                <a:lstStyle/>
                <a:p>
                  <a:pPr algn="just">
                    <a:lnSpc>
                      <a:spcPts val="1200"/>
                    </a:lnSpc>
                  </a:pPr>
                  <a:r>
                    <a:rPr lang="ja-JP" sz="900" b="1" kern="100">
                      <a:effectLst/>
                      <a:latin typeface="游明朝" panose="02020400000000000000" pitchFamily="18" charset="-128"/>
                      <a:ea typeface="ＭＳ 明朝" panose="02020609040205080304" pitchFamily="49" charset="-128"/>
                      <a:cs typeface="Times New Roman" panose="02020603050405020304" pitchFamily="18" charset="0"/>
                    </a:rPr>
                    <a:t>理解システム</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7" name="テキスト ボックス 2">
                  <a:extLst>
                    <a:ext uri="{FF2B5EF4-FFF2-40B4-BE49-F238E27FC236}">
                      <a16:creationId xmlns:a16="http://schemas.microsoft.com/office/drawing/2014/main" id="{24655DAB-2A35-EF1C-CEE8-518DB8CD323F}"/>
                    </a:ext>
                  </a:extLst>
                </p:cNvPr>
                <p:cNvSpPr txBox="1">
                  <a:spLocks noChangeArrowheads="1"/>
                </p:cNvSpPr>
                <p:nvPr/>
              </p:nvSpPr>
              <p:spPr bwMode="auto">
                <a:xfrm>
                  <a:off x="1691640" y="2545080"/>
                  <a:ext cx="622300" cy="215900"/>
                </a:xfrm>
                <a:prstGeom prst="rect">
                  <a:avLst/>
                </a:prstGeom>
                <a:noFill/>
                <a:ln w="9525">
                  <a:noFill/>
                  <a:miter lim="800000"/>
                  <a:headEnd/>
                  <a:tailEnd/>
                </a:ln>
              </p:spPr>
              <p:txBody>
                <a:bodyPr rot="0" vert="horz" wrap="square" lIns="91440" tIns="45720" rIns="91440" bIns="45720" anchor="t" anchorCtr="0">
                  <a:noAutofit/>
                </a:bodyPr>
                <a:lstStyle/>
                <a:p>
                  <a:pPr algn="just">
                    <a:lnSpc>
                      <a:spcPts val="8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フォーム</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8" name="グループ化 7">
                <a:extLst>
                  <a:ext uri="{FF2B5EF4-FFF2-40B4-BE49-F238E27FC236}">
                    <a16:creationId xmlns:a16="http://schemas.microsoft.com/office/drawing/2014/main" id="{73F32C97-F166-2571-6761-A06EA46A656D}"/>
                  </a:ext>
                </a:extLst>
              </p:cNvPr>
              <p:cNvGrpSpPr/>
              <p:nvPr/>
            </p:nvGrpSpPr>
            <p:grpSpPr>
              <a:xfrm>
                <a:off x="144780" y="320040"/>
                <a:ext cx="3735070" cy="3317240"/>
                <a:chOff x="0" y="0"/>
                <a:chExt cx="3735070" cy="3317240"/>
              </a:xfrm>
            </p:grpSpPr>
            <p:sp>
              <p:nvSpPr>
                <p:cNvPr id="9" name="テキスト ボックス 2">
                  <a:extLst>
                    <a:ext uri="{FF2B5EF4-FFF2-40B4-BE49-F238E27FC236}">
                      <a16:creationId xmlns:a16="http://schemas.microsoft.com/office/drawing/2014/main" id="{AA7277BE-C048-7BDE-0FC5-79865D6E33F2}"/>
                    </a:ext>
                  </a:extLst>
                </p:cNvPr>
                <p:cNvSpPr txBox="1">
                  <a:spLocks noChangeArrowheads="1"/>
                </p:cNvSpPr>
                <p:nvPr/>
              </p:nvSpPr>
              <p:spPr bwMode="auto">
                <a:xfrm>
                  <a:off x="2636520" y="15240"/>
                  <a:ext cx="1098550" cy="577850"/>
                </a:xfrm>
                <a:prstGeom prst="rect">
                  <a:avLst/>
                </a:prstGeom>
                <a:noFill/>
                <a:ln w="9525">
                  <a:noFill/>
                  <a:miter lim="800000"/>
                  <a:headEnd/>
                  <a:tailEnd/>
                </a:ln>
              </p:spPr>
              <p:txBody>
                <a:bodyPr rot="0" vert="horz" wrap="square" lIns="91440" tIns="45720" rIns="91440" bIns="45720" anchor="t" anchorCtr="0">
                  <a:noAutofit/>
                </a:bodyPr>
                <a:lstStyle/>
                <a:p>
                  <a:pPr algn="just">
                    <a:lnSpc>
                      <a:spcPts val="8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談話的知識</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lnSpc>
                      <a:spcPts val="8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世界に関する先識</a:t>
                  </a:r>
                  <a:r>
                    <a:rPr lang="ja-JP" sz="500" kern="100">
                      <a:effectLst/>
                      <a:latin typeface="游明朝" panose="02020400000000000000" pitchFamily="18" charset="-128"/>
                      <a:ea typeface="ＭＳ 明朝" panose="02020609040205080304" pitchFamily="49" charset="-128"/>
                      <a:cs typeface="Times New Roman" panose="02020603050405020304" pitchFamily="18" charset="0"/>
                    </a:rPr>
                    <a:t>　</a:t>
                  </a: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他</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nvGrpSpPr>
                <p:cNvPr id="10" name="グループ化 9">
                  <a:extLst>
                    <a:ext uri="{FF2B5EF4-FFF2-40B4-BE49-F238E27FC236}">
                      <a16:creationId xmlns:a16="http://schemas.microsoft.com/office/drawing/2014/main" id="{B6865847-D13C-EE94-CC39-AB2BEC464826}"/>
                    </a:ext>
                  </a:extLst>
                </p:cNvPr>
                <p:cNvGrpSpPr/>
                <p:nvPr/>
              </p:nvGrpSpPr>
              <p:grpSpPr>
                <a:xfrm>
                  <a:off x="0" y="0"/>
                  <a:ext cx="3735070" cy="3317240"/>
                  <a:chOff x="0" y="0"/>
                  <a:chExt cx="3735070" cy="3317240"/>
                </a:xfrm>
              </p:grpSpPr>
              <p:sp>
                <p:nvSpPr>
                  <p:cNvPr id="11" name="テキスト ボックス 2">
                    <a:extLst>
                      <a:ext uri="{FF2B5EF4-FFF2-40B4-BE49-F238E27FC236}">
                        <a16:creationId xmlns:a16="http://schemas.microsoft.com/office/drawing/2014/main" id="{DFA78A48-0411-C6D9-4C34-F24120755A8D}"/>
                      </a:ext>
                    </a:extLst>
                  </p:cNvPr>
                  <p:cNvSpPr txBox="1">
                    <a:spLocks noChangeArrowheads="1"/>
                  </p:cNvSpPr>
                  <p:nvPr/>
                </p:nvSpPr>
                <p:spPr bwMode="auto">
                  <a:xfrm>
                    <a:off x="38100" y="0"/>
                    <a:ext cx="7747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メッセージ生成</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2" name="テキスト ボックス 2">
                    <a:extLst>
                      <a:ext uri="{FF2B5EF4-FFF2-40B4-BE49-F238E27FC236}">
                        <a16:creationId xmlns:a16="http://schemas.microsoft.com/office/drawing/2014/main" id="{A1999662-4399-0DA0-785B-D6915397FB0B}"/>
                      </a:ext>
                    </a:extLst>
                  </p:cNvPr>
                  <p:cNvSpPr txBox="1">
                    <a:spLocks noChangeArrowheads="1"/>
                  </p:cNvSpPr>
                  <p:nvPr/>
                </p:nvSpPr>
                <p:spPr bwMode="auto">
                  <a:xfrm>
                    <a:off x="419100" y="525780"/>
                    <a:ext cx="7747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モニタリング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3" name="テキスト ボックス 2">
                    <a:extLst>
                      <a:ext uri="{FF2B5EF4-FFF2-40B4-BE49-F238E27FC236}">
                        <a16:creationId xmlns:a16="http://schemas.microsoft.com/office/drawing/2014/main" id="{17532DE6-2E3D-B354-8D62-77C7B9A6B744}"/>
                      </a:ext>
                    </a:extLst>
                  </p:cNvPr>
                  <p:cNvSpPr txBox="1">
                    <a:spLocks noChangeArrowheads="1"/>
                  </p:cNvSpPr>
                  <p:nvPr/>
                </p:nvSpPr>
                <p:spPr bwMode="auto">
                  <a:xfrm>
                    <a:off x="83820" y="1600200"/>
                    <a:ext cx="7747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文法的符号化</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4" name="テキスト ボックス 2">
                    <a:extLst>
                      <a:ext uri="{FF2B5EF4-FFF2-40B4-BE49-F238E27FC236}">
                        <a16:creationId xmlns:a16="http://schemas.microsoft.com/office/drawing/2014/main" id="{23B8E404-AD54-690A-EFD0-D7273E960772}"/>
                      </a:ext>
                    </a:extLst>
                  </p:cNvPr>
                  <p:cNvSpPr txBox="1">
                    <a:spLocks noChangeArrowheads="1"/>
                  </p:cNvSpPr>
                  <p:nvPr/>
                </p:nvSpPr>
                <p:spPr bwMode="auto">
                  <a:xfrm>
                    <a:off x="83820" y="2476500"/>
                    <a:ext cx="774700" cy="279400"/>
                  </a:xfrm>
                  <a:prstGeom prst="rect">
                    <a:avLst/>
                  </a:prstGeom>
                  <a:noFill/>
                  <a:ln w="9525">
                    <a:noFill/>
                    <a:miter lim="800000"/>
                    <a:headEnd/>
                    <a:tailEnd/>
                  </a:ln>
                </p:spPr>
                <p:txBody>
                  <a:bodyPr rot="0" vert="horz" wrap="square" lIns="91440" tIns="45720" rIns="91440" bIns="45720" anchor="t" anchorCtr="0">
                    <a:noAutofit/>
                  </a:bodyPr>
                  <a:lstStyle/>
                  <a:p>
                    <a:pPr algn="just"/>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音韻的符号化</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5" name="テキスト ボックス 2">
                    <a:extLst>
                      <a:ext uri="{FF2B5EF4-FFF2-40B4-BE49-F238E27FC236}">
                        <a16:creationId xmlns:a16="http://schemas.microsoft.com/office/drawing/2014/main" id="{4981353E-1904-BFC5-EFD3-23D68474F47D}"/>
                      </a:ext>
                    </a:extLst>
                  </p:cNvPr>
                  <p:cNvSpPr txBox="1">
                    <a:spLocks noChangeArrowheads="1"/>
                  </p:cNvSpPr>
                  <p:nvPr/>
                </p:nvSpPr>
                <p:spPr bwMode="auto">
                  <a:xfrm>
                    <a:off x="22860" y="2125980"/>
                    <a:ext cx="533400" cy="203200"/>
                  </a:xfrm>
                  <a:prstGeom prst="rect">
                    <a:avLst/>
                  </a:prstGeom>
                  <a:pattFill prst="pct25">
                    <a:fgClr>
                      <a:sysClr val="windowText" lastClr="000000"/>
                    </a:fgClr>
                    <a:bgClr>
                      <a:sysClr val="window" lastClr="FFFFFF"/>
                    </a:bgClr>
                  </a:pattFill>
                  <a:ln w="9525">
                    <a:noFill/>
                    <a:miter lim="800000"/>
                    <a:headEnd/>
                    <a:tailEnd/>
                  </a:ln>
                </p:spPr>
                <p:txBody>
                  <a:bodyPr rot="0" vert="horz" wrap="square" lIns="91440" tIns="45720" rIns="91440" bIns="45720" anchor="t" anchorCtr="0">
                    <a:noAutofit/>
                  </a:bodyPr>
                  <a:lstStyle/>
                  <a:p>
                    <a:pPr algn="l">
                      <a:lnSpc>
                        <a:spcPts val="900"/>
                      </a:lnSpc>
                    </a:pPr>
                    <a:r>
                      <a:rPr lang="ja-JP" sz="650" b="1" kern="100">
                        <a:effectLst/>
                        <a:latin typeface="游明朝" panose="02020400000000000000" pitchFamily="18" charset="-128"/>
                        <a:ea typeface="ＭＳ 明朝" panose="02020609040205080304" pitchFamily="49" charset="-128"/>
                        <a:cs typeface="Times New Roman" panose="02020603050405020304" pitchFamily="18" charset="0"/>
                      </a:rPr>
                      <a:t>表面構造</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6" name="テキスト ボックス 2">
                    <a:extLst>
                      <a:ext uri="{FF2B5EF4-FFF2-40B4-BE49-F238E27FC236}">
                        <a16:creationId xmlns:a16="http://schemas.microsoft.com/office/drawing/2014/main" id="{3AAC4F48-A5F2-BCAE-8DFB-504FE2B16CA8}"/>
                      </a:ext>
                    </a:extLst>
                  </p:cNvPr>
                  <p:cNvSpPr txBox="1">
                    <a:spLocks noChangeArrowheads="1"/>
                  </p:cNvSpPr>
                  <p:nvPr/>
                </p:nvSpPr>
                <p:spPr bwMode="auto">
                  <a:xfrm>
                    <a:off x="1615440" y="1943100"/>
                    <a:ext cx="361950" cy="184150"/>
                  </a:xfrm>
                  <a:prstGeom prst="rect">
                    <a:avLst/>
                  </a:prstGeom>
                  <a:noFill/>
                  <a:ln w="9525">
                    <a:noFill/>
                    <a:miter lim="800000"/>
                    <a:headEnd/>
                    <a:tailEnd/>
                  </a:ln>
                </p:spPr>
                <p:txBody>
                  <a:bodyPr rot="0" vert="horz" wrap="square" lIns="91440" tIns="45720" rIns="91440" bIns="45720" anchor="t" anchorCtr="0">
                    <a:noAutofit/>
                  </a:bodyPr>
                  <a:lstStyle/>
                  <a:p>
                    <a:pPr algn="just">
                      <a:lnSpc>
                        <a:spcPts val="8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レマ</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7" name="テキスト ボックス 2">
                    <a:extLst>
                      <a:ext uri="{FF2B5EF4-FFF2-40B4-BE49-F238E27FC236}">
                        <a16:creationId xmlns:a16="http://schemas.microsoft.com/office/drawing/2014/main" id="{AB7E6E13-C325-7903-B3E7-D78DA54B583D}"/>
                      </a:ext>
                    </a:extLst>
                  </p:cNvPr>
                  <p:cNvSpPr txBox="1">
                    <a:spLocks noChangeArrowheads="1"/>
                  </p:cNvSpPr>
                  <p:nvPr/>
                </p:nvSpPr>
                <p:spPr bwMode="auto">
                  <a:xfrm>
                    <a:off x="0" y="944880"/>
                    <a:ext cx="704850" cy="184150"/>
                  </a:xfrm>
                  <a:prstGeom prst="rect">
                    <a:avLst/>
                  </a:prstGeom>
                  <a:solidFill>
                    <a:sysClr val="window" lastClr="FFFFFF"/>
                  </a:solidFill>
                  <a:ln w="9525">
                    <a:noFill/>
                    <a:miter lim="800000"/>
                    <a:headEnd/>
                    <a:tailEnd/>
                  </a:ln>
                </p:spPr>
                <p:txBody>
                  <a:bodyPr rot="0" vert="horz" wrap="square" lIns="91440" tIns="45720" rIns="91440" bIns="45720" anchor="t" anchorCtr="0">
                    <a:noAutofit/>
                  </a:bodyPr>
                  <a:lstStyle/>
                  <a:p>
                    <a:pPr algn="l">
                      <a:lnSpc>
                        <a:spcPts val="7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メッセージ</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700"/>
                      </a:lnSpc>
                    </a:pPr>
                    <a:r>
                      <a:rPr lang="en-US" sz="650" kern="100">
                        <a:effectLst/>
                        <a:latin typeface="ＭＳ 明朝" panose="02020609040205080304" pitchFamily="49" charset="-128"/>
                        <a:ea typeface="游明朝" panose="02020400000000000000" pitchFamily="18" charset="-128"/>
                        <a:cs typeface="Times New Roman" panose="02020603050405020304" pitchFamily="18" charset="0"/>
                      </a:rPr>
                      <a:t> </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8" name="テキスト ボックス 2">
                    <a:extLst>
                      <a:ext uri="{FF2B5EF4-FFF2-40B4-BE49-F238E27FC236}">
                        <a16:creationId xmlns:a16="http://schemas.microsoft.com/office/drawing/2014/main" id="{DBE1EA3C-DBBD-AA30-F069-EA0C3643F70E}"/>
                      </a:ext>
                    </a:extLst>
                  </p:cNvPr>
                  <p:cNvSpPr txBox="1">
                    <a:spLocks noChangeArrowheads="1"/>
                  </p:cNvSpPr>
                  <p:nvPr/>
                </p:nvSpPr>
                <p:spPr bwMode="auto">
                  <a:xfrm>
                    <a:off x="144780" y="3040380"/>
                    <a:ext cx="635000" cy="209550"/>
                  </a:xfrm>
                  <a:prstGeom prst="rect">
                    <a:avLst/>
                  </a:prstGeom>
                  <a:solidFill>
                    <a:schemeClr val="bg1"/>
                  </a:solidFill>
                  <a:ln w="9525">
                    <a:noFill/>
                    <a:miter lim="800000"/>
                    <a:headEnd/>
                    <a:tailEnd/>
                  </a:ln>
                </p:spPr>
                <p:txBody>
                  <a:bodyPr rot="0" vert="horz" wrap="square" lIns="91440" tIns="45720" rIns="91440" bIns="45720" anchor="t" anchorCtr="0">
                    <a:noAutofit/>
                  </a:bodyPr>
                  <a:lstStyle/>
                  <a:p>
                    <a:pPr algn="just">
                      <a:lnSpc>
                        <a:spcPts val="9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音声プラン</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19" name="テキスト ボックス 2">
                    <a:extLst>
                      <a:ext uri="{FF2B5EF4-FFF2-40B4-BE49-F238E27FC236}">
                        <a16:creationId xmlns:a16="http://schemas.microsoft.com/office/drawing/2014/main" id="{1223E31A-A458-3EAF-0F75-4A6A5A7B5CA7}"/>
                      </a:ext>
                    </a:extLst>
                  </p:cNvPr>
                  <p:cNvSpPr txBox="1">
                    <a:spLocks noChangeArrowheads="1"/>
                  </p:cNvSpPr>
                  <p:nvPr/>
                </p:nvSpPr>
                <p:spPr bwMode="auto">
                  <a:xfrm>
                    <a:off x="38100" y="1257300"/>
                    <a:ext cx="806450" cy="234950"/>
                  </a:xfrm>
                  <a:prstGeom prst="rect">
                    <a:avLst/>
                  </a:prstGeom>
                  <a:pattFill prst="pct25">
                    <a:fgClr>
                      <a:sysClr val="windowText" lastClr="000000"/>
                    </a:fgClr>
                    <a:bgClr>
                      <a:schemeClr val="bg1"/>
                    </a:bgClr>
                  </a:pattFill>
                  <a:ln w="9525">
                    <a:noFill/>
                    <a:miter lim="800000"/>
                    <a:headEnd/>
                    <a:tailEnd/>
                  </a:ln>
                </p:spPr>
                <p:txBody>
                  <a:bodyPr rot="0" vert="horz" wrap="square" lIns="91440" tIns="45720" rIns="91440" bIns="45720" anchor="t" anchorCtr="0">
                    <a:noAutofit/>
                  </a:bodyPr>
                  <a:lstStyle/>
                  <a:p>
                    <a:pPr algn="l">
                      <a:lnSpc>
                        <a:spcPts val="1000"/>
                      </a:lnSpc>
                    </a:pPr>
                    <a:r>
                      <a:rPr lang="ja-JP" sz="900" b="1" kern="100">
                        <a:effectLst/>
                        <a:latin typeface="游明朝" panose="02020400000000000000" pitchFamily="18" charset="-128"/>
                        <a:ea typeface="ＭＳ 明朝" panose="02020609040205080304" pitchFamily="49" charset="-128"/>
                        <a:cs typeface="Times New Roman" panose="02020603050405020304" pitchFamily="18" charset="0"/>
                      </a:rPr>
                      <a:t>形式化部門</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0" name="テキスト ボックス 2">
                    <a:extLst>
                      <a:ext uri="{FF2B5EF4-FFF2-40B4-BE49-F238E27FC236}">
                        <a16:creationId xmlns:a16="http://schemas.microsoft.com/office/drawing/2014/main" id="{5FBDB832-3D04-E38A-BD36-7B18A2D99D8F}"/>
                      </a:ext>
                    </a:extLst>
                  </p:cNvPr>
                  <p:cNvSpPr txBox="1">
                    <a:spLocks noChangeArrowheads="1"/>
                  </p:cNvSpPr>
                  <p:nvPr/>
                </p:nvSpPr>
                <p:spPr bwMode="auto">
                  <a:xfrm>
                    <a:off x="2941320" y="3101340"/>
                    <a:ext cx="374650" cy="215900"/>
                  </a:xfrm>
                  <a:prstGeom prst="rect">
                    <a:avLst/>
                  </a:prstGeom>
                  <a:solidFill>
                    <a:sysClr val="window" lastClr="FFFFFF"/>
                  </a:solidFill>
                  <a:ln w="9525">
                    <a:noFill/>
                    <a:miter lim="800000"/>
                    <a:headEnd/>
                    <a:tailEnd/>
                  </a:ln>
                </p:spPr>
                <p:txBody>
                  <a:bodyPr rot="0" vert="horz" wrap="square" lIns="91440" tIns="45720" rIns="91440" bIns="45720" anchor="t" anchorCtr="0">
                    <a:noAutofit/>
                  </a:bodyPr>
                  <a:lstStyle/>
                  <a:p>
                    <a:pPr algn="l">
                      <a:lnSpc>
                        <a:spcPts val="8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音声</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a:p>
                    <a:pPr algn="l">
                      <a:lnSpc>
                        <a:spcPts val="800"/>
                      </a:lnSpc>
                    </a:pPr>
                    <a:r>
                      <a:rPr lang="en-US" sz="650" kern="100">
                        <a:effectLst/>
                        <a:latin typeface="ＭＳ 明朝" panose="02020609040205080304" pitchFamily="49" charset="-128"/>
                        <a:ea typeface="游明朝" panose="02020400000000000000" pitchFamily="18" charset="-128"/>
                        <a:cs typeface="Times New Roman" panose="02020603050405020304" pitchFamily="18" charset="0"/>
                      </a:rPr>
                      <a:t> </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21" name="テキスト ボックス 2">
                    <a:extLst>
                      <a:ext uri="{FF2B5EF4-FFF2-40B4-BE49-F238E27FC236}">
                        <a16:creationId xmlns:a16="http://schemas.microsoft.com/office/drawing/2014/main" id="{C518F4D4-CA07-10C3-4033-94BCB9F64D5D}"/>
                      </a:ext>
                    </a:extLst>
                  </p:cNvPr>
                  <p:cNvSpPr txBox="1">
                    <a:spLocks noChangeArrowheads="1"/>
                  </p:cNvSpPr>
                  <p:nvPr/>
                </p:nvSpPr>
                <p:spPr bwMode="auto">
                  <a:xfrm>
                    <a:off x="2712720" y="891540"/>
                    <a:ext cx="1022350" cy="215900"/>
                  </a:xfrm>
                  <a:prstGeom prst="rect">
                    <a:avLst/>
                  </a:prstGeom>
                  <a:solidFill>
                    <a:sysClr val="window" lastClr="FFFFFF"/>
                  </a:solidFill>
                  <a:ln w="9525">
                    <a:noFill/>
                    <a:miter lim="800000"/>
                    <a:headEnd/>
                    <a:tailEnd/>
                  </a:ln>
                </p:spPr>
                <p:txBody>
                  <a:bodyPr rot="0" vert="horz" wrap="square" lIns="91440" tIns="45720" rIns="91440" bIns="45720" anchor="t" anchorCtr="0">
                    <a:noAutofit/>
                  </a:bodyPr>
                  <a:lstStyle/>
                  <a:p>
                    <a:pPr algn="l">
                      <a:lnSpc>
                        <a:spcPts val="900"/>
                      </a:lnSpc>
                    </a:pPr>
                    <a:r>
                      <a:rPr lang="ja-JP" sz="650" kern="100">
                        <a:effectLst/>
                        <a:latin typeface="游明朝" panose="02020400000000000000" pitchFamily="18" charset="-128"/>
                        <a:ea typeface="ＭＳ 明朝" panose="02020609040205080304" pitchFamily="49" charset="-128"/>
                        <a:cs typeface="Times New Roman" panose="02020603050405020304" pitchFamily="18" charset="0"/>
                      </a:rPr>
                      <a:t>解析ずみスピーチ</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grpSp>
      </p:grpSp>
    </p:spTree>
    <p:extLst>
      <p:ext uri="{BB962C8B-B14F-4D97-AF65-F5344CB8AC3E}">
        <p14:creationId xmlns:p14="http://schemas.microsoft.com/office/powerpoint/2010/main" val="5959902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1067</Words>
  <Application>Microsoft Macintosh PowerPoint</Application>
  <PresentationFormat>ワイド画面</PresentationFormat>
  <Paragraphs>101</Paragraphs>
  <Slides>11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11</vt:i4>
      </vt:variant>
    </vt:vector>
  </HeadingPairs>
  <TitlesOfParts>
    <vt:vector size="18" baseType="lpstr">
      <vt:lpstr>ＭＳ 明朝</vt:lpstr>
      <vt:lpstr>游ゴシック</vt:lpstr>
      <vt:lpstr>游ゴシック Light</vt:lpstr>
      <vt:lpstr>游明朝</vt:lpstr>
      <vt:lpstr>Arial</vt:lpstr>
      <vt:lpstr>Times New Roman</vt:lpstr>
      <vt:lpstr>Office テーマ</vt:lpstr>
      <vt:lpstr>認知モデルの紹介</vt:lpstr>
      <vt:lpstr>Garrettの二段階モデル 1</vt:lpstr>
      <vt:lpstr>Garrettの二段階モデル 2</vt:lpstr>
      <vt:lpstr>Garrettの二段階モデル　３</vt:lpstr>
      <vt:lpstr>相互活性化モデル  1</vt:lpstr>
      <vt:lpstr>相互活性化モデル　2</vt:lpstr>
      <vt:lpstr>相互活性化モデル　3</vt:lpstr>
      <vt:lpstr>Levelt モデル　１</vt:lpstr>
      <vt:lpstr>Levelt モデル全体図</vt:lpstr>
      <vt:lpstr>認知モデル　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認知モデルの紹介</dc:title>
  <dc:creator>康 寺尾</dc:creator>
  <cp:lastModifiedBy>康 寺尾</cp:lastModifiedBy>
  <cp:revision>5</cp:revision>
  <dcterms:created xsi:type="dcterms:W3CDTF">2023-12-10T06:56:27Z</dcterms:created>
  <dcterms:modified xsi:type="dcterms:W3CDTF">2023-12-10T08:49:06Z</dcterms:modified>
</cp:coreProperties>
</file>