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80" r:id="rId13"/>
    <p:sldId id="268" r:id="rId14"/>
    <p:sldId id="281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5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DA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6" d="100"/>
          <a:sy n="76" d="100"/>
        </p:scale>
        <p:origin x="123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1C6C1-DAFF-41A4-903F-99E00A218E82}" type="datetimeFigureOut">
              <a:rPr lang="fr-FR"/>
              <a:pPr>
                <a:defRPr/>
              </a:pPr>
              <a:t>12/04/2014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7CE7B-A09D-4C89-A697-5A4EB702C1E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4A708-1C04-4940-AEF0-B55C5104ECAD}" type="datetimeFigureOut">
              <a:rPr lang="fr-FR"/>
              <a:pPr>
                <a:defRPr/>
              </a:pPr>
              <a:t>12/04/2014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F7061-7EAE-4C07-B35B-048CFA3A2D5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B9CC4-C58D-4D38-8E12-D0615C85E2E4}" type="datetimeFigureOut">
              <a:rPr lang="fr-FR"/>
              <a:pPr>
                <a:defRPr/>
              </a:pPr>
              <a:t>12/04/2014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78D3C-C9F6-425A-B617-857A37E9850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7259C-DE37-463C-8831-7C1B39912A5A}" type="datetimeFigureOut">
              <a:rPr lang="fr-FR"/>
              <a:pPr>
                <a:defRPr/>
              </a:pPr>
              <a:t>12/04/2014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63384-BF29-4D20-A235-31E9871448F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F2CE5-D9C2-44E4-8D49-AD5BD5FCF52E}" type="datetimeFigureOut">
              <a:rPr lang="fr-FR"/>
              <a:pPr>
                <a:defRPr/>
              </a:pPr>
              <a:t>12/04/2014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4A013-E845-4EFB-B2AF-04C78122FCA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F49DB-CFE7-4EAA-8E25-83B28A00120F}" type="datetimeFigureOut">
              <a:rPr lang="fr-FR"/>
              <a:pPr>
                <a:defRPr/>
              </a:pPr>
              <a:t>12/04/2014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974DA-DF24-459F-B33B-E792E513C23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5A110-E2E3-49E8-B23C-59CDDE3DF29D}" type="datetimeFigureOut">
              <a:rPr lang="fr-FR"/>
              <a:pPr>
                <a:defRPr/>
              </a:pPr>
              <a:t>12/04/2014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54C32-F372-4590-9798-688E4D14976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EC220-4783-4B7C-B6EC-FDDBF3394847}" type="datetimeFigureOut">
              <a:rPr lang="fr-FR"/>
              <a:pPr>
                <a:defRPr/>
              </a:pPr>
              <a:t>12/04/2014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DB609-7B26-4F6A-9305-662970D18D9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787CE-844F-4BD6-8581-0FDE2A7AA650}" type="datetimeFigureOut">
              <a:rPr lang="fr-FR"/>
              <a:pPr>
                <a:defRPr/>
              </a:pPr>
              <a:t>12/04/2014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5894F-234E-480A-921E-ADB47FDEF2C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AE44C-7EF0-4CE1-9BD3-C040C588985F}" type="datetimeFigureOut">
              <a:rPr lang="fr-FR"/>
              <a:pPr>
                <a:defRPr/>
              </a:pPr>
              <a:t>12/04/2014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8D2B9-10E9-4B36-BCD5-10AA7D4F3A9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D27D6-7B85-4A17-B5D5-D072D6A3DC28}" type="datetimeFigureOut">
              <a:rPr lang="fr-FR"/>
              <a:pPr>
                <a:defRPr/>
              </a:pPr>
              <a:t>12/04/2014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3A450-1672-410C-AA00-8F477BAE442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18720CF-D8DC-44C6-9DF0-C1D605A14CED}" type="datetimeFigureOut">
              <a:rPr lang="fr-FR"/>
              <a:pPr>
                <a:defRPr/>
              </a:pPr>
              <a:t>12/04/2014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F5B94E6-70EF-45DB-BD63-BDB0B562AF0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95294" y="1012976"/>
            <a:ext cx="8973028" cy="762000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NOVEL APPROACH ON PATTERNING OF CAPRICIOUS SPEED WIND TURBINE WITH A PERMANENT MAGNET SYNCHRONOUS GENERATOR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914400" y="163512"/>
            <a:ext cx="7924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ST. ANN’S COLLEGE OF ENGINEERING AND TECHNOLOGY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 ENGINEERING</a:t>
            </a:r>
          </a:p>
        </p:txBody>
      </p:sp>
      <p:pic>
        <p:nvPicPr>
          <p:cNvPr id="6" name="Picture 4" descr="C:\Documents and Settings\Ram Teja\My Documents\My Pictures\sacet 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6"/>
          <p:cNvSpPr txBox="1">
            <a:spLocks noChangeArrowheads="1"/>
          </p:cNvSpPr>
          <p:nvPr/>
        </p:nvSpPr>
        <p:spPr bwMode="auto">
          <a:xfrm>
            <a:off x="4235885" y="3505200"/>
            <a:ext cx="4876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ASSOCIATES:</a:t>
            </a:r>
          </a:p>
          <a:p>
            <a:pPr algn="l"/>
            <a:r>
              <a:rPr lang="en-US" sz="1800" b="1" dirty="0" smtClean="0">
                <a:solidFill>
                  <a:srgbClr val="FC04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P.R.BHANU TEJA                (10F01A0288)</a:t>
            </a:r>
          </a:p>
          <a:p>
            <a:pPr algn="l"/>
            <a:r>
              <a:rPr lang="en-US" sz="1800" b="1" dirty="0" smtClean="0">
                <a:solidFill>
                  <a:srgbClr val="FC04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JYOTHIRMAYEE           (11F05A0207)</a:t>
            </a:r>
          </a:p>
          <a:p>
            <a:pPr algn="l"/>
            <a:r>
              <a:rPr lang="en-US" sz="1800" b="1" dirty="0" smtClean="0">
                <a:solidFill>
                  <a:srgbClr val="FC04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 BHARAT KUMAR           (11F05A0219)</a:t>
            </a:r>
          </a:p>
          <a:p>
            <a:pPr algn="l"/>
            <a:r>
              <a:rPr lang="en-US" sz="1800" b="1" dirty="0" smtClean="0">
                <a:solidFill>
                  <a:srgbClr val="FC04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 VENKATA SAI KUMAR (10F01A0293</a:t>
            </a:r>
            <a:r>
              <a:rPr lang="en-US" sz="2000" b="1" dirty="0" smtClean="0">
                <a:solidFill>
                  <a:srgbClr val="FC04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228600" y="2064382"/>
            <a:ext cx="866466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ESTEEMED GUIDANCE OF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Mrs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D.INDIRA </a:t>
            </a:r>
            <a:r>
              <a:rPr lang="en-US" sz="105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ME.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5658" y="0"/>
            <a:ext cx="8229600" cy="5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 TURBINE MODEL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58" y="580454"/>
            <a:ext cx="9067800" cy="4753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930058" y="53340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Output graph (</a:t>
            </a:r>
            <a:r>
              <a:rPr lang="en-US" sz="2000" b="1" i="1" dirty="0" smtClean="0">
                <a:solidFill>
                  <a:srgbClr val="7030A0"/>
                </a:solidFill>
              </a:rPr>
              <a:t>Cp vs. </a:t>
            </a:r>
            <a:r>
              <a:rPr lang="el-GR" sz="2000" b="1" i="1" dirty="0" smtClean="0">
                <a:solidFill>
                  <a:srgbClr val="7030A0"/>
                </a:solidFill>
              </a:rPr>
              <a:t>λ</a:t>
            </a:r>
            <a:r>
              <a:rPr lang="en-US" sz="2000" b="1" dirty="0" smtClean="0">
                <a:solidFill>
                  <a:srgbClr val="7030A0"/>
                </a:solidFill>
              </a:rPr>
              <a:t>) of wind turbine simulation circuit  and wind turbine parameters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98018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45344"/>
            <a:ext cx="8229600" cy="726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 TURBINE MODEL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0" y="1295400"/>
            <a:ext cx="831441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701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14450"/>
            <a:ext cx="7543800" cy="438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-7978"/>
            <a:ext cx="8229600" cy="715961"/>
          </a:xfrm>
        </p:spPr>
        <p:txBody>
          <a:bodyPr/>
          <a:lstStyle/>
          <a:p>
            <a:pPr algn="l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 TRAIN MODEL: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029200" y="933450"/>
            <a:ext cx="20288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5400" y="854734"/>
            <a:ext cx="3048000" cy="97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59499" y="53340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Drive Train modeled with </a:t>
            </a:r>
            <a:r>
              <a:rPr lang="en-US" b="1" dirty="0" err="1" smtClean="0"/>
              <a:t>Simulink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0847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-7978"/>
            <a:ext cx="8229600" cy="715961"/>
          </a:xfrm>
        </p:spPr>
        <p:txBody>
          <a:bodyPr/>
          <a:lstStyle/>
          <a:p>
            <a:pPr algn="l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 TRAIN MODEL: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219200"/>
            <a:ext cx="674983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57944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228600" y="177007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3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 MODEL 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8600" y="685800"/>
            <a:ext cx="4355611" cy="401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839788"/>
            <a:ext cx="3937381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736111" y="5120243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d-q </a:t>
            </a:r>
            <a:r>
              <a:rPr lang="en-US" b="1" dirty="0" smtClean="0"/>
              <a:t>and </a:t>
            </a:r>
            <a:r>
              <a:rPr lang="en-US" b="1" i="1" dirty="0" smtClean="0"/>
              <a:t>α- </a:t>
            </a:r>
            <a:r>
              <a:rPr lang="el-GR" b="1" i="1" dirty="0" smtClean="0"/>
              <a:t>β</a:t>
            </a:r>
            <a:r>
              <a:rPr lang="en-US" b="1" dirty="0" smtClean="0"/>
              <a:t> axis </a:t>
            </a:r>
            <a:r>
              <a:rPr lang="en-US" b="1" i="1" dirty="0" smtClean="0"/>
              <a:t>of </a:t>
            </a:r>
            <a:r>
              <a:rPr lang="en-US" b="1" dirty="0" smtClean="0"/>
              <a:t>a typical salient-pole synchronous machine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5557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49154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3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 MODEL 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445414"/>
            <a:ext cx="51816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285750" y="1157347"/>
            <a:ext cx="8553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these equations we implemented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simulation circuit. The equations are as follows..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85975" y="4267200"/>
            <a:ext cx="495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72843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9600" y="275137"/>
            <a:ext cx="7924800" cy="4669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4818345"/>
            <a:ext cx="518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 MODEL </a:t>
            </a:r>
            <a:r>
              <a:rPr lang="en-US" b="1" dirty="0" smtClean="0">
                <a:solidFill>
                  <a:srgbClr val="002060"/>
                </a:solidFill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00200" y="5961345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PMSG modeled with Simulink</a:t>
            </a:r>
            <a:endParaRPr lang="en-US" b="1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0200" y="4818345"/>
            <a:ext cx="3733800" cy="83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1418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3494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 MODEL 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143000"/>
            <a:ext cx="6286500" cy="2804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2286000" y="4267200"/>
            <a:ext cx="3727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PMSG simulation circuit  parameters.</a:t>
            </a:r>
          </a:p>
        </p:txBody>
      </p:sp>
    </p:spTree>
    <p:extLst>
      <p:ext uri="{BB962C8B-B14F-4D97-AF65-F5344CB8AC3E}">
        <p14:creationId xmlns:p14="http://schemas.microsoft.com/office/powerpoint/2010/main" val="126583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968508" y="1130474"/>
            <a:ext cx="728318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6200" y="159407"/>
            <a:ext cx="906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SPEED CHARACTERISTICS SIMULATION CIRCUIT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22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Documents and Settings\111LAB1\Desktop\graph.bmp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799"/>
            <a:ext cx="9144000" cy="5377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-181627" y="-85595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SPEED CHARACTERISTICS SIMULATION CIRCUIT</a:t>
            </a:r>
            <a:b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600" y="5682733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These are the outcomes of the power speed simulation circuit.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95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6701" y="0"/>
            <a:ext cx="8229600" cy="968679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fr-CA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5803" y="762000"/>
            <a:ext cx="8958197" cy="5486400"/>
          </a:xfrm>
        </p:spPr>
        <p:txBody>
          <a:bodyPr rtlCol="0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Now-a-days doubly fed Induction generators (DIGs) are being widely used in WTGS. It is based on an Induction generator with multi-phase wound rotor &amp; multi-phase slip ring assembled with brushes for access to the rotor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windings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/>
              <a:t>So</a:t>
            </a:r>
            <a:r>
              <a:rPr lang="en-US" sz="2000" dirty="0"/>
              <a:t>, facing drawbacks such as decrease in efficiency, cost and </a:t>
            </a:r>
            <a:r>
              <a:rPr lang="en-US" sz="2000" dirty="0" smtClean="0"/>
              <a:t>size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I</a:t>
            </a:r>
            <a:r>
              <a:rPr lang="en-US" sz="2000" dirty="0" smtClean="0"/>
              <a:t>f </a:t>
            </a:r>
            <a:r>
              <a:rPr lang="en-US" sz="2000" dirty="0"/>
              <a:t>electromagnetic synchronous generator is used which has rotor current, losses increases there by efficiency decreases. </a:t>
            </a:r>
            <a:endParaRPr lang="en-US" sz="2000" dirty="0" smtClean="0"/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So, In order to overcome this drawback, we adopt permanent magnet synchronous generator in which the rotor current is zero which is very beneficial</a:t>
            </a:r>
            <a:r>
              <a:rPr lang="en-US" sz="2000" dirty="0" smtClean="0"/>
              <a:t>.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These elements have been designed and equations that explain their behavior have presented in and the total system is implemented in MAT LAB/SIMULINK interface.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CA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6200" y="25052"/>
            <a:ext cx="7886700" cy="776289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8600" y="826392"/>
            <a:ext cx="8991600" cy="48307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not require D.C supply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rotor current, hence looses reduces and efficiency increases.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Nacelle weight reduces since no gearbox is adopted.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 descr="C:\Users\SS Computersn\Downloads\GE-Next-Gen-Windturbine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7171" y="2819400"/>
            <a:ext cx="4116388" cy="3035550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515655" y="3839350"/>
            <a:ext cx="3884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Future scope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141" y="25052"/>
            <a:ext cx="1316791" cy="149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29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wind mill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83"/>
            <a:ext cx="9144000" cy="570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44" y="-5219"/>
            <a:ext cx="7886700" cy="792163"/>
          </a:xfrm>
        </p:spPr>
        <p:txBody>
          <a:bodyPr/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: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5835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modeling of a variable speed wind turbine with a permanent magnet synchronous generator has been treated.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has been implemented in MATLAB/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Simulink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order to validate it.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curves have been obtained.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generator has been modeled in the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d-q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rotating reference frame, taking into account different simplifications.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speed characteristics are obtained by simulating the circuit.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485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0" y="152400"/>
            <a:ext cx="2539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1454" y="722851"/>
            <a:ext cx="8763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Lubosny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Turbine Operation in Electric Power Systems.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Berlin: Springer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2003.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Ackermann.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Power in Power Systems.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York: John Wiley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Sons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2005.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The American Wind Energy Association (2004, March).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wind power growth continues to strengthen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[Online]. Available: http://www.ewea.org.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Horns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 Offshore Wind Farm Technical Report (2007).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Available: http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://www.homsrev.dk.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Yin,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Zhou and C. Zhao. "Modelling of the wind turbine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permanent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 synchronous generator for integration".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Engineering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Society General Meeting,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Tampa, Florida, 2007, pp.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1-6.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Slootweg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W. H.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W. L. Kling. "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Model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Representing Variable Speed Wind Turbines in Power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Dynamics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Simulations".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Power Systems,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18, 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1,2003.</a:t>
            </a:r>
          </a:p>
        </p:txBody>
      </p:sp>
      <p:pic>
        <p:nvPicPr>
          <p:cNvPr id="13" name="Picture 8" descr="bookflip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722851"/>
            <a:ext cx="4572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 descr="bookflip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19" y="1152624"/>
            <a:ext cx="4572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 descr="bookflip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0" y="1582397"/>
            <a:ext cx="4572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" descr="bookflip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0" y="2388905"/>
            <a:ext cx="4572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8" descr="bookflip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0" y="3228546"/>
            <a:ext cx="4572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8" descr="bookflip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0" y="4503373"/>
            <a:ext cx="4572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429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4" descr="ThankYouAnimatio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94023">
            <a:off x="129592" y="410112"/>
            <a:ext cx="9144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015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4" descr="48649-bigthumbna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 descr="query_l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3099"/>
            <a:ext cx="57150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904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fr-CA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1" y="990600"/>
            <a:ext cx="8153400" cy="4525963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 system model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 turbine model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 train model and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 model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fr-CA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8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6677" y="912704"/>
            <a:ext cx="4419600" cy="3943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9833" y="-21921"/>
            <a:ext cx="8229600" cy="11430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:</a:t>
            </a:r>
            <a:endParaRPr lang="fr-CA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677" y="450839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Designing  of variable speed wind turbine with a permanent synchronous  generator  without gearbox.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91" y="1419225"/>
            <a:ext cx="42005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75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52400" y="292382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 SYSTEM MODEL:</a:t>
            </a:r>
            <a:b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1173770"/>
            <a:ext cx="83820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speed of the wind consists of gusting, base noise, ramp and other factors. So the velocity of the wind is given as...</a:t>
            </a:r>
          </a:p>
          <a:p>
            <a:pPr>
              <a:buFont typeface="Arial" charset="0"/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ww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(t)=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wb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(t)+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wr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(t)+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wg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(t)+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wn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(t)	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dirty="0" smtClean="0"/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251590"/>
            <a:ext cx="1371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09950" y="3225494"/>
            <a:ext cx="1371600" cy="1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29300" y="3330073"/>
            <a:ext cx="1371600" cy="1266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972855" y="498262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Ramp 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wr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(t)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09950" y="496805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Gust 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wg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(t)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2408" y="4968057"/>
            <a:ext cx="277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noise 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wn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(t))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0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 TURBINE MODEL :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06963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equation on which our paper revolves is the power extracted from wind which is given as..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ww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= ½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ρAv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ww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buNone/>
            </a:pP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coefficient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plays key role here, well it is defined as the maximum power that can be extracted from the wind and the maximum value is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0.593 (59.3%)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7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35209"/>
            <a:ext cx="8229600" cy="99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 TURBINE MODEL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030932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calculation of 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equation employed is..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i="1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(λ,</a:t>
            </a:r>
            <a:r>
              <a:rPr lang="el-GR" sz="2400" b="1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)= c</a:t>
            </a:r>
            <a:r>
              <a:rPr lang="en-US" sz="2400" b="1" i="1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   - c</a:t>
            </a:r>
            <a:r>
              <a:rPr lang="en-US" sz="2400" b="1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l-GR" sz="2400" b="1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- c</a:t>
            </a:r>
            <a:r>
              <a:rPr lang="en-US" sz="2400" b="1" i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l-GR" sz="2400" b="1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b="1" i="1" baseline="30000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- c</a:t>
            </a:r>
            <a:r>
              <a:rPr lang="en-US" sz="2400" b="1" i="1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charset="0"/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82023" y="1515669"/>
            <a:ext cx="703385" cy="457200"/>
          </a:xfrm>
          <a:prstGeom prst="rect">
            <a:avLst/>
          </a:prstGeom>
          <a:noFill/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2529" y="1502579"/>
            <a:ext cx="195943" cy="533400"/>
          </a:xfrm>
          <a:prstGeom prst="rect">
            <a:avLst/>
          </a:prstGeom>
          <a:noFill/>
        </p:spPr>
      </p:pic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6665" y="245760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61544" y="4415556"/>
            <a:ext cx="158895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3816545" y="470433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λ</a:t>
            </a:r>
            <a:r>
              <a:rPr lang="en-US" dirty="0" smtClean="0"/>
              <a:t> is tip speed ratio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71600" y="3796412"/>
            <a:ext cx="67964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 </a:t>
            </a:r>
            <a:r>
              <a:rPr lang="en-US" sz="2000" b="1" i="1" dirty="0" smtClean="0"/>
              <a:t>c</a:t>
            </a:r>
            <a:r>
              <a:rPr lang="en-US" sz="2000" b="1" i="1" baseline="-25000" dirty="0" smtClean="0"/>
              <a:t>1</a:t>
            </a:r>
            <a:r>
              <a:rPr lang="en-US" sz="2000" b="1" dirty="0" smtClean="0"/>
              <a:t>=</a:t>
            </a:r>
            <a:r>
              <a:rPr lang="en-US" sz="2000" b="1" baseline="-25000" dirty="0" smtClean="0"/>
              <a:t> </a:t>
            </a:r>
            <a:r>
              <a:rPr lang="en-US" sz="2000" b="1" dirty="0" smtClean="0"/>
              <a:t>0.4</a:t>
            </a:r>
            <a:r>
              <a:rPr lang="en-US" sz="2000" b="1" i="1" dirty="0" smtClean="0"/>
              <a:t>,  c</a:t>
            </a:r>
            <a:r>
              <a:rPr lang="en-US" sz="2000" b="1" i="1" baseline="-25000" dirty="0" smtClean="0"/>
              <a:t>2</a:t>
            </a:r>
            <a:r>
              <a:rPr lang="en-US" sz="2000" b="1" i="1" dirty="0" smtClean="0"/>
              <a:t>=</a:t>
            </a:r>
            <a:r>
              <a:rPr lang="en-US" sz="2000" b="1" dirty="0" smtClean="0"/>
              <a:t>116,  </a:t>
            </a:r>
            <a:r>
              <a:rPr lang="en-US" sz="2000" b="1" i="1" dirty="0" smtClean="0"/>
              <a:t>c</a:t>
            </a:r>
            <a:r>
              <a:rPr lang="en-US" sz="2000" b="1" i="1" baseline="-25000" dirty="0" smtClean="0"/>
              <a:t>3</a:t>
            </a:r>
            <a:r>
              <a:rPr lang="en-US" sz="2000" b="1" dirty="0" smtClean="0"/>
              <a:t>= 0.4,  </a:t>
            </a:r>
            <a:r>
              <a:rPr lang="en-US" sz="2000" b="1" i="1" dirty="0" smtClean="0"/>
              <a:t>c</a:t>
            </a:r>
            <a:r>
              <a:rPr lang="en-US" sz="2000" b="1" i="1" baseline="-25000" dirty="0" smtClean="0"/>
              <a:t>4</a:t>
            </a:r>
            <a:r>
              <a:rPr lang="en-US" sz="2000" b="1" dirty="0" smtClean="0"/>
              <a:t>= 0,</a:t>
            </a:r>
            <a:r>
              <a:rPr lang="en-US" sz="2000" b="1" i="1" dirty="0" smtClean="0"/>
              <a:t> c</a:t>
            </a:r>
            <a:r>
              <a:rPr lang="en-US" sz="2000" b="1" i="1" baseline="-25000" dirty="0" smtClean="0"/>
              <a:t>5</a:t>
            </a:r>
            <a:r>
              <a:rPr lang="en-US" sz="2000" b="1" dirty="0" smtClean="0"/>
              <a:t>= 5,  </a:t>
            </a:r>
            <a:r>
              <a:rPr lang="en-US" sz="2000" b="1" i="1" dirty="0" smtClean="0"/>
              <a:t>c</a:t>
            </a:r>
            <a:r>
              <a:rPr lang="en-US" sz="2000" b="1" i="1" baseline="-25000" dirty="0" smtClean="0"/>
              <a:t>6</a:t>
            </a:r>
            <a:r>
              <a:rPr lang="en-US" sz="2000" b="1" dirty="0" smtClean="0"/>
              <a:t>= 21</a:t>
            </a:r>
            <a:endParaRPr lang="en-US" sz="2000" b="1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" name="Picture 1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05100" y="2936605"/>
            <a:ext cx="2819400" cy="6407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0334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35209"/>
            <a:ext cx="8229600" cy="99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 TURBINE MODEL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101636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71600" y="3796412"/>
            <a:ext cx="67964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 </a:t>
            </a:r>
            <a:r>
              <a:rPr lang="en-US" sz="2000" b="1" i="1" dirty="0" smtClean="0"/>
              <a:t>c</a:t>
            </a:r>
            <a:r>
              <a:rPr lang="en-US" sz="2000" b="1" i="1" baseline="-25000" dirty="0" smtClean="0"/>
              <a:t>1</a:t>
            </a:r>
            <a:r>
              <a:rPr lang="en-US" sz="2000" b="1" dirty="0" smtClean="0"/>
              <a:t>=</a:t>
            </a:r>
            <a:r>
              <a:rPr lang="en-US" sz="2000" b="1" baseline="-25000" dirty="0" smtClean="0"/>
              <a:t> </a:t>
            </a:r>
            <a:r>
              <a:rPr lang="en-US" sz="2000" b="1" dirty="0" smtClean="0"/>
              <a:t>0.4</a:t>
            </a:r>
            <a:r>
              <a:rPr lang="en-US" sz="2000" b="1" i="1" dirty="0" smtClean="0"/>
              <a:t>,  c</a:t>
            </a:r>
            <a:r>
              <a:rPr lang="en-US" sz="2000" b="1" i="1" baseline="-25000" dirty="0" smtClean="0"/>
              <a:t>2</a:t>
            </a:r>
            <a:r>
              <a:rPr lang="en-US" sz="2000" b="1" i="1" dirty="0" smtClean="0"/>
              <a:t>=</a:t>
            </a:r>
            <a:r>
              <a:rPr lang="en-US" sz="2000" b="1" dirty="0" smtClean="0"/>
              <a:t>116,  </a:t>
            </a:r>
            <a:r>
              <a:rPr lang="en-US" sz="2000" b="1" i="1" dirty="0" smtClean="0"/>
              <a:t>c</a:t>
            </a:r>
            <a:r>
              <a:rPr lang="en-US" sz="2000" b="1" i="1" baseline="-25000" dirty="0" smtClean="0"/>
              <a:t>3</a:t>
            </a:r>
            <a:r>
              <a:rPr lang="en-US" sz="2000" b="1" dirty="0" smtClean="0"/>
              <a:t>= 0.4,  </a:t>
            </a:r>
            <a:r>
              <a:rPr lang="en-US" sz="2000" b="1" i="1" dirty="0" smtClean="0"/>
              <a:t>c</a:t>
            </a:r>
            <a:r>
              <a:rPr lang="en-US" sz="2000" b="1" i="1" baseline="-25000" dirty="0" smtClean="0"/>
              <a:t>4</a:t>
            </a:r>
            <a:r>
              <a:rPr lang="en-US" sz="2000" b="1" dirty="0" smtClean="0"/>
              <a:t>= 0,</a:t>
            </a:r>
            <a:r>
              <a:rPr lang="en-US" sz="2000" b="1" i="1" dirty="0" smtClean="0"/>
              <a:t> c</a:t>
            </a:r>
            <a:r>
              <a:rPr lang="en-US" sz="2000" b="1" i="1" baseline="-25000" dirty="0" smtClean="0"/>
              <a:t>5</a:t>
            </a:r>
            <a:r>
              <a:rPr lang="en-US" sz="2000" b="1" dirty="0" smtClean="0"/>
              <a:t>= 5,  </a:t>
            </a:r>
            <a:r>
              <a:rPr lang="en-US" sz="2000" b="1" i="1" dirty="0" smtClean="0"/>
              <a:t>c</a:t>
            </a:r>
            <a:r>
              <a:rPr lang="en-US" sz="2000" b="1" i="1" baseline="-25000" dirty="0" smtClean="0"/>
              <a:t>6</a:t>
            </a:r>
            <a:r>
              <a:rPr lang="en-US" sz="2000" b="1" dirty="0" smtClean="0"/>
              <a:t>= 21</a:t>
            </a:r>
            <a:endParaRPr lang="en-US" sz="2000" b="1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1659" y="818192"/>
            <a:ext cx="7766281" cy="4891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1659" y="5029437"/>
            <a:ext cx="1304144" cy="750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943538" y="5462223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Wind Turbine modeled with SIMULINK.</a:t>
            </a:r>
            <a:endParaRPr lang="en-US" b="1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26702" y="5058792"/>
            <a:ext cx="1263535" cy="736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60952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457200"/>
            <a:ext cx="8651823" cy="4886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0438" y="-79829"/>
            <a:ext cx="8229600" cy="726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 TURBINE MODEL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9998" y="5467092"/>
            <a:ext cx="695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Subsystem in wind turbine model to calculate </a:t>
            </a:r>
            <a:r>
              <a:rPr lang="en-US" sz="2000" b="1" i="1" dirty="0" smtClean="0"/>
              <a:t>C</a:t>
            </a:r>
            <a:r>
              <a:rPr lang="en-US" b="1" i="1" dirty="0" smtClean="0"/>
              <a:t>p </a:t>
            </a:r>
            <a:r>
              <a:rPr lang="en-US" b="1" dirty="0" smtClean="0"/>
              <a:t>value 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4359314" y="3897120"/>
            <a:ext cx="36977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(λ,</a:t>
            </a:r>
            <a:r>
              <a:rPr lang="el-GR" sz="2000" b="1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)= c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   - c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l-GR" sz="2000" b="1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- c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l-GR" sz="2000" b="1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000" b="1" i="1" baseline="30000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- c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000" dirty="0"/>
          </a:p>
        </p:txBody>
      </p:sp>
      <p:pic>
        <p:nvPicPr>
          <p:cNvPr id="24" name="Picture 1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12313" y="4457401"/>
            <a:ext cx="3082938" cy="488373"/>
          </a:xfrm>
          <a:prstGeom prst="rect">
            <a:avLst/>
          </a:prstGeom>
          <a:noFill/>
        </p:spPr>
      </p:pic>
      <p:sp>
        <p:nvSpPr>
          <p:cNvPr id="25" name="Rectangle 24"/>
          <p:cNvSpPr/>
          <p:nvPr/>
        </p:nvSpPr>
        <p:spPr>
          <a:xfrm>
            <a:off x="2841320" y="4974546"/>
            <a:ext cx="5083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  <a:r>
              <a:rPr lang="en-US" b="1" i="1" dirty="0" smtClean="0"/>
              <a:t>c</a:t>
            </a:r>
            <a:r>
              <a:rPr lang="en-US" b="1" i="1" baseline="-25000" dirty="0" smtClean="0"/>
              <a:t>1</a:t>
            </a:r>
            <a:r>
              <a:rPr lang="en-US" b="1" dirty="0" smtClean="0"/>
              <a:t>=</a:t>
            </a:r>
            <a:r>
              <a:rPr lang="en-US" b="1" baseline="-25000" dirty="0" smtClean="0"/>
              <a:t> </a:t>
            </a:r>
            <a:r>
              <a:rPr lang="en-US" b="1" dirty="0" smtClean="0"/>
              <a:t>0.4</a:t>
            </a:r>
            <a:r>
              <a:rPr lang="en-US" b="1" i="1" dirty="0" smtClean="0"/>
              <a:t>,  c</a:t>
            </a:r>
            <a:r>
              <a:rPr lang="en-US" b="1" i="1" baseline="-25000" dirty="0" smtClean="0"/>
              <a:t>2</a:t>
            </a:r>
            <a:r>
              <a:rPr lang="en-US" b="1" i="1" dirty="0" smtClean="0"/>
              <a:t>=</a:t>
            </a:r>
            <a:r>
              <a:rPr lang="en-US" b="1" dirty="0" smtClean="0"/>
              <a:t>116,  </a:t>
            </a:r>
            <a:r>
              <a:rPr lang="en-US" b="1" i="1" dirty="0" smtClean="0"/>
              <a:t>c</a:t>
            </a:r>
            <a:r>
              <a:rPr lang="en-US" b="1" i="1" baseline="-25000" dirty="0" smtClean="0"/>
              <a:t>3</a:t>
            </a:r>
            <a:r>
              <a:rPr lang="en-US" b="1" dirty="0" smtClean="0"/>
              <a:t>= 0.4,  </a:t>
            </a:r>
            <a:r>
              <a:rPr lang="en-US" b="1" i="1" dirty="0" smtClean="0"/>
              <a:t>c</a:t>
            </a:r>
            <a:r>
              <a:rPr lang="en-US" b="1" i="1" baseline="-25000" dirty="0" smtClean="0"/>
              <a:t>4</a:t>
            </a:r>
            <a:r>
              <a:rPr lang="en-US" b="1" dirty="0" smtClean="0"/>
              <a:t>= 0,</a:t>
            </a:r>
            <a:r>
              <a:rPr lang="en-US" b="1" i="1" dirty="0" smtClean="0"/>
              <a:t> c</a:t>
            </a:r>
            <a:r>
              <a:rPr lang="en-US" b="1" i="1" baseline="-25000" dirty="0" smtClean="0"/>
              <a:t>5</a:t>
            </a:r>
            <a:r>
              <a:rPr lang="en-US" b="1" dirty="0" smtClean="0"/>
              <a:t>= 5,  </a:t>
            </a:r>
            <a:r>
              <a:rPr lang="en-US" b="1" i="1" dirty="0" smtClean="0"/>
              <a:t>c</a:t>
            </a:r>
            <a:r>
              <a:rPr lang="en-US" b="1" i="1" baseline="-25000" dirty="0" smtClean="0"/>
              <a:t>6</a:t>
            </a:r>
            <a:r>
              <a:rPr lang="en-US" b="1" dirty="0" smtClean="0"/>
              <a:t>= 21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9449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093218C-E38E-4B5F-BA0A-A93F1D7272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Renewable energy presentation</Template>
  <TotalTime>201</TotalTime>
  <Words>890</Words>
  <Application>Microsoft Office PowerPoint</Application>
  <PresentationFormat>On-screen Show (4:3)</PresentationFormat>
  <Paragraphs>87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Wingdings</vt:lpstr>
      <vt:lpstr>129</vt:lpstr>
      <vt:lpstr>A NOVEL APPROACH ON PATTERNING OF CAPRICIOUS SPEED WIND TURBINE WITH A PERMANENT MAGNET SYNCHRONOUS GENERATOR</vt:lpstr>
      <vt:lpstr>ABSTRACT:</vt:lpstr>
      <vt:lpstr>CONTENTS:</vt:lpstr>
      <vt:lpstr>BLOCK DIAGRAM :</vt:lpstr>
      <vt:lpstr>PowerPoint Presentation</vt:lpstr>
      <vt:lpstr>WIND TURBINE MODEL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DRIVE TRAIN MODEL:</vt:lpstr>
      <vt:lpstr>DRIVE TRAIN MODEL:</vt:lpstr>
      <vt:lpstr>GENERATOR MODEL : </vt:lpstr>
      <vt:lpstr>GENERATOR MODEL : </vt:lpstr>
      <vt:lpstr>GENERATOR MODEL : </vt:lpstr>
      <vt:lpstr>GENERATOR MODEL : </vt:lpstr>
      <vt:lpstr> </vt:lpstr>
      <vt:lpstr>POWER SPEED CHARACTERISTICS SIMULATION CIRCUIT </vt:lpstr>
      <vt:lpstr>ADVANTAGES:</vt:lpstr>
      <vt:lpstr>CONCLUSION 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P.R.BHANU TEJA</dc:creator>
  <cp:keywords/>
  <cp:lastModifiedBy>P.R.BHANUTEJA</cp:lastModifiedBy>
  <cp:revision>52</cp:revision>
  <dcterms:created xsi:type="dcterms:W3CDTF">2014-03-01T07:53:47Z</dcterms:created>
  <dcterms:modified xsi:type="dcterms:W3CDTF">2014-04-12T15:39:14Z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TC103807039990</vt:lpwstr>
  </property>
</Properties>
</file>