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274" r:id="rId2"/>
    <p:sldId id="275" r:id="rId3"/>
    <p:sldId id="269" r:id="rId4"/>
    <p:sldId id="298" r:id="rId5"/>
    <p:sldId id="299" r:id="rId6"/>
    <p:sldId id="310" r:id="rId7"/>
    <p:sldId id="284" r:id="rId8"/>
    <p:sldId id="285" r:id="rId9"/>
    <p:sldId id="301" r:id="rId10"/>
    <p:sldId id="304" r:id="rId11"/>
    <p:sldId id="308" r:id="rId12"/>
    <p:sldId id="302" r:id="rId13"/>
    <p:sldId id="267" r:id="rId14"/>
    <p:sldId id="316" r:id="rId15"/>
    <p:sldId id="319" r:id="rId16"/>
    <p:sldId id="309" r:id="rId17"/>
    <p:sldId id="315" r:id="rId18"/>
    <p:sldId id="323" r:id="rId19"/>
    <p:sldId id="257" r:id="rId20"/>
    <p:sldId id="314" r:id="rId21"/>
    <p:sldId id="320" r:id="rId22"/>
    <p:sldId id="258" r:id="rId23"/>
    <p:sldId id="313" r:id="rId24"/>
    <p:sldId id="321" r:id="rId25"/>
    <p:sldId id="306" r:id="rId26"/>
    <p:sldId id="311" r:id="rId27"/>
    <p:sldId id="322" r:id="rId28"/>
    <p:sldId id="317" r:id="rId29"/>
    <p:sldId id="318"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0" autoAdjust="0"/>
    <p:restoredTop sz="92652" autoAdjust="0"/>
  </p:normalViewPr>
  <p:slideViewPr>
    <p:cSldViewPr>
      <p:cViewPr varScale="1">
        <p:scale>
          <a:sx n="67" d="100"/>
          <a:sy n="67" d="100"/>
        </p:scale>
        <p:origin x="-1470" y="-10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42607-0BA5-4E84-94D0-426C4D7123F8}" type="datetimeFigureOut">
              <a:rPr lang="en-US" smtClean="0"/>
              <a:pPr/>
              <a:t>25/4/2014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4BF189-8235-43AC-A5B2-C435291796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25/4/2014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25/4/2014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25/4/2014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25/4/2014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25/4/2014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25/4/2014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990600"/>
            <a:ext cx="8858280" cy="1600200"/>
          </a:xfrm>
        </p:spPr>
        <p:txBody>
          <a:bodyPr>
            <a:noAutofit/>
          </a:bodyPr>
          <a:lstStyle/>
          <a:p>
            <a:pPr algn="ctr"/>
            <a:r>
              <a:rPr lang="en-US" sz="2400" dirty="0" smtClean="0"/>
              <a:t>AN ADVANCED MODULATION TECHNIQUE FOR CASCADED MULTILEVEL INVERTER OF HIGHER VOLTAGE LEVEL AND LOWER TOTAL HARMONIC DISTORTION</a:t>
            </a:r>
            <a:br>
              <a:rPr lang="en-US" sz="2400" dirty="0" smtClean="0"/>
            </a:br>
            <a:endParaRPr lang="en-IN" sz="2400" dirty="0">
              <a:solidFill>
                <a:schemeClr val="tx1"/>
              </a:solidFill>
              <a:effectLst>
                <a:glow rad="63500">
                  <a:schemeClr val="accent5">
                    <a:satMod val="175000"/>
                    <a:alpha val="40000"/>
                  </a:schemeClr>
                </a:glow>
              </a:effectLst>
              <a:latin typeface="Times New Roman" pitchFamily="18" charset="0"/>
              <a:cs typeface="Times New Roman" pitchFamily="18" charset="0"/>
            </a:endParaRPr>
          </a:p>
        </p:txBody>
      </p:sp>
      <p:sp>
        <p:nvSpPr>
          <p:cNvPr id="3" name="Subtitle 2"/>
          <p:cNvSpPr>
            <a:spLocks noGrp="1"/>
          </p:cNvSpPr>
          <p:nvPr>
            <p:ph type="subTitle" idx="1"/>
          </p:nvPr>
        </p:nvSpPr>
        <p:spPr>
          <a:xfrm>
            <a:off x="228600" y="4648200"/>
            <a:ext cx="4724400" cy="1447800"/>
          </a:xfrm>
        </p:spPr>
        <p:txBody>
          <a:bodyPr/>
          <a:lstStyle/>
          <a:p>
            <a:pPr algn="ctr"/>
            <a:r>
              <a:rPr lang="en-US" sz="1800" dirty="0" smtClean="0">
                <a:solidFill>
                  <a:schemeClr val="tx1"/>
                </a:solidFill>
              </a:rPr>
              <a:t>Under the guidance of</a:t>
            </a:r>
          </a:p>
          <a:p>
            <a:pPr algn="ctr"/>
            <a:r>
              <a:rPr lang="en-US" dirty="0" smtClean="0">
                <a:solidFill>
                  <a:schemeClr val="tx1"/>
                </a:solidFill>
              </a:rPr>
              <a:t>Mr. G.KALADHAR </a:t>
            </a:r>
            <a:r>
              <a:rPr lang="en-US" sz="2000" dirty="0" smtClean="0">
                <a:solidFill>
                  <a:schemeClr val="tx1"/>
                </a:solidFill>
              </a:rPr>
              <a:t>M.Tech</a:t>
            </a:r>
            <a:r>
              <a:rPr lang="en-US" sz="2000" dirty="0" smtClean="0"/>
              <a:t>,</a:t>
            </a:r>
            <a:r>
              <a:rPr lang="en-US" sz="2000" dirty="0" smtClean="0">
                <a:solidFill>
                  <a:schemeClr val="tx1"/>
                </a:solidFill>
              </a:rPr>
              <a:t>(</a:t>
            </a:r>
            <a:r>
              <a:rPr lang="en-US" sz="2000" dirty="0" smtClean="0"/>
              <a:t>P</a:t>
            </a:r>
            <a:r>
              <a:rPr lang="en-US" sz="2000" dirty="0" smtClean="0">
                <a:solidFill>
                  <a:schemeClr val="tx1"/>
                </a:solidFill>
              </a:rPr>
              <a:t>h.d)</a:t>
            </a:r>
          </a:p>
          <a:p>
            <a:pPr algn="ctr"/>
            <a:r>
              <a:rPr lang="en-US" sz="1600" dirty="0" smtClean="0"/>
              <a:t>ASSISTANT PROFESSOR</a:t>
            </a:r>
            <a:endParaRPr lang="en-IN" sz="1600" dirty="0">
              <a:solidFill>
                <a:schemeClr val="tx1"/>
              </a:solidFill>
            </a:endParaRPr>
          </a:p>
        </p:txBody>
      </p:sp>
      <p:sp>
        <p:nvSpPr>
          <p:cNvPr id="4" name="Subtitle 2"/>
          <p:cNvSpPr txBox="1">
            <a:spLocks/>
          </p:cNvSpPr>
          <p:nvPr/>
        </p:nvSpPr>
        <p:spPr>
          <a:xfrm>
            <a:off x="3505200" y="2428868"/>
            <a:ext cx="6324600" cy="2143132"/>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lang="en-US" sz="2000" u="sng" dirty="0" smtClean="0"/>
              <a:t>Project Associates:</a:t>
            </a:r>
            <a:endParaRPr lang="en-IN" sz="2000" u="sng" dirty="0" smtClean="0"/>
          </a:p>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lang="en-US" dirty="0" smtClean="0"/>
              <a:t>S.KAVYASREE                    (10F01A02A8)</a:t>
            </a:r>
          </a:p>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lang="en-US" dirty="0" smtClean="0"/>
              <a:t>M.NANCHARAIAH           (10F01A0277)</a:t>
            </a:r>
          </a:p>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lang="en-US" dirty="0" smtClean="0"/>
              <a:t>K.AYYAPPA SWAMI            (11F05A0211)</a:t>
            </a:r>
          </a:p>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lang="en-US" dirty="0" smtClean="0"/>
              <a:t>CH.NAGABHUSHANAM   (11F05A0203)</a:t>
            </a:r>
          </a:p>
        </p:txBody>
      </p:sp>
      <p:sp>
        <p:nvSpPr>
          <p:cNvPr id="5" name="Subtitle 2"/>
          <p:cNvSpPr txBox="1">
            <a:spLocks/>
          </p:cNvSpPr>
          <p:nvPr/>
        </p:nvSpPr>
        <p:spPr>
          <a:xfrm>
            <a:off x="457200" y="6072182"/>
            <a:ext cx="8153400" cy="785818"/>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lang="en-US" sz="2000" dirty="0" smtClean="0"/>
              <a:t>DEPARTMENT OF ELECTRICAL &amp; ELECTRONICS ENGINEERING</a:t>
            </a:r>
          </a:p>
        </p:txBody>
      </p:sp>
      <p:pic>
        <p:nvPicPr>
          <p:cNvPr id="7" name="Picture 6" descr="C:\Documents and Settings\Ram Teja\My Documents\My Pictures\sacet logo.bmp"/>
          <p:cNvPicPr/>
          <p:nvPr/>
        </p:nvPicPr>
        <p:blipFill>
          <a:blip r:embed="rId2" cstate="print"/>
          <a:srcRect/>
          <a:stretch>
            <a:fillRect/>
          </a:stretch>
        </p:blipFill>
        <p:spPr bwMode="auto">
          <a:xfrm>
            <a:off x="2286000" y="2286000"/>
            <a:ext cx="23622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2400" b="1" dirty="0" smtClean="0">
                <a:solidFill>
                  <a:schemeClr val="tx1"/>
                </a:solidFill>
              </a:rPr>
              <a:t>     Incremental-reduction cascade H-Bridge Multilevel Inverter</a:t>
            </a:r>
            <a:endParaRPr lang="en-US" sz="2400" dirty="0">
              <a:solidFill>
                <a:schemeClr val="tx1"/>
              </a:solidFill>
            </a:endParaRPr>
          </a:p>
        </p:txBody>
      </p:sp>
      <p:sp>
        <p:nvSpPr>
          <p:cNvPr id="3" name="Content Placeholder 2"/>
          <p:cNvSpPr>
            <a:spLocks noGrp="1"/>
          </p:cNvSpPr>
          <p:nvPr>
            <p:ph idx="1"/>
          </p:nvPr>
        </p:nvSpPr>
        <p:spPr/>
        <p:txBody>
          <a:bodyPr/>
          <a:lstStyle/>
          <a:p>
            <a:pPr>
              <a:buNone/>
            </a:pPr>
            <a:endParaRPr lang="en-US" dirty="0"/>
          </a:p>
        </p:txBody>
      </p:sp>
      <p:sp>
        <p:nvSpPr>
          <p:cNvPr id="6" name="Rectangle 5"/>
          <p:cNvSpPr/>
          <p:nvPr/>
        </p:nvSpPr>
        <p:spPr>
          <a:xfrm>
            <a:off x="3048000" y="3276600"/>
            <a:ext cx="4572000" cy="671851"/>
          </a:xfrm>
          <a:prstGeom prst="rect">
            <a:avLst/>
          </a:prstGeom>
        </p:spPr>
        <p:txBody>
          <a:bodyPr wrap="square">
            <a:spAutoFit/>
          </a:bodyPr>
          <a:lstStyle/>
          <a:p>
            <a:pPr>
              <a:lnSpc>
                <a:spcPct val="150000"/>
              </a:lnSpc>
              <a:buNone/>
            </a:pPr>
            <a:r>
              <a:rPr lang="en-US" sz="2800" dirty="0" smtClean="0"/>
              <a:t>                      </a:t>
            </a:r>
            <a:endParaRPr lang="en-US" sz="2800" dirty="0"/>
          </a:p>
        </p:txBody>
      </p:sp>
      <p:sp>
        <p:nvSpPr>
          <p:cNvPr id="8" name="Rectangle 7"/>
          <p:cNvSpPr/>
          <p:nvPr/>
        </p:nvSpPr>
        <p:spPr>
          <a:xfrm>
            <a:off x="762000" y="5943600"/>
            <a:ext cx="2952540" cy="338554"/>
          </a:xfrm>
          <a:prstGeom prst="rect">
            <a:avLst/>
          </a:prstGeom>
        </p:spPr>
        <p:txBody>
          <a:bodyPr wrap="none">
            <a:spAutoFit/>
          </a:bodyPr>
          <a:lstStyle/>
          <a:p>
            <a:r>
              <a:rPr lang="en-US" sz="1600" dirty="0" smtClean="0">
                <a:latin typeface="Times New Roman" pitchFamily="18" charset="0"/>
                <a:cs typeface="Times New Roman" pitchFamily="18" charset="0"/>
              </a:rPr>
              <a:t>The equivalent circuit of PV cells</a:t>
            </a:r>
            <a:endParaRPr lang="en-US" sz="16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381000" y="1905000"/>
            <a:ext cx="84582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                 Combined cell cascade Multilevel Inverter</a:t>
            </a:r>
            <a:endParaRPr lang="en-US" sz="2400" b="1" dirty="0"/>
          </a:p>
        </p:txBody>
      </p:sp>
      <p:pic>
        <p:nvPicPr>
          <p:cNvPr id="5123" name="Picture 3"/>
          <p:cNvPicPr>
            <a:picLocks noGrp="1" noChangeAspect="1" noChangeArrowheads="1"/>
          </p:cNvPicPr>
          <p:nvPr>
            <p:ph idx="1"/>
          </p:nvPr>
        </p:nvPicPr>
        <p:blipFill>
          <a:blip r:embed="rId2" cstate="print"/>
          <a:srcRect/>
          <a:stretch>
            <a:fillRect/>
          </a:stretch>
        </p:blipFill>
        <p:spPr bwMode="auto">
          <a:xfrm>
            <a:off x="762000" y="2209800"/>
            <a:ext cx="7543799"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676400"/>
            <a:ext cx="8305800" cy="1676400"/>
          </a:xfrm>
        </p:spPr>
        <p:txBody>
          <a:bodyPr>
            <a:normAutofit fontScale="90000"/>
          </a:bodyPr>
          <a:lstStyle/>
          <a:p>
            <a:r>
              <a:rPr lang="en-US" dirty="0" smtClean="0"/>
              <a:t>         </a:t>
            </a:r>
            <a:br>
              <a:rPr lang="en-US" dirty="0" smtClean="0"/>
            </a:br>
            <a:r>
              <a:rPr lang="en-US" dirty="0" smtClean="0"/>
              <a:t>    Simulation Diagrams &amp; Outputs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p:spPr>
        <p:txBody>
          <a:bodyPr>
            <a:normAutofit/>
          </a:bodyPr>
          <a:lstStyle/>
          <a:p>
            <a:pPr algn="just"/>
            <a:r>
              <a:rPr lang="en-IN" sz="2400" b="1" dirty="0" smtClean="0">
                <a:solidFill>
                  <a:schemeClr val="tx1"/>
                </a:solidFill>
                <a:latin typeface="Times New Roman" pitchFamily="18" charset="0"/>
                <a:cs typeface="Times New Roman" pitchFamily="18" charset="0"/>
              </a:rPr>
              <a:t>Simulation diagram for Cascade H-Bridge Multilevel Inverter</a:t>
            </a:r>
            <a:endParaRPr lang="en-IN" sz="2400" dirty="0">
              <a:solidFill>
                <a:schemeClr val="tx1"/>
              </a:solidFill>
              <a:latin typeface="Times New Roman" pitchFamily="18" charset="0"/>
              <a:cs typeface="Times New Roman" pitchFamily="18" charset="0"/>
            </a:endParaRPr>
          </a:p>
        </p:txBody>
      </p:sp>
      <p:sp>
        <p:nvSpPr>
          <p:cNvPr id="3" name="Rectangle 2"/>
          <p:cNvSpPr/>
          <p:nvPr/>
        </p:nvSpPr>
        <p:spPr>
          <a:xfrm>
            <a:off x="533400" y="2209800"/>
            <a:ext cx="8305800" cy="1307537"/>
          </a:xfrm>
          <a:prstGeom prst="rect">
            <a:avLst/>
          </a:prstGeom>
        </p:spPr>
        <p:txBody>
          <a:bodyPr wrap="square">
            <a:spAutoFit/>
          </a:bodyPr>
          <a:lstStyle/>
          <a:p>
            <a:pPr algn="just">
              <a:lnSpc>
                <a:spcPct val="150000"/>
              </a:lnSpc>
            </a:pPr>
            <a:endParaRPr lang="en-IN" sz="2800" dirty="0" smtClean="0">
              <a:latin typeface="Times New Roman" pitchFamily="18" charset="0"/>
              <a:cs typeface="Times New Roman" pitchFamily="18" charset="0"/>
            </a:endParaRPr>
          </a:p>
          <a:p>
            <a:pPr algn="just">
              <a:lnSpc>
                <a:spcPct val="150000"/>
              </a:lnSpc>
            </a:pPr>
            <a:endParaRPr lang="en-IN" sz="2800" dirty="0">
              <a:latin typeface="Times New Roman" pitchFamily="18" charset="0"/>
              <a:cs typeface="Times New Roman" pitchFamily="18" charset="0"/>
            </a:endParaRPr>
          </a:p>
        </p:txBody>
      </p:sp>
      <p:grpSp>
        <p:nvGrpSpPr>
          <p:cNvPr id="1387" name="Group 363"/>
          <p:cNvGrpSpPr>
            <a:grpSpLocks noChangeAspect="1"/>
          </p:cNvGrpSpPr>
          <p:nvPr/>
        </p:nvGrpSpPr>
        <p:grpSpPr bwMode="auto">
          <a:xfrm>
            <a:off x="-152400" y="1143358"/>
            <a:ext cx="9982200" cy="5877188"/>
            <a:chOff x="-4" y="775"/>
            <a:chExt cx="6196" cy="3648"/>
          </a:xfrm>
        </p:grpSpPr>
        <p:sp>
          <p:nvSpPr>
            <p:cNvPr id="1386" name="AutoShape 362"/>
            <p:cNvSpPr>
              <a:spLocks noChangeAspect="1" noChangeArrowheads="1" noTextEdit="1"/>
            </p:cNvSpPr>
            <p:nvPr/>
          </p:nvSpPr>
          <p:spPr bwMode="auto">
            <a:xfrm>
              <a:off x="0" y="775"/>
              <a:ext cx="6192" cy="36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588" name="Group 564"/>
            <p:cNvGrpSpPr>
              <a:grpSpLocks/>
            </p:cNvGrpSpPr>
            <p:nvPr/>
          </p:nvGrpSpPr>
          <p:grpSpPr bwMode="auto">
            <a:xfrm>
              <a:off x="-4" y="809"/>
              <a:ext cx="5264" cy="2923"/>
              <a:chOff x="-4" y="809"/>
              <a:chExt cx="5264" cy="2923"/>
            </a:xfrm>
          </p:grpSpPr>
          <p:sp>
            <p:nvSpPr>
              <p:cNvPr id="1388" name="Rectangle 364"/>
              <p:cNvSpPr>
                <a:spLocks noChangeArrowheads="1"/>
              </p:cNvSpPr>
              <p:nvPr/>
            </p:nvSpPr>
            <p:spPr bwMode="auto">
              <a:xfrm>
                <a:off x="-4" y="809"/>
                <a:ext cx="8" cy="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9" name="Rectangle 365"/>
              <p:cNvSpPr>
                <a:spLocks noChangeArrowheads="1"/>
              </p:cNvSpPr>
              <p:nvPr/>
            </p:nvSpPr>
            <p:spPr bwMode="auto">
              <a:xfrm>
                <a:off x="1243" y="2536"/>
                <a:ext cx="196" cy="4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0" name="Rectangle 366"/>
              <p:cNvSpPr>
                <a:spLocks noChangeArrowheads="1"/>
              </p:cNvSpPr>
              <p:nvPr/>
            </p:nvSpPr>
            <p:spPr bwMode="auto">
              <a:xfrm>
                <a:off x="1243" y="2536"/>
                <a:ext cx="196" cy="40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1" name="Rectangle 367"/>
              <p:cNvSpPr>
                <a:spLocks noChangeArrowheads="1"/>
              </p:cNvSpPr>
              <p:nvPr/>
            </p:nvSpPr>
            <p:spPr bwMode="auto">
              <a:xfrm rot="16200000">
                <a:off x="1287" y="2516"/>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2" name="Rectangle 368"/>
              <p:cNvSpPr>
                <a:spLocks noChangeArrowheads="1"/>
              </p:cNvSpPr>
              <p:nvPr/>
            </p:nvSpPr>
            <p:spPr bwMode="auto">
              <a:xfrm rot="16200000">
                <a:off x="1278" y="2822"/>
                <a:ext cx="76"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3" name="Rectangle 369"/>
              <p:cNvSpPr>
                <a:spLocks noChangeArrowheads="1"/>
              </p:cNvSpPr>
              <p:nvPr/>
            </p:nvSpPr>
            <p:spPr bwMode="auto">
              <a:xfrm rot="16200000">
                <a:off x="1374" y="2521"/>
                <a:ext cx="62"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4" name="Rectangle 370"/>
              <p:cNvSpPr>
                <a:spLocks noChangeArrowheads="1"/>
              </p:cNvSpPr>
              <p:nvPr/>
            </p:nvSpPr>
            <p:spPr bwMode="auto">
              <a:xfrm rot="16200000">
                <a:off x="1376" y="2831"/>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5" name="Freeform 371"/>
              <p:cNvSpPr>
                <a:spLocks/>
              </p:cNvSpPr>
              <p:nvPr/>
            </p:nvSpPr>
            <p:spPr bwMode="auto">
              <a:xfrm>
                <a:off x="1252" y="2690"/>
                <a:ext cx="62" cy="81"/>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6" name="Freeform 372"/>
              <p:cNvSpPr>
                <a:spLocks/>
              </p:cNvSpPr>
              <p:nvPr/>
            </p:nvSpPr>
            <p:spPr bwMode="auto">
              <a:xfrm>
                <a:off x="1327" y="2596"/>
                <a:ext cx="49" cy="26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7" name="Freeform 373"/>
              <p:cNvSpPr>
                <a:spLocks/>
              </p:cNvSpPr>
              <p:nvPr/>
            </p:nvSpPr>
            <p:spPr bwMode="auto">
              <a:xfrm>
                <a:off x="1350" y="2764"/>
                <a:ext cx="18" cy="47"/>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8" name="Freeform 374"/>
              <p:cNvSpPr>
                <a:spLocks/>
              </p:cNvSpPr>
              <p:nvPr/>
            </p:nvSpPr>
            <p:spPr bwMode="auto">
              <a:xfrm>
                <a:off x="1376" y="2616"/>
                <a:ext cx="23" cy="95"/>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9" name="Freeform 375"/>
              <p:cNvSpPr>
                <a:spLocks/>
              </p:cNvSpPr>
              <p:nvPr/>
            </p:nvSpPr>
            <p:spPr bwMode="auto">
              <a:xfrm>
                <a:off x="1376" y="2711"/>
                <a:ext cx="45" cy="33"/>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0" name="Freeform 376"/>
              <p:cNvSpPr>
                <a:spLocks/>
              </p:cNvSpPr>
              <p:nvPr/>
            </p:nvSpPr>
            <p:spPr bwMode="auto">
              <a:xfrm>
                <a:off x="1376" y="2744"/>
                <a:ext cx="23" cy="101"/>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1" name="Rectangle 377"/>
              <p:cNvSpPr>
                <a:spLocks noChangeArrowheads="1"/>
              </p:cNvSpPr>
              <p:nvPr/>
            </p:nvSpPr>
            <p:spPr bwMode="auto">
              <a:xfrm>
                <a:off x="1243" y="2536"/>
                <a:ext cx="196" cy="40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2" name="Freeform 378"/>
              <p:cNvSpPr>
                <a:spLocks/>
              </p:cNvSpPr>
              <p:nvPr/>
            </p:nvSpPr>
            <p:spPr bwMode="auto">
              <a:xfrm>
                <a:off x="1278" y="2932"/>
                <a:ext cx="27" cy="27"/>
              </a:xfrm>
              <a:custGeom>
                <a:avLst/>
                <a:gdLst/>
                <a:ahLst/>
                <a:cxnLst>
                  <a:cxn ang="0">
                    <a:pos x="27" y="0"/>
                  </a:cxn>
                  <a:cxn ang="0">
                    <a:pos x="14" y="27"/>
                  </a:cxn>
                  <a:cxn ang="0">
                    <a:pos x="0" y="0"/>
                  </a:cxn>
                </a:cxnLst>
                <a:rect l="0" t="0" r="r" b="b"/>
                <a:pathLst>
                  <a:path w="27" h="27">
                    <a:moveTo>
                      <a:pt x="27" y="0"/>
                    </a:moveTo>
                    <a:lnTo>
                      <a:pt x="14" y="27"/>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3" name="Rectangle 379"/>
              <p:cNvSpPr>
                <a:spLocks noChangeArrowheads="1"/>
              </p:cNvSpPr>
              <p:nvPr/>
            </p:nvSpPr>
            <p:spPr bwMode="auto">
              <a:xfrm>
                <a:off x="1443" y="2690"/>
                <a:ext cx="89"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s5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4" name="Rectangle 380"/>
              <p:cNvSpPr>
                <a:spLocks noChangeArrowheads="1"/>
              </p:cNvSpPr>
              <p:nvPr/>
            </p:nvSpPr>
            <p:spPr bwMode="auto">
              <a:xfrm>
                <a:off x="2891" y="1965"/>
                <a:ext cx="196" cy="4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5" name="Rectangle 381"/>
              <p:cNvSpPr>
                <a:spLocks noChangeArrowheads="1"/>
              </p:cNvSpPr>
              <p:nvPr/>
            </p:nvSpPr>
            <p:spPr bwMode="auto">
              <a:xfrm>
                <a:off x="2891" y="1965"/>
                <a:ext cx="196" cy="40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6" name="Rectangle 382"/>
              <p:cNvSpPr>
                <a:spLocks noChangeArrowheads="1"/>
              </p:cNvSpPr>
              <p:nvPr/>
            </p:nvSpPr>
            <p:spPr bwMode="auto">
              <a:xfrm rot="16200000">
                <a:off x="2935" y="1944"/>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7" name="Rectangle 383"/>
              <p:cNvSpPr>
                <a:spLocks noChangeArrowheads="1"/>
              </p:cNvSpPr>
              <p:nvPr/>
            </p:nvSpPr>
            <p:spPr bwMode="auto">
              <a:xfrm rot="16200000">
                <a:off x="2926" y="2251"/>
                <a:ext cx="76"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8" name="Rectangle 384"/>
              <p:cNvSpPr>
                <a:spLocks noChangeArrowheads="1"/>
              </p:cNvSpPr>
              <p:nvPr/>
            </p:nvSpPr>
            <p:spPr bwMode="auto">
              <a:xfrm rot="16200000">
                <a:off x="3022" y="1949"/>
                <a:ext cx="62"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9" name="Rectangle 385"/>
              <p:cNvSpPr>
                <a:spLocks noChangeArrowheads="1"/>
              </p:cNvSpPr>
              <p:nvPr/>
            </p:nvSpPr>
            <p:spPr bwMode="auto">
              <a:xfrm rot="16200000">
                <a:off x="3024" y="2260"/>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0" name="Freeform 386"/>
              <p:cNvSpPr>
                <a:spLocks/>
              </p:cNvSpPr>
              <p:nvPr/>
            </p:nvSpPr>
            <p:spPr bwMode="auto">
              <a:xfrm>
                <a:off x="2900" y="2119"/>
                <a:ext cx="62" cy="81"/>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1" name="Freeform 387"/>
              <p:cNvSpPr>
                <a:spLocks/>
              </p:cNvSpPr>
              <p:nvPr/>
            </p:nvSpPr>
            <p:spPr bwMode="auto">
              <a:xfrm>
                <a:off x="2976" y="2025"/>
                <a:ext cx="49" cy="26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2" name="Freeform 388"/>
              <p:cNvSpPr>
                <a:spLocks/>
              </p:cNvSpPr>
              <p:nvPr/>
            </p:nvSpPr>
            <p:spPr bwMode="auto">
              <a:xfrm>
                <a:off x="2998" y="2193"/>
                <a:ext cx="18" cy="47"/>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3" name="Freeform 389"/>
              <p:cNvSpPr>
                <a:spLocks/>
              </p:cNvSpPr>
              <p:nvPr/>
            </p:nvSpPr>
            <p:spPr bwMode="auto">
              <a:xfrm>
                <a:off x="3025" y="2045"/>
                <a:ext cx="22" cy="94"/>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390"/>
              <p:cNvSpPr>
                <a:spLocks/>
              </p:cNvSpPr>
              <p:nvPr/>
            </p:nvSpPr>
            <p:spPr bwMode="auto">
              <a:xfrm>
                <a:off x="3025" y="2139"/>
                <a:ext cx="44" cy="34"/>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5" name="Freeform 391"/>
              <p:cNvSpPr>
                <a:spLocks/>
              </p:cNvSpPr>
              <p:nvPr/>
            </p:nvSpPr>
            <p:spPr bwMode="auto">
              <a:xfrm>
                <a:off x="3025" y="2173"/>
                <a:ext cx="22" cy="101"/>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6" name="Rectangle 392"/>
              <p:cNvSpPr>
                <a:spLocks noChangeArrowheads="1"/>
              </p:cNvSpPr>
              <p:nvPr/>
            </p:nvSpPr>
            <p:spPr bwMode="auto">
              <a:xfrm>
                <a:off x="2891" y="1965"/>
                <a:ext cx="196" cy="40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7" name="Freeform 393"/>
              <p:cNvSpPr>
                <a:spLocks/>
              </p:cNvSpPr>
              <p:nvPr/>
            </p:nvSpPr>
            <p:spPr bwMode="auto">
              <a:xfrm>
                <a:off x="2927" y="2361"/>
                <a:ext cx="26" cy="27"/>
              </a:xfrm>
              <a:custGeom>
                <a:avLst/>
                <a:gdLst/>
                <a:ahLst/>
                <a:cxnLst>
                  <a:cxn ang="0">
                    <a:pos x="26" y="0"/>
                  </a:cxn>
                  <a:cxn ang="0">
                    <a:pos x="13" y="27"/>
                  </a:cxn>
                  <a:cxn ang="0">
                    <a:pos x="0" y="0"/>
                  </a:cxn>
                </a:cxnLst>
                <a:rect l="0" t="0" r="r" b="b"/>
                <a:pathLst>
                  <a:path w="26" h="27">
                    <a:moveTo>
                      <a:pt x="26" y="0"/>
                    </a:moveTo>
                    <a:lnTo>
                      <a:pt x="13" y="27"/>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8" name="Rectangle 394"/>
              <p:cNvSpPr>
                <a:spLocks noChangeArrowheads="1"/>
              </p:cNvSpPr>
              <p:nvPr/>
            </p:nvSpPr>
            <p:spPr bwMode="auto">
              <a:xfrm>
                <a:off x="2820" y="2119"/>
                <a:ext cx="89"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s4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9" name="Rectangle 395"/>
              <p:cNvSpPr>
                <a:spLocks noChangeArrowheads="1"/>
              </p:cNvSpPr>
              <p:nvPr/>
            </p:nvSpPr>
            <p:spPr bwMode="auto">
              <a:xfrm>
                <a:off x="2178" y="3140"/>
                <a:ext cx="196" cy="40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0" name="Rectangle 396"/>
              <p:cNvSpPr>
                <a:spLocks noChangeArrowheads="1"/>
              </p:cNvSpPr>
              <p:nvPr/>
            </p:nvSpPr>
            <p:spPr bwMode="auto">
              <a:xfrm>
                <a:off x="2178" y="3140"/>
                <a:ext cx="196" cy="40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1" name="Rectangle 397"/>
              <p:cNvSpPr>
                <a:spLocks noChangeArrowheads="1"/>
              </p:cNvSpPr>
              <p:nvPr/>
            </p:nvSpPr>
            <p:spPr bwMode="auto">
              <a:xfrm rot="16200000">
                <a:off x="2223" y="3120"/>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2" name="Rectangle 398"/>
              <p:cNvSpPr>
                <a:spLocks noChangeArrowheads="1"/>
              </p:cNvSpPr>
              <p:nvPr/>
            </p:nvSpPr>
            <p:spPr bwMode="auto">
              <a:xfrm rot="16200000">
                <a:off x="2214" y="3427"/>
                <a:ext cx="76"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3" name="Rectangle 399"/>
              <p:cNvSpPr>
                <a:spLocks noChangeArrowheads="1"/>
              </p:cNvSpPr>
              <p:nvPr/>
            </p:nvSpPr>
            <p:spPr bwMode="auto">
              <a:xfrm rot="16200000">
                <a:off x="2310" y="3125"/>
                <a:ext cx="62"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4" name="Rectangle 400"/>
              <p:cNvSpPr>
                <a:spLocks noChangeArrowheads="1"/>
              </p:cNvSpPr>
              <p:nvPr/>
            </p:nvSpPr>
            <p:spPr bwMode="auto">
              <a:xfrm rot="16200000">
                <a:off x="2312" y="3436"/>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5" name="Freeform 401"/>
              <p:cNvSpPr>
                <a:spLocks/>
              </p:cNvSpPr>
              <p:nvPr/>
            </p:nvSpPr>
            <p:spPr bwMode="auto">
              <a:xfrm>
                <a:off x="2187" y="3295"/>
                <a:ext cx="63" cy="81"/>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6" name="Freeform 402"/>
              <p:cNvSpPr>
                <a:spLocks/>
              </p:cNvSpPr>
              <p:nvPr/>
            </p:nvSpPr>
            <p:spPr bwMode="auto">
              <a:xfrm>
                <a:off x="2263" y="3201"/>
                <a:ext cx="49" cy="26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7" name="Freeform 403"/>
              <p:cNvSpPr>
                <a:spLocks/>
              </p:cNvSpPr>
              <p:nvPr/>
            </p:nvSpPr>
            <p:spPr bwMode="auto">
              <a:xfrm>
                <a:off x="2285" y="3369"/>
                <a:ext cx="18" cy="47"/>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8" name="Freeform 404"/>
              <p:cNvSpPr>
                <a:spLocks/>
              </p:cNvSpPr>
              <p:nvPr/>
            </p:nvSpPr>
            <p:spPr bwMode="auto">
              <a:xfrm>
                <a:off x="2312" y="3221"/>
                <a:ext cx="22" cy="94"/>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9" name="Freeform 405"/>
              <p:cNvSpPr>
                <a:spLocks/>
              </p:cNvSpPr>
              <p:nvPr/>
            </p:nvSpPr>
            <p:spPr bwMode="auto">
              <a:xfrm>
                <a:off x="2312" y="3315"/>
                <a:ext cx="44" cy="34"/>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0" name="Freeform 406"/>
              <p:cNvSpPr>
                <a:spLocks/>
              </p:cNvSpPr>
              <p:nvPr/>
            </p:nvSpPr>
            <p:spPr bwMode="auto">
              <a:xfrm>
                <a:off x="2312" y="3349"/>
                <a:ext cx="22" cy="101"/>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1" name="Rectangle 407"/>
              <p:cNvSpPr>
                <a:spLocks noChangeArrowheads="1"/>
              </p:cNvSpPr>
              <p:nvPr/>
            </p:nvSpPr>
            <p:spPr bwMode="auto">
              <a:xfrm>
                <a:off x="2178" y="3140"/>
                <a:ext cx="196" cy="40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2" name="Freeform 408"/>
              <p:cNvSpPr>
                <a:spLocks/>
              </p:cNvSpPr>
              <p:nvPr/>
            </p:nvSpPr>
            <p:spPr bwMode="auto">
              <a:xfrm>
                <a:off x="2214" y="3537"/>
                <a:ext cx="27" cy="27"/>
              </a:xfrm>
              <a:custGeom>
                <a:avLst/>
                <a:gdLst/>
                <a:ahLst/>
                <a:cxnLst>
                  <a:cxn ang="0">
                    <a:pos x="27" y="0"/>
                  </a:cxn>
                  <a:cxn ang="0">
                    <a:pos x="13" y="27"/>
                  </a:cxn>
                  <a:cxn ang="0">
                    <a:pos x="0" y="0"/>
                  </a:cxn>
                </a:cxnLst>
                <a:rect l="0" t="0" r="r" b="b"/>
                <a:pathLst>
                  <a:path w="27" h="27">
                    <a:moveTo>
                      <a:pt x="27" y="0"/>
                    </a:moveTo>
                    <a:lnTo>
                      <a:pt x="13" y="27"/>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3" name="Rectangle 409"/>
              <p:cNvSpPr>
                <a:spLocks noChangeArrowheads="1"/>
              </p:cNvSpPr>
              <p:nvPr/>
            </p:nvSpPr>
            <p:spPr bwMode="auto">
              <a:xfrm>
                <a:off x="2107" y="3295"/>
                <a:ext cx="89"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s3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 name="Rectangle 410"/>
              <p:cNvSpPr>
                <a:spLocks noChangeArrowheads="1"/>
              </p:cNvSpPr>
              <p:nvPr/>
            </p:nvSpPr>
            <p:spPr bwMode="auto">
              <a:xfrm>
                <a:off x="2980" y="3308"/>
                <a:ext cx="196" cy="40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 name="Rectangle 411"/>
              <p:cNvSpPr>
                <a:spLocks noChangeArrowheads="1"/>
              </p:cNvSpPr>
              <p:nvPr/>
            </p:nvSpPr>
            <p:spPr bwMode="auto">
              <a:xfrm>
                <a:off x="2980" y="3308"/>
                <a:ext cx="196" cy="40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 name="Rectangle 412"/>
              <p:cNvSpPr>
                <a:spLocks noChangeArrowheads="1"/>
              </p:cNvSpPr>
              <p:nvPr/>
            </p:nvSpPr>
            <p:spPr bwMode="auto">
              <a:xfrm rot="16200000">
                <a:off x="3024" y="3288"/>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7" name="Rectangle 413"/>
              <p:cNvSpPr>
                <a:spLocks noChangeArrowheads="1"/>
              </p:cNvSpPr>
              <p:nvPr/>
            </p:nvSpPr>
            <p:spPr bwMode="auto">
              <a:xfrm rot="16200000">
                <a:off x="3015" y="3595"/>
                <a:ext cx="76"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8" name="Rectangle 414"/>
              <p:cNvSpPr>
                <a:spLocks noChangeArrowheads="1"/>
              </p:cNvSpPr>
              <p:nvPr/>
            </p:nvSpPr>
            <p:spPr bwMode="auto">
              <a:xfrm rot="16200000">
                <a:off x="3111" y="3293"/>
                <a:ext cx="62"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9" name="Rectangle 415"/>
              <p:cNvSpPr>
                <a:spLocks noChangeArrowheads="1"/>
              </p:cNvSpPr>
              <p:nvPr/>
            </p:nvSpPr>
            <p:spPr bwMode="auto">
              <a:xfrm rot="16200000">
                <a:off x="3113" y="3604"/>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0" name="Freeform 416"/>
              <p:cNvSpPr>
                <a:spLocks/>
              </p:cNvSpPr>
              <p:nvPr/>
            </p:nvSpPr>
            <p:spPr bwMode="auto">
              <a:xfrm>
                <a:off x="2989" y="3463"/>
                <a:ext cx="62" cy="81"/>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1" name="Freeform 417"/>
              <p:cNvSpPr>
                <a:spLocks/>
              </p:cNvSpPr>
              <p:nvPr/>
            </p:nvSpPr>
            <p:spPr bwMode="auto">
              <a:xfrm>
                <a:off x="3065" y="3369"/>
                <a:ext cx="49" cy="26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2" name="Freeform 418"/>
              <p:cNvSpPr>
                <a:spLocks/>
              </p:cNvSpPr>
              <p:nvPr/>
            </p:nvSpPr>
            <p:spPr bwMode="auto">
              <a:xfrm>
                <a:off x="3087" y="3537"/>
                <a:ext cx="18" cy="47"/>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3" name="Freeform 419"/>
              <p:cNvSpPr>
                <a:spLocks/>
              </p:cNvSpPr>
              <p:nvPr/>
            </p:nvSpPr>
            <p:spPr bwMode="auto">
              <a:xfrm>
                <a:off x="3114" y="3389"/>
                <a:ext cx="22" cy="94"/>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4" name="Freeform 420"/>
              <p:cNvSpPr>
                <a:spLocks/>
              </p:cNvSpPr>
              <p:nvPr/>
            </p:nvSpPr>
            <p:spPr bwMode="auto">
              <a:xfrm>
                <a:off x="3114" y="3483"/>
                <a:ext cx="44" cy="34"/>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5" name="Freeform 421"/>
              <p:cNvSpPr>
                <a:spLocks/>
              </p:cNvSpPr>
              <p:nvPr/>
            </p:nvSpPr>
            <p:spPr bwMode="auto">
              <a:xfrm>
                <a:off x="3114" y="3517"/>
                <a:ext cx="22" cy="100"/>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6" name="Rectangle 422"/>
              <p:cNvSpPr>
                <a:spLocks noChangeArrowheads="1"/>
              </p:cNvSpPr>
              <p:nvPr/>
            </p:nvSpPr>
            <p:spPr bwMode="auto">
              <a:xfrm>
                <a:off x="2980" y="3308"/>
                <a:ext cx="196" cy="40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7" name="Freeform 423"/>
              <p:cNvSpPr>
                <a:spLocks/>
              </p:cNvSpPr>
              <p:nvPr/>
            </p:nvSpPr>
            <p:spPr bwMode="auto">
              <a:xfrm>
                <a:off x="3016" y="3705"/>
                <a:ext cx="26" cy="27"/>
              </a:xfrm>
              <a:custGeom>
                <a:avLst/>
                <a:gdLst/>
                <a:ahLst/>
                <a:cxnLst>
                  <a:cxn ang="0">
                    <a:pos x="26" y="0"/>
                  </a:cxn>
                  <a:cxn ang="0">
                    <a:pos x="13" y="27"/>
                  </a:cxn>
                  <a:cxn ang="0">
                    <a:pos x="0" y="0"/>
                  </a:cxn>
                </a:cxnLst>
                <a:rect l="0" t="0" r="r" b="b"/>
                <a:pathLst>
                  <a:path w="26" h="27">
                    <a:moveTo>
                      <a:pt x="26" y="0"/>
                    </a:moveTo>
                    <a:lnTo>
                      <a:pt x="13" y="27"/>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8" name="Rectangle 424"/>
              <p:cNvSpPr>
                <a:spLocks noChangeArrowheads="1"/>
              </p:cNvSpPr>
              <p:nvPr/>
            </p:nvSpPr>
            <p:spPr bwMode="auto">
              <a:xfrm>
                <a:off x="2909" y="3463"/>
                <a:ext cx="89"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9" name="Rectangle 425"/>
              <p:cNvSpPr>
                <a:spLocks noChangeArrowheads="1"/>
              </p:cNvSpPr>
              <p:nvPr/>
            </p:nvSpPr>
            <p:spPr bwMode="auto">
              <a:xfrm>
                <a:off x="2178" y="1965"/>
                <a:ext cx="196" cy="4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0" name="Rectangle 426"/>
              <p:cNvSpPr>
                <a:spLocks noChangeArrowheads="1"/>
              </p:cNvSpPr>
              <p:nvPr/>
            </p:nvSpPr>
            <p:spPr bwMode="auto">
              <a:xfrm>
                <a:off x="2178" y="1965"/>
                <a:ext cx="196" cy="40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1" name="Rectangle 427"/>
              <p:cNvSpPr>
                <a:spLocks noChangeArrowheads="1"/>
              </p:cNvSpPr>
              <p:nvPr/>
            </p:nvSpPr>
            <p:spPr bwMode="auto">
              <a:xfrm rot="16200000">
                <a:off x="2223" y="1944"/>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2" name="Rectangle 428"/>
              <p:cNvSpPr>
                <a:spLocks noChangeArrowheads="1"/>
              </p:cNvSpPr>
              <p:nvPr/>
            </p:nvSpPr>
            <p:spPr bwMode="auto">
              <a:xfrm rot="16200000">
                <a:off x="2214" y="2251"/>
                <a:ext cx="76"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3" name="Rectangle 429"/>
              <p:cNvSpPr>
                <a:spLocks noChangeArrowheads="1"/>
              </p:cNvSpPr>
              <p:nvPr/>
            </p:nvSpPr>
            <p:spPr bwMode="auto">
              <a:xfrm rot="16200000">
                <a:off x="2310" y="1949"/>
                <a:ext cx="62"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4" name="Rectangle 430"/>
              <p:cNvSpPr>
                <a:spLocks noChangeArrowheads="1"/>
              </p:cNvSpPr>
              <p:nvPr/>
            </p:nvSpPr>
            <p:spPr bwMode="auto">
              <a:xfrm rot="16200000">
                <a:off x="2312" y="2260"/>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5" name="Freeform 431"/>
              <p:cNvSpPr>
                <a:spLocks/>
              </p:cNvSpPr>
              <p:nvPr/>
            </p:nvSpPr>
            <p:spPr bwMode="auto">
              <a:xfrm>
                <a:off x="2187" y="2119"/>
                <a:ext cx="63" cy="81"/>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6" name="Freeform 432"/>
              <p:cNvSpPr>
                <a:spLocks/>
              </p:cNvSpPr>
              <p:nvPr/>
            </p:nvSpPr>
            <p:spPr bwMode="auto">
              <a:xfrm>
                <a:off x="2263" y="2025"/>
                <a:ext cx="49" cy="26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7" name="Freeform 433"/>
              <p:cNvSpPr>
                <a:spLocks/>
              </p:cNvSpPr>
              <p:nvPr/>
            </p:nvSpPr>
            <p:spPr bwMode="auto">
              <a:xfrm>
                <a:off x="2285" y="2193"/>
                <a:ext cx="18" cy="47"/>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8" name="Freeform 434"/>
              <p:cNvSpPr>
                <a:spLocks/>
              </p:cNvSpPr>
              <p:nvPr/>
            </p:nvSpPr>
            <p:spPr bwMode="auto">
              <a:xfrm>
                <a:off x="2312" y="2045"/>
                <a:ext cx="22" cy="94"/>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9" name="Freeform 435"/>
              <p:cNvSpPr>
                <a:spLocks/>
              </p:cNvSpPr>
              <p:nvPr/>
            </p:nvSpPr>
            <p:spPr bwMode="auto">
              <a:xfrm>
                <a:off x="2312" y="2139"/>
                <a:ext cx="44" cy="34"/>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0" name="Freeform 436"/>
              <p:cNvSpPr>
                <a:spLocks/>
              </p:cNvSpPr>
              <p:nvPr/>
            </p:nvSpPr>
            <p:spPr bwMode="auto">
              <a:xfrm>
                <a:off x="2312" y="2173"/>
                <a:ext cx="22" cy="101"/>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1" name="Rectangle 437"/>
              <p:cNvSpPr>
                <a:spLocks noChangeArrowheads="1"/>
              </p:cNvSpPr>
              <p:nvPr/>
            </p:nvSpPr>
            <p:spPr bwMode="auto">
              <a:xfrm>
                <a:off x="2178" y="1965"/>
                <a:ext cx="196" cy="40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2" name="Freeform 438"/>
              <p:cNvSpPr>
                <a:spLocks/>
              </p:cNvSpPr>
              <p:nvPr/>
            </p:nvSpPr>
            <p:spPr bwMode="auto">
              <a:xfrm>
                <a:off x="2214" y="2361"/>
                <a:ext cx="27" cy="27"/>
              </a:xfrm>
              <a:custGeom>
                <a:avLst/>
                <a:gdLst/>
                <a:ahLst/>
                <a:cxnLst>
                  <a:cxn ang="0">
                    <a:pos x="27" y="0"/>
                  </a:cxn>
                  <a:cxn ang="0">
                    <a:pos x="13" y="27"/>
                  </a:cxn>
                  <a:cxn ang="0">
                    <a:pos x="0" y="0"/>
                  </a:cxn>
                </a:cxnLst>
                <a:rect l="0" t="0" r="r" b="b"/>
                <a:pathLst>
                  <a:path w="27" h="27">
                    <a:moveTo>
                      <a:pt x="27" y="0"/>
                    </a:moveTo>
                    <a:lnTo>
                      <a:pt x="13" y="27"/>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3" name="Rectangle 439"/>
              <p:cNvSpPr>
                <a:spLocks noChangeArrowheads="1"/>
              </p:cNvSpPr>
              <p:nvPr/>
            </p:nvSpPr>
            <p:spPr bwMode="auto">
              <a:xfrm>
                <a:off x="2107" y="2119"/>
                <a:ext cx="89"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64" name="Rectangle 440"/>
              <p:cNvSpPr>
                <a:spLocks noChangeArrowheads="1"/>
              </p:cNvSpPr>
              <p:nvPr/>
            </p:nvSpPr>
            <p:spPr bwMode="auto">
              <a:xfrm>
                <a:off x="3947" y="1125"/>
                <a:ext cx="294" cy="2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5" name="Rectangle 441"/>
              <p:cNvSpPr>
                <a:spLocks noChangeArrowheads="1"/>
              </p:cNvSpPr>
              <p:nvPr/>
            </p:nvSpPr>
            <p:spPr bwMode="auto">
              <a:xfrm>
                <a:off x="3951" y="1206"/>
                <a:ext cx="303"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CC"/>
                    </a:solidFill>
                    <a:effectLst/>
                    <a:latin typeface="Verdana" pitchFamily="34" charset="0"/>
                    <a:cs typeface="Arial" pitchFamily="34" charset="0"/>
                  </a:rPr>
                  <a:t>Continuous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66" name="Rectangle 442"/>
              <p:cNvSpPr>
                <a:spLocks noChangeArrowheads="1"/>
              </p:cNvSpPr>
              <p:nvPr/>
            </p:nvSpPr>
            <p:spPr bwMode="auto">
              <a:xfrm>
                <a:off x="3947" y="1125"/>
                <a:ext cx="294" cy="262"/>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7" name="Rectangle 443"/>
              <p:cNvSpPr>
                <a:spLocks noChangeArrowheads="1"/>
              </p:cNvSpPr>
              <p:nvPr/>
            </p:nvSpPr>
            <p:spPr bwMode="auto">
              <a:xfrm>
                <a:off x="3982" y="1394"/>
                <a:ext cx="254"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powergui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68" name="Rectangle 444"/>
              <p:cNvSpPr>
                <a:spLocks noChangeArrowheads="1"/>
              </p:cNvSpPr>
              <p:nvPr/>
            </p:nvSpPr>
            <p:spPr bwMode="auto">
              <a:xfrm>
                <a:off x="4125" y="2455"/>
                <a:ext cx="111" cy="16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9" name="Rectangle 445"/>
              <p:cNvSpPr>
                <a:spLocks noChangeArrowheads="1"/>
              </p:cNvSpPr>
              <p:nvPr/>
            </p:nvSpPr>
            <p:spPr bwMode="auto">
              <a:xfrm>
                <a:off x="4125" y="2455"/>
                <a:ext cx="111" cy="161"/>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0" name="Rectangle 446"/>
              <p:cNvSpPr>
                <a:spLocks noChangeArrowheads="1"/>
              </p:cNvSpPr>
              <p:nvPr/>
            </p:nvSpPr>
            <p:spPr bwMode="auto">
              <a:xfrm>
                <a:off x="4192" y="2489"/>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71" name="Rectangle 447"/>
              <p:cNvSpPr>
                <a:spLocks noChangeArrowheads="1"/>
              </p:cNvSpPr>
              <p:nvPr/>
            </p:nvSpPr>
            <p:spPr bwMode="auto">
              <a:xfrm>
                <a:off x="4134" y="2455"/>
                <a:ext cx="67"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72" name="Rectangle 448"/>
              <p:cNvSpPr>
                <a:spLocks noChangeArrowheads="1"/>
              </p:cNvSpPr>
              <p:nvPr/>
            </p:nvSpPr>
            <p:spPr bwMode="auto">
              <a:xfrm>
                <a:off x="4134" y="2522"/>
                <a:ext cx="49"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73" name="Rectangle 449"/>
              <p:cNvSpPr>
                <a:spLocks noChangeArrowheads="1"/>
              </p:cNvSpPr>
              <p:nvPr/>
            </p:nvSpPr>
            <p:spPr bwMode="auto">
              <a:xfrm>
                <a:off x="3898" y="2623"/>
                <a:ext cx="615"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Voltage Measurement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74" name="Rectangle 450"/>
              <p:cNvSpPr>
                <a:spLocks noChangeArrowheads="1"/>
              </p:cNvSpPr>
              <p:nvPr/>
            </p:nvSpPr>
            <p:spPr bwMode="auto">
              <a:xfrm>
                <a:off x="3591" y="2336"/>
                <a:ext cx="125" cy="47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5" name="Freeform 451"/>
              <p:cNvSpPr>
                <a:spLocks/>
              </p:cNvSpPr>
              <p:nvPr/>
            </p:nvSpPr>
            <p:spPr bwMode="auto">
              <a:xfrm>
                <a:off x="3555" y="2294"/>
                <a:ext cx="58" cy="464"/>
              </a:xfrm>
              <a:custGeom>
                <a:avLst/>
                <a:gdLst/>
                <a:ahLst/>
                <a:cxnLst>
                  <a:cxn ang="0">
                    <a:pos x="7" y="0"/>
                  </a:cxn>
                  <a:cxn ang="0">
                    <a:pos x="7" y="14"/>
                  </a:cxn>
                  <a:cxn ang="0">
                    <a:pos x="7" y="14"/>
                  </a:cxn>
                  <a:cxn ang="0">
                    <a:pos x="0" y="17"/>
                  </a:cxn>
                  <a:cxn ang="0">
                    <a:pos x="13" y="24"/>
                  </a:cxn>
                  <a:cxn ang="0">
                    <a:pos x="0" y="31"/>
                  </a:cxn>
                  <a:cxn ang="0">
                    <a:pos x="13" y="38"/>
                  </a:cxn>
                  <a:cxn ang="0">
                    <a:pos x="0" y="45"/>
                  </a:cxn>
                  <a:cxn ang="0">
                    <a:pos x="13" y="52"/>
                  </a:cxn>
                  <a:cxn ang="0">
                    <a:pos x="7" y="55"/>
                  </a:cxn>
                  <a:cxn ang="0">
                    <a:pos x="7" y="55"/>
                  </a:cxn>
                  <a:cxn ang="0">
                    <a:pos x="7" y="69"/>
                  </a:cxn>
                </a:cxnLst>
                <a:rect l="0" t="0" r="r" b="b"/>
                <a:pathLst>
                  <a:path w="13" h="69">
                    <a:moveTo>
                      <a:pt x="7" y="0"/>
                    </a:moveTo>
                    <a:lnTo>
                      <a:pt x="7" y="14"/>
                    </a:lnTo>
                    <a:lnTo>
                      <a:pt x="7" y="14"/>
                    </a:lnTo>
                    <a:lnTo>
                      <a:pt x="0" y="17"/>
                    </a:lnTo>
                    <a:lnTo>
                      <a:pt x="13" y="24"/>
                    </a:lnTo>
                    <a:lnTo>
                      <a:pt x="0" y="31"/>
                    </a:lnTo>
                    <a:lnTo>
                      <a:pt x="13" y="38"/>
                    </a:lnTo>
                    <a:lnTo>
                      <a:pt x="0" y="45"/>
                    </a:lnTo>
                    <a:lnTo>
                      <a:pt x="13" y="52"/>
                    </a:lnTo>
                    <a:lnTo>
                      <a:pt x="7" y="55"/>
                    </a:lnTo>
                    <a:lnTo>
                      <a:pt x="7" y="55"/>
                    </a:lnTo>
                    <a:lnTo>
                      <a:pt x="7" y="69"/>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6" name="Rectangle 452"/>
              <p:cNvSpPr>
                <a:spLocks noChangeArrowheads="1"/>
              </p:cNvSpPr>
              <p:nvPr/>
            </p:nvSpPr>
            <p:spPr bwMode="auto">
              <a:xfrm>
                <a:off x="3038" y="2489"/>
                <a:ext cx="404"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000000"/>
                    </a:solidFill>
                    <a:latin typeface="Verdana" pitchFamily="34" charset="0"/>
                    <a:cs typeface="Arial" pitchFamily="34" charset="0"/>
                  </a:rPr>
                  <a:t> </a:t>
                </a:r>
                <a:r>
                  <a:rPr lang="en-US" sz="900" dirty="0" smtClean="0">
                    <a:solidFill>
                      <a:srgbClr val="000000"/>
                    </a:solidFill>
                    <a:latin typeface="Verdana" pitchFamily="34" charset="0"/>
                    <a:cs typeface="Arial" pitchFamily="34" charset="0"/>
                  </a:rPr>
                  <a:t>             </a:t>
                </a:r>
                <a:r>
                  <a:rPr kumimoji="0" lang="en-US" sz="900" b="0" i="0" u="none" strike="noStrike" cap="none" normalizeH="0" baseline="0" dirty="0" smtClean="0">
                    <a:ln>
                      <a:noFill/>
                    </a:ln>
                    <a:solidFill>
                      <a:srgbClr val="000000"/>
                    </a:solidFill>
                    <a:effectLst/>
                    <a:latin typeface="Verdana"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77" name="Rectangle 453"/>
              <p:cNvSpPr>
                <a:spLocks noChangeArrowheads="1"/>
              </p:cNvSpPr>
              <p:nvPr/>
            </p:nvSpPr>
            <p:spPr bwMode="auto">
              <a:xfrm>
                <a:off x="5105" y="2328"/>
                <a:ext cx="134" cy="21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8" name="Rectangle 454"/>
              <p:cNvSpPr>
                <a:spLocks noChangeArrowheads="1"/>
              </p:cNvSpPr>
              <p:nvPr/>
            </p:nvSpPr>
            <p:spPr bwMode="auto">
              <a:xfrm>
                <a:off x="5105" y="2328"/>
                <a:ext cx="134" cy="215"/>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9" name="Rectangle 455"/>
              <p:cNvSpPr>
                <a:spLocks noChangeArrowheads="1"/>
              </p:cNvSpPr>
              <p:nvPr/>
            </p:nvSpPr>
            <p:spPr bwMode="auto">
              <a:xfrm>
                <a:off x="5123" y="2354"/>
                <a:ext cx="98" cy="81"/>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0" name="Rectangle 456"/>
              <p:cNvSpPr>
                <a:spLocks noChangeArrowheads="1"/>
              </p:cNvSpPr>
              <p:nvPr/>
            </p:nvSpPr>
            <p:spPr bwMode="auto">
              <a:xfrm>
                <a:off x="5100" y="2549"/>
                <a:ext cx="160" cy="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Helvetica" charset="0"/>
                    <a:cs typeface="Arial" pitchFamily="34" charset="0"/>
                  </a:rPr>
                  <a:t>Scope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81" name="Rectangle 457"/>
              <p:cNvSpPr>
                <a:spLocks noChangeArrowheads="1"/>
              </p:cNvSpPr>
              <p:nvPr/>
            </p:nvSpPr>
            <p:spPr bwMode="auto">
              <a:xfrm>
                <a:off x="1051" y="2469"/>
                <a:ext cx="134" cy="20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2" name="Freeform 458"/>
              <p:cNvSpPr>
                <a:spLocks/>
              </p:cNvSpPr>
              <p:nvPr/>
            </p:nvSpPr>
            <p:spPr bwMode="auto">
              <a:xfrm>
                <a:off x="1060" y="2482"/>
                <a:ext cx="107" cy="161"/>
              </a:xfrm>
              <a:custGeom>
                <a:avLst/>
                <a:gdLst/>
                <a:ahLst/>
                <a:cxnLst>
                  <a:cxn ang="0">
                    <a:pos x="0" y="24"/>
                  </a:cxn>
                  <a:cxn ang="0">
                    <a:pos x="1" y="24"/>
                  </a:cxn>
                  <a:cxn ang="0">
                    <a:pos x="1" y="0"/>
                  </a:cxn>
                  <a:cxn ang="0">
                    <a:pos x="2" y="0"/>
                  </a:cxn>
                  <a:cxn ang="0">
                    <a:pos x="2" y="24"/>
                  </a:cxn>
                  <a:cxn ang="0">
                    <a:pos x="3" y="24"/>
                  </a:cxn>
                  <a:cxn ang="0">
                    <a:pos x="3" y="0"/>
                  </a:cxn>
                  <a:cxn ang="0">
                    <a:pos x="4" y="0"/>
                  </a:cxn>
                  <a:cxn ang="0">
                    <a:pos x="4" y="24"/>
                  </a:cxn>
                  <a:cxn ang="0">
                    <a:pos x="5" y="24"/>
                  </a:cxn>
                  <a:cxn ang="0">
                    <a:pos x="5" y="0"/>
                  </a:cxn>
                  <a:cxn ang="0">
                    <a:pos x="6" y="0"/>
                  </a:cxn>
                  <a:cxn ang="0">
                    <a:pos x="6" y="24"/>
                  </a:cxn>
                  <a:cxn ang="0">
                    <a:pos x="7" y="24"/>
                  </a:cxn>
                  <a:cxn ang="0">
                    <a:pos x="7" y="0"/>
                  </a:cxn>
                  <a:cxn ang="0">
                    <a:pos x="8" y="0"/>
                  </a:cxn>
                  <a:cxn ang="0">
                    <a:pos x="8" y="24"/>
                  </a:cxn>
                  <a:cxn ang="0">
                    <a:pos x="8" y="24"/>
                  </a:cxn>
                  <a:cxn ang="0">
                    <a:pos x="9" y="24"/>
                  </a:cxn>
                  <a:cxn ang="0">
                    <a:pos x="9" y="0"/>
                  </a:cxn>
                  <a:cxn ang="0">
                    <a:pos x="10" y="0"/>
                  </a:cxn>
                  <a:cxn ang="0">
                    <a:pos x="10" y="24"/>
                  </a:cxn>
                  <a:cxn ang="0">
                    <a:pos x="11" y="24"/>
                  </a:cxn>
                  <a:cxn ang="0">
                    <a:pos x="11" y="0"/>
                  </a:cxn>
                  <a:cxn ang="0">
                    <a:pos x="12" y="0"/>
                  </a:cxn>
                  <a:cxn ang="0">
                    <a:pos x="12" y="24"/>
                  </a:cxn>
                  <a:cxn ang="0">
                    <a:pos x="13" y="24"/>
                  </a:cxn>
                  <a:cxn ang="0">
                    <a:pos x="13" y="0"/>
                  </a:cxn>
                  <a:cxn ang="0">
                    <a:pos x="14" y="0"/>
                  </a:cxn>
                  <a:cxn ang="0">
                    <a:pos x="14" y="24"/>
                  </a:cxn>
                  <a:cxn ang="0">
                    <a:pos x="15" y="24"/>
                  </a:cxn>
                  <a:cxn ang="0">
                    <a:pos x="15" y="0"/>
                  </a:cxn>
                  <a:cxn ang="0">
                    <a:pos x="16" y="0"/>
                  </a:cxn>
                  <a:cxn ang="0">
                    <a:pos x="16" y="24"/>
                  </a:cxn>
                  <a:cxn ang="0">
                    <a:pos x="16" y="24"/>
                  </a:cxn>
                  <a:cxn ang="0">
                    <a:pos x="17" y="24"/>
                  </a:cxn>
                  <a:cxn ang="0">
                    <a:pos x="17" y="0"/>
                  </a:cxn>
                  <a:cxn ang="0">
                    <a:pos x="18" y="0"/>
                  </a:cxn>
                  <a:cxn ang="0">
                    <a:pos x="18" y="24"/>
                  </a:cxn>
                  <a:cxn ang="0">
                    <a:pos x="19" y="24"/>
                  </a:cxn>
                  <a:cxn ang="0">
                    <a:pos x="19" y="0"/>
                  </a:cxn>
                  <a:cxn ang="0">
                    <a:pos x="20" y="0"/>
                  </a:cxn>
                  <a:cxn ang="0">
                    <a:pos x="20" y="24"/>
                  </a:cxn>
                  <a:cxn ang="0">
                    <a:pos x="21" y="24"/>
                  </a:cxn>
                  <a:cxn ang="0">
                    <a:pos x="21" y="0"/>
                  </a:cxn>
                  <a:cxn ang="0">
                    <a:pos x="22" y="0"/>
                  </a:cxn>
                  <a:cxn ang="0">
                    <a:pos x="22" y="24"/>
                  </a:cxn>
                  <a:cxn ang="0">
                    <a:pos x="23" y="24"/>
                  </a:cxn>
                  <a:cxn ang="0">
                    <a:pos x="23" y="0"/>
                  </a:cxn>
                  <a:cxn ang="0">
                    <a:pos x="24" y="0"/>
                  </a:cxn>
                  <a:cxn ang="0">
                    <a:pos x="24" y="24"/>
                  </a:cxn>
                  <a:cxn ang="0">
                    <a:pos x="24" y="24"/>
                  </a:cxn>
                </a:cxnLst>
                <a:rect l="0" t="0" r="r" b="b"/>
                <a:pathLst>
                  <a:path w="24" h="24">
                    <a:moveTo>
                      <a:pt x="0" y="24"/>
                    </a:moveTo>
                    <a:lnTo>
                      <a:pt x="1" y="24"/>
                    </a:lnTo>
                    <a:lnTo>
                      <a:pt x="1" y="0"/>
                    </a:lnTo>
                    <a:lnTo>
                      <a:pt x="2" y="0"/>
                    </a:lnTo>
                    <a:lnTo>
                      <a:pt x="2" y="24"/>
                    </a:lnTo>
                    <a:lnTo>
                      <a:pt x="3" y="24"/>
                    </a:lnTo>
                    <a:lnTo>
                      <a:pt x="3" y="0"/>
                    </a:lnTo>
                    <a:lnTo>
                      <a:pt x="4" y="0"/>
                    </a:lnTo>
                    <a:lnTo>
                      <a:pt x="4" y="24"/>
                    </a:lnTo>
                    <a:lnTo>
                      <a:pt x="5" y="24"/>
                    </a:lnTo>
                    <a:lnTo>
                      <a:pt x="5" y="0"/>
                    </a:lnTo>
                    <a:lnTo>
                      <a:pt x="6" y="0"/>
                    </a:lnTo>
                    <a:lnTo>
                      <a:pt x="6" y="24"/>
                    </a:lnTo>
                    <a:lnTo>
                      <a:pt x="7" y="24"/>
                    </a:lnTo>
                    <a:lnTo>
                      <a:pt x="7" y="0"/>
                    </a:lnTo>
                    <a:lnTo>
                      <a:pt x="8" y="0"/>
                    </a:lnTo>
                    <a:lnTo>
                      <a:pt x="8" y="24"/>
                    </a:lnTo>
                    <a:lnTo>
                      <a:pt x="8" y="24"/>
                    </a:lnTo>
                    <a:lnTo>
                      <a:pt x="9" y="24"/>
                    </a:lnTo>
                    <a:lnTo>
                      <a:pt x="9" y="0"/>
                    </a:lnTo>
                    <a:lnTo>
                      <a:pt x="10" y="0"/>
                    </a:lnTo>
                    <a:lnTo>
                      <a:pt x="10" y="24"/>
                    </a:lnTo>
                    <a:lnTo>
                      <a:pt x="11" y="24"/>
                    </a:lnTo>
                    <a:lnTo>
                      <a:pt x="11" y="0"/>
                    </a:lnTo>
                    <a:lnTo>
                      <a:pt x="12" y="0"/>
                    </a:lnTo>
                    <a:lnTo>
                      <a:pt x="12" y="24"/>
                    </a:lnTo>
                    <a:lnTo>
                      <a:pt x="13" y="24"/>
                    </a:lnTo>
                    <a:lnTo>
                      <a:pt x="13" y="0"/>
                    </a:lnTo>
                    <a:lnTo>
                      <a:pt x="14" y="0"/>
                    </a:lnTo>
                    <a:lnTo>
                      <a:pt x="14" y="24"/>
                    </a:lnTo>
                    <a:lnTo>
                      <a:pt x="15" y="24"/>
                    </a:lnTo>
                    <a:lnTo>
                      <a:pt x="15" y="0"/>
                    </a:lnTo>
                    <a:lnTo>
                      <a:pt x="16" y="0"/>
                    </a:lnTo>
                    <a:lnTo>
                      <a:pt x="16" y="24"/>
                    </a:lnTo>
                    <a:lnTo>
                      <a:pt x="16" y="24"/>
                    </a:lnTo>
                    <a:lnTo>
                      <a:pt x="17" y="24"/>
                    </a:lnTo>
                    <a:lnTo>
                      <a:pt x="17" y="0"/>
                    </a:lnTo>
                    <a:lnTo>
                      <a:pt x="18" y="0"/>
                    </a:lnTo>
                    <a:lnTo>
                      <a:pt x="18" y="24"/>
                    </a:lnTo>
                    <a:lnTo>
                      <a:pt x="19" y="24"/>
                    </a:lnTo>
                    <a:lnTo>
                      <a:pt x="19" y="0"/>
                    </a:lnTo>
                    <a:lnTo>
                      <a:pt x="20" y="0"/>
                    </a:lnTo>
                    <a:lnTo>
                      <a:pt x="20" y="24"/>
                    </a:lnTo>
                    <a:lnTo>
                      <a:pt x="21" y="24"/>
                    </a:lnTo>
                    <a:lnTo>
                      <a:pt x="21" y="0"/>
                    </a:lnTo>
                    <a:lnTo>
                      <a:pt x="22" y="0"/>
                    </a:lnTo>
                    <a:lnTo>
                      <a:pt x="22" y="24"/>
                    </a:lnTo>
                    <a:lnTo>
                      <a:pt x="23" y="24"/>
                    </a:lnTo>
                    <a:lnTo>
                      <a:pt x="23" y="0"/>
                    </a:lnTo>
                    <a:lnTo>
                      <a:pt x="24" y="0"/>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3" name="Rectangle 459"/>
              <p:cNvSpPr>
                <a:spLocks noChangeArrowheads="1"/>
              </p:cNvSpPr>
              <p:nvPr/>
            </p:nvSpPr>
            <p:spPr bwMode="auto">
              <a:xfrm>
                <a:off x="1051" y="2469"/>
                <a:ext cx="134" cy="201"/>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4" name="Rectangle 460"/>
              <p:cNvSpPr>
                <a:spLocks noChangeArrowheads="1"/>
              </p:cNvSpPr>
              <p:nvPr/>
            </p:nvSpPr>
            <p:spPr bwMode="auto">
              <a:xfrm>
                <a:off x="1007" y="2677"/>
                <a:ext cx="245" cy="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85" name="Rectangle 461"/>
              <p:cNvSpPr>
                <a:spLocks noChangeArrowheads="1"/>
              </p:cNvSpPr>
              <p:nvPr/>
            </p:nvSpPr>
            <p:spPr bwMode="auto">
              <a:xfrm>
                <a:off x="993" y="2764"/>
                <a:ext cx="267" cy="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Helvetica" charset="0"/>
                    <a:cs typeface="Arial" pitchFamily="34" charset="0"/>
                  </a:rPr>
                  <a:t>Sequence4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86" name="Rectangle 462"/>
              <p:cNvSpPr>
                <a:spLocks noChangeArrowheads="1"/>
              </p:cNvSpPr>
              <p:nvPr/>
            </p:nvSpPr>
            <p:spPr bwMode="auto">
              <a:xfrm>
                <a:off x="2699" y="2737"/>
                <a:ext cx="134" cy="20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7" name="Freeform 463"/>
              <p:cNvSpPr>
                <a:spLocks/>
              </p:cNvSpPr>
              <p:nvPr/>
            </p:nvSpPr>
            <p:spPr bwMode="auto">
              <a:xfrm>
                <a:off x="2708" y="2751"/>
                <a:ext cx="107" cy="161"/>
              </a:xfrm>
              <a:custGeom>
                <a:avLst/>
                <a:gdLst/>
                <a:ahLst/>
                <a:cxnLst>
                  <a:cxn ang="0">
                    <a:pos x="0" y="24"/>
                  </a:cxn>
                  <a:cxn ang="0">
                    <a:pos x="0" y="0"/>
                  </a:cxn>
                  <a:cxn ang="0">
                    <a:pos x="5" y="0"/>
                  </a:cxn>
                  <a:cxn ang="0">
                    <a:pos x="5" y="24"/>
                  </a:cxn>
                  <a:cxn ang="0">
                    <a:pos x="8" y="24"/>
                  </a:cxn>
                  <a:cxn ang="0">
                    <a:pos x="8" y="24"/>
                  </a:cxn>
                  <a:cxn ang="0">
                    <a:pos x="8" y="0"/>
                  </a:cxn>
                  <a:cxn ang="0">
                    <a:pos x="13" y="0"/>
                  </a:cxn>
                  <a:cxn ang="0">
                    <a:pos x="13" y="24"/>
                  </a:cxn>
                  <a:cxn ang="0">
                    <a:pos x="16" y="24"/>
                  </a:cxn>
                  <a:cxn ang="0">
                    <a:pos x="16" y="24"/>
                  </a:cxn>
                  <a:cxn ang="0">
                    <a:pos x="16" y="0"/>
                  </a:cxn>
                  <a:cxn ang="0">
                    <a:pos x="21" y="0"/>
                  </a:cxn>
                  <a:cxn ang="0">
                    <a:pos x="21" y="24"/>
                  </a:cxn>
                  <a:cxn ang="0">
                    <a:pos x="24" y="24"/>
                  </a:cxn>
                  <a:cxn ang="0">
                    <a:pos x="24" y="24"/>
                  </a:cxn>
                </a:cxnLst>
                <a:rect l="0" t="0" r="r" b="b"/>
                <a:pathLst>
                  <a:path w="24" h="24">
                    <a:moveTo>
                      <a:pt x="0" y="24"/>
                    </a:moveTo>
                    <a:lnTo>
                      <a:pt x="0" y="0"/>
                    </a:lnTo>
                    <a:lnTo>
                      <a:pt x="5" y="0"/>
                    </a:lnTo>
                    <a:lnTo>
                      <a:pt x="5" y="24"/>
                    </a:lnTo>
                    <a:lnTo>
                      <a:pt x="8" y="24"/>
                    </a:lnTo>
                    <a:lnTo>
                      <a:pt x="8" y="24"/>
                    </a:lnTo>
                    <a:lnTo>
                      <a:pt x="8" y="0"/>
                    </a:lnTo>
                    <a:lnTo>
                      <a:pt x="13" y="0"/>
                    </a:lnTo>
                    <a:lnTo>
                      <a:pt x="13" y="24"/>
                    </a:lnTo>
                    <a:lnTo>
                      <a:pt x="16" y="24"/>
                    </a:lnTo>
                    <a:lnTo>
                      <a:pt x="16" y="24"/>
                    </a:lnTo>
                    <a:lnTo>
                      <a:pt x="16" y="0"/>
                    </a:lnTo>
                    <a:lnTo>
                      <a:pt x="21" y="0"/>
                    </a:lnTo>
                    <a:lnTo>
                      <a:pt x="21" y="24"/>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8" name="Rectangle 464"/>
              <p:cNvSpPr>
                <a:spLocks noChangeArrowheads="1"/>
              </p:cNvSpPr>
              <p:nvPr/>
            </p:nvSpPr>
            <p:spPr bwMode="auto">
              <a:xfrm>
                <a:off x="2699" y="2737"/>
                <a:ext cx="134" cy="202"/>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9" name="Rectangle 465"/>
              <p:cNvSpPr>
                <a:spLocks noChangeArrowheads="1"/>
              </p:cNvSpPr>
              <p:nvPr/>
            </p:nvSpPr>
            <p:spPr bwMode="auto">
              <a:xfrm>
                <a:off x="2655" y="2946"/>
                <a:ext cx="245" cy="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90" name="Rectangle 466"/>
              <p:cNvSpPr>
                <a:spLocks noChangeArrowheads="1"/>
              </p:cNvSpPr>
              <p:nvPr/>
            </p:nvSpPr>
            <p:spPr bwMode="auto">
              <a:xfrm>
                <a:off x="2642" y="3033"/>
                <a:ext cx="267" cy="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Helvetica" charset="0"/>
                    <a:cs typeface="Arial" pitchFamily="34" charset="0"/>
                  </a:rPr>
                  <a:t>Sequence3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91" name="Rectangle 467"/>
              <p:cNvSpPr>
                <a:spLocks noChangeArrowheads="1"/>
              </p:cNvSpPr>
              <p:nvPr/>
            </p:nvSpPr>
            <p:spPr bwMode="auto">
              <a:xfrm>
                <a:off x="2633" y="2066"/>
                <a:ext cx="133" cy="20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2" name="Freeform 468"/>
              <p:cNvSpPr>
                <a:spLocks/>
              </p:cNvSpPr>
              <p:nvPr/>
            </p:nvSpPr>
            <p:spPr bwMode="auto">
              <a:xfrm>
                <a:off x="2642" y="2079"/>
                <a:ext cx="106" cy="161"/>
              </a:xfrm>
              <a:custGeom>
                <a:avLst/>
                <a:gdLst/>
                <a:ahLst/>
                <a:cxnLst>
                  <a:cxn ang="0">
                    <a:pos x="0" y="24"/>
                  </a:cxn>
                  <a:cxn ang="0">
                    <a:pos x="5" y="24"/>
                  </a:cxn>
                  <a:cxn ang="0">
                    <a:pos x="5" y="0"/>
                  </a:cxn>
                  <a:cxn ang="0">
                    <a:pos x="8" y="0"/>
                  </a:cxn>
                  <a:cxn ang="0">
                    <a:pos x="8" y="24"/>
                  </a:cxn>
                  <a:cxn ang="0">
                    <a:pos x="8" y="24"/>
                  </a:cxn>
                  <a:cxn ang="0">
                    <a:pos x="13" y="24"/>
                  </a:cxn>
                  <a:cxn ang="0">
                    <a:pos x="13" y="0"/>
                  </a:cxn>
                  <a:cxn ang="0">
                    <a:pos x="16" y="0"/>
                  </a:cxn>
                  <a:cxn ang="0">
                    <a:pos x="16" y="24"/>
                  </a:cxn>
                  <a:cxn ang="0">
                    <a:pos x="16" y="24"/>
                  </a:cxn>
                  <a:cxn ang="0">
                    <a:pos x="21" y="24"/>
                  </a:cxn>
                  <a:cxn ang="0">
                    <a:pos x="21" y="0"/>
                  </a:cxn>
                  <a:cxn ang="0">
                    <a:pos x="24" y="0"/>
                  </a:cxn>
                  <a:cxn ang="0">
                    <a:pos x="24" y="24"/>
                  </a:cxn>
                  <a:cxn ang="0">
                    <a:pos x="24" y="24"/>
                  </a:cxn>
                </a:cxnLst>
                <a:rect l="0" t="0" r="r" b="b"/>
                <a:pathLst>
                  <a:path w="24" h="24">
                    <a:moveTo>
                      <a:pt x="0" y="24"/>
                    </a:moveTo>
                    <a:lnTo>
                      <a:pt x="5" y="24"/>
                    </a:lnTo>
                    <a:lnTo>
                      <a:pt x="5" y="0"/>
                    </a:lnTo>
                    <a:lnTo>
                      <a:pt x="8" y="0"/>
                    </a:lnTo>
                    <a:lnTo>
                      <a:pt x="8" y="24"/>
                    </a:lnTo>
                    <a:lnTo>
                      <a:pt x="8" y="24"/>
                    </a:lnTo>
                    <a:lnTo>
                      <a:pt x="13" y="24"/>
                    </a:lnTo>
                    <a:lnTo>
                      <a:pt x="13" y="0"/>
                    </a:lnTo>
                    <a:lnTo>
                      <a:pt x="16" y="0"/>
                    </a:lnTo>
                    <a:lnTo>
                      <a:pt x="16" y="24"/>
                    </a:lnTo>
                    <a:lnTo>
                      <a:pt x="16" y="24"/>
                    </a:lnTo>
                    <a:lnTo>
                      <a:pt x="21" y="24"/>
                    </a:lnTo>
                    <a:lnTo>
                      <a:pt x="21" y="0"/>
                    </a:lnTo>
                    <a:lnTo>
                      <a:pt x="24" y="0"/>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3" name="Rectangle 469"/>
              <p:cNvSpPr>
                <a:spLocks noChangeArrowheads="1"/>
              </p:cNvSpPr>
              <p:nvPr/>
            </p:nvSpPr>
            <p:spPr bwMode="auto">
              <a:xfrm>
                <a:off x="2633" y="2066"/>
                <a:ext cx="133" cy="201"/>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4" name="Rectangle 470"/>
              <p:cNvSpPr>
                <a:spLocks noChangeArrowheads="1"/>
              </p:cNvSpPr>
              <p:nvPr/>
            </p:nvSpPr>
            <p:spPr bwMode="auto">
              <a:xfrm>
                <a:off x="2588" y="2274"/>
                <a:ext cx="245" cy="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95" name="Rectangle 471"/>
              <p:cNvSpPr>
                <a:spLocks noChangeArrowheads="1"/>
              </p:cNvSpPr>
              <p:nvPr/>
            </p:nvSpPr>
            <p:spPr bwMode="auto">
              <a:xfrm>
                <a:off x="2575" y="2361"/>
                <a:ext cx="267" cy="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Helvetica" charset="0"/>
                    <a:cs typeface="Arial" pitchFamily="34" charset="0"/>
                  </a:rPr>
                  <a:t>Sequence2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96" name="Rectangle 472"/>
              <p:cNvSpPr>
                <a:spLocks noChangeArrowheads="1"/>
              </p:cNvSpPr>
              <p:nvPr/>
            </p:nvSpPr>
            <p:spPr bwMode="auto">
              <a:xfrm>
                <a:off x="1875" y="3241"/>
                <a:ext cx="134" cy="20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7" name="Freeform 473"/>
              <p:cNvSpPr>
                <a:spLocks/>
              </p:cNvSpPr>
              <p:nvPr/>
            </p:nvSpPr>
            <p:spPr bwMode="auto">
              <a:xfrm>
                <a:off x="1884" y="3255"/>
                <a:ext cx="107" cy="161"/>
              </a:xfrm>
              <a:custGeom>
                <a:avLst/>
                <a:gdLst/>
                <a:ahLst/>
                <a:cxnLst>
                  <a:cxn ang="0">
                    <a:pos x="0" y="24"/>
                  </a:cxn>
                  <a:cxn ang="0">
                    <a:pos x="0" y="0"/>
                  </a:cxn>
                  <a:cxn ang="0">
                    <a:pos x="1" y="0"/>
                  </a:cxn>
                  <a:cxn ang="0">
                    <a:pos x="1" y="24"/>
                  </a:cxn>
                  <a:cxn ang="0">
                    <a:pos x="4" y="24"/>
                  </a:cxn>
                  <a:cxn ang="0">
                    <a:pos x="4" y="0"/>
                  </a:cxn>
                  <a:cxn ang="0">
                    <a:pos x="5" y="0"/>
                  </a:cxn>
                  <a:cxn ang="0">
                    <a:pos x="5" y="24"/>
                  </a:cxn>
                  <a:cxn ang="0">
                    <a:pos x="6" y="24"/>
                  </a:cxn>
                  <a:cxn ang="0">
                    <a:pos x="6" y="0"/>
                  </a:cxn>
                  <a:cxn ang="0">
                    <a:pos x="7" y="0"/>
                  </a:cxn>
                  <a:cxn ang="0">
                    <a:pos x="7" y="24"/>
                  </a:cxn>
                  <a:cxn ang="0">
                    <a:pos x="8" y="24"/>
                  </a:cxn>
                  <a:cxn ang="0">
                    <a:pos x="8" y="24"/>
                  </a:cxn>
                  <a:cxn ang="0">
                    <a:pos x="8" y="0"/>
                  </a:cxn>
                  <a:cxn ang="0">
                    <a:pos x="9" y="0"/>
                  </a:cxn>
                  <a:cxn ang="0">
                    <a:pos x="9" y="24"/>
                  </a:cxn>
                  <a:cxn ang="0">
                    <a:pos x="12" y="24"/>
                  </a:cxn>
                  <a:cxn ang="0">
                    <a:pos x="12" y="0"/>
                  </a:cxn>
                  <a:cxn ang="0">
                    <a:pos x="13" y="0"/>
                  </a:cxn>
                  <a:cxn ang="0">
                    <a:pos x="13" y="24"/>
                  </a:cxn>
                  <a:cxn ang="0">
                    <a:pos x="14" y="24"/>
                  </a:cxn>
                  <a:cxn ang="0">
                    <a:pos x="14" y="0"/>
                  </a:cxn>
                  <a:cxn ang="0">
                    <a:pos x="15" y="0"/>
                  </a:cxn>
                  <a:cxn ang="0">
                    <a:pos x="15" y="24"/>
                  </a:cxn>
                  <a:cxn ang="0">
                    <a:pos x="16" y="24"/>
                  </a:cxn>
                  <a:cxn ang="0">
                    <a:pos x="16" y="24"/>
                  </a:cxn>
                  <a:cxn ang="0">
                    <a:pos x="16" y="0"/>
                  </a:cxn>
                  <a:cxn ang="0">
                    <a:pos x="17" y="0"/>
                  </a:cxn>
                  <a:cxn ang="0">
                    <a:pos x="17" y="24"/>
                  </a:cxn>
                  <a:cxn ang="0">
                    <a:pos x="20" y="24"/>
                  </a:cxn>
                  <a:cxn ang="0">
                    <a:pos x="20" y="0"/>
                  </a:cxn>
                  <a:cxn ang="0">
                    <a:pos x="21" y="0"/>
                  </a:cxn>
                  <a:cxn ang="0">
                    <a:pos x="21" y="24"/>
                  </a:cxn>
                  <a:cxn ang="0">
                    <a:pos x="22" y="24"/>
                  </a:cxn>
                  <a:cxn ang="0">
                    <a:pos x="22" y="0"/>
                  </a:cxn>
                  <a:cxn ang="0">
                    <a:pos x="23" y="0"/>
                  </a:cxn>
                  <a:cxn ang="0">
                    <a:pos x="23" y="24"/>
                  </a:cxn>
                  <a:cxn ang="0">
                    <a:pos x="24" y="24"/>
                  </a:cxn>
                  <a:cxn ang="0">
                    <a:pos x="24" y="24"/>
                  </a:cxn>
                </a:cxnLst>
                <a:rect l="0" t="0" r="r" b="b"/>
                <a:pathLst>
                  <a:path w="24" h="24">
                    <a:moveTo>
                      <a:pt x="0" y="24"/>
                    </a:moveTo>
                    <a:lnTo>
                      <a:pt x="0" y="0"/>
                    </a:lnTo>
                    <a:lnTo>
                      <a:pt x="1" y="0"/>
                    </a:lnTo>
                    <a:lnTo>
                      <a:pt x="1" y="24"/>
                    </a:lnTo>
                    <a:lnTo>
                      <a:pt x="4" y="24"/>
                    </a:lnTo>
                    <a:lnTo>
                      <a:pt x="4" y="0"/>
                    </a:lnTo>
                    <a:lnTo>
                      <a:pt x="5" y="0"/>
                    </a:lnTo>
                    <a:lnTo>
                      <a:pt x="5" y="24"/>
                    </a:lnTo>
                    <a:lnTo>
                      <a:pt x="6" y="24"/>
                    </a:lnTo>
                    <a:lnTo>
                      <a:pt x="6" y="0"/>
                    </a:lnTo>
                    <a:lnTo>
                      <a:pt x="7" y="0"/>
                    </a:lnTo>
                    <a:lnTo>
                      <a:pt x="7" y="24"/>
                    </a:lnTo>
                    <a:lnTo>
                      <a:pt x="8" y="24"/>
                    </a:lnTo>
                    <a:lnTo>
                      <a:pt x="8" y="24"/>
                    </a:lnTo>
                    <a:lnTo>
                      <a:pt x="8" y="0"/>
                    </a:lnTo>
                    <a:lnTo>
                      <a:pt x="9" y="0"/>
                    </a:lnTo>
                    <a:lnTo>
                      <a:pt x="9" y="24"/>
                    </a:lnTo>
                    <a:lnTo>
                      <a:pt x="12" y="24"/>
                    </a:lnTo>
                    <a:lnTo>
                      <a:pt x="12" y="0"/>
                    </a:lnTo>
                    <a:lnTo>
                      <a:pt x="13" y="0"/>
                    </a:lnTo>
                    <a:lnTo>
                      <a:pt x="13" y="24"/>
                    </a:lnTo>
                    <a:lnTo>
                      <a:pt x="14" y="24"/>
                    </a:lnTo>
                    <a:lnTo>
                      <a:pt x="14" y="0"/>
                    </a:lnTo>
                    <a:lnTo>
                      <a:pt x="15" y="0"/>
                    </a:lnTo>
                    <a:lnTo>
                      <a:pt x="15" y="24"/>
                    </a:lnTo>
                    <a:lnTo>
                      <a:pt x="16" y="24"/>
                    </a:lnTo>
                    <a:lnTo>
                      <a:pt x="16" y="24"/>
                    </a:lnTo>
                    <a:lnTo>
                      <a:pt x="16" y="0"/>
                    </a:lnTo>
                    <a:lnTo>
                      <a:pt x="17" y="0"/>
                    </a:lnTo>
                    <a:lnTo>
                      <a:pt x="17" y="24"/>
                    </a:lnTo>
                    <a:lnTo>
                      <a:pt x="20" y="24"/>
                    </a:lnTo>
                    <a:lnTo>
                      <a:pt x="20" y="0"/>
                    </a:lnTo>
                    <a:lnTo>
                      <a:pt x="21" y="0"/>
                    </a:lnTo>
                    <a:lnTo>
                      <a:pt x="21" y="24"/>
                    </a:lnTo>
                    <a:lnTo>
                      <a:pt x="22" y="24"/>
                    </a:lnTo>
                    <a:lnTo>
                      <a:pt x="22" y="0"/>
                    </a:lnTo>
                    <a:lnTo>
                      <a:pt x="23" y="0"/>
                    </a:lnTo>
                    <a:lnTo>
                      <a:pt x="23" y="24"/>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8" name="Rectangle 474"/>
              <p:cNvSpPr>
                <a:spLocks noChangeArrowheads="1"/>
              </p:cNvSpPr>
              <p:nvPr/>
            </p:nvSpPr>
            <p:spPr bwMode="auto">
              <a:xfrm>
                <a:off x="1875" y="3241"/>
                <a:ext cx="134" cy="202"/>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9" name="Rectangle 475"/>
              <p:cNvSpPr>
                <a:spLocks noChangeArrowheads="1"/>
              </p:cNvSpPr>
              <p:nvPr/>
            </p:nvSpPr>
            <p:spPr bwMode="auto">
              <a:xfrm>
                <a:off x="1831" y="3450"/>
                <a:ext cx="245" cy="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00" name="Rectangle 476"/>
              <p:cNvSpPr>
                <a:spLocks noChangeArrowheads="1"/>
              </p:cNvSpPr>
              <p:nvPr/>
            </p:nvSpPr>
            <p:spPr bwMode="auto">
              <a:xfrm>
                <a:off x="1817" y="3537"/>
                <a:ext cx="267" cy="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Helvetica" charset="0"/>
                    <a:cs typeface="Arial" pitchFamily="34" charset="0"/>
                  </a:rPr>
                  <a:t>Sequence1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01" name="Rectangle 477"/>
              <p:cNvSpPr>
                <a:spLocks noChangeArrowheads="1"/>
              </p:cNvSpPr>
              <p:nvPr/>
            </p:nvSpPr>
            <p:spPr bwMode="auto">
              <a:xfrm>
                <a:off x="1831" y="1662"/>
                <a:ext cx="133" cy="20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2" name="Freeform 478"/>
              <p:cNvSpPr>
                <a:spLocks/>
              </p:cNvSpPr>
              <p:nvPr/>
            </p:nvSpPr>
            <p:spPr bwMode="auto">
              <a:xfrm>
                <a:off x="1840" y="1676"/>
                <a:ext cx="107" cy="161"/>
              </a:xfrm>
              <a:custGeom>
                <a:avLst/>
                <a:gdLst/>
                <a:ahLst/>
                <a:cxnLst>
                  <a:cxn ang="0">
                    <a:pos x="0" y="24"/>
                  </a:cxn>
                  <a:cxn ang="0">
                    <a:pos x="2" y="24"/>
                  </a:cxn>
                  <a:cxn ang="0">
                    <a:pos x="2" y="0"/>
                  </a:cxn>
                  <a:cxn ang="0">
                    <a:pos x="3" y="0"/>
                  </a:cxn>
                  <a:cxn ang="0">
                    <a:pos x="3" y="24"/>
                  </a:cxn>
                  <a:cxn ang="0">
                    <a:pos x="8" y="24"/>
                  </a:cxn>
                  <a:cxn ang="0">
                    <a:pos x="8" y="24"/>
                  </a:cxn>
                  <a:cxn ang="0">
                    <a:pos x="10" y="24"/>
                  </a:cxn>
                  <a:cxn ang="0">
                    <a:pos x="10" y="0"/>
                  </a:cxn>
                  <a:cxn ang="0">
                    <a:pos x="11" y="0"/>
                  </a:cxn>
                  <a:cxn ang="0">
                    <a:pos x="11" y="24"/>
                  </a:cxn>
                  <a:cxn ang="0">
                    <a:pos x="16" y="24"/>
                  </a:cxn>
                  <a:cxn ang="0">
                    <a:pos x="16" y="24"/>
                  </a:cxn>
                  <a:cxn ang="0">
                    <a:pos x="18" y="24"/>
                  </a:cxn>
                  <a:cxn ang="0">
                    <a:pos x="18" y="0"/>
                  </a:cxn>
                  <a:cxn ang="0">
                    <a:pos x="19" y="0"/>
                  </a:cxn>
                  <a:cxn ang="0">
                    <a:pos x="19" y="24"/>
                  </a:cxn>
                  <a:cxn ang="0">
                    <a:pos x="24" y="24"/>
                  </a:cxn>
                  <a:cxn ang="0">
                    <a:pos x="24" y="24"/>
                  </a:cxn>
                </a:cxnLst>
                <a:rect l="0" t="0" r="r" b="b"/>
                <a:pathLst>
                  <a:path w="24" h="24">
                    <a:moveTo>
                      <a:pt x="0" y="24"/>
                    </a:moveTo>
                    <a:lnTo>
                      <a:pt x="2" y="24"/>
                    </a:lnTo>
                    <a:lnTo>
                      <a:pt x="2" y="0"/>
                    </a:lnTo>
                    <a:lnTo>
                      <a:pt x="3" y="0"/>
                    </a:lnTo>
                    <a:lnTo>
                      <a:pt x="3" y="24"/>
                    </a:lnTo>
                    <a:lnTo>
                      <a:pt x="8" y="24"/>
                    </a:lnTo>
                    <a:lnTo>
                      <a:pt x="8" y="24"/>
                    </a:lnTo>
                    <a:lnTo>
                      <a:pt x="10" y="24"/>
                    </a:lnTo>
                    <a:lnTo>
                      <a:pt x="10" y="0"/>
                    </a:lnTo>
                    <a:lnTo>
                      <a:pt x="11" y="0"/>
                    </a:lnTo>
                    <a:lnTo>
                      <a:pt x="11" y="24"/>
                    </a:lnTo>
                    <a:lnTo>
                      <a:pt x="16" y="24"/>
                    </a:lnTo>
                    <a:lnTo>
                      <a:pt x="16" y="24"/>
                    </a:lnTo>
                    <a:lnTo>
                      <a:pt x="18" y="24"/>
                    </a:lnTo>
                    <a:lnTo>
                      <a:pt x="18" y="0"/>
                    </a:lnTo>
                    <a:lnTo>
                      <a:pt x="19" y="0"/>
                    </a:lnTo>
                    <a:lnTo>
                      <a:pt x="19" y="24"/>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3" name="Rectangle 479"/>
              <p:cNvSpPr>
                <a:spLocks noChangeArrowheads="1"/>
              </p:cNvSpPr>
              <p:nvPr/>
            </p:nvSpPr>
            <p:spPr bwMode="auto">
              <a:xfrm>
                <a:off x="1831" y="1662"/>
                <a:ext cx="133" cy="202"/>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4" name="Rectangle 480"/>
              <p:cNvSpPr>
                <a:spLocks noChangeArrowheads="1"/>
              </p:cNvSpPr>
              <p:nvPr/>
            </p:nvSpPr>
            <p:spPr bwMode="auto">
              <a:xfrm>
                <a:off x="1786" y="1871"/>
                <a:ext cx="245" cy="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05" name="Rectangle 481"/>
              <p:cNvSpPr>
                <a:spLocks noChangeArrowheads="1"/>
              </p:cNvSpPr>
              <p:nvPr/>
            </p:nvSpPr>
            <p:spPr bwMode="auto">
              <a:xfrm>
                <a:off x="1786" y="1958"/>
                <a:ext cx="241" cy="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Helvetica" charset="0"/>
                    <a:cs typeface="Arial" pitchFamily="34" charset="0"/>
                  </a:rPr>
                  <a:t>Sequence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06" name="Rectangle 482"/>
              <p:cNvSpPr>
                <a:spLocks noChangeArrowheads="1"/>
              </p:cNvSpPr>
              <p:nvPr/>
            </p:nvSpPr>
            <p:spPr bwMode="auto">
              <a:xfrm>
                <a:off x="494" y="3140"/>
                <a:ext cx="90" cy="2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7" name="Freeform 483"/>
              <p:cNvSpPr>
                <a:spLocks/>
              </p:cNvSpPr>
              <p:nvPr/>
            </p:nvSpPr>
            <p:spPr bwMode="auto">
              <a:xfrm>
                <a:off x="490" y="3134"/>
                <a:ext cx="85" cy="101"/>
              </a:xfrm>
              <a:custGeom>
                <a:avLst/>
                <a:gdLst/>
                <a:ahLst/>
                <a:cxnLst>
                  <a:cxn ang="0">
                    <a:pos x="10" y="0"/>
                  </a:cxn>
                  <a:cxn ang="0">
                    <a:pos x="10" y="15"/>
                  </a:cxn>
                  <a:cxn ang="0">
                    <a:pos x="0" y="15"/>
                  </a:cxn>
                  <a:cxn ang="0">
                    <a:pos x="19" y="15"/>
                  </a:cxn>
                </a:cxnLst>
                <a:rect l="0" t="0" r="r" b="b"/>
                <a:pathLst>
                  <a:path w="19" h="15">
                    <a:moveTo>
                      <a:pt x="10" y="0"/>
                    </a:moveTo>
                    <a:lnTo>
                      <a:pt x="10" y="15"/>
                    </a:lnTo>
                    <a:lnTo>
                      <a:pt x="0" y="15"/>
                    </a:lnTo>
                    <a:lnTo>
                      <a:pt x="19"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8" name="Freeform 484"/>
              <p:cNvSpPr>
                <a:spLocks/>
              </p:cNvSpPr>
              <p:nvPr/>
            </p:nvSpPr>
            <p:spPr bwMode="auto">
              <a:xfrm>
                <a:off x="517" y="3261"/>
                <a:ext cx="31" cy="101"/>
              </a:xfrm>
              <a:custGeom>
                <a:avLst/>
                <a:gdLst/>
                <a:ahLst/>
                <a:cxnLst>
                  <a:cxn ang="0">
                    <a:pos x="4" y="15"/>
                  </a:cxn>
                  <a:cxn ang="0">
                    <a:pos x="4" y="0"/>
                  </a:cxn>
                  <a:cxn ang="0">
                    <a:pos x="7" y="0"/>
                  </a:cxn>
                  <a:cxn ang="0">
                    <a:pos x="0" y="0"/>
                  </a:cxn>
                </a:cxnLst>
                <a:rect l="0" t="0" r="r" b="b"/>
                <a:pathLst>
                  <a:path w="7" h="15">
                    <a:moveTo>
                      <a:pt x="4" y="15"/>
                    </a:moveTo>
                    <a:lnTo>
                      <a:pt x="4" y="0"/>
                    </a:lnTo>
                    <a:lnTo>
                      <a:pt x="7" y="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9" name="Freeform 485"/>
              <p:cNvSpPr>
                <a:spLocks/>
              </p:cNvSpPr>
              <p:nvPr/>
            </p:nvSpPr>
            <p:spPr bwMode="auto">
              <a:xfrm>
                <a:off x="499" y="3181"/>
                <a:ext cx="18" cy="20"/>
              </a:xfrm>
              <a:custGeom>
                <a:avLst/>
                <a:gdLst/>
                <a:ahLst/>
                <a:cxnLst>
                  <a:cxn ang="0">
                    <a:pos x="2" y="0"/>
                  </a:cxn>
                  <a:cxn ang="0">
                    <a:pos x="2" y="3"/>
                  </a:cxn>
                  <a:cxn ang="0">
                    <a:pos x="2" y="2"/>
                  </a:cxn>
                  <a:cxn ang="0">
                    <a:pos x="0" y="2"/>
                  </a:cxn>
                  <a:cxn ang="0">
                    <a:pos x="4" y="2"/>
                  </a:cxn>
                </a:cxnLst>
                <a:rect l="0" t="0" r="r" b="b"/>
                <a:pathLst>
                  <a:path w="4" h="3">
                    <a:moveTo>
                      <a:pt x="2" y="0"/>
                    </a:moveTo>
                    <a:lnTo>
                      <a:pt x="2" y="3"/>
                    </a:lnTo>
                    <a:lnTo>
                      <a:pt x="2" y="2"/>
                    </a:lnTo>
                    <a:lnTo>
                      <a:pt x="0" y="2"/>
                    </a:lnTo>
                    <a:lnTo>
                      <a:pt x="4" y="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0" name="Rectangle 486"/>
              <p:cNvSpPr>
                <a:spLocks noChangeArrowheads="1"/>
              </p:cNvSpPr>
              <p:nvPr/>
            </p:nvSpPr>
            <p:spPr bwMode="auto">
              <a:xfrm>
                <a:off x="588" y="3208"/>
                <a:ext cx="138"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DC2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11" name="Rectangle 487"/>
              <p:cNvSpPr>
                <a:spLocks noChangeArrowheads="1"/>
              </p:cNvSpPr>
              <p:nvPr/>
            </p:nvSpPr>
            <p:spPr bwMode="auto">
              <a:xfrm>
                <a:off x="494" y="2032"/>
                <a:ext cx="90" cy="23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2" name="Freeform 488"/>
              <p:cNvSpPr>
                <a:spLocks/>
              </p:cNvSpPr>
              <p:nvPr/>
            </p:nvSpPr>
            <p:spPr bwMode="auto">
              <a:xfrm>
                <a:off x="490" y="2025"/>
                <a:ext cx="85" cy="101"/>
              </a:xfrm>
              <a:custGeom>
                <a:avLst/>
                <a:gdLst/>
                <a:ahLst/>
                <a:cxnLst>
                  <a:cxn ang="0">
                    <a:pos x="10" y="0"/>
                  </a:cxn>
                  <a:cxn ang="0">
                    <a:pos x="10" y="15"/>
                  </a:cxn>
                  <a:cxn ang="0">
                    <a:pos x="0" y="15"/>
                  </a:cxn>
                  <a:cxn ang="0">
                    <a:pos x="19" y="15"/>
                  </a:cxn>
                </a:cxnLst>
                <a:rect l="0" t="0" r="r" b="b"/>
                <a:pathLst>
                  <a:path w="19" h="15">
                    <a:moveTo>
                      <a:pt x="10" y="0"/>
                    </a:moveTo>
                    <a:lnTo>
                      <a:pt x="10" y="15"/>
                    </a:lnTo>
                    <a:lnTo>
                      <a:pt x="0" y="15"/>
                    </a:lnTo>
                    <a:lnTo>
                      <a:pt x="19"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3" name="Freeform 489"/>
              <p:cNvSpPr>
                <a:spLocks/>
              </p:cNvSpPr>
              <p:nvPr/>
            </p:nvSpPr>
            <p:spPr bwMode="auto">
              <a:xfrm>
                <a:off x="517" y="2153"/>
                <a:ext cx="31" cy="101"/>
              </a:xfrm>
              <a:custGeom>
                <a:avLst/>
                <a:gdLst/>
                <a:ahLst/>
                <a:cxnLst>
                  <a:cxn ang="0">
                    <a:pos x="4" y="15"/>
                  </a:cxn>
                  <a:cxn ang="0">
                    <a:pos x="4" y="0"/>
                  </a:cxn>
                  <a:cxn ang="0">
                    <a:pos x="7" y="0"/>
                  </a:cxn>
                  <a:cxn ang="0">
                    <a:pos x="0" y="0"/>
                  </a:cxn>
                </a:cxnLst>
                <a:rect l="0" t="0" r="r" b="b"/>
                <a:pathLst>
                  <a:path w="7" h="15">
                    <a:moveTo>
                      <a:pt x="4" y="15"/>
                    </a:moveTo>
                    <a:lnTo>
                      <a:pt x="4" y="0"/>
                    </a:lnTo>
                    <a:lnTo>
                      <a:pt x="7" y="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4" name="Freeform 490"/>
              <p:cNvSpPr>
                <a:spLocks/>
              </p:cNvSpPr>
              <p:nvPr/>
            </p:nvSpPr>
            <p:spPr bwMode="auto">
              <a:xfrm>
                <a:off x="499" y="2072"/>
                <a:ext cx="18" cy="20"/>
              </a:xfrm>
              <a:custGeom>
                <a:avLst/>
                <a:gdLst/>
                <a:ahLst/>
                <a:cxnLst>
                  <a:cxn ang="0">
                    <a:pos x="2" y="0"/>
                  </a:cxn>
                  <a:cxn ang="0">
                    <a:pos x="2" y="3"/>
                  </a:cxn>
                  <a:cxn ang="0">
                    <a:pos x="2" y="2"/>
                  </a:cxn>
                  <a:cxn ang="0">
                    <a:pos x="0" y="2"/>
                  </a:cxn>
                  <a:cxn ang="0">
                    <a:pos x="4" y="2"/>
                  </a:cxn>
                </a:cxnLst>
                <a:rect l="0" t="0" r="r" b="b"/>
                <a:pathLst>
                  <a:path w="4" h="3">
                    <a:moveTo>
                      <a:pt x="2" y="0"/>
                    </a:moveTo>
                    <a:lnTo>
                      <a:pt x="2" y="3"/>
                    </a:lnTo>
                    <a:lnTo>
                      <a:pt x="2" y="2"/>
                    </a:lnTo>
                    <a:lnTo>
                      <a:pt x="0" y="2"/>
                    </a:lnTo>
                    <a:lnTo>
                      <a:pt x="4" y="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5" name="Rectangle 491"/>
              <p:cNvSpPr>
                <a:spLocks noChangeArrowheads="1"/>
              </p:cNvSpPr>
              <p:nvPr/>
            </p:nvSpPr>
            <p:spPr bwMode="auto">
              <a:xfrm>
                <a:off x="588" y="2099"/>
                <a:ext cx="138"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DC1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16" name="Rectangle 492"/>
              <p:cNvSpPr>
                <a:spLocks noChangeArrowheads="1"/>
              </p:cNvSpPr>
              <p:nvPr/>
            </p:nvSpPr>
            <p:spPr bwMode="auto">
              <a:xfrm>
                <a:off x="1497" y="3006"/>
                <a:ext cx="245" cy="26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7" name="Rectangle 493"/>
              <p:cNvSpPr>
                <a:spLocks noChangeArrowheads="1"/>
              </p:cNvSpPr>
              <p:nvPr/>
            </p:nvSpPr>
            <p:spPr bwMode="auto">
              <a:xfrm>
                <a:off x="1497" y="3006"/>
                <a:ext cx="245" cy="26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8" name="Rectangle 494"/>
              <p:cNvSpPr>
                <a:spLocks noChangeArrowheads="1"/>
              </p:cNvSpPr>
              <p:nvPr/>
            </p:nvSpPr>
            <p:spPr bwMode="auto">
              <a:xfrm>
                <a:off x="1675" y="3026"/>
                <a:ext cx="76"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19" name="Rectangle 495"/>
              <p:cNvSpPr>
                <a:spLocks noChangeArrowheads="1"/>
              </p:cNvSpPr>
              <p:nvPr/>
            </p:nvSpPr>
            <p:spPr bwMode="auto">
              <a:xfrm>
                <a:off x="1506" y="3093"/>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20" name="Rectangle 496"/>
              <p:cNvSpPr>
                <a:spLocks noChangeArrowheads="1"/>
              </p:cNvSpPr>
              <p:nvPr/>
            </p:nvSpPr>
            <p:spPr bwMode="auto">
              <a:xfrm>
                <a:off x="1693" y="3161"/>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21" name="Freeform 497"/>
              <p:cNvSpPr>
                <a:spLocks/>
              </p:cNvSpPr>
              <p:nvPr/>
            </p:nvSpPr>
            <p:spPr bwMode="auto">
              <a:xfrm>
                <a:off x="1506" y="3087"/>
                <a:ext cx="147" cy="94"/>
              </a:xfrm>
              <a:custGeom>
                <a:avLst/>
                <a:gdLst/>
                <a:ahLst/>
                <a:cxnLst>
                  <a:cxn ang="0">
                    <a:pos x="17" y="7"/>
                  </a:cxn>
                  <a:cxn ang="0">
                    <a:pos x="17" y="14"/>
                  </a:cxn>
                  <a:cxn ang="0">
                    <a:pos x="33" y="7"/>
                  </a:cxn>
                  <a:cxn ang="0">
                    <a:pos x="17" y="0"/>
                  </a:cxn>
                  <a:cxn ang="0">
                    <a:pos x="17" y="7"/>
                  </a:cxn>
                  <a:cxn ang="0">
                    <a:pos x="0" y="7"/>
                  </a:cxn>
                </a:cxnLst>
                <a:rect l="0" t="0" r="r" b="b"/>
                <a:pathLst>
                  <a:path w="33" h="14">
                    <a:moveTo>
                      <a:pt x="17" y="7"/>
                    </a:moveTo>
                    <a:lnTo>
                      <a:pt x="17" y="14"/>
                    </a:lnTo>
                    <a:lnTo>
                      <a:pt x="33" y="7"/>
                    </a:lnTo>
                    <a:lnTo>
                      <a:pt x="17" y="0"/>
                    </a:lnTo>
                    <a:lnTo>
                      <a:pt x="17" y="7"/>
                    </a:lnTo>
                    <a:lnTo>
                      <a:pt x="0" y="7"/>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2" name="Line 498"/>
              <p:cNvSpPr>
                <a:spLocks noChangeShapeType="1"/>
              </p:cNvSpPr>
              <p:nvPr/>
            </p:nvSpPr>
            <p:spPr bwMode="auto">
              <a:xfrm flipV="1">
                <a:off x="1653" y="3087"/>
                <a:ext cx="1" cy="94"/>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3" name="Line 499"/>
              <p:cNvSpPr>
                <a:spLocks noChangeShapeType="1"/>
              </p:cNvSpPr>
              <p:nvPr/>
            </p:nvSpPr>
            <p:spPr bwMode="auto">
              <a:xfrm flipH="1">
                <a:off x="1653" y="3134"/>
                <a:ext cx="71"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4" name="Freeform 500"/>
              <p:cNvSpPr>
                <a:spLocks/>
              </p:cNvSpPr>
              <p:nvPr/>
            </p:nvSpPr>
            <p:spPr bwMode="auto">
              <a:xfrm>
                <a:off x="1519" y="3134"/>
                <a:ext cx="187" cy="94"/>
              </a:xfrm>
              <a:custGeom>
                <a:avLst/>
                <a:gdLst/>
                <a:ahLst/>
                <a:cxnLst>
                  <a:cxn ang="0">
                    <a:pos x="0" y="0"/>
                  </a:cxn>
                  <a:cxn ang="0">
                    <a:pos x="0" y="12"/>
                  </a:cxn>
                  <a:cxn ang="0">
                    <a:pos x="12" y="12"/>
                  </a:cxn>
                  <a:cxn ang="0">
                    <a:pos x="12" y="10"/>
                  </a:cxn>
                  <a:cxn ang="0">
                    <a:pos x="29" y="10"/>
                  </a:cxn>
                  <a:cxn ang="0">
                    <a:pos x="29" y="12"/>
                  </a:cxn>
                  <a:cxn ang="0">
                    <a:pos x="42" y="12"/>
                  </a:cxn>
                  <a:cxn ang="0">
                    <a:pos x="42" y="0"/>
                  </a:cxn>
                  <a:cxn ang="0">
                    <a:pos x="42" y="12"/>
                  </a:cxn>
                  <a:cxn ang="0">
                    <a:pos x="29" y="12"/>
                  </a:cxn>
                  <a:cxn ang="0">
                    <a:pos x="29" y="14"/>
                  </a:cxn>
                  <a:cxn ang="0">
                    <a:pos x="12" y="14"/>
                  </a:cxn>
                  <a:cxn ang="0">
                    <a:pos x="12" y="12"/>
                  </a:cxn>
                </a:cxnLst>
                <a:rect l="0" t="0" r="r" b="b"/>
                <a:pathLst>
                  <a:path w="42" h="14">
                    <a:moveTo>
                      <a:pt x="0" y="0"/>
                    </a:moveTo>
                    <a:lnTo>
                      <a:pt x="0" y="12"/>
                    </a:lnTo>
                    <a:lnTo>
                      <a:pt x="12" y="12"/>
                    </a:lnTo>
                    <a:lnTo>
                      <a:pt x="12" y="10"/>
                    </a:lnTo>
                    <a:lnTo>
                      <a:pt x="29" y="10"/>
                    </a:lnTo>
                    <a:lnTo>
                      <a:pt x="29" y="12"/>
                    </a:lnTo>
                    <a:lnTo>
                      <a:pt x="42" y="12"/>
                    </a:lnTo>
                    <a:lnTo>
                      <a:pt x="42" y="0"/>
                    </a:lnTo>
                    <a:lnTo>
                      <a:pt x="42" y="12"/>
                    </a:lnTo>
                    <a:lnTo>
                      <a:pt x="29" y="12"/>
                    </a:lnTo>
                    <a:lnTo>
                      <a:pt x="29" y="14"/>
                    </a:lnTo>
                    <a:lnTo>
                      <a:pt x="12" y="14"/>
                    </a:lnTo>
                    <a:lnTo>
                      <a:pt x="12"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5" name="Rectangle 501"/>
              <p:cNvSpPr>
                <a:spLocks noChangeArrowheads="1"/>
              </p:cNvSpPr>
              <p:nvPr/>
            </p:nvSpPr>
            <p:spPr bwMode="auto">
              <a:xfrm>
                <a:off x="1497" y="3006"/>
                <a:ext cx="245" cy="26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6" name="Freeform 502"/>
              <p:cNvSpPr>
                <a:spLocks/>
              </p:cNvSpPr>
              <p:nvPr/>
            </p:nvSpPr>
            <p:spPr bwMode="auto">
              <a:xfrm>
                <a:off x="1737" y="3046"/>
                <a:ext cx="18" cy="41"/>
              </a:xfrm>
              <a:custGeom>
                <a:avLst/>
                <a:gdLst/>
                <a:ahLst/>
                <a:cxnLst>
                  <a:cxn ang="0">
                    <a:pos x="0" y="0"/>
                  </a:cxn>
                  <a:cxn ang="0">
                    <a:pos x="18" y="21"/>
                  </a:cxn>
                  <a:cxn ang="0">
                    <a:pos x="0" y="41"/>
                  </a:cxn>
                </a:cxnLst>
                <a:rect l="0" t="0" r="r" b="b"/>
                <a:pathLst>
                  <a:path w="18" h="41">
                    <a:moveTo>
                      <a:pt x="0" y="0"/>
                    </a:moveTo>
                    <a:lnTo>
                      <a:pt x="18" y="21"/>
                    </a:lnTo>
                    <a:lnTo>
                      <a:pt x="0" y="41"/>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7" name="Rectangle 503"/>
              <p:cNvSpPr>
                <a:spLocks noChangeArrowheads="1"/>
              </p:cNvSpPr>
              <p:nvPr/>
            </p:nvSpPr>
            <p:spPr bwMode="auto">
              <a:xfrm>
                <a:off x="1577" y="3282"/>
                <a:ext cx="102"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D4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28" name="Rectangle 504"/>
              <p:cNvSpPr>
                <a:spLocks noChangeArrowheads="1"/>
              </p:cNvSpPr>
              <p:nvPr/>
            </p:nvSpPr>
            <p:spPr bwMode="auto">
              <a:xfrm>
                <a:off x="984" y="3006"/>
                <a:ext cx="245" cy="26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9" name="Rectangle 505"/>
              <p:cNvSpPr>
                <a:spLocks noChangeArrowheads="1"/>
              </p:cNvSpPr>
              <p:nvPr/>
            </p:nvSpPr>
            <p:spPr bwMode="auto">
              <a:xfrm>
                <a:off x="984" y="3006"/>
                <a:ext cx="245" cy="26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0" name="Rectangle 506"/>
              <p:cNvSpPr>
                <a:spLocks noChangeArrowheads="1"/>
              </p:cNvSpPr>
              <p:nvPr/>
            </p:nvSpPr>
            <p:spPr bwMode="auto">
              <a:xfrm>
                <a:off x="993" y="3026"/>
                <a:ext cx="76"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1" name="Rectangle 507"/>
              <p:cNvSpPr>
                <a:spLocks noChangeArrowheads="1"/>
              </p:cNvSpPr>
              <p:nvPr/>
            </p:nvSpPr>
            <p:spPr bwMode="auto">
              <a:xfrm>
                <a:off x="1180" y="3093"/>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2" name="Rectangle 508"/>
              <p:cNvSpPr>
                <a:spLocks noChangeArrowheads="1"/>
              </p:cNvSpPr>
              <p:nvPr/>
            </p:nvSpPr>
            <p:spPr bwMode="auto">
              <a:xfrm>
                <a:off x="993" y="3161"/>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33" name="Freeform 509"/>
              <p:cNvSpPr>
                <a:spLocks/>
              </p:cNvSpPr>
              <p:nvPr/>
            </p:nvSpPr>
            <p:spPr bwMode="auto">
              <a:xfrm>
                <a:off x="1065" y="3087"/>
                <a:ext cx="147" cy="94"/>
              </a:xfrm>
              <a:custGeom>
                <a:avLst/>
                <a:gdLst/>
                <a:ahLst/>
                <a:cxnLst>
                  <a:cxn ang="0">
                    <a:pos x="16" y="7"/>
                  </a:cxn>
                  <a:cxn ang="0">
                    <a:pos x="16" y="14"/>
                  </a:cxn>
                  <a:cxn ang="0">
                    <a:pos x="0" y="7"/>
                  </a:cxn>
                  <a:cxn ang="0">
                    <a:pos x="16" y="0"/>
                  </a:cxn>
                  <a:cxn ang="0">
                    <a:pos x="16" y="7"/>
                  </a:cxn>
                  <a:cxn ang="0">
                    <a:pos x="33" y="7"/>
                  </a:cxn>
                </a:cxnLst>
                <a:rect l="0" t="0" r="r" b="b"/>
                <a:pathLst>
                  <a:path w="33" h="14">
                    <a:moveTo>
                      <a:pt x="16" y="7"/>
                    </a:moveTo>
                    <a:lnTo>
                      <a:pt x="16" y="14"/>
                    </a:lnTo>
                    <a:lnTo>
                      <a:pt x="0" y="7"/>
                    </a:lnTo>
                    <a:lnTo>
                      <a:pt x="16" y="0"/>
                    </a:lnTo>
                    <a:lnTo>
                      <a:pt x="16" y="7"/>
                    </a:lnTo>
                    <a:lnTo>
                      <a:pt x="33" y="7"/>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4" name="Line 510"/>
              <p:cNvSpPr>
                <a:spLocks noChangeShapeType="1"/>
              </p:cNvSpPr>
              <p:nvPr/>
            </p:nvSpPr>
            <p:spPr bwMode="auto">
              <a:xfrm flipV="1">
                <a:off x="1065" y="3087"/>
                <a:ext cx="1" cy="94"/>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5" name="Line 511"/>
              <p:cNvSpPr>
                <a:spLocks noChangeShapeType="1"/>
              </p:cNvSpPr>
              <p:nvPr/>
            </p:nvSpPr>
            <p:spPr bwMode="auto">
              <a:xfrm>
                <a:off x="993" y="3134"/>
                <a:ext cx="72"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6" name="Freeform 512"/>
              <p:cNvSpPr>
                <a:spLocks/>
              </p:cNvSpPr>
              <p:nvPr/>
            </p:nvSpPr>
            <p:spPr bwMode="auto">
              <a:xfrm>
                <a:off x="1011" y="3134"/>
                <a:ext cx="187" cy="94"/>
              </a:xfrm>
              <a:custGeom>
                <a:avLst/>
                <a:gdLst/>
                <a:ahLst/>
                <a:cxnLst>
                  <a:cxn ang="0">
                    <a:pos x="42" y="0"/>
                  </a:cxn>
                  <a:cxn ang="0">
                    <a:pos x="42" y="12"/>
                  </a:cxn>
                  <a:cxn ang="0">
                    <a:pos x="30" y="12"/>
                  </a:cxn>
                  <a:cxn ang="0">
                    <a:pos x="30" y="10"/>
                  </a:cxn>
                  <a:cxn ang="0">
                    <a:pos x="13" y="10"/>
                  </a:cxn>
                  <a:cxn ang="0">
                    <a:pos x="13" y="12"/>
                  </a:cxn>
                  <a:cxn ang="0">
                    <a:pos x="0" y="12"/>
                  </a:cxn>
                  <a:cxn ang="0">
                    <a:pos x="0" y="0"/>
                  </a:cxn>
                  <a:cxn ang="0">
                    <a:pos x="0" y="12"/>
                  </a:cxn>
                  <a:cxn ang="0">
                    <a:pos x="13" y="12"/>
                  </a:cxn>
                  <a:cxn ang="0">
                    <a:pos x="13" y="14"/>
                  </a:cxn>
                  <a:cxn ang="0">
                    <a:pos x="30" y="14"/>
                  </a:cxn>
                  <a:cxn ang="0">
                    <a:pos x="30" y="12"/>
                  </a:cxn>
                </a:cxnLst>
                <a:rect l="0" t="0" r="r" b="b"/>
                <a:pathLst>
                  <a:path w="42" h="14">
                    <a:moveTo>
                      <a:pt x="42" y="0"/>
                    </a:moveTo>
                    <a:lnTo>
                      <a:pt x="42" y="12"/>
                    </a:lnTo>
                    <a:lnTo>
                      <a:pt x="30" y="12"/>
                    </a:lnTo>
                    <a:lnTo>
                      <a:pt x="30" y="10"/>
                    </a:lnTo>
                    <a:lnTo>
                      <a:pt x="13" y="10"/>
                    </a:lnTo>
                    <a:lnTo>
                      <a:pt x="13" y="12"/>
                    </a:lnTo>
                    <a:lnTo>
                      <a:pt x="0" y="12"/>
                    </a:lnTo>
                    <a:lnTo>
                      <a:pt x="0" y="0"/>
                    </a:lnTo>
                    <a:lnTo>
                      <a:pt x="0" y="12"/>
                    </a:lnTo>
                    <a:lnTo>
                      <a:pt x="13" y="12"/>
                    </a:lnTo>
                    <a:lnTo>
                      <a:pt x="13" y="14"/>
                    </a:lnTo>
                    <a:lnTo>
                      <a:pt x="30" y="14"/>
                    </a:lnTo>
                    <a:lnTo>
                      <a:pt x="30"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7" name="Rectangle 513"/>
              <p:cNvSpPr>
                <a:spLocks noChangeArrowheads="1"/>
              </p:cNvSpPr>
              <p:nvPr/>
            </p:nvSpPr>
            <p:spPr bwMode="auto">
              <a:xfrm>
                <a:off x="984" y="3006"/>
                <a:ext cx="245" cy="26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8" name="Freeform 514"/>
              <p:cNvSpPr>
                <a:spLocks/>
              </p:cNvSpPr>
              <p:nvPr/>
            </p:nvSpPr>
            <p:spPr bwMode="auto">
              <a:xfrm>
                <a:off x="962" y="3046"/>
                <a:ext cx="18" cy="41"/>
              </a:xfrm>
              <a:custGeom>
                <a:avLst/>
                <a:gdLst/>
                <a:ahLst/>
                <a:cxnLst>
                  <a:cxn ang="0">
                    <a:pos x="18" y="41"/>
                  </a:cxn>
                  <a:cxn ang="0">
                    <a:pos x="0" y="21"/>
                  </a:cxn>
                  <a:cxn ang="0">
                    <a:pos x="18" y="0"/>
                  </a:cxn>
                </a:cxnLst>
                <a:rect l="0" t="0" r="r" b="b"/>
                <a:pathLst>
                  <a:path w="18" h="41">
                    <a:moveTo>
                      <a:pt x="18" y="41"/>
                    </a:moveTo>
                    <a:lnTo>
                      <a:pt x="0" y="21"/>
                    </a:lnTo>
                    <a:lnTo>
                      <a:pt x="18"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9" name="Rectangle 515"/>
              <p:cNvSpPr>
                <a:spLocks noChangeArrowheads="1"/>
              </p:cNvSpPr>
              <p:nvPr/>
            </p:nvSpPr>
            <p:spPr bwMode="auto">
              <a:xfrm>
                <a:off x="1065" y="2899"/>
                <a:ext cx="102"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D3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40" name="Rectangle 516"/>
              <p:cNvSpPr>
                <a:spLocks noChangeArrowheads="1"/>
              </p:cNvSpPr>
              <p:nvPr/>
            </p:nvSpPr>
            <p:spPr bwMode="auto">
              <a:xfrm>
                <a:off x="1452" y="2066"/>
                <a:ext cx="245" cy="26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1" name="Rectangle 517"/>
              <p:cNvSpPr>
                <a:spLocks noChangeArrowheads="1"/>
              </p:cNvSpPr>
              <p:nvPr/>
            </p:nvSpPr>
            <p:spPr bwMode="auto">
              <a:xfrm>
                <a:off x="1452" y="2066"/>
                <a:ext cx="245" cy="26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2" name="Rectangle 518"/>
              <p:cNvSpPr>
                <a:spLocks noChangeArrowheads="1"/>
              </p:cNvSpPr>
              <p:nvPr/>
            </p:nvSpPr>
            <p:spPr bwMode="auto">
              <a:xfrm>
                <a:off x="1461" y="2086"/>
                <a:ext cx="76"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43" name="Rectangle 519"/>
              <p:cNvSpPr>
                <a:spLocks noChangeArrowheads="1"/>
              </p:cNvSpPr>
              <p:nvPr/>
            </p:nvSpPr>
            <p:spPr bwMode="auto">
              <a:xfrm>
                <a:off x="1648" y="2153"/>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44" name="Rectangle 520"/>
              <p:cNvSpPr>
                <a:spLocks noChangeArrowheads="1"/>
              </p:cNvSpPr>
              <p:nvPr/>
            </p:nvSpPr>
            <p:spPr bwMode="auto">
              <a:xfrm>
                <a:off x="1461" y="2220"/>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45" name="Freeform 521"/>
              <p:cNvSpPr>
                <a:spLocks/>
              </p:cNvSpPr>
              <p:nvPr/>
            </p:nvSpPr>
            <p:spPr bwMode="auto">
              <a:xfrm>
                <a:off x="1532" y="2146"/>
                <a:ext cx="147" cy="94"/>
              </a:xfrm>
              <a:custGeom>
                <a:avLst/>
                <a:gdLst/>
                <a:ahLst/>
                <a:cxnLst>
                  <a:cxn ang="0">
                    <a:pos x="16" y="7"/>
                  </a:cxn>
                  <a:cxn ang="0">
                    <a:pos x="16" y="14"/>
                  </a:cxn>
                  <a:cxn ang="0">
                    <a:pos x="0" y="7"/>
                  </a:cxn>
                  <a:cxn ang="0">
                    <a:pos x="16" y="0"/>
                  </a:cxn>
                  <a:cxn ang="0">
                    <a:pos x="16" y="7"/>
                  </a:cxn>
                  <a:cxn ang="0">
                    <a:pos x="33" y="7"/>
                  </a:cxn>
                </a:cxnLst>
                <a:rect l="0" t="0" r="r" b="b"/>
                <a:pathLst>
                  <a:path w="33" h="14">
                    <a:moveTo>
                      <a:pt x="16" y="7"/>
                    </a:moveTo>
                    <a:lnTo>
                      <a:pt x="16" y="14"/>
                    </a:lnTo>
                    <a:lnTo>
                      <a:pt x="0" y="7"/>
                    </a:lnTo>
                    <a:lnTo>
                      <a:pt x="16" y="0"/>
                    </a:lnTo>
                    <a:lnTo>
                      <a:pt x="16" y="7"/>
                    </a:lnTo>
                    <a:lnTo>
                      <a:pt x="33" y="7"/>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6" name="Line 522"/>
              <p:cNvSpPr>
                <a:spLocks noChangeShapeType="1"/>
              </p:cNvSpPr>
              <p:nvPr/>
            </p:nvSpPr>
            <p:spPr bwMode="auto">
              <a:xfrm flipV="1">
                <a:off x="1532" y="2146"/>
                <a:ext cx="1" cy="94"/>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7" name="Line 523"/>
              <p:cNvSpPr>
                <a:spLocks noChangeShapeType="1"/>
              </p:cNvSpPr>
              <p:nvPr/>
            </p:nvSpPr>
            <p:spPr bwMode="auto">
              <a:xfrm>
                <a:off x="1461" y="2193"/>
                <a:ext cx="71"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8" name="Freeform 524"/>
              <p:cNvSpPr>
                <a:spLocks/>
              </p:cNvSpPr>
              <p:nvPr/>
            </p:nvSpPr>
            <p:spPr bwMode="auto">
              <a:xfrm>
                <a:off x="1479" y="2193"/>
                <a:ext cx="187" cy="94"/>
              </a:xfrm>
              <a:custGeom>
                <a:avLst/>
                <a:gdLst/>
                <a:ahLst/>
                <a:cxnLst>
                  <a:cxn ang="0">
                    <a:pos x="42" y="0"/>
                  </a:cxn>
                  <a:cxn ang="0">
                    <a:pos x="42" y="12"/>
                  </a:cxn>
                  <a:cxn ang="0">
                    <a:pos x="30" y="12"/>
                  </a:cxn>
                  <a:cxn ang="0">
                    <a:pos x="30" y="10"/>
                  </a:cxn>
                  <a:cxn ang="0">
                    <a:pos x="13" y="10"/>
                  </a:cxn>
                  <a:cxn ang="0">
                    <a:pos x="13" y="12"/>
                  </a:cxn>
                  <a:cxn ang="0">
                    <a:pos x="0" y="12"/>
                  </a:cxn>
                  <a:cxn ang="0">
                    <a:pos x="0" y="0"/>
                  </a:cxn>
                  <a:cxn ang="0">
                    <a:pos x="0" y="12"/>
                  </a:cxn>
                  <a:cxn ang="0">
                    <a:pos x="13" y="12"/>
                  </a:cxn>
                  <a:cxn ang="0">
                    <a:pos x="13" y="14"/>
                  </a:cxn>
                  <a:cxn ang="0">
                    <a:pos x="30" y="14"/>
                  </a:cxn>
                  <a:cxn ang="0">
                    <a:pos x="30" y="12"/>
                  </a:cxn>
                </a:cxnLst>
                <a:rect l="0" t="0" r="r" b="b"/>
                <a:pathLst>
                  <a:path w="42" h="14">
                    <a:moveTo>
                      <a:pt x="42" y="0"/>
                    </a:moveTo>
                    <a:lnTo>
                      <a:pt x="42" y="12"/>
                    </a:lnTo>
                    <a:lnTo>
                      <a:pt x="30" y="12"/>
                    </a:lnTo>
                    <a:lnTo>
                      <a:pt x="30" y="10"/>
                    </a:lnTo>
                    <a:lnTo>
                      <a:pt x="13" y="10"/>
                    </a:lnTo>
                    <a:lnTo>
                      <a:pt x="13" y="12"/>
                    </a:lnTo>
                    <a:lnTo>
                      <a:pt x="0" y="12"/>
                    </a:lnTo>
                    <a:lnTo>
                      <a:pt x="0" y="0"/>
                    </a:lnTo>
                    <a:lnTo>
                      <a:pt x="0" y="12"/>
                    </a:lnTo>
                    <a:lnTo>
                      <a:pt x="13" y="12"/>
                    </a:lnTo>
                    <a:lnTo>
                      <a:pt x="13" y="14"/>
                    </a:lnTo>
                    <a:lnTo>
                      <a:pt x="30" y="14"/>
                    </a:lnTo>
                    <a:lnTo>
                      <a:pt x="30"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9" name="Rectangle 525"/>
              <p:cNvSpPr>
                <a:spLocks noChangeArrowheads="1"/>
              </p:cNvSpPr>
              <p:nvPr/>
            </p:nvSpPr>
            <p:spPr bwMode="auto">
              <a:xfrm>
                <a:off x="1452" y="2066"/>
                <a:ext cx="245" cy="26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0" name="Freeform 526"/>
              <p:cNvSpPr>
                <a:spLocks/>
              </p:cNvSpPr>
              <p:nvPr/>
            </p:nvSpPr>
            <p:spPr bwMode="auto">
              <a:xfrm>
                <a:off x="1430" y="2106"/>
                <a:ext cx="18" cy="40"/>
              </a:xfrm>
              <a:custGeom>
                <a:avLst/>
                <a:gdLst/>
                <a:ahLst/>
                <a:cxnLst>
                  <a:cxn ang="0">
                    <a:pos x="18" y="40"/>
                  </a:cxn>
                  <a:cxn ang="0">
                    <a:pos x="0" y="20"/>
                  </a:cxn>
                  <a:cxn ang="0">
                    <a:pos x="18" y="0"/>
                  </a:cxn>
                </a:cxnLst>
                <a:rect l="0" t="0" r="r" b="b"/>
                <a:pathLst>
                  <a:path w="18" h="40">
                    <a:moveTo>
                      <a:pt x="18" y="40"/>
                    </a:moveTo>
                    <a:lnTo>
                      <a:pt x="0" y="20"/>
                    </a:lnTo>
                    <a:lnTo>
                      <a:pt x="18"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1" name="Rectangle 527"/>
              <p:cNvSpPr>
                <a:spLocks noChangeArrowheads="1"/>
              </p:cNvSpPr>
              <p:nvPr/>
            </p:nvSpPr>
            <p:spPr bwMode="auto">
              <a:xfrm>
                <a:off x="1532" y="1958"/>
                <a:ext cx="102"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D2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52" name="Rectangle 528"/>
              <p:cNvSpPr>
                <a:spLocks noChangeArrowheads="1"/>
              </p:cNvSpPr>
              <p:nvPr/>
            </p:nvSpPr>
            <p:spPr bwMode="auto">
              <a:xfrm>
                <a:off x="1029" y="2032"/>
                <a:ext cx="245" cy="26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3" name="Rectangle 529"/>
              <p:cNvSpPr>
                <a:spLocks noChangeArrowheads="1"/>
              </p:cNvSpPr>
              <p:nvPr/>
            </p:nvSpPr>
            <p:spPr bwMode="auto">
              <a:xfrm>
                <a:off x="1029" y="2032"/>
                <a:ext cx="245" cy="26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4" name="Rectangle 530"/>
              <p:cNvSpPr>
                <a:spLocks noChangeArrowheads="1"/>
              </p:cNvSpPr>
              <p:nvPr/>
            </p:nvSpPr>
            <p:spPr bwMode="auto">
              <a:xfrm>
                <a:off x="1207" y="2052"/>
                <a:ext cx="76"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55" name="Rectangle 531"/>
              <p:cNvSpPr>
                <a:spLocks noChangeArrowheads="1"/>
              </p:cNvSpPr>
              <p:nvPr/>
            </p:nvSpPr>
            <p:spPr bwMode="auto">
              <a:xfrm>
                <a:off x="1038" y="2119"/>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56" name="Rectangle 532"/>
              <p:cNvSpPr>
                <a:spLocks noChangeArrowheads="1"/>
              </p:cNvSpPr>
              <p:nvPr/>
            </p:nvSpPr>
            <p:spPr bwMode="auto">
              <a:xfrm>
                <a:off x="1225" y="2186"/>
                <a:ext cx="58" cy="10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Verdana" pitchFamily="34" charset="0"/>
                    <a:cs typeface="Arial" pitchFamily="34" charset="0"/>
                  </a:rPr>
                  <a:t>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57" name="Freeform 533"/>
              <p:cNvSpPr>
                <a:spLocks/>
              </p:cNvSpPr>
              <p:nvPr/>
            </p:nvSpPr>
            <p:spPr bwMode="auto">
              <a:xfrm>
                <a:off x="1038" y="2113"/>
                <a:ext cx="147" cy="94"/>
              </a:xfrm>
              <a:custGeom>
                <a:avLst/>
                <a:gdLst/>
                <a:ahLst/>
                <a:cxnLst>
                  <a:cxn ang="0">
                    <a:pos x="17" y="7"/>
                  </a:cxn>
                  <a:cxn ang="0">
                    <a:pos x="17" y="14"/>
                  </a:cxn>
                  <a:cxn ang="0">
                    <a:pos x="33" y="7"/>
                  </a:cxn>
                  <a:cxn ang="0">
                    <a:pos x="17" y="0"/>
                  </a:cxn>
                  <a:cxn ang="0">
                    <a:pos x="17" y="7"/>
                  </a:cxn>
                  <a:cxn ang="0">
                    <a:pos x="0" y="7"/>
                  </a:cxn>
                </a:cxnLst>
                <a:rect l="0" t="0" r="r" b="b"/>
                <a:pathLst>
                  <a:path w="33" h="14">
                    <a:moveTo>
                      <a:pt x="17" y="7"/>
                    </a:moveTo>
                    <a:lnTo>
                      <a:pt x="17" y="14"/>
                    </a:lnTo>
                    <a:lnTo>
                      <a:pt x="33" y="7"/>
                    </a:lnTo>
                    <a:lnTo>
                      <a:pt x="17" y="0"/>
                    </a:lnTo>
                    <a:lnTo>
                      <a:pt x="17" y="7"/>
                    </a:lnTo>
                    <a:lnTo>
                      <a:pt x="0" y="7"/>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8" name="Line 534"/>
              <p:cNvSpPr>
                <a:spLocks noChangeShapeType="1"/>
              </p:cNvSpPr>
              <p:nvPr/>
            </p:nvSpPr>
            <p:spPr bwMode="auto">
              <a:xfrm flipV="1">
                <a:off x="1185" y="2113"/>
                <a:ext cx="1" cy="94"/>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9" name="Line 535"/>
              <p:cNvSpPr>
                <a:spLocks noChangeShapeType="1"/>
              </p:cNvSpPr>
              <p:nvPr/>
            </p:nvSpPr>
            <p:spPr bwMode="auto">
              <a:xfrm flipH="1">
                <a:off x="1185" y="2160"/>
                <a:ext cx="71"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0" name="Freeform 536"/>
              <p:cNvSpPr>
                <a:spLocks/>
              </p:cNvSpPr>
              <p:nvPr/>
            </p:nvSpPr>
            <p:spPr bwMode="auto">
              <a:xfrm>
                <a:off x="1051" y="2160"/>
                <a:ext cx="187" cy="94"/>
              </a:xfrm>
              <a:custGeom>
                <a:avLst/>
                <a:gdLst/>
                <a:ahLst/>
                <a:cxnLst>
                  <a:cxn ang="0">
                    <a:pos x="0" y="0"/>
                  </a:cxn>
                  <a:cxn ang="0">
                    <a:pos x="0" y="12"/>
                  </a:cxn>
                  <a:cxn ang="0">
                    <a:pos x="12" y="12"/>
                  </a:cxn>
                  <a:cxn ang="0">
                    <a:pos x="12" y="10"/>
                  </a:cxn>
                  <a:cxn ang="0">
                    <a:pos x="29" y="10"/>
                  </a:cxn>
                  <a:cxn ang="0">
                    <a:pos x="29" y="12"/>
                  </a:cxn>
                  <a:cxn ang="0">
                    <a:pos x="42" y="12"/>
                  </a:cxn>
                  <a:cxn ang="0">
                    <a:pos x="42" y="0"/>
                  </a:cxn>
                  <a:cxn ang="0">
                    <a:pos x="42" y="12"/>
                  </a:cxn>
                  <a:cxn ang="0">
                    <a:pos x="29" y="12"/>
                  </a:cxn>
                  <a:cxn ang="0">
                    <a:pos x="29" y="14"/>
                  </a:cxn>
                  <a:cxn ang="0">
                    <a:pos x="12" y="14"/>
                  </a:cxn>
                  <a:cxn ang="0">
                    <a:pos x="12" y="12"/>
                  </a:cxn>
                </a:cxnLst>
                <a:rect l="0" t="0" r="r" b="b"/>
                <a:pathLst>
                  <a:path w="42" h="14">
                    <a:moveTo>
                      <a:pt x="0" y="0"/>
                    </a:moveTo>
                    <a:lnTo>
                      <a:pt x="0" y="12"/>
                    </a:lnTo>
                    <a:lnTo>
                      <a:pt x="12" y="12"/>
                    </a:lnTo>
                    <a:lnTo>
                      <a:pt x="12" y="10"/>
                    </a:lnTo>
                    <a:lnTo>
                      <a:pt x="29" y="10"/>
                    </a:lnTo>
                    <a:lnTo>
                      <a:pt x="29" y="12"/>
                    </a:lnTo>
                    <a:lnTo>
                      <a:pt x="42" y="12"/>
                    </a:lnTo>
                    <a:lnTo>
                      <a:pt x="42" y="0"/>
                    </a:lnTo>
                    <a:lnTo>
                      <a:pt x="42" y="12"/>
                    </a:lnTo>
                    <a:lnTo>
                      <a:pt x="29" y="12"/>
                    </a:lnTo>
                    <a:lnTo>
                      <a:pt x="29" y="14"/>
                    </a:lnTo>
                    <a:lnTo>
                      <a:pt x="12" y="14"/>
                    </a:lnTo>
                    <a:lnTo>
                      <a:pt x="12"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1" name="Rectangle 537"/>
              <p:cNvSpPr>
                <a:spLocks noChangeArrowheads="1"/>
              </p:cNvSpPr>
              <p:nvPr/>
            </p:nvSpPr>
            <p:spPr bwMode="auto">
              <a:xfrm>
                <a:off x="1029" y="2032"/>
                <a:ext cx="245" cy="26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2" name="Freeform 538"/>
              <p:cNvSpPr>
                <a:spLocks/>
              </p:cNvSpPr>
              <p:nvPr/>
            </p:nvSpPr>
            <p:spPr bwMode="auto">
              <a:xfrm>
                <a:off x="1270" y="2072"/>
                <a:ext cx="17" cy="41"/>
              </a:xfrm>
              <a:custGeom>
                <a:avLst/>
                <a:gdLst/>
                <a:ahLst/>
                <a:cxnLst>
                  <a:cxn ang="0">
                    <a:pos x="0" y="0"/>
                  </a:cxn>
                  <a:cxn ang="0">
                    <a:pos x="17" y="20"/>
                  </a:cxn>
                  <a:cxn ang="0">
                    <a:pos x="0" y="41"/>
                  </a:cxn>
                </a:cxnLst>
                <a:rect l="0" t="0" r="r" b="b"/>
                <a:pathLst>
                  <a:path w="17" h="41">
                    <a:moveTo>
                      <a:pt x="0" y="0"/>
                    </a:moveTo>
                    <a:lnTo>
                      <a:pt x="17" y="20"/>
                    </a:lnTo>
                    <a:lnTo>
                      <a:pt x="0" y="41"/>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3" name="Rectangle 539"/>
              <p:cNvSpPr>
                <a:spLocks noChangeArrowheads="1"/>
              </p:cNvSpPr>
              <p:nvPr/>
            </p:nvSpPr>
            <p:spPr bwMode="auto">
              <a:xfrm>
                <a:off x="1109" y="2307"/>
                <a:ext cx="102" cy="1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itchFamily="34" charset="0"/>
                    <a:cs typeface="Arial" pitchFamily="34" charset="0"/>
                  </a:rPr>
                  <a:t>D1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64" name="Freeform 540"/>
              <p:cNvSpPr>
                <a:spLocks/>
              </p:cNvSpPr>
              <p:nvPr/>
            </p:nvSpPr>
            <p:spPr bwMode="auto">
              <a:xfrm>
                <a:off x="869" y="2630"/>
                <a:ext cx="44" cy="571"/>
              </a:xfrm>
              <a:custGeom>
                <a:avLst/>
                <a:gdLst/>
                <a:ahLst/>
                <a:cxnLst>
                  <a:cxn ang="0">
                    <a:pos x="0" y="0"/>
                  </a:cxn>
                  <a:cxn ang="0">
                    <a:pos x="0" y="571"/>
                  </a:cxn>
                  <a:cxn ang="0">
                    <a:pos x="44" y="571"/>
                  </a:cxn>
                </a:cxnLst>
                <a:rect l="0" t="0" r="r" b="b"/>
                <a:pathLst>
                  <a:path w="44" h="571">
                    <a:moveTo>
                      <a:pt x="0" y="0"/>
                    </a:moveTo>
                    <a:lnTo>
                      <a:pt x="0" y="571"/>
                    </a:lnTo>
                    <a:lnTo>
                      <a:pt x="44" y="571"/>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5" name="Rectangle 541"/>
              <p:cNvSpPr>
                <a:spLocks noChangeArrowheads="1"/>
              </p:cNvSpPr>
              <p:nvPr/>
            </p:nvSpPr>
            <p:spPr bwMode="auto">
              <a:xfrm>
                <a:off x="869" y="2630"/>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6" name="Rectangle 542"/>
              <p:cNvSpPr>
                <a:spLocks noChangeArrowheads="1"/>
              </p:cNvSpPr>
              <p:nvPr/>
            </p:nvSpPr>
            <p:spPr bwMode="auto">
              <a:xfrm>
                <a:off x="869" y="2630"/>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567" name="Picture 543"/>
              <p:cNvPicPr>
                <a:picLocks noChangeAspect="1" noChangeArrowheads="1"/>
              </p:cNvPicPr>
              <p:nvPr/>
            </p:nvPicPr>
            <p:blipFill>
              <a:blip r:embed="rId3" cstate="print"/>
              <a:srcRect/>
              <a:stretch>
                <a:fillRect/>
              </a:stretch>
            </p:blipFill>
            <p:spPr bwMode="auto">
              <a:xfrm>
                <a:off x="940" y="3174"/>
                <a:ext cx="36" cy="54"/>
              </a:xfrm>
              <a:prstGeom prst="rect">
                <a:avLst/>
              </a:prstGeom>
              <a:noFill/>
              <a:ln w="9525">
                <a:noFill/>
                <a:miter lim="800000"/>
                <a:headEnd/>
                <a:tailEnd/>
              </a:ln>
            </p:spPr>
          </p:pic>
          <p:sp>
            <p:nvSpPr>
              <p:cNvPr id="1568" name="Line 544"/>
              <p:cNvSpPr>
                <a:spLocks noChangeShapeType="1"/>
              </p:cNvSpPr>
              <p:nvPr/>
            </p:nvSpPr>
            <p:spPr bwMode="auto">
              <a:xfrm flipH="1">
                <a:off x="913" y="3201"/>
                <a:ext cx="54"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9" name="Freeform 545"/>
              <p:cNvSpPr>
                <a:spLocks/>
              </p:cNvSpPr>
              <p:nvPr/>
            </p:nvSpPr>
            <p:spPr bwMode="auto">
              <a:xfrm>
                <a:off x="869" y="2160"/>
                <a:ext cx="89" cy="470"/>
              </a:xfrm>
              <a:custGeom>
                <a:avLst/>
                <a:gdLst/>
                <a:ahLst/>
                <a:cxnLst>
                  <a:cxn ang="0">
                    <a:pos x="89" y="0"/>
                  </a:cxn>
                  <a:cxn ang="0">
                    <a:pos x="0" y="0"/>
                  </a:cxn>
                  <a:cxn ang="0">
                    <a:pos x="0" y="470"/>
                  </a:cxn>
                </a:cxnLst>
                <a:rect l="0" t="0" r="r" b="b"/>
                <a:pathLst>
                  <a:path w="89" h="470">
                    <a:moveTo>
                      <a:pt x="89" y="0"/>
                    </a:moveTo>
                    <a:lnTo>
                      <a:pt x="0" y="0"/>
                    </a:lnTo>
                    <a:lnTo>
                      <a:pt x="0" y="47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0" name="Rectangle 546"/>
              <p:cNvSpPr>
                <a:spLocks noChangeArrowheads="1"/>
              </p:cNvSpPr>
              <p:nvPr/>
            </p:nvSpPr>
            <p:spPr bwMode="auto">
              <a:xfrm>
                <a:off x="869" y="2630"/>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1" name="Rectangle 547"/>
              <p:cNvSpPr>
                <a:spLocks noChangeArrowheads="1"/>
              </p:cNvSpPr>
              <p:nvPr/>
            </p:nvSpPr>
            <p:spPr bwMode="auto">
              <a:xfrm>
                <a:off x="869" y="2630"/>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572" name="Picture 548"/>
              <p:cNvPicPr>
                <a:picLocks noChangeAspect="1" noChangeArrowheads="1"/>
              </p:cNvPicPr>
              <p:nvPr/>
            </p:nvPicPr>
            <p:blipFill>
              <a:blip r:embed="rId3" cstate="print"/>
              <a:srcRect/>
              <a:stretch>
                <a:fillRect/>
              </a:stretch>
            </p:blipFill>
            <p:spPr bwMode="auto">
              <a:xfrm>
                <a:off x="984" y="2133"/>
                <a:ext cx="36" cy="53"/>
              </a:xfrm>
              <a:prstGeom prst="rect">
                <a:avLst/>
              </a:prstGeom>
              <a:noFill/>
              <a:ln w="9525">
                <a:noFill/>
                <a:miter lim="800000"/>
                <a:headEnd/>
                <a:tailEnd/>
              </a:ln>
            </p:spPr>
          </p:pic>
          <p:sp>
            <p:nvSpPr>
              <p:cNvPr id="1573" name="Line 549"/>
              <p:cNvSpPr>
                <a:spLocks noChangeShapeType="1"/>
              </p:cNvSpPr>
              <p:nvPr/>
            </p:nvSpPr>
            <p:spPr bwMode="auto">
              <a:xfrm flipH="1">
                <a:off x="958" y="2160"/>
                <a:ext cx="53"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4" name="Freeform 550"/>
              <p:cNvSpPr>
                <a:spLocks/>
              </p:cNvSpPr>
              <p:nvPr/>
            </p:nvSpPr>
            <p:spPr bwMode="auto">
              <a:xfrm>
                <a:off x="535" y="2563"/>
                <a:ext cx="334" cy="67"/>
              </a:xfrm>
              <a:custGeom>
                <a:avLst/>
                <a:gdLst/>
                <a:ahLst/>
                <a:cxnLst>
                  <a:cxn ang="0">
                    <a:pos x="0" y="0"/>
                  </a:cxn>
                  <a:cxn ang="0">
                    <a:pos x="334" y="0"/>
                  </a:cxn>
                  <a:cxn ang="0">
                    <a:pos x="334" y="67"/>
                  </a:cxn>
                </a:cxnLst>
                <a:rect l="0" t="0" r="r" b="b"/>
                <a:pathLst>
                  <a:path w="334" h="67">
                    <a:moveTo>
                      <a:pt x="0" y="0"/>
                    </a:moveTo>
                    <a:lnTo>
                      <a:pt x="334" y="0"/>
                    </a:lnTo>
                    <a:lnTo>
                      <a:pt x="334" y="67"/>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5" name="Rectangle 551"/>
              <p:cNvSpPr>
                <a:spLocks noChangeArrowheads="1"/>
              </p:cNvSpPr>
              <p:nvPr/>
            </p:nvSpPr>
            <p:spPr bwMode="auto">
              <a:xfrm>
                <a:off x="869" y="2630"/>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6" name="Rectangle 552"/>
              <p:cNvSpPr>
                <a:spLocks noChangeArrowheads="1"/>
              </p:cNvSpPr>
              <p:nvPr/>
            </p:nvSpPr>
            <p:spPr bwMode="auto">
              <a:xfrm>
                <a:off x="869" y="2630"/>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7" name="Rectangle 553"/>
              <p:cNvSpPr>
                <a:spLocks noChangeArrowheads="1"/>
              </p:cNvSpPr>
              <p:nvPr/>
            </p:nvSpPr>
            <p:spPr bwMode="auto">
              <a:xfrm>
                <a:off x="535" y="2563"/>
                <a:ext cx="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8" name="Rectangle 554"/>
              <p:cNvSpPr>
                <a:spLocks noChangeArrowheads="1"/>
              </p:cNvSpPr>
              <p:nvPr/>
            </p:nvSpPr>
            <p:spPr bwMode="auto">
              <a:xfrm>
                <a:off x="535" y="2563"/>
                <a:ext cx="8"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9" name="Line 555"/>
              <p:cNvSpPr>
                <a:spLocks noChangeShapeType="1"/>
              </p:cNvSpPr>
              <p:nvPr/>
            </p:nvSpPr>
            <p:spPr bwMode="auto">
              <a:xfrm>
                <a:off x="535" y="2563"/>
                <a:ext cx="1" cy="47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0" name="Rectangle 556"/>
              <p:cNvSpPr>
                <a:spLocks noChangeArrowheads="1"/>
              </p:cNvSpPr>
              <p:nvPr/>
            </p:nvSpPr>
            <p:spPr bwMode="auto">
              <a:xfrm>
                <a:off x="535" y="2563"/>
                <a:ext cx="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1" name="Rectangle 557"/>
              <p:cNvSpPr>
                <a:spLocks noChangeArrowheads="1"/>
              </p:cNvSpPr>
              <p:nvPr/>
            </p:nvSpPr>
            <p:spPr bwMode="auto">
              <a:xfrm>
                <a:off x="535" y="2563"/>
                <a:ext cx="8"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582" name="Picture 558"/>
              <p:cNvPicPr>
                <a:picLocks noChangeAspect="1" noChangeArrowheads="1"/>
              </p:cNvPicPr>
              <p:nvPr/>
            </p:nvPicPr>
            <p:blipFill>
              <a:blip r:embed="rId3" cstate="print"/>
              <a:srcRect/>
              <a:stretch>
                <a:fillRect/>
              </a:stretch>
            </p:blipFill>
            <p:spPr bwMode="auto">
              <a:xfrm>
                <a:off x="517" y="3073"/>
                <a:ext cx="35" cy="54"/>
              </a:xfrm>
              <a:prstGeom prst="rect">
                <a:avLst/>
              </a:prstGeom>
              <a:noFill/>
              <a:ln w="9525">
                <a:noFill/>
                <a:miter lim="800000"/>
                <a:headEnd/>
                <a:tailEnd/>
              </a:ln>
            </p:spPr>
          </p:pic>
          <p:sp>
            <p:nvSpPr>
              <p:cNvPr id="1583" name="Line 559"/>
              <p:cNvSpPr>
                <a:spLocks noChangeShapeType="1"/>
              </p:cNvSpPr>
              <p:nvPr/>
            </p:nvSpPr>
            <p:spPr bwMode="auto">
              <a:xfrm flipV="1">
                <a:off x="535" y="3033"/>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4" name="Line 560"/>
              <p:cNvSpPr>
                <a:spLocks noChangeShapeType="1"/>
              </p:cNvSpPr>
              <p:nvPr/>
            </p:nvSpPr>
            <p:spPr bwMode="auto">
              <a:xfrm>
                <a:off x="535" y="2361"/>
                <a:ext cx="1" cy="202"/>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5" name="Rectangle 561"/>
              <p:cNvSpPr>
                <a:spLocks noChangeArrowheads="1"/>
              </p:cNvSpPr>
              <p:nvPr/>
            </p:nvSpPr>
            <p:spPr bwMode="auto">
              <a:xfrm>
                <a:off x="535" y="2563"/>
                <a:ext cx="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6" name="Rectangle 562"/>
              <p:cNvSpPr>
                <a:spLocks noChangeArrowheads="1"/>
              </p:cNvSpPr>
              <p:nvPr/>
            </p:nvSpPr>
            <p:spPr bwMode="auto">
              <a:xfrm>
                <a:off x="535" y="2563"/>
                <a:ext cx="8"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587" name="Picture 563"/>
              <p:cNvPicPr>
                <a:picLocks noChangeAspect="1" noChangeArrowheads="1"/>
              </p:cNvPicPr>
              <p:nvPr/>
            </p:nvPicPr>
            <p:blipFill>
              <a:blip r:embed="rId3" cstate="print"/>
              <a:srcRect/>
              <a:stretch>
                <a:fillRect/>
              </a:stretch>
            </p:blipFill>
            <p:spPr bwMode="auto">
              <a:xfrm>
                <a:off x="517" y="2267"/>
                <a:ext cx="35" cy="54"/>
              </a:xfrm>
              <a:prstGeom prst="rect">
                <a:avLst/>
              </a:prstGeom>
              <a:noFill/>
              <a:ln w="9525">
                <a:noFill/>
                <a:miter lim="800000"/>
                <a:headEnd/>
                <a:tailEnd/>
              </a:ln>
            </p:spPr>
          </p:pic>
        </p:grpSp>
        <p:sp>
          <p:nvSpPr>
            <p:cNvPr id="1589" name="Line 565"/>
            <p:cNvSpPr>
              <a:spLocks noChangeShapeType="1"/>
            </p:cNvSpPr>
            <p:nvPr/>
          </p:nvSpPr>
          <p:spPr bwMode="auto">
            <a:xfrm>
              <a:off x="535" y="2281"/>
              <a:ext cx="1" cy="8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0" name="Line 566"/>
            <p:cNvSpPr>
              <a:spLocks noChangeShapeType="1"/>
            </p:cNvSpPr>
            <p:nvPr/>
          </p:nvSpPr>
          <p:spPr bwMode="auto">
            <a:xfrm>
              <a:off x="2316" y="3638"/>
              <a:ext cx="1" cy="235"/>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1" name="Rectangle 567"/>
            <p:cNvSpPr>
              <a:spLocks noChangeArrowheads="1"/>
            </p:cNvSpPr>
            <p:nvPr/>
          </p:nvSpPr>
          <p:spPr bwMode="auto">
            <a:xfrm>
              <a:off x="2316" y="3873"/>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2" name="Rectangle 568"/>
            <p:cNvSpPr>
              <a:spLocks noChangeArrowheads="1"/>
            </p:cNvSpPr>
            <p:nvPr/>
          </p:nvSpPr>
          <p:spPr bwMode="auto">
            <a:xfrm>
              <a:off x="2316" y="3873"/>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593" name="Picture 569"/>
            <p:cNvPicPr>
              <a:picLocks noChangeAspect="1" noChangeArrowheads="1"/>
            </p:cNvPicPr>
            <p:nvPr/>
          </p:nvPicPr>
          <p:blipFill>
            <a:blip r:embed="rId3" cstate="print"/>
            <a:srcRect/>
            <a:stretch>
              <a:fillRect/>
            </a:stretch>
          </p:blipFill>
          <p:spPr bwMode="auto">
            <a:xfrm>
              <a:off x="2299" y="3544"/>
              <a:ext cx="35" cy="53"/>
            </a:xfrm>
            <a:prstGeom prst="rect">
              <a:avLst/>
            </a:prstGeom>
            <a:noFill/>
            <a:ln w="9525">
              <a:noFill/>
              <a:miter lim="800000"/>
              <a:headEnd/>
              <a:tailEnd/>
            </a:ln>
          </p:spPr>
        </p:pic>
        <p:sp>
          <p:nvSpPr>
            <p:cNvPr id="1594" name="Line 570"/>
            <p:cNvSpPr>
              <a:spLocks noChangeShapeType="1"/>
            </p:cNvSpPr>
            <p:nvPr/>
          </p:nvSpPr>
          <p:spPr bwMode="auto">
            <a:xfrm>
              <a:off x="2316" y="3557"/>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5" name="Freeform 571"/>
            <p:cNvSpPr>
              <a:spLocks/>
            </p:cNvSpPr>
            <p:nvPr/>
          </p:nvSpPr>
          <p:spPr bwMode="auto">
            <a:xfrm>
              <a:off x="2316" y="3806"/>
              <a:ext cx="802" cy="67"/>
            </a:xfrm>
            <a:custGeom>
              <a:avLst/>
              <a:gdLst/>
              <a:ahLst/>
              <a:cxnLst>
                <a:cxn ang="0">
                  <a:pos x="0" y="67"/>
                </a:cxn>
                <a:cxn ang="0">
                  <a:pos x="802" y="67"/>
                </a:cxn>
                <a:cxn ang="0">
                  <a:pos x="802" y="0"/>
                </a:cxn>
              </a:cxnLst>
              <a:rect l="0" t="0" r="r" b="b"/>
              <a:pathLst>
                <a:path w="802" h="67">
                  <a:moveTo>
                    <a:pt x="0" y="67"/>
                  </a:moveTo>
                  <a:lnTo>
                    <a:pt x="802" y="67"/>
                  </a:lnTo>
                  <a:lnTo>
                    <a:pt x="802"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6" name="Rectangle 572"/>
            <p:cNvSpPr>
              <a:spLocks noChangeArrowheads="1"/>
            </p:cNvSpPr>
            <p:nvPr/>
          </p:nvSpPr>
          <p:spPr bwMode="auto">
            <a:xfrm>
              <a:off x="2316" y="3873"/>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7" name="Rectangle 573"/>
            <p:cNvSpPr>
              <a:spLocks noChangeArrowheads="1"/>
            </p:cNvSpPr>
            <p:nvPr/>
          </p:nvSpPr>
          <p:spPr bwMode="auto">
            <a:xfrm>
              <a:off x="2316" y="3873"/>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598" name="Picture 574"/>
            <p:cNvPicPr>
              <a:picLocks noChangeAspect="1" noChangeArrowheads="1"/>
            </p:cNvPicPr>
            <p:nvPr/>
          </p:nvPicPr>
          <p:blipFill>
            <a:blip r:embed="rId3" cstate="print"/>
            <a:srcRect/>
            <a:stretch>
              <a:fillRect/>
            </a:stretch>
          </p:blipFill>
          <p:spPr bwMode="auto">
            <a:xfrm>
              <a:off x="3100" y="3712"/>
              <a:ext cx="36" cy="53"/>
            </a:xfrm>
            <a:prstGeom prst="rect">
              <a:avLst/>
            </a:prstGeom>
            <a:noFill/>
            <a:ln w="9525">
              <a:noFill/>
              <a:miter lim="800000"/>
              <a:headEnd/>
              <a:tailEnd/>
            </a:ln>
          </p:spPr>
        </p:pic>
        <p:sp>
          <p:nvSpPr>
            <p:cNvPr id="1599" name="Line 575"/>
            <p:cNvSpPr>
              <a:spLocks noChangeShapeType="1"/>
            </p:cNvSpPr>
            <p:nvPr/>
          </p:nvSpPr>
          <p:spPr bwMode="auto">
            <a:xfrm>
              <a:off x="3118" y="3725"/>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0" name="Freeform 576"/>
            <p:cNvSpPr>
              <a:spLocks/>
            </p:cNvSpPr>
            <p:nvPr/>
          </p:nvSpPr>
          <p:spPr bwMode="auto">
            <a:xfrm>
              <a:off x="535" y="3470"/>
              <a:ext cx="1781" cy="403"/>
            </a:xfrm>
            <a:custGeom>
              <a:avLst/>
              <a:gdLst/>
              <a:ahLst/>
              <a:cxnLst>
                <a:cxn ang="0">
                  <a:pos x="0" y="0"/>
                </a:cxn>
                <a:cxn ang="0">
                  <a:pos x="0" y="403"/>
                </a:cxn>
                <a:cxn ang="0">
                  <a:pos x="1781" y="403"/>
                </a:cxn>
              </a:cxnLst>
              <a:rect l="0" t="0" r="r" b="b"/>
              <a:pathLst>
                <a:path w="1781" h="403">
                  <a:moveTo>
                    <a:pt x="0" y="0"/>
                  </a:moveTo>
                  <a:lnTo>
                    <a:pt x="0" y="403"/>
                  </a:lnTo>
                  <a:lnTo>
                    <a:pt x="1781" y="403"/>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1" name="Rectangle 577"/>
            <p:cNvSpPr>
              <a:spLocks noChangeArrowheads="1"/>
            </p:cNvSpPr>
            <p:nvPr/>
          </p:nvSpPr>
          <p:spPr bwMode="auto">
            <a:xfrm>
              <a:off x="2316" y="3873"/>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2" name="Rectangle 578"/>
            <p:cNvSpPr>
              <a:spLocks noChangeArrowheads="1"/>
            </p:cNvSpPr>
            <p:nvPr/>
          </p:nvSpPr>
          <p:spPr bwMode="auto">
            <a:xfrm>
              <a:off x="2316" y="3873"/>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03" name="Picture 579"/>
            <p:cNvPicPr>
              <a:picLocks noChangeAspect="1" noChangeArrowheads="1"/>
            </p:cNvPicPr>
            <p:nvPr/>
          </p:nvPicPr>
          <p:blipFill>
            <a:blip r:embed="rId3" cstate="print"/>
            <a:srcRect/>
            <a:stretch>
              <a:fillRect/>
            </a:stretch>
          </p:blipFill>
          <p:spPr bwMode="auto">
            <a:xfrm>
              <a:off x="517" y="3376"/>
              <a:ext cx="35" cy="53"/>
            </a:xfrm>
            <a:prstGeom prst="rect">
              <a:avLst/>
            </a:prstGeom>
            <a:noFill/>
            <a:ln w="9525">
              <a:noFill/>
              <a:miter lim="800000"/>
              <a:headEnd/>
              <a:tailEnd/>
            </a:ln>
          </p:spPr>
        </p:pic>
        <p:sp>
          <p:nvSpPr>
            <p:cNvPr id="1604" name="Line 580"/>
            <p:cNvSpPr>
              <a:spLocks noChangeShapeType="1"/>
            </p:cNvSpPr>
            <p:nvPr/>
          </p:nvSpPr>
          <p:spPr bwMode="auto">
            <a:xfrm>
              <a:off x="535" y="3389"/>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5" name="Freeform 581"/>
            <p:cNvSpPr>
              <a:spLocks/>
            </p:cNvSpPr>
            <p:nvPr/>
          </p:nvSpPr>
          <p:spPr bwMode="auto">
            <a:xfrm>
              <a:off x="2272" y="1521"/>
              <a:ext cx="44" cy="336"/>
            </a:xfrm>
            <a:custGeom>
              <a:avLst/>
              <a:gdLst/>
              <a:ahLst/>
              <a:cxnLst>
                <a:cxn ang="0">
                  <a:pos x="0" y="0"/>
                </a:cxn>
                <a:cxn ang="0">
                  <a:pos x="44" y="0"/>
                </a:cxn>
                <a:cxn ang="0">
                  <a:pos x="44" y="336"/>
                </a:cxn>
              </a:cxnLst>
              <a:rect l="0" t="0" r="r" b="b"/>
              <a:pathLst>
                <a:path w="44" h="336">
                  <a:moveTo>
                    <a:pt x="0" y="0"/>
                  </a:moveTo>
                  <a:lnTo>
                    <a:pt x="44" y="0"/>
                  </a:lnTo>
                  <a:lnTo>
                    <a:pt x="44" y="336"/>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6" name="Rectangle 582"/>
            <p:cNvSpPr>
              <a:spLocks noChangeArrowheads="1"/>
            </p:cNvSpPr>
            <p:nvPr/>
          </p:nvSpPr>
          <p:spPr bwMode="auto">
            <a:xfrm>
              <a:off x="2272" y="1521"/>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7" name="Rectangle 583"/>
            <p:cNvSpPr>
              <a:spLocks noChangeArrowheads="1"/>
            </p:cNvSpPr>
            <p:nvPr/>
          </p:nvSpPr>
          <p:spPr bwMode="auto">
            <a:xfrm>
              <a:off x="2272" y="1521"/>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08" name="Picture 584"/>
            <p:cNvPicPr>
              <a:picLocks noChangeAspect="1" noChangeArrowheads="1"/>
            </p:cNvPicPr>
            <p:nvPr/>
          </p:nvPicPr>
          <p:blipFill>
            <a:blip r:embed="rId3" cstate="print"/>
            <a:srcRect/>
            <a:stretch>
              <a:fillRect/>
            </a:stretch>
          </p:blipFill>
          <p:spPr bwMode="auto">
            <a:xfrm>
              <a:off x="2299" y="1898"/>
              <a:ext cx="35" cy="53"/>
            </a:xfrm>
            <a:prstGeom prst="rect">
              <a:avLst/>
            </a:prstGeom>
            <a:noFill/>
            <a:ln w="9525">
              <a:noFill/>
              <a:miter lim="800000"/>
              <a:headEnd/>
              <a:tailEnd/>
            </a:ln>
          </p:spPr>
        </p:pic>
        <p:sp>
          <p:nvSpPr>
            <p:cNvPr id="1609" name="Line 585"/>
            <p:cNvSpPr>
              <a:spLocks noChangeShapeType="1"/>
            </p:cNvSpPr>
            <p:nvPr/>
          </p:nvSpPr>
          <p:spPr bwMode="auto">
            <a:xfrm flipV="1">
              <a:off x="2316" y="1857"/>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0" name="Freeform 586"/>
            <p:cNvSpPr>
              <a:spLocks/>
            </p:cNvSpPr>
            <p:nvPr/>
          </p:nvSpPr>
          <p:spPr bwMode="auto">
            <a:xfrm>
              <a:off x="2272" y="1521"/>
              <a:ext cx="757" cy="336"/>
            </a:xfrm>
            <a:custGeom>
              <a:avLst/>
              <a:gdLst/>
              <a:ahLst/>
              <a:cxnLst>
                <a:cxn ang="0">
                  <a:pos x="0" y="0"/>
                </a:cxn>
                <a:cxn ang="0">
                  <a:pos x="757" y="0"/>
                </a:cxn>
                <a:cxn ang="0">
                  <a:pos x="757" y="336"/>
                </a:cxn>
              </a:cxnLst>
              <a:rect l="0" t="0" r="r" b="b"/>
              <a:pathLst>
                <a:path w="757" h="336">
                  <a:moveTo>
                    <a:pt x="0" y="0"/>
                  </a:moveTo>
                  <a:lnTo>
                    <a:pt x="757" y="0"/>
                  </a:lnTo>
                  <a:lnTo>
                    <a:pt x="757" y="336"/>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1" name="Rectangle 587"/>
            <p:cNvSpPr>
              <a:spLocks noChangeArrowheads="1"/>
            </p:cNvSpPr>
            <p:nvPr/>
          </p:nvSpPr>
          <p:spPr bwMode="auto">
            <a:xfrm>
              <a:off x="2272" y="1521"/>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2" name="Rectangle 588"/>
            <p:cNvSpPr>
              <a:spLocks noChangeArrowheads="1"/>
            </p:cNvSpPr>
            <p:nvPr/>
          </p:nvSpPr>
          <p:spPr bwMode="auto">
            <a:xfrm>
              <a:off x="2272" y="1521"/>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13" name="Picture 589"/>
            <p:cNvPicPr>
              <a:picLocks noChangeAspect="1" noChangeArrowheads="1"/>
            </p:cNvPicPr>
            <p:nvPr/>
          </p:nvPicPr>
          <p:blipFill>
            <a:blip r:embed="rId3" cstate="print"/>
            <a:srcRect/>
            <a:stretch>
              <a:fillRect/>
            </a:stretch>
          </p:blipFill>
          <p:spPr bwMode="auto">
            <a:xfrm>
              <a:off x="3011" y="1898"/>
              <a:ext cx="36" cy="53"/>
            </a:xfrm>
            <a:prstGeom prst="rect">
              <a:avLst/>
            </a:prstGeom>
            <a:noFill/>
            <a:ln w="9525">
              <a:noFill/>
              <a:miter lim="800000"/>
              <a:headEnd/>
              <a:tailEnd/>
            </a:ln>
          </p:spPr>
        </p:pic>
        <p:sp>
          <p:nvSpPr>
            <p:cNvPr id="1614" name="Line 590"/>
            <p:cNvSpPr>
              <a:spLocks noChangeShapeType="1"/>
            </p:cNvSpPr>
            <p:nvPr/>
          </p:nvSpPr>
          <p:spPr bwMode="auto">
            <a:xfrm flipV="1">
              <a:off x="3029" y="1857"/>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5" name="Freeform 591"/>
            <p:cNvSpPr>
              <a:spLocks/>
            </p:cNvSpPr>
            <p:nvPr/>
          </p:nvSpPr>
          <p:spPr bwMode="auto">
            <a:xfrm>
              <a:off x="535" y="1521"/>
              <a:ext cx="1737" cy="403"/>
            </a:xfrm>
            <a:custGeom>
              <a:avLst/>
              <a:gdLst/>
              <a:ahLst/>
              <a:cxnLst>
                <a:cxn ang="0">
                  <a:pos x="0" y="403"/>
                </a:cxn>
                <a:cxn ang="0">
                  <a:pos x="0" y="0"/>
                </a:cxn>
                <a:cxn ang="0">
                  <a:pos x="1737" y="0"/>
                </a:cxn>
              </a:cxnLst>
              <a:rect l="0" t="0" r="r" b="b"/>
              <a:pathLst>
                <a:path w="1737" h="403">
                  <a:moveTo>
                    <a:pt x="0" y="403"/>
                  </a:moveTo>
                  <a:lnTo>
                    <a:pt x="0" y="0"/>
                  </a:lnTo>
                  <a:lnTo>
                    <a:pt x="1737"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6" name="Rectangle 592"/>
            <p:cNvSpPr>
              <a:spLocks noChangeArrowheads="1"/>
            </p:cNvSpPr>
            <p:nvPr/>
          </p:nvSpPr>
          <p:spPr bwMode="auto">
            <a:xfrm>
              <a:off x="2272" y="1521"/>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7" name="Rectangle 593"/>
            <p:cNvSpPr>
              <a:spLocks noChangeArrowheads="1"/>
            </p:cNvSpPr>
            <p:nvPr/>
          </p:nvSpPr>
          <p:spPr bwMode="auto">
            <a:xfrm>
              <a:off x="2272" y="1521"/>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18" name="Picture 594"/>
            <p:cNvPicPr>
              <a:picLocks noChangeAspect="1" noChangeArrowheads="1"/>
            </p:cNvPicPr>
            <p:nvPr/>
          </p:nvPicPr>
          <p:blipFill>
            <a:blip r:embed="rId3" cstate="print"/>
            <a:srcRect/>
            <a:stretch>
              <a:fillRect/>
            </a:stretch>
          </p:blipFill>
          <p:spPr bwMode="auto">
            <a:xfrm>
              <a:off x="517" y="1965"/>
              <a:ext cx="35" cy="54"/>
            </a:xfrm>
            <a:prstGeom prst="rect">
              <a:avLst/>
            </a:prstGeom>
            <a:noFill/>
            <a:ln w="9525">
              <a:noFill/>
              <a:miter lim="800000"/>
              <a:headEnd/>
              <a:tailEnd/>
            </a:ln>
          </p:spPr>
        </p:pic>
        <p:sp>
          <p:nvSpPr>
            <p:cNvPr id="1619" name="Line 595"/>
            <p:cNvSpPr>
              <a:spLocks noChangeShapeType="1"/>
            </p:cNvSpPr>
            <p:nvPr/>
          </p:nvSpPr>
          <p:spPr bwMode="auto">
            <a:xfrm flipV="1">
              <a:off x="535" y="1924"/>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0" name="Freeform 596"/>
            <p:cNvSpPr>
              <a:spLocks/>
            </p:cNvSpPr>
            <p:nvPr/>
          </p:nvSpPr>
          <p:spPr bwMode="auto">
            <a:xfrm>
              <a:off x="3720" y="2563"/>
              <a:ext cx="334" cy="302"/>
            </a:xfrm>
            <a:custGeom>
              <a:avLst/>
              <a:gdLst/>
              <a:ahLst/>
              <a:cxnLst>
                <a:cxn ang="0">
                  <a:pos x="0" y="302"/>
                </a:cxn>
                <a:cxn ang="0">
                  <a:pos x="0" y="0"/>
                </a:cxn>
                <a:cxn ang="0">
                  <a:pos x="334" y="0"/>
                </a:cxn>
              </a:cxnLst>
              <a:rect l="0" t="0" r="r" b="b"/>
              <a:pathLst>
                <a:path w="334" h="302">
                  <a:moveTo>
                    <a:pt x="0" y="302"/>
                  </a:moveTo>
                  <a:lnTo>
                    <a:pt x="0" y="0"/>
                  </a:lnTo>
                  <a:lnTo>
                    <a:pt x="334"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1" name="Rectangle 597"/>
            <p:cNvSpPr>
              <a:spLocks noChangeArrowheads="1"/>
            </p:cNvSpPr>
            <p:nvPr/>
          </p:nvSpPr>
          <p:spPr bwMode="auto">
            <a:xfrm>
              <a:off x="3720" y="2865"/>
              <a:ext cx="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2" name="Rectangle 598"/>
            <p:cNvSpPr>
              <a:spLocks noChangeArrowheads="1"/>
            </p:cNvSpPr>
            <p:nvPr/>
          </p:nvSpPr>
          <p:spPr bwMode="auto">
            <a:xfrm>
              <a:off x="3720" y="2865"/>
              <a:ext cx="8"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23" name="Picture 599"/>
            <p:cNvPicPr>
              <a:picLocks noChangeAspect="1" noChangeArrowheads="1"/>
            </p:cNvPicPr>
            <p:nvPr/>
          </p:nvPicPr>
          <p:blipFill>
            <a:blip r:embed="rId3" cstate="print"/>
            <a:srcRect/>
            <a:stretch>
              <a:fillRect/>
            </a:stretch>
          </p:blipFill>
          <p:spPr bwMode="auto">
            <a:xfrm>
              <a:off x="4080" y="2536"/>
              <a:ext cx="36" cy="54"/>
            </a:xfrm>
            <a:prstGeom prst="rect">
              <a:avLst/>
            </a:prstGeom>
            <a:noFill/>
            <a:ln w="9525">
              <a:noFill/>
              <a:miter lim="800000"/>
              <a:headEnd/>
              <a:tailEnd/>
            </a:ln>
          </p:spPr>
        </p:pic>
        <p:sp>
          <p:nvSpPr>
            <p:cNvPr id="1624" name="Line 600"/>
            <p:cNvSpPr>
              <a:spLocks noChangeShapeType="1"/>
            </p:cNvSpPr>
            <p:nvPr/>
          </p:nvSpPr>
          <p:spPr bwMode="auto">
            <a:xfrm flipH="1">
              <a:off x="4054" y="2563"/>
              <a:ext cx="53"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5" name="Freeform 601"/>
            <p:cNvSpPr>
              <a:spLocks/>
            </p:cNvSpPr>
            <p:nvPr/>
          </p:nvSpPr>
          <p:spPr bwMode="auto">
            <a:xfrm>
              <a:off x="3118" y="2831"/>
              <a:ext cx="22" cy="370"/>
            </a:xfrm>
            <a:custGeom>
              <a:avLst/>
              <a:gdLst/>
              <a:ahLst/>
              <a:cxnLst>
                <a:cxn ang="0">
                  <a:pos x="22" y="0"/>
                </a:cxn>
                <a:cxn ang="0">
                  <a:pos x="22" y="370"/>
                </a:cxn>
                <a:cxn ang="0">
                  <a:pos x="0" y="370"/>
                </a:cxn>
              </a:cxnLst>
              <a:rect l="0" t="0" r="r" b="b"/>
              <a:pathLst>
                <a:path w="22" h="370">
                  <a:moveTo>
                    <a:pt x="22" y="0"/>
                  </a:moveTo>
                  <a:lnTo>
                    <a:pt x="22" y="370"/>
                  </a:lnTo>
                  <a:lnTo>
                    <a:pt x="0" y="37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6" name="Rectangle 602"/>
            <p:cNvSpPr>
              <a:spLocks noChangeArrowheads="1"/>
            </p:cNvSpPr>
            <p:nvPr/>
          </p:nvSpPr>
          <p:spPr bwMode="auto">
            <a:xfrm>
              <a:off x="3140" y="2831"/>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7" name="Rectangle 603"/>
            <p:cNvSpPr>
              <a:spLocks noChangeArrowheads="1"/>
            </p:cNvSpPr>
            <p:nvPr/>
          </p:nvSpPr>
          <p:spPr bwMode="auto">
            <a:xfrm>
              <a:off x="3140" y="2831"/>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28" name="Picture 604"/>
            <p:cNvPicPr>
              <a:picLocks noChangeAspect="1" noChangeArrowheads="1"/>
            </p:cNvPicPr>
            <p:nvPr/>
          </p:nvPicPr>
          <p:blipFill>
            <a:blip r:embed="rId3" cstate="print"/>
            <a:srcRect/>
            <a:stretch>
              <a:fillRect/>
            </a:stretch>
          </p:blipFill>
          <p:spPr bwMode="auto">
            <a:xfrm>
              <a:off x="3100" y="3241"/>
              <a:ext cx="36" cy="54"/>
            </a:xfrm>
            <a:prstGeom prst="rect">
              <a:avLst/>
            </a:prstGeom>
            <a:noFill/>
            <a:ln w="9525">
              <a:noFill/>
              <a:miter lim="800000"/>
              <a:headEnd/>
              <a:tailEnd/>
            </a:ln>
          </p:spPr>
        </p:pic>
        <p:sp>
          <p:nvSpPr>
            <p:cNvPr id="1629" name="Line 605"/>
            <p:cNvSpPr>
              <a:spLocks noChangeShapeType="1"/>
            </p:cNvSpPr>
            <p:nvPr/>
          </p:nvSpPr>
          <p:spPr bwMode="auto">
            <a:xfrm flipV="1">
              <a:off x="3118" y="3201"/>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0" name="Freeform 606"/>
            <p:cNvSpPr>
              <a:spLocks/>
            </p:cNvSpPr>
            <p:nvPr/>
          </p:nvSpPr>
          <p:spPr bwMode="auto">
            <a:xfrm>
              <a:off x="3029" y="2462"/>
              <a:ext cx="111" cy="369"/>
            </a:xfrm>
            <a:custGeom>
              <a:avLst/>
              <a:gdLst/>
              <a:ahLst/>
              <a:cxnLst>
                <a:cxn ang="0">
                  <a:pos x="0" y="0"/>
                </a:cxn>
                <a:cxn ang="0">
                  <a:pos x="0" y="235"/>
                </a:cxn>
                <a:cxn ang="0">
                  <a:pos x="111" y="235"/>
                </a:cxn>
                <a:cxn ang="0">
                  <a:pos x="111" y="369"/>
                </a:cxn>
              </a:cxnLst>
              <a:rect l="0" t="0" r="r" b="b"/>
              <a:pathLst>
                <a:path w="111" h="369">
                  <a:moveTo>
                    <a:pt x="0" y="0"/>
                  </a:moveTo>
                  <a:lnTo>
                    <a:pt x="0" y="235"/>
                  </a:lnTo>
                  <a:lnTo>
                    <a:pt x="111" y="235"/>
                  </a:lnTo>
                  <a:lnTo>
                    <a:pt x="111" y="369"/>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1" name="Rectangle 607"/>
            <p:cNvSpPr>
              <a:spLocks noChangeArrowheads="1"/>
            </p:cNvSpPr>
            <p:nvPr/>
          </p:nvSpPr>
          <p:spPr bwMode="auto">
            <a:xfrm>
              <a:off x="3140" y="2831"/>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2" name="Rectangle 608"/>
            <p:cNvSpPr>
              <a:spLocks noChangeArrowheads="1"/>
            </p:cNvSpPr>
            <p:nvPr/>
          </p:nvSpPr>
          <p:spPr bwMode="auto">
            <a:xfrm>
              <a:off x="3140" y="2831"/>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33" name="Picture 609"/>
            <p:cNvPicPr>
              <a:picLocks noChangeAspect="1" noChangeArrowheads="1"/>
            </p:cNvPicPr>
            <p:nvPr/>
          </p:nvPicPr>
          <p:blipFill>
            <a:blip r:embed="rId3" cstate="print"/>
            <a:srcRect/>
            <a:stretch>
              <a:fillRect/>
            </a:stretch>
          </p:blipFill>
          <p:spPr bwMode="auto">
            <a:xfrm>
              <a:off x="3011" y="2368"/>
              <a:ext cx="36" cy="54"/>
            </a:xfrm>
            <a:prstGeom prst="rect">
              <a:avLst/>
            </a:prstGeom>
            <a:noFill/>
            <a:ln w="9525">
              <a:noFill/>
              <a:miter lim="800000"/>
              <a:headEnd/>
              <a:tailEnd/>
            </a:ln>
          </p:spPr>
        </p:pic>
        <p:sp>
          <p:nvSpPr>
            <p:cNvPr id="1634" name="Line 610"/>
            <p:cNvSpPr>
              <a:spLocks noChangeShapeType="1"/>
            </p:cNvSpPr>
            <p:nvPr/>
          </p:nvSpPr>
          <p:spPr bwMode="auto">
            <a:xfrm>
              <a:off x="3029" y="2381"/>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5" name="Freeform 611"/>
            <p:cNvSpPr>
              <a:spLocks/>
            </p:cNvSpPr>
            <p:nvPr/>
          </p:nvSpPr>
          <p:spPr bwMode="auto">
            <a:xfrm>
              <a:off x="3140" y="2831"/>
              <a:ext cx="602" cy="135"/>
            </a:xfrm>
            <a:custGeom>
              <a:avLst/>
              <a:gdLst/>
              <a:ahLst/>
              <a:cxnLst>
                <a:cxn ang="0">
                  <a:pos x="580" y="34"/>
                </a:cxn>
                <a:cxn ang="0">
                  <a:pos x="602" y="34"/>
                </a:cxn>
                <a:cxn ang="0">
                  <a:pos x="602" y="135"/>
                </a:cxn>
                <a:cxn ang="0">
                  <a:pos x="0" y="135"/>
                </a:cxn>
                <a:cxn ang="0">
                  <a:pos x="0" y="0"/>
                </a:cxn>
              </a:cxnLst>
              <a:rect l="0" t="0" r="r" b="b"/>
              <a:pathLst>
                <a:path w="602" h="135">
                  <a:moveTo>
                    <a:pt x="580" y="34"/>
                  </a:moveTo>
                  <a:lnTo>
                    <a:pt x="602" y="34"/>
                  </a:lnTo>
                  <a:lnTo>
                    <a:pt x="602" y="135"/>
                  </a:lnTo>
                  <a:lnTo>
                    <a:pt x="0" y="135"/>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6" name="Rectangle 612"/>
            <p:cNvSpPr>
              <a:spLocks noChangeArrowheads="1"/>
            </p:cNvSpPr>
            <p:nvPr/>
          </p:nvSpPr>
          <p:spPr bwMode="auto">
            <a:xfrm>
              <a:off x="3140" y="2831"/>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7" name="Rectangle 613"/>
            <p:cNvSpPr>
              <a:spLocks noChangeArrowheads="1"/>
            </p:cNvSpPr>
            <p:nvPr/>
          </p:nvSpPr>
          <p:spPr bwMode="auto">
            <a:xfrm>
              <a:off x="3140" y="2831"/>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8" name="Rectangle 614"/>
            <p:cNvSpPr>
              <a:spLocks noChangeArrowheads="1"/>
            </p:cNvSpPr>
            <p:nvPr/>
          </p:nvSpPr>
          <p:spPr bwMode="auto">
            <a:xfrm>
              <a:off x="3720" y="2865"/>
              <a:ext cx="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 name="Rectangle 615"/>
            <p:cNvSpPr>
              <a:spLocks noChangeArrowheads="1"/>
            </p:cNvSpPr>
            <p:nvPr/>
          </p:nvSpPr>
          <p:spPr bwMode="auto">
            <a:xfrm>
              <a:off x="3720" y="2865"/>
              <a:ext cx="8"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0" name="Line 616"/>
            <p:cNvSpPr>
              <a:spLocks noChangeShapeType="1"/>
            </p:cNvSpPr>
            <p:nvPr/>
          </p:nvSpPr>
          <p:spPr bwMode="auto">
            <a:xfrm>
              <a:off x="3586" y="2865"/>
              <a:ext cx="134"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1" name="Rectangle 617"/>
            <p:cNvSpPr>
              <a:spLocks noChangeArrowheads="1"/>
            </p:cNvSpPr>
            <p:nvPr/>
          </p:nvSpPr>
          <p:spPr bwMode="auto">
            <a:xfrm>
              <a:off x="3720" y="2865"/>
              <a:ext cx="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2" name="Rectangle 618"/>
            <p:cNvSpPr>
              <a:spLocks noChangeArrowheads="1"/>
            </p:cNvSpPr>
            <p:nvPr/>
          </p:nvSpPr>
          <p:spPr bwMode="auto">
            <a:xfrm>
              <a:off x="3720" y="2865"/>
              <a:ext cx="8"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43" name="Picture 619"/>
            <p:cNvPicPr>
              <a:picLocks noChangeAspect="1" noChangeArrowheads="1"/>
            </p:cNvPicPr>
            <p:nvPr/>
          </p:nvPicPr>
          <p:blipFill>
            <a:blip r:embed="rId3" cstate="print"/>
            <a:srcRect/>
            <a:stretch>
              <a:fillRect/>
            </a:stretch>
          </p:blipFill>
          <p:spPr bwMode="auto">
            <a:xfrm>
              <a:off x="3568" y="2771"/>
              <a:ext cx="36" cy="54"/>
            </a:xfrm>
            <a:prstGeom prst="rect">
              <a:avLst/>
            </a:prstGeom>
            <a:noFill/>
            <a:ln w="9525">
              <a:noFill/>
              <a:miter lim="800000"/>
              <a:headEnd/>
              <a:tailEnd/>
            </a:ln>
          </p:spPr>
        </p:pic>
        <p:sp>
          <p:nvSpPr>
            <p:cNvPr id="1644" name="Line 620"/>
            <p:cNvSpPr>
              <a:spLocks noChangeShapeType="1"/>
            </p:cNvSpPr>
            <p:nvPr/>
          </p:nvSpPr>
          <p:spPr bwMode="auto">
            <a:xfrm>
              <a:off x="3586" y="2784"/>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5" name="Line 621"/>
            <p:cNvSpPr>
              <a:spLocks noChangeShapeType="1"/>
            </p:cNvSpPr>
            <p:nvPr/>
          </p:nvSpPr>
          <p:spPr bwMode="auto">
            <a:xfrm>
              <a:off x="2005" y="3335"/>
              <a:ext cx="22"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6" name="Line 622"/>
            <p:cNvSpPr>
              <a:spLocks noChangeShapeType="1"/>
            </p:cNvSpPr>
            <p:nvPr/>
          </p:nvSpPr>
          <p:spPr bwMode="auto">
            <a:xfrm flipV="1">
              <a:off x="2227" y="3033"/>
              <a:ext cx="1" cy="67"/>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7" name="Freeform 623"/>
            <p:cNvSpPr>
              <a:spLocks/>
            </p:cNvSpPr>
            <p:nvPr/>
          </p:nvSpPr>
          <p:spPr bwMode="auto">
            <a:xfrm>
              <a:off x="2205" y="3067"/>
              <a:ext cx="45" cy="67"/>
            </a:xfrm>
            <a:custGeom>
              <a:avLst/>
              <a:gdLst/>
              <a:ahLst/>
              <a:cxnLst>
                <a:cxn ang="0">
                  <a:pos x="45" y="0"/>
                </a:cxn>
                <a:cxn ang="0">
                  <a:pos x="0" y="0"/>
                </a:cxn>
                <a:cxn ang="0">
                  <a:pos x="22" y="67"/>
                </a:cxn>
                <a:cxn ang="0">
                  <a:pos x="45" y="0"/>
                </a:cxn>
              </a:cxnLst>
              <a:rect l="0" t="0" r="r" b="b"/>
              <a:pathLst>
                <a:path w="45" h="67">
                  <a:moveTo>
                    <a:pt x="45" y="0"/>
                  </a:moveTo>
                  <a:lnTo>
                    <a:pt x="0" y="0"/>
                  </a:lnTo>
                  <a:lnTo>
                    <a:pt x="22" y="67"/>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8" name="Freeform 624"/>
            <p:cNvSpPr>
              <a:spLocks/>
            </p:cNvSpPr>
            <p:nvPr/>
          </p:nvSpPr>
          <p:spPr bwMode="auto">
            <a:xfrm>
              <a:off x="2018" y="2966"/>
              <a:ext cx="209" cy="369"/>
            </a:xfrm>
            <a:custGeom>
              <a:avLst/>
              <a:gdLst/>
              <a:ahLst/>
              <a:cxnLst>
                <a:cxn ang="0">
                  <a:pos x="0" y="369"/>
                </a:cxn>
                <a:cxn ang="0">
                  <a:pos x="9" y="369"/>
                </a:cxn>
                <a:cxn ang="0">
                  <a:pos x="9" y="0"/>
                </a:cxn>
                <a:cxn ang="0">
                  <a:pos x="209" y="0"/>
                </a:cxn>
                <a:cxn ang="0">
                  <a:pos x="209" y="67"/>
                </a:cxn>
                <a:cxn ang="0">
                  <a:pos x="209" y="67"/>
                </a:cxn>
              </a:cxnLst>
              <a:rect l="0" t="0" r="r" b="b"/>
              <a:pathLst>
                <a:path w="209" h="369">
                  <a:moveTo>
                    <a:pt x="0" y="369"/>
                  </a:moveTo>
                  <a:lnTo>
                    <a:pt x="9" y="369"/>
                  </a:lnTo>
                  <a:lnTo>
                    <a:pt x="9" y="0"/>
                  </a:lnTo>
                  <a:lnTo>
                    <a:pt x="209" y="0"/>
                  </a:lnTo>
                  <a:lnTo>
                    <a:pt x="209" y="67"/>
                  </a:lnTo>
                  <a:lnTo>
                    <a:pt x="209" y="67"/>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9" name="Line 625"/>
            <p:cNvSpPr>
              <a:spLocks noChangeShapeType="1"/>
            </p:cNvSpPr>
            <p:nvPr/>
          </p:nvSpPr>
          <p:spPr bwMode="auto">
            <a:xfrm>
              <a:off x="2829" y="2831"/>
              <a:ext cx="22"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0" name="Line 626"/>
            <p:cNvSpPr>
              <a:spLocks noChangeShapeType="1"/>
            </p:cNvSpPr>
            <p:nvPr/>
          </p:nvSpPr>
          <p:spPr bwMode="auto">
            <a:xfrm flipV="1">
              <a:off x="3029" y="3201"/>
              <a:ext cx="1" cy="67"/>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1" name="Freeform 627"/>
            <p:cNvSpPr>
              <a:spLocks/>
            </p:cNvSpPr>
            <p:nvPr/>
          </p:nvSpPr>
          <p:spPr bwMode="auto">
            <a:xfrm>
              <a:off x="3007" y="3235"/>
              <a:ext cx="44" cy="67"/>
            </a:xfrm>
            <a:custGeom>
              <a:avLst/>
              <a:gdLst/>
              <a:ahLst/>
              <a:cxnLst>
                <a:cxn ang="0">
                  <a:pos x="44" y="0"/>
                </a:cxn>
                <a:cxn ang="0">
                  <a:pos x="0" y="0"/>
                </a:cxn>
                <a:cxn ang="0">
                  <a:pos x="22" y="67"/>
                </a:cxn>
                <a:cxn ang="0">
                  <a:pos x="44" y="0"/>
                </a:cxn>
              </a:cxnLst>
              <a:rect l="0" t="0" r="r" b="b"/>
              <a:pathLst>
                <a:path w="44" h="67">
                  <a:moveTo>
                    <a:pt x="44" y="0"/>
                  </a:moveTo>
                  <a:lnTo>
                    <a:pt x="0" y="0"/>
                  </a:lnTo>
                  <a:lnTo>
                    <a:pt x="22" y="67"/>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2" name="Freeform 628"/>
            <p:cNvSpPr>
              <a:spLocks/>
            </p:cNvSpPr>
            <p:nvPr/>
          </p:nvSpPr>
          <p:spPr bwMode="auto">
            <a:xfrm>
              <a:off x="2842" y="2831"/>
              <a:ext cx="187" cy="370"/>
            </a:xfrm>
            <a:custGeom>
              <a:avLst/>
              <a:gdLst/>
              <a:ahLst/>
              <a:cxnLst>
                <a:cxn ang="0">
                  <a:pos x="0" y="0"/>
                </a:cxn>
                <a:cxn ang="0">
                  <a:pos x="9" y="0"/>
                </a:cxn>
                <a:cxn ang="0">
                  <a:pos x="187" y="0"/>
                </a:cxn>
                <a:cxn ang="0">
                  <a:pos x="187" y="370"/>
                </a:cxn>
                <a:cxn ang="0">
                  <a:pos x="187" y="370"/>
                </a:cxn>
              </a:cxnLst>
              <a:rect l="0" t="0" r="r" b="b"/>
              <a:pathLst>
                <a:path w="187" h="370">
                  <a:moveTo>
                    <a:pt x="0" y="0"/>
                  </a:moveTo>
                  <a:lnTo>
                    <a:pt x="9" y="0"/>
                  </a:lnTo>
                  <a:lnTo>
                    <a:pt x="187" y="0"/>
                  </a:lnTo>
                  <a:lnTo>
                    <a:pt x="187" y="370"/>
                  </a:lnTo>
                  <a:lnTo>
                    <a:pt x="187" y="37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3" name="Line 629"/>
            <p:cNvSpPr>
              <a:spLocks noChangeShapeType="1"/>
            </p:cNvSpPr>
            <p:nvPr/>
          </p:nvSpPr>
          <p:spPr bwMode="auto">
            <a:xfrm>
              <a:off x="2762" y="2160"/>
              <a:ext cx="22"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4" name="Line 630"/>
            <p:cNvSpPr>
              <a:spLocks noChangeShapeType="1"/>
            </p:cNvSpPr>
            <p:nvPr/>
          </p:nvSpPr>
          <p:spPr bwMode="auto">
            <a:xfrm flipV="1">
              <a:off x="2940" y="1857"/>
              <a:ext cx="1" cy="67"/>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5" name="Freeform 631"/>
            <p:cNvSpPr>
              <a:spLocks/>
            </p:cNvSpPr>
            <p:nvPr/>
          </p:nvSpPr>
          <p:spPr bwMode="auto">
            <a:xfrm>
              <a:off x="2918" y="1891"/>
              <a:ext cx="44" cy="67"/>
            </a:xfrm>
            <a:custGeom>
              <a:avLst/>
              <a:gdLst/>
              <a:ahLst/>
              <a:cxnLst>
                <a:cxn ang="0">
                  <a:pos x="44" y="0"/>
                </a:cxn>
                <a:cxn ang="0">
                  <a:pos x="0" y="0"/>
                </a:cxn>
                <a:cxn ang="0">
                  <a:pos x="22" y="67"/>
                </a:cxn>
                <a:cxn ang="0">
                  <a:pos x="44" y="0"/>
                </a:cxn>
              </a:cxnLst>
              <a:rect l="0" t="0" r="r" b="b"/>
              <a:pathLst>
                <a:path w="44" h="67">
                  <a:moveTo>
                    <a:pt x="44" y="0"/>
                  </a:moveTo>
                  <a:lnTo>
                    <a:pt x="0" y="0"/>
                  </a:lnTo>
                  <a:lnTo>
                    <a:pt x="22" y="67"/>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6" name="Freeform 632"/>
            <p:cNvSpPr>
              <a:spLocks/>
            </p:cNvSpPr>
            <p:nvPr/>
          </p:nvSpPr>
          <p:spPr bwMode="auto">
            <a:xfrm>
              <a:off x="2775" y="1857"/>
              <a:ext cx="165" cy="303"/>
            </a:xfrm>
            <a:custGeom>
              <a:avLst/>
              <a:gdLst/>
              <a:ahLst/>
              <a:cxnLst>
                <a:cxn ang="0">
                  <a:pos x="0" y="303"/>
                </a:cxn>
                <a:cxn ang="0">
                  <a:pos x="9" y="303"/>
                </a:cxn>
                <a:cxn ang="0">
                  <a:pos x="31" y="303"/>
                </a:cxn>
                <a:cxn ang="0">
                  <a:pos x="31" y="0"/>
                </a:cxn>
                <a:cxn ang="0">
                  <a:pos x="165" y="0"/>
                </a:cxn>
                <a:cxn ang="0">
                  <a:pos x="165" y="0"/>
                </a:cxn>
              </a:cxnLst>
              <a:rect l="0" t="0" r="r" b="b"/>
              <a:pathLst>
                <a:path w="165" h="303">
                  <a:moveTo>
                    <a:pt x="0" y="303"/>
                  </a:moveTo>
                  <a:lnTo>
                    <a:pt x="9" y="303"/>
                  </a:lnTo>
                  <a:lnTo>
                    <a:pt x="31" y="303"/>
                  </a:lnTo>
                  <a:lnTo>
                    <a:pt x="31" y="0"/>
                  </a:lnTo>
                  <a:lnTo>
                    <a:pt x="165" y="0"/>
                  </a:lnTo>
                  <a:lnTo>
                    <a:pt x="16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7" name="Line 633"/>
            <p:cNvSpPr>
              <a:spLocks noChangeShapeType="1"/>
            </p:cNvSpPr>
            <p:nvPr/>
          </p:nvSpPr>
          <p:spPr bwMode="auto">
            <a:xfrm>
              <a:off x="1960" y="1757"/>
              <a:ext cx="22"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8" name="Line 634"/>
            <p:cNvSpPr>
              <a:spLocks noChangeShapeType="1"/>
            </p:cNvSpPr>
            <p:nvPr/>
          </p:nvSpPr>
          <p:spPr bwMode="auto">
            <a:xfrm flipV="1">
              <a:off x="2227" y="1857"/>
              <a:ext cx="1" cy="67"/>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9" name="Freeform 635"/>
            <p:cNvSpPr>
              <a:spLocks/>
            </p:cNvSpPr>
            <p:nvPr/>
          </p:nvSpPr>
          <p:spPr bwMode="auto">
            <a:xfrm>
              <a:off x="2205" y="1891"/>
              <a:ext cx="45" cy="67"/>
            </a:xfrm>
            <a:custGeom>
              <a:avLst/>
              <a:gdLst/>
              <a:ahLst/>
              <a:cxnLst>
                <a:cxn ang="0">
                  <a:pos x="45" y="0"/>
                </a:cxn>
                <a:cxn ang="0">
                  <a:pos x="0" y="0"/>
                </a:cxn>
                <a:cxn ang="0">
                  <a:pos x="22" y="67"/>
                </a:cxn>
                <a:cxn ang="0">
                  <a:pos x="45" y="0"/>
                </a:cxn>
              </a:cxnLst>
              <a:rect l="0" t="0" r="r" b="b"/>
              <a:pathLst>
                <a:path w="45" h="67">
                  <a:moveTo>
                    <a:pt x="45" y="0"/>
                  </a:moveTo>
                  <a:lnTo>
                    <a:pt x="0" y="0"/>
                  </a:lnTo>
                  <a:lnTo>
                    <a:pt x="22" y="67"/>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0" name="Freeform 636"/>
            <p:cNvSpPr>
              <a:spLocks/>
            </p:cNvSpPr>
            <p:nvPr/>
          </p:nvSpPr>
          <p:spPr bwMode="auto">
            <a:xfrm>
              <a:off x="1973" y="1757"/>
              <a:ext cx="254" cy="100"/>
            </a:xfrm>
            <a:custGeom>
              <a:avLst/>
              <a:gdLst/>
              <a:ahLst/>
              <a:cxnLst>
                <a:cxn ang="0">
                  <a:pos x="0" y="0"/>
                </a:cxn>
                <a:cxn ang="0">
                  <a:pos x="9" y="0"/>
                </a:cxn>
                <a:cxn ang="0">
                  <a:pos x="254" y="0"/>
                </a:cxn>
                <a:cxn ang="0">
                  <a:pos x="254" y="100"/>
                </a:cxn>
                <a:cxn ang="0">
                  <a:pos x="254" y="100"/>
                </a:cxn>
              </a:cxnLst>
              <a:rect l="0" t="0" r="r" b="b"/>
              <a:pathLst>
                <a:path w="254" h="100">
                  <a:moveTo>
                    <a:pt x="0" y="0"/>
                  </a:moveTo>
                  <a:lnTo>
                    <a:pt x="9" y="0"/>
                  </a:lnTo>
                  <a:lnTo>
                    <a:pt x="254" y="0"/>
                  </a:lnTo>
                  <a:lnTo>
                    <a:pt x="254" y="100"/>
                  </a:lnTo>
                  <a:lnTo>
                    <a:pt x="254" y="10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1" name="Freeform 637"/>
            <p:cNvSpPr>
              <a:spLocks/>
            </p:cNvSpPr>
            <p:nvPr/>
          </p:nvSpPr>
          <p:spPr bwMode="auto">
            <a:xfrm>
              <a:off x="1359" y="2260"/>
              <a:ext cx="22" cy="168"/>
            </a:xfrm>
            <a:custGeom>
              <a:avLst/>
              <a:gdLst/>
              <a:ahLst/>
              <a:cxnLst>
                <a:cxn ang="0">
                  <a:pos x="0" y="0"/>
                </a:cxn>
                <a:cxn ang="0">
                  <a:pos x="22" y="0"/>
                </a:cxn>
                <a:cxn ang="0">
                  <a:pos x="22" y="168"/>
                </a:cxn>
              </a:cxnLst>
              <a:rect l="0" t="0" r="r" b="b"/>
              <a:pathLst>
                <a:path w="22" h="168">
                  <a:moveTo>
                    <a:pt x="0" y="0"/>
                  </a:moveTo>
                  <a:lnTo>
                    <a:pt x="22" y="0"/>
                  </a:lnTo>
                  <a:lnTo>
                    <a:pt x="22" y="168"/>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2" name="Rectangle 638"/>
            <p:cNvSpPr>
              <a:spLocks noChangeArrowheads="1"/>
            </p:cNvSpPr>
            <p:nvPr/>
          </p:nvSpPr>
          <p:spPr bwMode="auto">
            <a:xfrm>
              <a:off x="1359" y="2260"/>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3" name="Rectangle 639"/>
            <p:cNvSpPr>
              <a:spLocks noChangeArrowheads="1"/>
            </p:cNvSpPr>
            <p:nvPr/>
          </p:nvSpPr>
          <p:spPr bwMode="auto">
            <a:xfrm>
              <a:off x="1359" y="2260"/>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64" name="Picture 640"/>
            <p:cNvPicPr>
              <a:picLocks noChangeAspect="1" noChangeArrowheads="1"/>
            </p:cNvPicPr>
            <p:nvPr/>
          </p:nvPicPr>
          <p:blipFill>
            <a:blip r:embed="rId3" cstate="print"/>
            <a:srcRect/>
            <a:stretch>
              <a:fillRect/>
            </a:stretch>
          </p:blipFill>
          <p:spPr bwMode="auto">
            <a:xfrm>
              <a:off x="1363" y="2469"/>
              <a:ext cx="36" cy="53"/>
            </a:xfrm>
            <a:prstGeom prst="rect">
              <a:avLst/>
            </a:prstGeom>
            <a:noFill/>
            <a:ln w="9525">
              <a:noFill/>
              <a:miter lim="800000"/>
              <a:headEnd/>
              <a:tailEnd/>
            </a:ln>
          </p:spPr>
        </p:pic>
        <p:sp>
          <p:nvSpPr>
            <p:cNvPr id="1665" name="Line 641"/>
            <p:cNvSpPr>
              <a:spLocks noChangeShapeType="1"/>
            </p:cNvSpPr>
            <p:nvPr/>
          </p:nvSpPr>
          <p:spPr bwMode="auto">
            <a:xfrm flipV="1">
              <a:off x="1381" y="2428"/>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6" name="Freeform 642"/>
            <p:cNvSpPr>
              <a:spLocks/>
            </p:cNvSpPr>
            <p:nvPr/>
          </p:nvSpPr>
          <p:spPr bwMode="auto">
            <a:xfrm>
              <a:off x="1336" y="2227"/>
              <a:ext cx="23" cy="33"/>
            </a:xfrm>
            <a:custGeom>
              <a:avLst/>
              <a:gdLst/>
              <a:ahLst/>
              <a:cxnLst>
                <a:cxn ang="0">
                  <a:pos x="23" y="33"/>
                </a:cxn>
                <a:cxn ang="0">
                  <a:pos x="23" y="0"/>
                </a:cxn>
                <a:cxn ang="0">
                  <a:pos x="0" y="0"/>
                </a:cxn>
              </a:cxnLst>
              <a:rect l="0" t="0" r="r" b="b"/>
              <a:pathLst>
                <a:path w="23" h="33">
                  <a:moveTo>
                    <a:pt x="23" y="33"/>
                  </a:moveTo>
                  <a:lnTo>
                    <a:pt x="23" y="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7" name="Rectangle 643"/>
            <p:cNvSpPr>
              <a:spLocks noChangeArrowheads="1"/>
            </p:cNvSpPr>
            <p:nvPr/>
          </p:nvSpPr>
          <p:spPr bwMode="auto">
            <a:xfrm>
              <a:off x="1359" y="2260"/>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8" name="Rectangle 644"/>
            <p:cNvSpPr>
              <a:spLocks noChangeArrowheads="1"/>
            </p:cNvSpPr>
            <p:nvPr/>
          </p:nvSpPr>
          <p:spPr bwMode="auto">
            <a:xfrm>
              <a:off x="1359" y="2260"/>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69" name="Picture 645"/>
            <p:cNvPicPr>
              <a:picLocks noChangeAspect="1" noChangeArrowheads="1"/>
            </p:cNvPicPr>
            <p:nvPr/>
          </p:nvPicPr>
          <p:blipFill>
            <a:blip r:embed="rId3" cstate="print"/>
            <a:srcRect/>
            <a:stretch>
              <a:fillRect/>
            </a:stretch>
          </p:blipFill>
          <p:spPr bwMode="auto">
            <a:xfrm>
              <a:off x="1274" y="2200"/>
              <a:ext cx="36" cy="54"/>
            </a:xfrm>
            <a:prstGeom prst="rect">
              <a:avLst/>
            </a:prstGeom>
            <a:noFill/>
            <a:ln w="9525">
              <a:noFill/>
              <a:miter lim="800000"/>
              <a:headEnd/>
              <a:tailEnd/>
            </a:ln>
          </p:spPr>
        </p:pic>
        <p:sp>
          <p:nvSpPr>
            <p:cNvPr id="1670" name="Line 646"/>
            <p:cNvSpPr>
              <a:spLocks noChangeShapeType="1"/>
            </p:cNvSpPr>
            <p:nvPr/>
          </p:nvSpPr>
          <p:spPr bwMode="auto">
            <a:xfrm>
              <a:off x="1283" y="2227"/>
              <a:ext cx="53"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1" name="Line 647"/>
            <p:cNvSpPr>
              <a:spLocks noChangeShapeType="1"/>
            </p:cNvSpPr>
            <p:nvPr/>
          </p:nvSpPr>
          <p:spPr bwMode="auto">
            <a:xfrm flipH="1">
              <a:off x="1359" y="2260"/>
              <a:ext cx="22"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2" name="Rectangle 648"/>
            <p:cNvSpPr>
              <a:spLocks noChangeArrowheads="1"/>
            </p:cNvSpPr>
            <p:nvPr/>
          </p:nvSpPr>
          <p:spPr bwMode="auto">
            <a:xfrm>
              <a:off x="1359" y="2260"/>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3" name="Rectangle 649"/>
            <p:cNvSpPr>
              <a:spLocks noChangeArrowheads="1"/>
            </p:cNvSpPr>
            <p:nvPr/>
          </p:nvSpPr>
          <p:spPr bwMode="auto">
            <a:xfrm>
              <a:off x="1359" y="2260"/>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74" name="Picture 650"/>
            <p:cNvPicPr>
              <a:picLocks noChangeAspect="1" noChangeArrowheads="1"/>
            </p:cNvPicPr>
            <p:nvPr/>
          </p:nvPicPr>
          <p:blipFill>
            <a:blip r:embed="rId3" cstate="print"/>
            <a:srcRect/>
            <a:stretch>
              <a:fillRect/>
            </a:stretch>
          </p:blipFill>
          <p:spPr bwMode="auto">
            <a:xfrm>
              <a:off x="1408" y="2234"/>
              <a:ext cx="35" cy="53"/>
            </a:xfrm>
            <a:prstGeom prst="rect">
              <a:avLst/>
            </a:prstGeom>
            <a:noFill/>
            <a:ln w="9525">
              <a:noFill/>
              <a:miter lim="800000"/>
              <a:headEnd/>
              <a:tailEnd/>
            </a:ln>
          </p:spPr>
        </p:pic>
        <p:sp>
          <p:nvSpPr>
            <p:cNvPr id="1675" name="Line 651"/>
            <p:cNvSpPr>
              <a:spLocks noChangeShapeType="1"/>
            </p:cNvSpPr>
            <p:nvPr/>
          </p:nvSpPr>
          <p:spPr bwMode="auto">
            <a:xfrm flipH="1">
              <a:off x="1381" y="2260"/>
              <a:ext cx="53"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6" name="Line 652"/>
            <p:cNvSpPr>
              <a:spLocks noChangeShapeType="1"/>
            </p:cNvSpPr>
            <p:nvPr/>
          </p:nvSpPr>
          <p:spPr bwMode="auto">
            <a:xfrm>
              <a:off x="1381" y="3033"/>
              <a:ext cx="1" cy="10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7" name="Rectangle 653"/>
            <p:cNvSpPr>
              <a:spLocks noChangeArrowheads="1"/>
            </p:cNvSpPr>
            <p:nvPr/>
          </p:nvSpPr>
          <p:spPr bwMode="auto">
            <a:xfrm>
              <a:off x="1381" y="3134"/>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8" name="Rectangle 654"/>
            <p:cNvSpPr>
              <a:spLocks noChangeArrowheads="1"/>
            </p:cNvSpPr>
            <p:nvPr/>
          </p:nvSpPr>
          <p:spPr bwMode="auto">
            <a:xfrm>
              <a:off x="1381" y="3134"/>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79" name="Picture 655"/>
            <p:cNvPicPr>
              <a:picLocks noChangeAspect="1" noChangeArrowheads="1"/>
            </p:cNvPicPr>
            <p:nvPr/>
          </p:nvPicPr>
          <p:blipFill>
            <a:blip r:embed="rId3" cstate="print"/>
            <a:srcRect/>
            <a:stretch>
              <a:fillRect/>
            </a:stretch>
          </p:blipFill>
          <p:spPr bwMode="auto">
            <a:xfrm>
              <a:off x="1363" y="2939"/>
              <a:ext cx="36" cy="54"/>
            </a:xfrm>
            <a:prstGeom prst="rect">
              <a:avLst/>
            </a:prstGeom>
            <a:noFill/>
            <a:ln w="9525">
              <a:noFill/>
              <a:miter lim="800000"/>
              <a:headEnd/>
              <a:tailEnd/>
            </a:ln>
          </p:spPr>
        </p:pic>
        <p:sp>
          <p:nvSpPr>
            <p:cNvPr id="1680" name="Line 656"/>
            <p:cNvSpPr>
              <a:spLocks noChangeShapeType="1"/>
            </p:cNvSpPr>
            <p:nvPr/>
          </p:nvSpPr>
          <p:spPr bwMode="auto">
            <a:xfrm>
              <a:off x="1381" y="2952"/>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1" name="Line 657"/>
            <p:cNvSpPr>
              <a:spLocks noChangeShapeType="1"/>
            </p:cNvSpPr>
            <p:nvPr/>
          </p:nvSpPr>
          <p:spPr bwMode="auto">
            <a:xfrm>
              <a:off x="1381" y="3134"/>
              <a:ext cx="44"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2" name="Rectangle 658"/>
            <p:cNvSpPr>
              <a:spLocks noChangeArrowheads="1"/>
            </p:cNvSpPr>
            <p:nvPr/>
          </p:nvSpPr>
          <p:spPr bwMode="auto">
            <a:xfrm>
              <a:off x="1381" y="3134"/>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3" name="Rectangle 659"/>
            <p:cNvSpPr>
              <a:spLocks noChangeArrowheads="1"/>
            </p:cNvSpPr>
            <p:nvPr/>
          </p:nvSpPr>
          <p:spPr bwMode="auto">
            <a:xfrm>
              <a:off x="1381" y="3134"/>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84" name="Picture 660"/>
            <p:cNvPicPr>
              <a:picLocks noChangeAspect="1" noChangeArrowheads="1"/>
            </p:cNvPicPr>
            <p:nvPr/>
          </p:nvPicPr>
          <p:blipFill>
            <a:blip r:embed="rId3" cstate="print"/>
            <a:srcRect/>
            <a:stretch>
              <a:fillRect/>
            </a:stretch>
          </p:blipFill>
          <p:spPr bwMode="auto">
            <a:xfrm>
              <a:off x="1452" y="3107"/>
              <a:ext cx="36" cy="54"/>
            </a:xfrm>
            <a:prstGeom prst="rect">
              <a:avLst/>
            </a:prstGeom>
            <a:noFill/>
            <a:ln w="9525">
              <a:noFill/>
              <a:miter lim="800000"/>
              <a:headEnd/>
              <a:tailEnd/>
            </a:ln>
          </p:spPr>
        </p:pic>
        <p:sp>
          <p:nvSpPr>
            <p:cNvPr id="1685" name="Line 661"/>
            <p:cNvSpPr>
              <a:spLocks noChangeShapeType="1"/>
            </p:cNvSpPr>
            <p:nvPr/>
          </p:nvSpPr>
          <p:spPr bwMode="auto">
            <a:xfrm flipH="1">
              <a:off x="1425" y="3134"/>
              <a:ext cx="54"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6" name="Line 662"/>
            <p:cNvSpPr>
              <a:spLocks noChangeShapeType="1"/>
            </p:cNvSpPr>
            <p:nvPr/>
          </p:nvSpPr>
          <p:spPr bwMode="auto">
            <a:xfrm>
              <a:off x="1292" y="3134"/>
              <a:ext cx="89"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7" name="Rectangle 663"/>
            <p:cNvSpPr>
              <a:spLocks noChangeArrowheads="1"/>
            </p:cNvSpPr>
            <p:nvPr/>
          </p:nvSpPr>
          <p:spPr bwMode="auto">
            <a:xfrm>
              <a:off x="1381" y="3134"/>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8" name="Rectangle 664"/>
            <p:cNvSpPr>
              <a:spLocks noChangeArrowheads="1"/>
            </p:cNvSpPr>
            <p:nvPr/>
          </p:nvSpPr>
          <p:spPr bwMode="auto">
            <a:xfrm>
              <a:off x="1381" y="3134"/>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89" name="Picture 665"/>
            <p:cNvPicPr>
              <a:picLocks noChangeAspect="1" noChangeArrowheads="1"/>
            </p:cNvPicPr>
            <p:nvPr/>
          </p:nvPicPr>
          <p:blipFill>
            <a:blip r:embed="rId3" cstate="print"/>
            <a:srcRect/>
            <a:stretch>
              <a:fillRect/>
            </a:stretch>
          </p:blipFill>
          <p:spPr bwMode="auto">
            <a:xfrm>
              <a:off x="1229" y="3107"/>
              <a:ext cx="36" cy="54"/>
            </a:xfrm>
            <a:prstGeom prst="rect">
              <a:avLst/>
            </a:prstGeom>
            <a:noFill/>
            <a:ln w="9525">
              <a:noFill/>
              <a:miter lim="800000"/>
              <a:headEnd/>
              <a:tailEnd/>
            </a:ln>
          </p:spPr>
        </p:pic>
        <p:sp>
          <p:nvSpPr>
            <p:cNvPr id="1690" name="Line 666"/>
            <p:cNvSpPr>
              <a:spLocks noChangeShapeType="1"/>
            </p:cNvSpPr>
            <p:nvPr/>
          </p:nvSpPr>
          <p:spPr bwMode="auto">
            <a:xfrm>
              <a:off x="1238" y="3134"/>
              <a:ext cx="54"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1" name="Freeform 667"/>
            <p:cNvSpPr>
              <a:spLocks/>
            </p:cNvSpPr>
            <p:nvPr/>
          </p:nvSpPr>
          <p:spPr bwMode="auto">
            <a:xfrm>
              <a:off x="3586" y="2092"/>
              <a:ext cx="468" cy="404"/>
            </a:xfrm>
            <a:custGeom>
              <a:avLst/>
              <a:gdLst/>
              <a:ahLst/>
              <a:cxnLst>
                <a:cxn ang="0">
                  <a:pos x="0" y="0"/>
                </a:cxn>
                <a:cxn ang="0">
                  <a:pos x="0" y="34"/>
                </a:cxn>
                <a:cxn ang="0">
                  <a:pos x="379" y="34"/>
                </a:cxn>
                <a:cxn ang="0">
                  <a:pos x="379" y="404"/>
                </a:cxn>
                <a:cxn ang="0">
                  <a:pos x="468" y="404"/>
                </a:cxn>
              </a:cxnLst>
              <a:rect l="0" t="0" r="r" b="b"/>
              <a:pathLst>
                <a:path w="468" h="404">
                  <a:moveTo>
                    <a:pt x="0" y="0"/>
                  </a:moveTo>
                  <a:lnTo>
                    <a:pt x="0" y="34"/>
                  </a:lnTo>
                  <a:lnTo>
                    <a:pt x="379" y="34"/>
                  </a:lnTo>
                  <a:lnTo>
                    <a:pt x="379" y="404"/>
                  </a:lnTo>
                  <a:lnTo>
                    <a:pt x="468" y="40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2" name="Rectangle 668"/>
            <p:cNvSpPr>
              <a:spLocks noChangeArrowheads="1"/>
            </p:cNvSpPr>
            <p:nvPr/>
          </p:nvSpPr>
          <p:spPr bwMode="auto">
            <a:xfrm>
              <a:off x="3586" y="2092"/>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3" name="Rectangle 669"/>
            <p:cNvSpPr>
              <a:spLocks noChangeArrowheads="1"/>
            </p:cNvSpPr>
            <p:nvPr/>
          </p:nvSpPr>
          <p:spPr bwMode="auto">
            <a:xfrm>
              <a:off x="3586" y="2092"/>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94" name="Picture 670"/>
            <p:cNvPicPr>
              <a:picLocks noChangeAspect="1" noChangeArrowheads="1"/>
            </p:cNvPicPr>
            <p:nvPr/>
          </p:nvPicPr>
          <p:blipFill>
            <a:blip r:embed="rId3" cstate="print"/>
            <a:srcRect/>
            <a:stretch>
              <a:fillRect/>
            </a:stretch>
          </p:blipFill>
          <p:spPr bwMode="auto">
            <a:xfrm>
              <a:off x="4080" y="2469"/>
              <a:ext cx="36" cy="53"/>
            </a:xfrm>
            <a:prstGeom prst="rect">
              <a:avLst/>
            </a:prstGeom>
            <a:noFill/>
            <a:ln w="9525">
              <a:noFill/>
              <a:miter lim="800000"/>
              <a:headEnd/>
              <a:tailEnd/>
            </a:ln>
          </p:spPr>
        </p:pic>
        <p:sp>
          <p:nvSpPr>
            <p:cNvPr id="1695" name="Line 671"/>
            <p:cNvSpPr>
              <a:spLocks noChangeShapeType="1"/>
            </p:cNvSpPr>
            <p:nvPr/>
          </p:nvSpPr>
          <p:spPr bwMode="auto">
            <a:xfrm flipH="1">
              <a:off x="4054" y="2496"/>
              <a:ext cx="53"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6" name="Line 672"/>
            <p:cNvSpPr>
              <a:spLocks noChangeShapeType="1"/>
            </p:cNvSpPr>
            <p:nvPr/>
          </p:nvSpPr>
          <p:spPr bwMode="auto">
            <a:xfrm>
              <a:off x="3586" y="2092"/>
              <a:ext cx="1" cy="10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7" name="Rectangle 673"/>
            <p:cNvSpPr>
              <a:spLocks noChangeArrowheads="1"/>
            </p:cNvSpPr>
            <p:nvPr/>
          </p:nvSpPr>
          <p:spPr bwMode="auto">
            <a:xfrm>
              <a:off x="3586" y="2092"/>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8" name="Rectangle 674"/>
            <p:cNvSpPr>
              <a:spLocks noChangeArrowheads="1"/>
            </p:cNvSpPr>
            <p:nvPr/>
          </p:nvSpPr>
          <p:spPr bwMode="auto">
            <a:xfrm>
              <a:off x="3586" y="2092"/>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699" name="Picture 675"/>
            <p:cNvPicPr>
              <a:picLocks noChangeAspect="1" noChangeArrowheads="1"/>
            </p:cNvPicPr>
            <p:nvPr/>
          </p:nvPicPr>
          <p:blipFill>
            <a:blip r:embed="rId3" cstate="print"/>
            <a:srcRect/>
            <a:stretch>
              <a:fillRect/>
            </a:stretch>
          </p:blipFill>
          <p:spPr bwMode="auto">
            <a:xfrm>
              <a:off x="3568" y="2234"/>
              <a:ext cx="36" cy="53"/>
            </a:xfrm>
            <a:prstGeom prst="rect">
              <a:avLst/>
            </a:prstGeom>
            <a:noFill/>
            <a:ln w="9525">
              <a:noFill/>
              <a:miter lim="800000"/>
              <a:headEnd/>
              <a:tailEnd/>
            </a:ln>
          </p:spPr>
        </p:pic>
        <p:sp>
          <p:nvSpPr>
            <p:cNvPr id="1700" name="Line 676"/>
            <p:cNvSpPr>
              <a:spLocks noChangeShapeType="1"/>
            </p:cNvSpPr>
            <p:nvPr/>
          </p:nvSpPr>
          <p:spPr bwMode="auto">
            <a:xfrm flipV="1">
              <a:off x="3586" y="2193"/>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1" name="Line 677"/>
            <p:cNvSpPr>
              <a:spLocks noChangeShapeType="1"/>
            </p:cNvSpPr>
            <p:nvPr/>
          </p:nvSpPr>
          <p:spPr bwMode="auto">
            <a:xfrm>
              <a:off x="1804" y="2663"/>
              <a:ext cx="1" cy="538"/>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2" name="Rectangle 678"/>
            <p:cNvSpPr>
              <a:spLocks noChangeArrowheads="1"/>
            </p:cNvSpPr>
            <p:nvPr/>
          </p:nvSpPr>
          <p:spPr bwMode="auto">
            <a:xfrm>
              <a:off x="1804" y="2663"/>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3" name="Rectangle 679"/>
            <p:cNvSpPr>
              <a:spLocks noChangeArrowheads="1"/>
            </p:cNvSpPr>
            <p:nvPr/>
          </p:nvSpPr>
          <p:spPr bwMode="auto">
            <a:xfrm>
              <a:off x="1804" y="2663"/>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704" name="Picture 680"/>
            <p:cNvPicPr>
              <a:picLocks noChangeAspect="1" noChangeArrowheads="1"/>
            </p:cNvPicPr>
            <p:nvPr/>
          </p:nvPicPr>
          <p:blipFill>
            <a:blip r:embed="rId3" cstate="print"/>
            <a:srcRect/>
            <a:stretch>
              <a:fillRect/>
            </a:stretch>
          </p:blipFill>
          <p:spPr bwMode="auto">
            <a:xfrm>
              <a:off x="1742" y="3174"/>
              <a:ext cx="35" cy="54"/>
            </a:xfrm>
            <a:prstGeom prst="rect">
              <a:avLst/>
            </a:prstGeom>
            <a:noFill/>
            <a:ln w="9525">
              <a:noFill/>
              <a:miter lim="800000"/>
              <a:headEnd/>
              <a:tailEnd/>
            </a:ln>
          </p:spPr>
        </p:pic>
        <p:sp>
          <p:nvSpPr>
            <p:cNvPr id="1705" name="Line 681"/>
            <p:cNvSpPr>
              <a:spLocks noChangeShapeType="1"/>
            </p:cNvSpPr>
            <p:nvPr/>
          </p:nvSpPr>
          <p:spPr bwMode="auto">
            <a:xfrm>
              <a:off x="1751" y="3201"/>
              <a:ext cx="53"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6" name="Freeform 682"/>
            <p:cNvSpPr>
              <a:spLocks/>
            </p:cNvSpPr>
            <p:nvPr/>
          </p:nvSpPr>
          <p:spPr bwMode="auto">
            <a:xfrm>
              <a:off x="1760" y="2193"/>
              <a:ext cx="44" cy="470"/>
            </a:xfrm>
            <a:custGeom>
              <a:avLst/>
              <a:gdLst/>
              <a:ahLst/>
              <a:cxnLst>
                <a:cxn ang="0">
                  <a:pos x="0" y="0"/>
                </a:cxn>
                <a:cxn ang="0">
                  <a:pos x="44" y="0"/>
                </a:cxn>
                <a:cxn ang="0">
                  <a:pos x="44" y="470"/>
                </a:cxn>
              </a:cxnLst>
              <a:rect l="0" t="0" r="r" b="b"/>
              <a:pathLst>
                <a:path w="44" h="470">
                  <a:moveTo>
                    <a:pt x="0" y="0"/>
                  </a:moveTo>
                  <a:lnTo>
                    <a:pt x="44" y="0"/>
                  </a:lnTo>
                  <a:lnTo>
                    <a:pt x="44" y="47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7" name="Rectangle 683"/>
            <p:cNvSpPr>
              <a:spLocks noChangeArrowheads="1"/>
            </p:cNvSpPr>
            <p:nvPr/>
          </p:nvSpPr>
          <p:spPr bwMode="auto">
            <a:xfrm>
              <a:off x="1804" y="2663"/>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8" name="Rectangle 684"/>
            <p:cNvSpPr>
              <a:spLocks noChangeArrowheads="1"/>
            </p:cNvSpPr>
            <p:nvPr/>
          </p:nvSpPr>
          <p:spPr bwMode="auto">
            <a:xfrm>
              <a:off x="1804" y="2663"/>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709" name="Picture 685"/>
            <p:cNvPicPr>
              <a:picLocks noChangeAspect="1" noChangeArrowheads="1"/>
            </p:cNvPicPr>
            <p:nvPr/>
          </p:nvPicPr>
          <p:blipFill>
            <a:blip r:embed="rId3" cstate="print"/>
            <a:srcRect/>
            <a:stretch>
              <a:fillRect/>
            </a:stretch>
          </p:blipFill>
          <p:spPr bwMode="auto">
            <a:xfrm>
              <a:off x="1697" y="2166"/>
              <a:ext cx="36" cy="54"/>
            </a:xfrm>
            <a:prstGeom prst="rect">
              <a:avLst/>
            </a:prstGeom>
            <a:noFill/>
            <a:ln w="9525">
              <a:noFill/>
              <a:miter lim="800000"/>
              <a:headEnd/>
              <a:tailEnd/>
            </a:ln>
          </p:spPr>
        </p:pic>
        <p:sp>
          <p:nvSpPr>
            <p:cNvPr id="1710" name="Line 686"/>
            <p:cNvSpPr>
              <a:spLocks noChangeShapeType="1"/>
            </p:cNvSpPr>
            <p:nvPr/>
          </p:nvSpPr>
          <p:spPr bwMode="auto">
            <a:xfrm>
              <a:off x="1706" y="2193"/>
              <a:ext cx="54"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1" name="Freeform 687"/>
            <p:cNvSpPr>
              <a:spLocks/>
            </p:cNvSpPr>
            <p:nvPr/>
          </p:nvSpPr>
          <p:spPr bwMode="auto">
            <a:xfrm>
              <a:off x="1804" y="2663"/>
              <a:ext cx="512" cy="34"/>
            </a:xfrm>
            <a:custGeom>
              <a:avLst/>
              <a:gdLst/>
              <a:ahLst/>
              <a:cxnLst>
                <a:cxn ang="0">
                  <a:pos x="0" y="0"/>
                </a:cxn>
                <a:cxn ang="0">
                  <a:pos x="512" y="0"/>
                </a:cxn>
                <a:cxn ang="0">
                  <a:pos x="512" y="34"/>
                </a:cxn>
              </a:cxnLst>
              <a:rect l="0" t="0" r="r" b="b"/>
              <a:pathLst>
                <a:path w="512" h="34">
                  <a:moveTo>
                    <a:pt x="0" y="0"/>
                  </a:moveTo>
                  <a:lnTo>
                    <a:pt x="512" y="0"/>
                  </a:lnTo>
                  <a:lnTo>
                    <a:pt x="512" y="3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2" name="Rectangle 688"/>
            <p:cNvSpPr>
              <a:spLocks noChangeArrowheads="1"/>
            </p:cNvSpPr>
            <p:nvPr/>
          </p:nvSpPr>
          <p:spPr bwMode="auto">
            <a:xfrm>
              <a:off x="2316" y="2697"/>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3" name="Rectangle 689"/>
            <p:cNvSpPr>
              <a:spLocks noChangeArrowheads="1"/>
            </p:cNvSpPr>
            <p:nvPr/>
          </p:nvSpPr>
          <p:spPr bwMode="auto">
            <a:xfrm>
              <a:off x="2316" y="2697"/>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4" name="Rectangle 690"/>
            <p:cNvSpPr>
              <a:spLocks noChangeArrowheads="1"/>
            </p:cNvSpPr>
            <p:nvPr/>
          </p:nvSpPr>
          <p:spPr bwMode="auto">
            <a:xfrm>
              <a:off x="1804" y="2663"/>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5" name="Rectangle 691"/>
            <p:cNvSpPr>
              <a:spLocks noChangeArrowheads="1"/>
            </p:cNvSpPr>
            <p:nvPr/>
          </p:nvSpPr>
          <p:spPr bwMode="auto">
            <a:xfrm>
              <a:off x="1804" y="2663"/>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6" name="Line 692"/>
            <p:cNvSpPr>
              <a:spLocks noChangeShapeType="1"/>
            </p:cNvSpPr>
            <p:nvPr/>
          </p:nvSpPr>
          <p:spPr bwMode="auto">
            <a:xfrm>
              <a:off x="2316" y="2697"/>
              <a:ext cx="1" cy="336"/>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7" name="Rectangle 693"/>
            <p:cNvSpPr>
              <a:spLocks noChangeArrowheads="1"/>
            </p:cNvSpPr>
            <p:nvPr/>
          </p:nvSpPr>
          <p:spPr bwMode="auto">
            <a:xfrm>
              <a:off x="2316" y="2697"/>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8" name="Rectangle 694"/>
            <p:cNvSpPr>
              <a:spLocks noChangeArrowheads="1"/>
            </p:cNvSpPr>
            <p:nvPr/>
          </p:nvSpPr>
          <p:spPr bwMode="auto">
            <a:xfrm>
              <a:off x="2316" y="2697"/>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719" name="Picture 695"/>
            <p:cNvPicPr>
              <a:picLocks noChangeAspect="1" noChangeArrowheads="1"/>
            </p:cNvPicPr>
            <p:nvPr/>
          </p:nvPicPr>
          <p:blipFill>
            <a:blip r:embed="rId3" cstate="print"/>
            <a:srcRect/>
            <a:stretch>
              <a:fillRect/>
            </a:stretch>
          </p:blipFill>
          <p:spPr bwMode="auto">
            <a:xfrm>
              <a:off x="2299" y="3073"/>
              <a:ext cx="35" cy="54"/>
            </a:xfrm>
            <a:prstGeom prst="rect">
              <a:avLst/>
            </a:prstGeom>
            <a:noFill/>
            <a:ln w="9525">
              <a:noFill/>
              <a:miter lim="800000"/>
              <a:headEnd/>
              <a:tailEnd/>
            </a:ln>
          </p:spPr>
        </p:pic>
        <p:sp>
          <p:nvSpPr>
            <p:cNvPr id="1720" name="Line 696"/>
            <p:cNvSpPr>
              <a:spLocks noChangeShapeType="1"/>
            </p:cNvSpPr>
            <p:nvPr/>
          </p:nvSpPr>
          <p:spPr bwMode="auto">
            <a:xfrm flipV="1">
              <a:off x="2316" y="3033"/>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1" name="Line 697"/>
            <p:cNvSpPr>
              <a:spLocks noChangeShapeType="1"/>
            </p:cNvSpPr>
            <p:nvPr/>
          </p:nvSpPr>
          <p:spPr bwMode="auto">
            <a:xfrm>
              <a:off x="2316" y="2563"/>
              <a:ext cx="1" cy="134"/>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2" name="Rectangle 698"/>
            <p:cNvSpPr>
              <a:spLocks noChangeArrowheads="1"/>
            </p:cNvSpPr>
            <p:nvPr/>
          </p:nvSpPr>
          <p:spPr bwMode="auto">
            <a:xfrm>
              <a:off x="2316" y="2697"/>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3" name="Rectangle 699"/>
            <p:cNvSpPr>
              <a:spLocks noChangeArrowheads="1"/>
            </p:cNvSpPr>
            <p:nvPr/>
          </p:nvSpPr>
          <p:spPr bwMode="auto">
            <a:xfrm>
              <a:off x="2316" y="2697"/>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4" name="Rectangle 700"/>
            <p:cNvSpPr>
              <a:spLocks noChangeArrowheads="1"/>
            </p:cNvSpPr>
            <p:nvPr/>
          </p:nvSpPr>
          <p:spPr bwMode="auto">
            <a:xfrm>
              <a:off x="2316" y="2563"/>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5" name="Rectangle 701"/>
            <p:cNvSpPr>
              <a:spLocks noChangeArrowheads="1"/>
            </p:cNvSpPr>
            <p:nvPr/>
          </p:nvSpPr>
          <p:spPr bwMode="auto">
            <a:xfrm>
              <a:off x="2316" y="2563"/>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6" name="Line 702"/>
            <p:cNvSpPr>
              <a:spLocks noChangeShapeType="1"/>
            </p:cNvSpPr>
            <p:nvPr/>
          </p:nvSpPr>
          <p:spPr bwMode="auto">
            <a:xfrm>
              <a:off x="2316" y="2462"/>
              <a:ext cx="1" cy="10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7" name="Rectangle 703"/>
            <p:cNvSpPr>
              <a:spLocks noChangeArrowheads="1"/>
            </p:cNvSpPr>
            <p:nvPr/>
          </p:nvSpPr>
          <p:spPr bwMode="auto">
            <a:xfrm>
              <a:off x="2316" y="2563"/>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8" name="Rectangle 704"/>
            <p:cNvSpPr>
              <a:spLocks noChangeArrowheads="1"/>
            </p:cNvSpPr>
            <p:nvPr/>
          </p:nvSpPr>
          <p:spPr bwMode="auto">
            <a:xfrm>
              <a:off x="2316" y="2563"/>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729" name="Picture 705"/>
            <p:cNvPicPr>
              <a:picLocks noChangeAspect="1" noChangeArrowheads="1"/>
            </p:cNvPicPr>
            <p:nvPr/>
          </p:nvPicPr>
          <p:blipFill>
            <a:blip r:embed="rId3" cstate="print"/>
            <a:srcRect/>
            <a:stretch>
              <a:fillRect/>
            </a:stretch>
          </p:blipFill>
          <p:spPr bwMode="auto">
            <a:xfrm>
              <a:off x="2299" y="2368"/>
              <a:ext cx="35" cy="54"/>
            </a:xfrm>
            <a:prstGeom prst="rect">
              <a:avLst/>
            </a:prstGeom>
            <a:noFill/>
            <a:ln w="9525">
              <a:noFill/>
              <a:miter lim="800000"/>
              <a:headEnd/>
              <a:tailEnd/>
            </a:ln>
          </p:spPr>
        </p:pic>
        <p:sp>
          <p:nvSpPr>
            <p:cNvPr id="1730" name="Line 706"/>
            <p:cNvSpPr>
              <a:spLocks noChangeShapeType="1"/>
            </p:cNvSpPr>
            <p:nvPr/>
          </p:nvSpPr>
          <p:spPr bwMode="auto">
            <a:xfrm>
              <a:off x="2316" y="2381"/>
              <a:ext cx="1" cy="8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1" name="Freeform 707"/>
            <p:cNvSpPr>
              <a:spLocks/>
            </p:cNvSpPr>
            <p:nvPr/>
          </p:nvSpPr>
          <p:spPr bwMode="auto">
            <a:xfrm>
              <a:off x="2314" y="2052"/>
              <a:ext cx="1277" cy="504"/>
            </a:xfrm>
            <a:custGeom>
              <a:avLst/>
              <a:gdLst/>
              <a:ahLst/>
              <a:cxnLst>
                <a:cxn ang="0">
                  <a:pos x="0" y="504"/>
                </a:cxn>
                <a:cxn ang="0">
                  <a:pos x="1003" y="504"/>
                </a:cxn>
                <a:cxn ang="0">
                  <a:pos x="1003" y="0"/>
                </a:cxn>
                <a:cxn ang="0">
                  <a:pos x="1270" y="0"/>
                </a:cxn>
                <a:cxn ang="0">
                  <a:pos x="1270" y="33"/>
                </a:cxn>
              </a:cxnLst>
              <a:rect l="0" t="0" r="r" b="b"/>
              <a:pathLst>
                <a:path w="1270" h="504">
                  <a:moveTo>
                    <a:pt x="0" y="504"/>
                  </a:moveTo>
                  <a:lnTo>
                    <a:pt x="1003" y="504"/>
                  </a:lnTo>
                  <a:lnTo>
                    <a:pt x="1003" y="0"/>
                  </a:lnTo>
                  <a:lnTo>
                    <a:pt x="1270" y="0"/>
                  </a:lnTo>
                  <a:lnTo>
                    <a:pt x="1270" y="33"/>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2" name="Rectangle 708"/>
            <p:cNvSpPr>
              <a:spLocks noChangeArrowheads="1"/>
            </p:cNvSpPr>
            <p:nvPr/>
          </p:nvSpPr>
          <p:spPr bwMode="auto">
            <a:xfrm>
              <a:off x="3586" y="2092"/>
              <a:ext cx="9" cy="1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3" name="Rectangle 709"/>
            <p:cNvSpPr>
              <a:spLocks noChangeArrowheads="1"/>
            </p:cNvSpPr>
            <p:nvPr/>
          </p:nvSpPr>
          <p:spPr bwMode="auto">
            <a:xfrm>
              <a:off x="3586" y="2092"/>
              <a:ext cx="9" cy="1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4" name="Rectangle 710"/>
            <p:cNvSpPr>
              <a:spLocks noChangeArrowheads="1"/>
            </p:cNvSpPr>
            <p:nvPr/>
          </p:nvSpPr>
          <p:spPr bwMode="auto">
            <a:xfrm>
              <a:off x="2316" y="2563"/>
              <a:ext cx="9"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5" name="Rectangle 711"/>
            <p:cNvSpPr>
              <a:spLocks noChangeArrowheads="1"/>
            </p:cNvSpPr>
            <p:nvPr/>
          </p:nvSpPr>
          <p:spPr bwMode="auto">
            <a:xfrm>
              <a:off x="2316" y="2563"/>
              <a:ext cx="9" cy="1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6" name="Line 712"/>
            <p:cNvSpPr>
              <a:spLocks noChangeShapeType="1"/>
            </p:cNvSpPr>
            <p:nvPr/>
          </p:nvSpPr>
          <p:spPr bwMode="auto">
            <a:xfrm>
              <a:off x="4232" y="2529"/>
              <a:ext cx="22"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7" name="Line 713"/>
            <p:cNvSpPr>
              <a:spLocks noChangeShapeType="1"/>
            </p:cNvSpPr>
            <p:nvPr/>
          </p:nvSpPr>
          <p:spPr bwMode="auto">
            <a:xfrm flipH="1">
              <a:off x="5034" y="2428"/>
              <a:ext cx="44"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8" name="Freeform 714"/>
            <p:cNvSpPr>
              <a:spLocks/>
            </p:cNvSpPr>
            <p:nvPr/>
          </p:nvSpPr>
          <p:spPr bwMode="auto">
            <a:xfrm>
              <a:off x="5056" y="2395"/>
              <a:ext cx="44" cy="67"/>
            </a:xfrm>
            <a:custGeom>
              <a:avLst/>
              <a:gdLst/>
              <a:ahLst/>
              <a:cxnLst>
                <a:cxn ang="0">
                  <a:pos x="0" y="0"/>
                </a:cxn>
                <a:cxn ang="0">
                  <a:pos x="0" y="67"/>
                </a:cxn>
                <a:cxn ang="0">
                  <a:pos x="44" y="33"/>
                </a:cxn>
                <a:cxn ang="0">
                  <a:pos x="0" y="0"/>
                </a:cxn>
              </a:cxnLst>
              <a:rect l="0" t="0" r="r" b="b"/>
              <a:pathLst>
                <a:path w="44" h="67">
                  <a:moveTo>
                    <a:pt x="0" y="0"/>
                  </a:moveTo>
                  <a:lnTo>
                    <a:pt x="0" y="67"/>
                  </a:lnTo>
                  <a:lnTo>
                    <a:pt x="44" y="33"/>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9" name="Freeform 715"/>
            <p:cNvSpPr>
              <a:spLocks/>
            </p:cNvSpPr>
            <p:nvPr/>
          </p:nvSpPr>
          <p:spPr bwMode="auto">
            <a:xfrm>
              <a:off x="4245" y="2428"/>
              <a:ext cx="798" cy="101"/>
            </a:xfrm>
            <a:custGeom>
              <a:avLst/>
              <a:gdLst/>
              <a:ahLst/>
              <a:cxnLst>
                <a:cxn ang="0">
                  <a:pos x="0" y="101"/>
                </a:cxn>
                <a:cxn ang="0">
                  <a:pos x="9" y="101"/>
                </a:cxn>
                <a:cxn ang="0">
                  <a:pos x="388" y="101"/>
                </a:cxn>
                <a:cxn ang="0">
                  <a:pos x="388" y="0"/>
                </a:cxn>
                <a:cxn ang="0">
                  <a:pos x="789" y="0"/>
                </a:cxn>
                <a:cxn ang="0">
                  <a:pos x="798" y="0"/>
                </a:cxn>
              </a:cxnLst>
              <a:rect l="0" t="0" r="r" b="b"/>
              <a:pathLst>
                <a:path w="798" h="101">
                  <a:moveTo>
                    <a:pt x="0" y="101"/>
                  </a:moveTo>
                  <a:lnTo>
                    <a:pt x="9" y="101"/>
                  </a:lnTo>
                  <a:lnTo>
                    <a:pt x="388" y="101"/>
                  </a:lnTo>
                  <a:lnTo>
                    <a:pt x="388" y="0"/>
                  </a:lnTo>
                  <a:lnTo>
                    <a:pt x="789" y="0"/>
                  </a:lnTo>
                  <a:lnTo>
                    <a:pt x="798"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0" name="Line 716"/>
            <p:cNvSpPr>
              <a:spLocks noChangeShapeType="1"/>
            </p:cNvSpPr>
            <p:nvPr/>
          </p:nvSpPr>
          <p:spPr bwMode="auto">
            <a:xfrm>
              <a:off x="1180" y="2563"/>
              <a:ext cx="23"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1" name="Line 717"/>
            <p:cNvSpPr>
              <a:spLocks noChangeShapeType="1"/>
            </p:cNvSpPr>
            <p:nvPr/>
          </p:nvSpPr>
          <p:spPr bwMode="auto">
            <a:xfrm flipV="1">
              <a:off x="1292" y="2428"/>
              <a:ext cx="1" cy="68"/>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2" name="Freeform 718"/>
            <p:cNvSpPr>
              <a:spLocks/>
            </p:cNvSpPr>
            <p:nvPr/>
          </p:nvSpPr>
          <p:spPr bwMode="auto">
            <a:xfrm>
              <a:off x="1270" y="2462"/>
              <a:ext cx="44" cy="67"/>
            </a:xfrm>
            <a:custGeom>
              <a:avLst/>
              <a:gdLst/>
              <a:ahLst/>
              <a:cxnLst>
                <a:cxn ang="0">
                  <a:pos x="44" y="0"/>
                </a:cxn>
                <a:cxn ang="0">
                  <a:pos x="0" y="0"/>
                </a:cxn>
                <a:cxn ang="0">
                  <a:pos x="22" y="67"/>
                </a:cxn>
                <a:cxn ang="0">
                  <a:pos x="44" y="0"/>
                </a:cxn>
              </a:cxnLst>
              <a:rect l="0" t="0" r="r" b="b"/>
              <a:pathLst>
                <a:path w="44" h="67">
                  <a:moveTo>
                    <a:pt x="44" y="0"/>
                  </a:moveTo>
                  <a:lnTo>
                    <a:pt x="0" y="0"/>
                  </a:lnTo>
                  <a:lnTo>
                    <a:pt x="22" y="67"/>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3" name="Freeform 719"/>
            <p:cNvSpPr>
              <a:spLocks/>
            </p:cNvSpPr>
            <p:nvPr/>
          </p:nvSpPr>
          <p:spPr bwMode="auto">
            <a:xfrm>
              <a:off x="1194" y="2428"/>
              <a:ext cx="98" cy="135"/>
            </a:xfrm>
            <a:custGeom>
              <a:avLst/>
              <a:gdLst/>
              <a:ahLst/>
              <a:cxnLst>
                <a:cxn ang="0">
                  <a:pos x="0" y="135"/>
                </a:cxn>
                <a:cxn ang="0">
                  <a:pos x="9" y="135"/>
                </a:cxn>
                <a:cxn ang="0">
                  <a:pos x="9" y="0"/>
                </a:cxn>
                <a:cxn ang="0">
                  <a:pos x="98" y="0"/>
                </a:cxn>
                <a:cxn ang="0">
                  <a:pos x="98" y="0"/>
                </a:cxn>
              </a:cxnLst>
              <a:rect l="0" t="0" r="r" b="b"/>
              <a:pathLst>
                <a:path w="98" h="135">
                  <a:moveTo>
                    <a:pt x="0" y="135"/>
                  </a:moveTo>
                  <a:lnTo>
                    <a:pt x="9" y="135"/>
                  </a:lnTo>
                  <a:lnTo>
                    <a:pt x="9" y="0"/>
                  </a:lnTo>
                  <a:lnTo>
                    <a:pt x="98" y="0"/>
                  </a:lnTo>
                  <a:lnTo>
                    <a:pt x="98"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2800" dirty="0" smtClean="0"/>
              <a:t>        Output waveforms for cascaded H-Bridge Inverter</a:t>
            </a:r>
            <a:endParaRPr lang="en-US" sz="2800"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0" y="1524001"/>
            <a:ext cx="91440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ayyapa\Desktop\cascade h bridge.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3200" dirty="0" smtClean="0"/>
              <a:t>Simulation diagram for</a:t>
            </a:r>
            <a:br>
              <a:rPr lang="en-US" sz="3200" dirty="0" smtClean="0"/>
            </a:br>
            <a:r>
              <a:rPr lang="en-US" sz="3200" dirty="0" smtClean="0"/>
              <a:t>Incremental cascade H-Bridge Multilevel Inverter</a:t>
            </a:r>
            <a:endParaRPr lang="en-US" sz="3200" dirty="0"/>
          </a:p>
        </p:txBody>
      </p:sp>
      <p:grpSp>
        <p:nvGrpSpPr>
          <p:cNvPr id="2052" name="Group 4"/>
          <p:cNvGrpSpPr>
            <a:grpSpLocks noChangeAspect="1"/>
          </p:cNvGrpSpPr>
          <p:nvPr/>
        </p:nvGrpSpPr>
        <p:grpSpPr bwMode="auto">
          <a:xfrm>
            <a:off x="-1301750" y="1289050"/>
            <a:ext cx="14744700" cy="6407150"/>
            <a:chOff x="-820" y="812"/>
            <a:chExt cx="9288" cy="4036"/>
          </a:xfrm>
        </p:grpSpPr>
        <p:sp>
          <p:nvSpPr>
            <p:cNvPr id="2051" name="AutoShape 3"/>
            <p:cNvSpPr>
              <a:spLocks noChangeAspect="1" noChangeArrowheads="1" noTextEdit="1"/>
            </p:cNvSpPr>
            <p:nvPr/>
          </p:nvSpPr>
          <p:spPr bwMode="auto">
            <a:xfrm>
              <a:off x="-816" y="816"/>
              <a:ext cx="9284" cy="4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253" name="Group 205"/>
            <p:cNvGrpSpPr>
              <a:grpSpLocks/>
            </p:cNvGrpSpPr>
            <p:nvPr/>
          </p:nvGrpSpPr>
          <p:grpSpPr bwMode="auto">
            <a:xfrm>
              <a:off x="-820" y="812"/>
              <a:ext cx="5807" cy="3054"/>
              <a:chOff x="-820" y="812"/>
              <a:chExt cx="5807" cy="3054"/>
            </a:xfrm>
          </p:grpSpPr>
          <p:sp>
            <p:nvSpPr>
              <p:cNvPr id="2053" name="Rectangle 5"/>
              <p:cNvSpPr>
                <a:spLocks noChangeArrowheads="1"/>
              </p:cNvSpPr>
              <p:nvPr/>
            </p:nvSpPr>
            <p:spPr bwMode="auto">
              <a:xfrm>
                <a:off x="-820" y="812"/>
                <a:ext cx="8" cy="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4" name="Rectangle 6"/>
              <p:cNvSpPr>
                <a:spLocks noChangeArrowheads="1"/>
              </p:cNvSpPr>
              <p:nvPr/>
            </p:nvSpPr>
            <p:spPr bwMode="auto">
              <a:xfrm>
                <a:off x="4707" y="1536"/>
                <a:ext cx="237" cy="16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5" name="Rectangle 7"/>
              <p:cNvSpPr>
                <a:spLocks noChangeArrowheads="1"/>
              </p:cNvSpPr>
              <p:nvPr/>
            </p:nvSpPr>
            <p:spPr bwMode="auto">
              <a:xfrm>
                <a:off x="4736" y="1562"/>
                <a:ext cx="19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CC"/>
                    </a:solidFill>
                    <a:effectLst/>
                    <a:latin typeface="Verdana" pitchFamily="34" charset="0"/>
                    <a:cs typeface="Arial" pitchFamily="34" charset="0"/>
                  </a:rPr>
                  <a:t>Discrete,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4674" y="1612"/>
                <a:ext cx="313"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CC"/>
                    </a:solidFill>
                    <a:effectLst/>
                    <a:latin typeface="Verdana" pitchFamily="34" charset="0"/>
                    <a:cs typeface="Arial" pitchFamily="34" charset="0"/>
                  </a:rPr>
                  <a:t>Ts = 5e-005 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4707" y="1536"/>
                <a:ext cx="237" cy="165"/>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8" name="Rectangle 10"/>
              <p:cNvSpPr>
                <a:spLocks noChangeArrowheads="1"/>
              </p:cNvSpPr>
              <p:nvPr/>
            </p:nvSpPr>
            <p:spPr bwMode="auto">
              <a:xfrm>
                <a:off x="4736" y="1705"/>
                <a:ext cx="201"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powergui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4293" y="2434"/>
                <a:ext cx="90" cy="10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0" name="Rectangle 12"/>
              <p:cNvSpPr>
                <a:spLocks noChangeArrowheads="1"/>
              </p:cNvSpPr>
              <p:nvPr/>
            </p:nvSpPr>
            <p:spPr bwMode="auto">
              <a:xfrm>
                <a:off x="4293" y="2434"/>
                <a:ext cx="90" cy="101"/>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1" name="Rectangle 13"/>
              <p:cNvSpPr>
                <a:spLocks noChangeArrowheads="1"/>
              </p:cNvSpPr>
              <p:nvPr/>
            </p:nvSpPr>
            <p:spPr bwMode="auto">
              <a:xfrm>
                <a:off x="4347" y="2455"/>
                <a:ext cx="43"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Rectangle 14"/>
              <p:cNvSpPr>
                <a:spLocks noChangeArrowheads="1"/>
              </p:cNvSpPr>
              <p:nvPr/>
            </p:nvSpPr>
            <p:spPr bwMode="auto">
              <a:xfrm>
                <a:off x="4301" y="2434"/>
                <a:ext cx="5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Rectangle 15"/>
              <p:cNvSpPr>
                <a:spLocks noChangeArrowheads="1"/>
              </p:cNvSpPr>
              <p:nvPr/>
            </p:nvSpPr>
            <p:spPr bwMode="auto">
              <a:xfrm>
                <a:off x="4301" y="2476"/>
                <a:ext cx="40"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4110" y="2539"/>
                <a:ext cx="449"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Voltage Measurement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3794" y="2421"/>
                <a:ext cx="100" cy="29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6" name="Freeform 18"/>
              <p:cNvSpPr>
                <a:spLocks/>
              </p:cNvSpPr>
              <p:nvPr/>
            </p:nvSpPr>
            <p:spPr bwMode="auto">
              <a:xfrm>
                <a:off x="3815" y="2417"/>
                <a:ext cx="47" cy="291"/>
              </a:xfrm>
              <a:custGeom>
                <a:avLst/>
                <a:gdLst/>
                <a:ahLst/>
                <a:cxnLst>
                  <a:cxn ang="0">
                    <a:pos x="7" y="0"/>
                  </a:cxn>
                  <a:cxn ang="0">
                    <a:pos x="7" y="14"/>
                  </a:cxn>
                  <a:cxn ang="0">
                    <a:pos x="7" y="14"/>
                  </a:cxn>
                  <a:cxn ang="0">
                    <a:pos x="0" y="17"/>
                  </a:cxn>
                  <a:cxn ang="0">
                    <a:pos x="13" y="24"/>
                  </a:cxn>
                  <a:cxn ang="0">
                    <a:pos x="0" y="31"/>
                  </a:cxn>
                  <a:cxn ang="0">
                    <a:pos x="13" y="38"/>
                  </a:cxn>
                  <a:cxn ang="0">
                    <a:pos x="0" y="45"/>
                  </a:cxn>
                  <a:cxn ang="0">
                    <a:pos x="13" y="52"/>
                  </a:cxn>
                  <a:cxn ang="0">
                    <a:pos x="7" y="55"/>
                  </a:cxn>
                  <a:cxn ang="0">
                    <a:pos x="7" y="55"/>
                  </a:cxn>
                  <a:cxn ang="0">
                    <a:pos x="7" y="69"/>
                  </a:cxn>
                </a:cxnLst>
                <a:rect l="0" t="0" r="r" b="b"/>
                <a:pathLst>
                  <a:path w="13" h="69">
                    <a:moveTo>
                      <a:pt x="7" y="0"/>
                    </a:moveTo>
                    <a:lnTo>
                      <a:pt x="7" y="14"/>
                    </a:lnTo>
                    <a:lnTo>
                      <a:pt x="7" y="14"/>
                    </a:lnTo>
                    <a:lnTo>
                      <a:pt x="0" y="17"/>
                    </a:lnTo>
                    <a:lnTo>
                      <a:pt x="13" y="24"/>
                    </a:lnTo>
                    <a:lnTo>
                      <a:pt x="0" y="31"/>
                    </a:lnTo>
                    <a:lnTo>
                      <a:pt x="13" y="38"/>
                    </a:lnTo>
                    <a:lnTo>
                      <a:pt x="0" y="45"/>
                    </a:lnTo>
                    <a:lnTo>
                      <a:pt x="13" y="52"/>
                    </a:lnTo>
                    <a:lnTo>
                      <a:pt x="7" y="55"/>
                    </a:lnTo>
                    <a:lnTo>
                      <a:pt x="7" y="55"/>
                    </a:lnTo>
                    <a:lnTo>
                      <a:pt x="7" y="69"/>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7" name="Rectangle 19"/>
              <p:cNvSpPr>
                <a:spLocks noChangeArrowheads="1"/>
              </p:cNvSpPr>
              <p:nvPr/>
            </p:nvSpPr>
            <p:spPr bwMode="auto">
              <a:xfrm>
                <a:off x="3638" y="2539"/>
                <a:ext cx="346" cy="5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Verdana" pitchFamily="34" charset="0"/>
                    <a:cs typeface="Arial" pitchFamily="34" charset="0"/>
                  </a:rPr>
                  <a:t>SR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8" name="Rectangle 20"/>
              <p:cNvSpPr>
                <a:spLocks noChangeArrowheads="1"/>
              </p:cNvSpPr>
              <p:nvPr/>
            </p:nvSpPr>
            <p:spPr bwMode="auto">
              <a:xfrm>
                <a:off x="4707" y="2649"/>
                <a:ext cx="108" cy="1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9" name="Rectangle 21"/>
              <p:cNvSpPr>
                <a:spLocks noChangeArrowheads="1"/>
              </p:cNvSpPr>
              <p:nvPr/>
            </p:nvSpPr>
            <p:spPr bwMode="auto">
              <a:xfrm>
                <a:off x="4707" y="2649"/>
                <a:ext cx="108" cy="13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0" name="Rectangle 22"/>
              <p:cNvSpPr>
                <a:spLocks noChangeArrowheads="1"/>
              </p:cNvSpPr>
              <p:nvPr/>
            </p:nvSpPr>
            <p:spPr bwMode="auto">
              <a:xfrm>
                <a:off x="4721" y="2666"/>
                <a:ext cx="79" cy="5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1" name="Rectangle 23"/>
              <p:cNvSpPr>
                <a:spLocks noChangeArrowheads="1"/>
              </p:cNvSpPr>
              <p:nvPr/>
            </p:nvSpPr>
            <p:spPr bwMode="auto">
              <a:xfrm>
                <a:off x="4703" y="2788"/>
                <a:ext cx="129"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Scope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2" name="Rectangle 24"/>
              <p:cNvSpPr>
                <a:spLocks noChangeArrowheads="1"/>
              </p:cNvSpPr>
              <p:nvPr/>
            </p:nvSpPr>
            <p:spPr bwMode="auto">
              <a:xfrm>
                <a:off x="2298" y="2990"/>
                <a:ext cx="108" cy="1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3" name="Freeform 25"/>
              <p:cNvSpPr>
                <a:spLocks/>
              </p:cNvSpPr>
              <p:nvPr/>
            </p:nvSpPr>
            <p:spPr bwMode="auto">
              <a:xfrm>
                <a:off x="2305" y="2998"/>
                <a:ext cx="86" cy="101"/>
              </a:xfrm>
              <a:custGeom>
                <a:avLst/>
                <a:gdLst/>
                <a:ahLst/>
                <a:cxnLst>
                  <a:cxn ang="0">
                    <a:pos x="0" y="24"/>
                  </a:cxn>
                  <a:cxn ang="0">
                    <a:pos x="5" y="24"/>
                  </a:cxn>
                  <a:cxn ang="0">
                    <a:pos x="5" y="0"/>
                  </a:cxn>
                  <a:cxn ang="0">
                    <a:pos x="7" y="0"/>
                  </a:cxn>
                  <a:cxn ang="0">
                    <a:pos x="7" y="24"/>
                  </a:cxn>
                  <a:cxn ang="0">
                    <a:pos x="8" y="24"/>
                  </a:cxn>
                  <a:cxn ang="0">
                    <a:pos x="8" y="24"/>
                  </a:cxn>
                  <a:cxn ang="0">
                    <a:pos x="13" y="24"/>
                  </a:cxn>
                  <a:cxn ang="0">
                    <a:pos x="13" y="0"/>
                  </a:cxn>
                  <a:cxn ang="0">
                    <a:pos x="15" y="0"/>
                  </a:cxn>
                  <a:cxn ang="0">
                    <a:pos x="15" y="24"/>
                  </a:cxn>
                  <a:cxn ang="0">
                    <a:pos x="16" y="24"/>
                  </a:cxn>
                  <a:cxn ang="0">
                    <a:pos x="16" y="24"/>
                  </a:cxn>
                  <a:cxn ang="0">
                    <a:pos x="21" y="24"/>
                  </a:cxn>
                  <a:cxn ang="0">
                    <a:pos x="21" y="0"/>
                  </a:cxn>
                  <a:cxn ang="0">
                    <a:pos x="23" y="0"/>
                  </a:cxn>
                  <a:cxn ang="0">
                    <a:pos x="23" y="24"/>
                  </a:cxn>
                  <a:cxn ang="0">
                    <a:pos x="24" y="24"/>
                  </a:cxn>
                  <a:cxn ang="0">
                    <a:pos x="24" y="24"/>
                  </a:cxn>
                </a:cxnLst>
                <a:rect l="0" t="0" r="r" b="b"/>
                <a:pathLst>
                  <a:path w="24" h="24">
                    <a:moveTo>
                      <a:pt x="0" y="24"/>
                    </a:moveTo>
                    <a:lnTo>
                      <a:pt x="5" y="24"/>
                    </a:lnTo>
                    <a:lnTo>
                      <a:pt x="5" y="0"/>
                    </a:lnTo>
                    <a:lnTo>
                      <a:pt x="7" y="0"/>
                    </a:lnTo>
                    <a:lnTo>
                      <a:pt x="7" y="24"/>
                    </a:lnTo>
                    <a:lnTo>
                      <a:pt x="8" y="24"/>
                    </a:lnTo>
                    <a:lnTo>
                      <a:pt x="8" y="24"/>
                    </a:lnTo>
                    <a:lnTo>
                      <a:pt x="13" y="24"/>
                    </a:lnTo>
                    <a:lnTo>
                      <a:pt x="13" y="0"/>
                    </a:lnTo>
                    <a:lnTo>
                      <a:pt x="15" y="0"/>
                    </a:lnTo>
                    <a:lnTo>
                      <a:pt x="15" y="24"/>
                    </a:lnTo>
                    <a:lnTo>
                      <a:pt x="16" y="24"/>
                    </a:lnTo>
                    <a:lnTo>
                      <a:pt x="16" y="24"/>
                    </a:lnTo>
                    <a:lnTo>
                      <a:pt x="21" y="24"/>
                    </a:lnTo>
                    <a:lnTo>
                      <a:pt x="21" y="0"/>
                    </a:lnTo>
                    <a:lnTo>
                      <a:pt x="23" y="0"/>
                    </a:lnTo>
                    <a:lnTo>
                      <a:pt x="23" y="24"/>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4" name="Rectangle 26"/>
              <p:cNvSpPr>
                <a:spLocks noChangeArrowheads="1"/>
              </p:cNvSpPr>
              <p:nvPr/>
            </p:nvSpPr>
            <p:spPr bwMode="auto">
              <a:xfrm>
                <a:off x="2298" y="2990"/>
                <a:ext cx="108" cy="126"/>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5" name="Rectangle 27"/>
              <p:cNvSpPr>
                <a:spLocks noChangeArrowheads="1"/>
              </p:cNvSpPr>
              <p:nvPr/>
            </p:nvSpPr>
            <p:spPr bwMode="auto">
              <a:xfrm>
                <a:off x="2262" y="3121"/>
                <a:ext cx="198"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6" name="Rectangle 28"/>
              <p:cNvSpPr>
                <a:spLocks noChangeArrowheads="1"/>
              </p:cNvSpPr>
              <p:nvPr/>
            </p:nvSpPr>
            <p:spPr bwMode="auto">
              <a:xfrm>
                <a:off x="2251" y="3175"/>
                <a:ext cx="219"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Sequence3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7" name="Rectangle 29"/>
              <p:cNvSpPr>
                <a:spLocks noChangeArrowheads="1"/>
              </p:cNvSpPr>
              <p:nvPr/>
            </p:nvSpPr>
            <p:spPr bwMode="auto">
              <a:xfrm>
                <a:off x="2226" y="1368"/>
                <a:ext cx="108" cy="1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8" name="Freeform 30"/>
              <p:cNvSpPr>
                <a:spLocks/>
              </p:cNvSpPr>
              <p:nvPr/>
            </p:nvSpPr>
            <p:spPr bwMode="auto">
              <a:xfrm>
                <a:off x="2233" y="1376"/>
                <a:ext cx="86" cy="101"/>
              </a:xfrm>
              <a:custGeom>
                <a:avLst/>
                <a:gdLst/>
                <a:ahLst/>
                <a:cxnLst>
                  <a:cxn ang="0">
                    <a:pos x="0" y="24"/>
                  </a:cxn>
                  <a:cxn ang="0">
                    <a:pos x="5" y="24"/>
                  </a:cxn>
                  <a:cxn ang="0">
                    <a:pos x="5" y="0"/>
                  </a:cxn>
                  <a:cxn ang="0">
                    <a:pos x="5" y="0"/>
                  </a:cxn>
                  <a:cxn ang="0">
                    <a:pos x="5" y="24"/>
                  </a:cxn>
                  <a:cxn ang="0">
                    <a:pos x="6" y="24"/>
                  </a:cxn>
                  <a:cxn ang="0">
                    <a:pos x="6" y="0"/>
                  </a:cxn>
                  <a:cxn ang="0">
                    <a:pos x="7" y="0"/>
                  </a:cxn>
                  <a:cxn ang="0">
                    <a:pos x="7" y="24"/>
                  </a:cxn>
                  <a:cxn ang="0">
                    <a:pos x="7" y="24"/>
                  </a:cxn>
                  <a:cxn ang="0">
                    <a:pos x="7" y="0"/>
                  </a:cxn>
                  <a:cxn ang="0">
                    <a:pos x="8" y="0"/>
                  </a:cxn>
                  <a:cxn ang="0">
                    <a:pos x="8" y="24"/>
                  </a:cxn>
                  <a:cxn ang="0">
                    <a:pos x="8" y="24"/>
                  </a:cxn>
                  <a:cxn ang="0">
                    <a:pos x="13" y="24"/>
                  </a:cxn>
                  <a:cxn ang="0">
                    <a:pos x="13" y="0"/>
                  </a:cxn>
                  <a:cxn ang="0">
                    <a:pos x="13" y="0"/>
                  </a:cxn>
                  <a:cxn ang="0">
                    <a:pos x="13" y="24"/>
                  </a:cxn>
                  <a:cxn ang="0">
                    <a:pos x="14" y="24"/>
                  </a:cxn>
                  <a:cxn ang="0">
                    <a:pos x="14" y="0"/>
                  </a:cxn>
                  <a:cxn ang="0">
                    <a:pos x="15" y="0"/>
                  </a:cxn>
                  <a:cxn ang="0">
                    <a:pos x="15" y="24"/>
                  </a:cxn>
                  <a:cxn ang="0">
                    <a:pos x="15" y="24"/>
                  </a:cxn>
                  <a:cxn ang="0">
                    <a:pos x="15" y="0"/>
                  </a:cxn>
                  <a:cxn ang="0">
                    <a:pos x="16" y="0"/>
                  </a:cxn>
                  <a:cxn ang="0">
                    <a:pos x="16" y="24"/>
                  </a:cxn>
                  <a:cxn ang="0">
                    <a:pos x="16" y="24"/>
                  </a:cxn>
                  <a:cxn ang="0">
                    <a:pos x="21" y="24"/>
                  </a:cxn>
                  <a:cxn ang="0">
                    <a:pos x="21" y="0"/>
                  </a:cxn>
                  <a:cxn ang="0">
                    <a:pos x="21" y="0"/>
                  </a:cxn>
                  <a:cxn ang="0">
                    <a:pos x="21" y="24"/>
                  </a:cxn>
                  <a:cxn ang="0">
                    <a:pos x="22" y="24"/>
                  </a:cxn>
                  <a:cxn ang="0">
                    <a:pos x="22" y="0"/>
                  </a:cxn>
                  <a:cxn ang="0">
                    <a:pos x="23" y="0"/>
                  </a:cxn>
                  <a:cxn ang="0">
                    <a:pos x="23" y="24"/>
                  </a:cxn>
                  <a:cxn ang="0">
                    <a:pos x="23" y="24"/>
                  </a:cxn>
                  <a:cxn ang="0">
                    <a:pos x="23" y="0"/>
                  </a:cxn>
                  <a:cxn ang="0">
                    <a:pos x="24" y="0"/>
                  </a:cxn>
                  <a:cxn ang="0">
                    <a:pos x="24" y="24"/>
                  </a:cxn>
                  <a:cxn ang="0">
                    <a:pos x="24" y="24"/>
                  </a:cxn>
                </a:cxnLst>
                <a:rect l="0" t="0" r="r" b="b"/>
                <a:pathLst>
                  <a:path w="24" h="24">
                    <a:moveTo>
                      <a:pt x="0" y="24"/>
                    </a:moveTo>
                    <a:lnTo>
                      <a:pt x="5" y="24"/>
                    </a:lnTo>
                    <a:lnTo>
                      <a:pt x="5" y="0"/>
                    </a:lnTo>
                    <a:lnTo>
                      <a:pt x="5" y="0"/>
                    </a:lnTo>
                    <a:lnTo>
                      <a:pt x="5" y="24"/>
                    </a:lnTo>
                    <a:lnTo>
                      <a:pt x="6" y="24"/>
                    </a:lnTo>
                    <a:lnTo>
                      <a:pt x="6" y="0"/>
                    </a:lnTo>
                    <a:lnTo>
                      <a:pt x="7" y="0"/>
                    </a:lnTo>
                    <a:lnTo>
                      <a:pt x="7" y="24"/>
                    </a:lnTo>
                    <a:lnTo>
                      <a:pt x="7" y="24"/>
                    </a:lnTo>
                    <a:lnTo>
                      <a:pt x="7" y="0"/>
                    </a:lnTo>
                    <a:lnTo>
                      <a:pt x="8" y="0"/>
                    </a:lnTo>
                    <a:lnTo>
                      <a:pt x="8" y="24"/>
                    </a:lnTo>
                    <a:lnTo>
                      <a:pt x="8" y="24"/>
                    </a:lnTo>
                    <a:lnTo>
                      <a:pt x="13" y="24"/>
                    </a:lnTo>
                    <a:lnTo>
                      <a:pt x="13" y="0"/>
                    </a:lnTo>
                    <a:lnTo>
                      <a:pt x="13" y="0"/>
                    </a:lnTo>
                    <a:lnTo>
                      <a:pt x="13" y="24"/>
                    </a:lnTo>
                    <a:lnTo>
                      <a:pt x="14" y="24"/>
                    </a:lnTo>
                    <a:lnTo>
                      <a:pt x="14" y="0"/>
                    </a:lnTo>
                    <a:lnTo>
                      <a:pt x="15" y="0"/>
                    </a:lnTo>
                    <a:lnTo>
                      <a:pt x="15" y="24"/>
                    </a:lnTo>
                    <a:lnTo>
                      <a:pt x="15" y="24"/>
                    </a:lnTo>
                    <a:lnTo>
                      <a:pt x="15" y="0"/>
                    </a:lnTo>
                    <a:lnTo>
                      <a:pt x="16" y="0"/>
                    </a:lnTo>
                    <a:lnTo>
                      <a:pt x="16" y="24"/>
                    </a:lnTo>
                    <a:lnTo>
                      <a:pt x="16" y="24"/>
                    </a:lnTo>
                    <a:lnTo>
                      <a:pt x="21" y="24"/>
                    </a:lnTo>
                    <a:lnTo>
                      <a:pt x="21" y="0"/>
                    </a:lnTo>
                    <a:lnTo>
                      <a:pt x="21" y="0"/>
                    </a:lnTo>
                    <a:lnTo>
                      <a:pt x="21" y="24"/>
                    </a:lnTo>
                    <a:lnTo>
                      <a:pt x="22" y="24"/>
                    </a:lnTo>
                    <a:lnTo>
                      <a:pt x="22" y="0"/>
                    </a:lnTo>
                    <a:lnTo>
                      <a:pt x="23" y="0"/>
                    </a:lnTo>
                    <a:lnTo>
                      <a:pt x="23" y="24"/>
                    </a:lnTo>
                    <a:lnTo>
                      <a:pt x="23" y="24"/>
                    </a:lnTo>
                    <a:lnTo>
                      <a:pt x="23" y="0"/>
                    </a:lnTo>
                    <a:lnTo>
                      <a:pt x="24" y="0"/>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9" name="Rectangle 31"/>
              <p:cNvSpPr>
                <a:spLocks noChangeArrowheads="1"/>
              </p:cNvSpPr>
              <p:nvPr/>
            </p:nvSpPr>
            <p:spPr bwMode="auto">
              <a:xfrm>
                <a:off x="2226" y="1368"/>
                <a:ext cx="108" cy="126"/>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0" name="Rectangle 32"/>
              <p:cNvSpPr>
                <a:spLocks noChangeArrowheads="1"/>
              </p:cNvSpPr>
              <p:nvPr/>
            </p:nvSpPr>
            <p:spPr bwMode="auto">
              <a:xfrm>
                <a:off x="2190" y="1499"/>
                <a:ext cx="198"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1" name="Rectangle 33"/>
              <p:cNvSpPr>
                <a:spLocks noChangeArrowheads="1"/>
              </p:cNvSpPr>
              <p:nvPr/>
            </p:nvSpPr>
            <p:spPr bwMode="auto">
              <a:xfrm>
                <a:off x="2179" y="1553"/>
                <a:ext cx="219"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Sequence2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2" name="Rectangle 34"/>
              <p:cNvSpPr>
                <a:spLocks noChangeArrowheads="1"/>
              </p:cNvSpPr>
              <p:nvPr/>
            </p:nvSpPr>
            <p:spPr bwMode="auto">
              <a:xfrm>
                <a:off x="1489" y="3095"/>
                <a:ext cx="108" cy="12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3" name="Freeform 35"/>
              <p:cNvSpPr>
                <a:spLocks/>
              </p:cNvSpPr>
              <p:nvPr/>
            </p:nvSpPr>
            <p:spPr bwMode="auto">
              <a:xfrm>
                <a:off x="1496" y="3104"/>
                <a:ext cx="86" cy="101"/>
              </a:xfrm>
              <a:custGeom>
                <a:avLst/>
                <a:gdLst/>
                <a:ahLst/>
                <a:cxnLst>
                  <a:cxn ang="0">
                    <a:pos x="0" y="24"/>
                  </a:cxn>
                  <a:cxn ang="0">
                    <a:pos x="1" y="24"/>
                  </a:cxn>
                  <a:cxn ang="0">
                    <a:pos x="1" y="0"/>
                  </a:cxn>
                  <a:cxn ang="0">
                    <a:pos x="3" y="0"/>
                  </a:cxn>
                  <a:cxn ang="0">
                    <a:pos x="3" y="24"/>
                  </a:cxn>
                  <a:cxn ang="0">
                    <a:pos x="8" y="24"/>
                  </a:cxn>
                  <a:cxn ang="0">
                    <a:pos x="8" y="24"/>
                  </a:cxn>
                  <a:cxn ang="0">
                    <a:pos x="9" y="24"/>
                  </a:cxn>
                  <a:cxn ang="0">
                    <a:pos x="9" y="0"/>
                  </a:cxn>
                  <a:cxn ang="0">
                    <a:pos x="11" y="0"/>
                  </a:cxn>
                  <a:cxn ang="0">
                    <a:pos x="11" y="24"/>
                  </a:cxn>
                  <a:cxn ang="0">
                    <a:pos x="16" y="24"/>
                  </a:cxn>
                  <a:cxn ang="0">
                    <a:pos x="16" y="24"/>
                  </a:cxn>
                  <a:cxn ang="0">
                    <a:pos x="17" y="24"/>
                  </a:cxn>
                  <a:cxn ang="0">
                    <a:pos x="17" y="0"/>
                  </a:cxn>
                  <a:cxn ang="0">
                    <a:pos x="19" y="0"/>
                  </a:cxn>
                  <a:cxn ang="0">
                    <a:pos x="19" y="24"/>
                  </a:cxn>
                  <a:cxn ang="0">
                    <a:pos x="24" y="24"/>
                  </a:cxn>
                  <a:cxn ang="0">
                    <a:pos x="24" y="24"/>
                  </a:cxn>
                </a:cxnLst>
                <a:rect l="0" t="0" r="r" b="b"/>
                <a:pathLst>
                  <a:path w="24" h="24">
                    <a:moveTo>
                      <a:pt x="0" y="24"/>
                    </a:moveTo>
                    <a:lnTo>
                      <a:pt x="1" y="24"/>
                    </a:lnTo>
                    <a:lnTo>
                      <a:pt x="1" y="0"/>
                    </a:lnTo>
                    <a:lnTo>
                      <a:pt x="3" y="0"/>
                    </a:lnTo>
                    <a:lnTo>
                      <a:pt x="3" y="24"/>
                    </a:lnTo>
                    <a:lnTo>
                      <a:pt x="8" y="24"/>
                    </a:lnTo>
                    <a:lnTo>
                      <a:pt x="8" y="24"/>
                    </a:lnTo>
                    <a:lnTo>
                      <a:pt x="9" y="24"/>
                    </a:lnTo>
                    <a:lnTo>
                      <a:pt x="9" y="0"/>
                    </a:lnTo>
                    <a:lnTo>
                      <a:pt x="11" y="0"/>
                    </a:lnTo>
                    <a:lnTo>
                      <a:pt x="11" y="24"/>
                    </a:lnTo>
                    <a:lnTo>
                      <a:pt x="16" y="24"/>
                    </a:lnTo>
                    <a:lnTo>
                      <a:pt x="16" y="24"/>
                    </a:lnTo>
                    <a:lnTo>
                      <a:pt x="17" y="24"/>
                    </a:lnTo>
                    <a:lnTo>
                      <a:pt x="17" y="0"/>
                    </a:lnTo>
                    <a:lnTo>
                      <a:pt x="19" y="0"/>
                    </a:lnTo>
                    <a:lnTo>
                      <a:pt x="19" y="24"/>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4" name="Rectangle 36"/>
              <p:cNvSpPr>
                <a:spLocks noChangeArrowheads="1"/>
              </p:cNvSpPr>
              <p:nvPr/>
            </p:nvSpPr>
            <p:spPr bwMode="auto">
              <a:xfrm>
                <a:off x="1489" y="3095"/>
                <a:ext cx="108" cy="127"/>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5" name="Rectangle 37"/>
              <p:cNvSpPr>
                <a:spLocks noChangeArrowheads="1"/>
              </p:cNvSpPr>
              <p:nvPr/>
            </p:nvSpPr>
            <p:spPr bwMode="auto">
              <a:xfrm>
                <a:off x="1453" y="3226"/>
                <a:ext cx="198"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6" name="Rectangle 38"/>
              <p:cNvSpPr>
                <a:spLocks noChangeArrowheads="1"/>
              </p:cNvSpPr>
              <p:nvPr/>
            </p:nvSpPr>
            <p:spPr bwMode="auto">
              <a:xfrm>
                <a:off x="1442" y="3281"/>
                <a:ext cx="219"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Sequence1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7" name="Rectangle 39"/>
              <p:cNvSpPr>
                <a:spLocks noChangeArrowheads="1"/>
              </p:cNvSpPr>
              <p:nvPr/>
            </p:nvSpPr>
            <p:spPr bwMode="auto">
              <a:xfrm>
                <a:off x="1507" y="1410"/>
                <a:ext cx="108" cy="1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8" name="Freeform 40"/>
              <p:cNvSpPr>
                <a:spLocks/>
              </p:cNvSpPr>
              <p:nvPr/>
            </p:nvSpPr>
            <p:spPr bwMode="auto">
              <a:xfrm>
                <a:off x="1514" y="1418"/>
                <a:ext cx="86" cy="102"/>
              </a:xfrm>
              <a:custGeom>
                <a:avLst/>
                <a:gdLst/>
                <a:ahLst/>
                <a:cxnLst>
                  <a:cxn ang="0">
                    <a:pos x="0" y="24"/>
                  </a:cxn>
                  <a:cxn ang="0">
                    <a:pos x="1" y="24"/>
                  </a:cxn>
                  <a:cxn ang="0">
                    <a:pos x="1" y="0"/>
                  </a:cxn>
                  <a:cxn ang="0">
                    <a:pos x="1" y="0"/>
                  </a:cxn>
                  <a:cxn ang="0">
                    <a:pos x="1" y="24"/>
                  </a:cxn>
                  <a:cxn ang="0">
                    <a:pos x="2" y="24"/>
                  </a:cxn>
                  <a:cxn ang="0">
                    <a:pos x="2" y="0"/>
                  </a:cxn>
                  <a:cxn ang="0">
                    <a:pos x="3" y="0"/>
                  </a:cxn>
                  <a:cxn ang="0">
                    <a:pos x="3" y="24"/>
                  </a:cxn>
                  <a:cxn ang="0">
                    <a:pos x="3" y="24"/>
                  </a:cxn>
                  <a:cxn ang="0">
                    <a:pos x="3" y="0"/>
                  </a:cxn>
                  <a:cxn ang="0">
                    <a:pos x="4" y="0"/>
                  </a:cxn>
                  <a:cxn ang="0">
                    <a:pos x="4" y="24"/>
                  </a:cxn>
                  <a:cxn ang="0">
                    <a:pos x="8" y="24"/>
                  </a:cxn>
                  <a:cxn ang="0">
                    <a:pos x="8" y="24"/>
                  </a:cxn>
                  <a:cxn ang="0">
                    <a:pos x="9" y="24"/>
                  </a:cxn>
                  <a:cxn ang="0">
                    <a:pos x="9" y="0"/>
                  </a:cxn>
                  <a:cxn ang="0">
                    <a:pos x="9" y="0"/>
                  </a:cxn>
                  <a:cxn ang="0">
                    <a:pos x="9" y="24"/>
                  </a:cxn>
                  <a:cxn ang="0">
                    <a:pos x="10" y="24"/>
                  </a:cxn>
                  <a:cxn ang="0">
                    <a:pos x="10" y="0"/>
                  </a:cxn>
                  <a:cxn ang="0">
                    <a:pos x="11" y="0"/>
                  </a:cxn>
                  <a:cxn ang="0">
                    <a:pos x="11" y="24"/>
                  </a:cxn>
                  <a:cxn ang="0">
                    <a:pos x="11" y="24"/>
                  </a:cxn>
                  <a:cxn ang="0">
                    <a:pos x="11" y="0"/>
                  </a:cxn>
                  <a:cxn ang="0">
                    <a:pos x="12" y="0"/>
                  </a:cxn>
                  <a:cxn ang="0">
                    <a:pos x="12" y="24"/>
                  </a:cxn>
                  <a:cxn ang="0">
                    <a:pos x="16" y="24"/>
                  </a:cxn>
                  <a:cxn ang="0">
                    <a:pos x="16" y="24"/>
                  </a:cxn>
                  <a:cxn ang="0">
                    <a:pos x="17" y="24"/>
                  </a:cxn>
                  <a:cxn ang="0">
                    <a:pos x="17" y="0"/>
                  </a:cxn>
                  <a:cxn ang="0">
                    <a:pos x="17" y="0"/>
                  </a:cxn>
                  <a:cxn ang="0">
                    <a:pos x="17" y="24"/>
                  </a:cxn>
                  <a:cxn ang="0">
                    <a:pos x="18" y="24"/>
                  </a:cxn>
                  <a:cxn ang="0">
                    <a:pos x="18" y="0"/>
                  </a:cxn>
                  <a:cxn ang="0">
                    <a:pos x="19" y="0"/>
                  </a:cxn>
                  <a:cxn ang="0">
                    <a:pos x="19" y="24"/>
                  </a:cxn>
                  <a:cxn ang="0">
                    <a:pos x="19" y="24"/>
                  </a:cxn>
                  <a:cxn ang="0">
                    <a:pos x="19" y="0"/>
                  </a:cxn>
                  <a:cxn ang="0">
                    <a:pos x="20" y="0"/>
                  </a:cxn>
                  <a:cxn ang="0">
                    <a:pos x="20" y="24"/>
                  </a:cxn>
                  <a:cxn ang="0">
                    <a:pos x="24" y="24"/>
                  </a:cxn>
                  <a:cxn ang="0">
                    <a:pos x="24" y="24"/>
                  </a:cxn>
                </a:cxnLst>
                <a:rect l="0" t="0" r="r" b="b"/>
                <a:pathLst>
                  <a:path w="24" h="24">
                    <a:moveTo>
                      <a:pt x="0" y="24"/>
                    </a:moveTo>
                    <a:lnTo>
                      <a:pt x="1" y="24"/>
                    </a:lnTo>
                    <a:lnTo>
                      <a:pt x="1" y="0"/>
                    </a:lnTo>
                    <a:lnTo>
                      <a:pt x="1" y="0"/>
                    </a:lnTo>
                    <a:lnTo>
                      <a:pt x="1" y="24"/>
                    </a:lnTo>
                    <a:lnTo>
                      <a:pt x="2" y="24"/>
                    </a:lnTo>
                    <a:lnTo>
                      <a:pt x="2" y="0"/>
                    </a:lnTo>
                    <a:lnTo>
                      <a:pt x="3" y="0"/>
                    </a:lnTo>
                    <a:lnTo>
                      <a:pt x="3" y="24"/>
                    </a:lnTo>
                    <a:lnTo>
                      <a:pt x="3" y="24"/>
                    </a:lnTo>
                    <a:lnTo>
                      <a:pt x="3" y="0"/>
                    </a:lnTo>
                    <a:lnTo>
                      <a:pt x="4" y="0"/>
                    </a:lnTo>
                    <a:lnTo>
                      <a:pt x="4" y="24"/>
                    </a:lnTo>
                    <a:lnTo>
                      <a:pt x="8" y="24"/>
                    </a:lnTo>
                    <a:lnTo>
                      <a:pt x="8" y="24"/>
                    </a:lnTo>
                    <a:lnTo>
                      <a:pt x="9" y="24"/>
                    </a:lnTo>
                    <a:lnTo>
                      <a:pt x="9" y="0"/>
                    </a:lnTo>
                    <a:lnTo>
                      <a:pt x="9" y="0"/>
                    </a:lnTo>
                    <a:lnTo>
                      <a:pt x="9" y="24"/>
                    </a:lnTo>
                    <a:lnTo>
                      <a:pt x="10" y="24"/>
                    </a:lnTo>
                    <a:lnTo>
                      <a:pt x="10" y="0"/>
                    </a:lnTo>
                    <a:lnTo>
                      <a:pt x="11" y="0"/>
                    </a:lnTo>
                    <a:lnTo>
                      <a:pt x="11" y="24"/>
                    </a:lnTo>
                    <a:lnTo>
                      <a:pt x="11" y="24"/>
                    </a:lnTo>
                    <a:lnTo>
                      <a:pt x="11" y="0"/>
                    </a:lnTo>
                    <a:lnTo>
                      <a:pt x="12" y="0"/>
                    </a:lnTo>
                    <a:lnTo>
                      <a:pt x="12" y="24"/>
                    </a:lnTo>
                    <a:lnTo>
                      <a:pt x="16" y="24"/>
                    </a:lnTo>
                    <a:lnTo>
                      <a:pt x="16" y="24"/>
                    </a:lnTo>
                    <a:lnTo>
                      <a:pt x="17" y="24"/>
                    </a:lnTo>
                    <a:lnTo>
                      <a:pt x="17" y="0"/>
                    </a:lnTo>
                    <a:lnTo>
                      <a:pt x="17" y="0"/>
                    </a:lnTo>
                    <a:lnTo>
                      <a:pt x="17" y="24"/>
                    </a:lnTo>
                    <a:lnTo>
                      <a:pt x="18" y="24"/>
                    </a:lnTo>
                    <a:lnTo>
                      <a:pt x="18" y="0"/>
                    </a:lnTo>
                    <a:lnTo>
                      <a:pt x="19" y="0"/>
                    </a:lnTo>
                    <a:lnTo>
                      <a:pt x="19" y="24"/>
                    </a:lnTo>
                    <a:lnTo>
                      <a:pt x="19" y="24"/>
                    </a:lnTo>
                    <a:lnTo>
                      <a:pt x="19" y="0"/>
                    </a:lnTo>
                    <a:lnTo>
                      <a:pt x="20" y="0"/>
                    </a:lnTo>
                    <a:lnTo>
                      <a:pt x="20" y="24"/>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9" name="Rectangle 41"/>
              <p:cNvSpPr>
                <a:spLocks noChangeArrowheads="1"/>
              </p:cNvSpPr>
              <p:nvPr/>
            </p:nvSpPr>
            <p:spPr bwMode="auto">
              <a:xfrm>
                <a:off x="1507" y="1410"/>
                <a:ext cx="108" cy="126"/>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0" name="Rectangle 42"/>
              <p:cNvSpPr>
                <a:spLocks noChangeArrowheads="1"/>
              </p:cNvSpPr>
              <p:nvPr/>
            </p:nvSpPr>
            <p:spPr bwMode="auto">
              <a:xfrm>
                <a:off x="1471" y="1541"/>
                <a:ext cx="198"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1" name="Rectangle 43"/>
              <p:cNvSpPr>
                <a:spLocks noChangeArrowheads="1"/>
              </p:cNvSpPr>
              <p:nvPr/>
            </p:nvSpPr>
            <p:spPr bwMode="auto">
              <a:xfrm>
                <a:off x="1471" y="1595"/>
                <a:ext cx="198"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Sequence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2" name="Rectangle 44"/>
              <p:cNvSpPr>
                <a:spLocks noChangeArrowheads="1"/>
              </p:cNvSpPr>
              <p:nvPr/>
            </p:nvSpPr>
            <p:spPr bwMode="auto">
              <a:xfrm>
                <a:off x="1830" y="3428"/>
                <a:ext cx="108" cy="13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3" name="Rectangle 45"/>
              <p:cNvSpPr>
                <a:spLocks noChangeArrowheads="1"/>
              </p:cNvSpPr>
              <p:nvPr/>
            </p:nvSpPr>
            <p:spPr bwMode="auto">
              <a:xfrm>
                <a:off x="1830" y="3428"/>
                <a:ext cx="108" cy="135"/>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4" name="Rectangle 46"/>
              <p:cNvSpPr>
                <a:spLocks noChangeArrowheads="1"/>
              </p:cNvSpPr>
              <p:nvPr/>
            </p:nvSpPr>
            <p:spPr bwMode="auto">
              <a:xfrm>
                <a:off x="1841" y="3462"/>
                <a:ext cx="101"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5" name="Rectangle 47"/>
              <p:cNvSpPr>
                <a:spLocks noChangeArrowheads="1"/>
              </p:cNvSpPr>
              <p:nvPr/>
            </p:nvSpPr>
            <p:spPr bwMode="auto">
              <a:xfrm>
                <a:off x="1820" y="3306"/>
                <a:ext cx="144"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6" name="Rectangle 48"/>
              <p:cNvSpPr>
                <a:spLocks noChangeArrowheads="1"/>
              </p:cNvSpPr>
              <p:nvPr/>
            </p:nvSpPr>
            <p:spPr bwMode="auto">
              <a:xfrm>
                <a:off x="1798" y="3361"/>
                <a:ext cx="198"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Operator3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7" name="Rectangle 49"/>
              <p:cNvSpPr>
                <a:spLocks noChangeArrowheads="1"/>
              </p:cNvSpPr>
              <p:nvPr/>
            </p:nvSpPr>
            <p:spPr bwMode="auto">
              <a:xfrm>
                <a:off x="2478" y="3491"/>
                <a:ext cx="107" cy="13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8" name="Rectangle 50"/>
              <p:cNvSpPr>
                <a:spLocks noChangeArrowheads="1"/>
              </p:cNvSpPr>
              <p:nvPr/>
            </p:nvSpPr>
            <p:spPr bwMode="auto">
              <a:xfrm>
                <a:off x="2478" y="3491"/>
                <a:ext cx="107" cy="135"/>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9" name="Rectangle 51"/>
              <p:cNvSpPr>
                <a:spLocks noChangeArrowheads="1"/>
              </p:cNvSpPr>
              <p:nvPr/>
            </p:nvSpPr>
            <p:spPr bwMode="auto">
              <a:xfrm>
                <a:off x="2488" y="3525"/>
                <a:ext cx="101"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0" name="Rectangle 52"/>
              <p:cNvSpPr>
                <a:spLocks noChangeArrowheads="1"/>
              </p:cNvSpPr>
              <p:nvPr/>
            </p:nvSpPr>
            <p:spPr bwMode="auto">
              <a:xfrm>
                <a:off x="2467" y="3369"/>
                <a:ext cx="144"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1" name="Rectangle 53"/>
              <p:cNvSpPr>
                <a:spLocks noChangeArrowheads="1"/>
              </p:cNvSpPr>
              <p:nvPr/>
            </p:nvSpPr>
            <p:spPr bwMode="auto">
              <a:xfrm>
                <a:off x="2445" y="3424"/>
                <a:ext cx="198"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Operator2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2" name="Rectangle 54"/>
              <p:cNvSpPr>
                <a:spLocks noChangeArrowheads="1"/>
              </p:cNvSpPr>
              <p:nvPr/>
            </p:nvSpPr>
            <p:spPr bwMode="auto">
              <a:xfrm>
                <a:off x="2388" y="1911"/>
                <a:ext cx="108" cy="13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3" name="Rectangle 55"/>
              <p:cNvSpPr>
                <a:spLocks noChangeArrowheads="1"/>
              </p:cNvSpPr>
              <p:nvPr/>
            </p:nvSpPr>
            <p:spPr bwMode="auto">
              <a:xfrm>
                <a:off x="2388" y="1911"/>
                <a:ext cx="108" cy="135"/>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4" name="Rectangle 56"/>
              <p:cNvSpPr>
                <a:spLocks noChangeArrowheads="1"/>
              </p:cNvSpPr>
              <p:nvPr/>
            </p:nvSpPr>
            <p:spPr bwMode="auto">
              <a:xfrm>
                <a:off x="2398" y="1945"/>
                <a:ext cx="101"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5" name="Rectangle 57"/>
              <p:cNvSpPr>
                <a:spLocks noChangeArrowheads="1"/>
              </p:cNvSpPr>
              <p:nvPr/>
            </p:nvSpPr>
            <p:spPr bwMode="auto">
              <a:xfrm>
                <a:off x="2377" y="1789"/>
                <a:ext cx="144"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6" name="Rectangle 58"/>
              <p:cNvSpPr>
                <a:spLocks noChangeArrowheads="1"/>
              </p:cNvSpPr>
              <p:nvPr/>
            </p:nvSpPr>
            <p:spPr bwMode="auto">
              <a:xfrm>
                <a:off x="2355" y="1844"/>
                <a:ext cx="198"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Operator1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7" name="Rectangle 59"/>
              <p:cNvSpPr>
                <a:spLocks noChangeArrowheads="1"/>
              </p:cNvSpPr>
              <p:nvPr/>
            </p:nvSpPr>
            <p:spPr bwMode="auto">
              <a:xfrm>
                <a:off x="1776" y="1827"/>
                <a:ext cx="108" cy="13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8" name="Rectangle 60"/>
              <p:cNvSpPr>
                <a:spLocks noChangeArrowheads="1"/>
              </p:cNvSpPr>
              <p:nvPr/>
            </p:nvSpPr>
            <p:spPr bwMode="auto">
              <a:xfrm>
                <a:off x="1776" y="1827"/>
                <a:ext cx="108" cy="135"/>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9" name="Rectangle 61"/>
              <p:cNvSpPr>
                <a:spLocks noChangeArrowheads="1"/>
              </p:cNvSpPr>
              <p:nvPr/>
            </p:nvSpPr>
            <p:spPr bwMode="auto">
              <a:xfrm>
                <a:off x="1787" y="1861"/>
                <a:ext cx="101"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0" name="Rectangle 62"/>
              <p:cNvSpPr>
                <a:spLocks noChangeArrowheads="1"/>
              </p:cNvSpPr>
              <p:nvPr/>
            </p:nvSpPr>
            <p:spPr bwMode="auto">
              <a:xfrm>
                <a:off x="1766" y="1705"/>
                <a:ext cx="144"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1" name="Rectangle 63"/>
              <p:cNvSpPr>
                <a:spLocks noChangeArrowheads="1"/>
              </p:cNvSpPr>
              <p:nvPr/>
            </p:nvSpPr>
            <p:spPr bwMode="auto">
              <a:xfrm>
                <a:off x="1755" y="1760"/>
                <a:ext cx="173" cy="5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Operator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2" name="Rectangle 64"/>
              <p:cNvSpPr>
                <a:spLocks noChangeArrowheads="1"/>
              </p:cNvSpPr>
              <p:nvPr/>
            </p:nvSpPr>
            <p:spPr bwMode="auto">
              <a:xfrm>
                <a:off x="2093" y="3559"/>
                <a:ext cx="158" cy="2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13" name="Rectangle 65"/>
              <p:cNvSpPr>
                <a:spLocks noChangeArrowheads="1"/>
              </p:cNvSpPr>
              <p:nvPr/>
            </p:nvSpPr>
            <p:spPr bwMode="auto">
              <a:xfrm>
                <a:off x="2093" y="3559"/>
                <a:ext cx="158" cy="252"/>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14" name="Rectangle 66"/>
              <p:cNvSpPr>
                <a:spLocks noChangeArrowheads="1"/>
              </p:cNvSpPr>
              <p:nvPr/>
            </p:nvSpPr>
            <p:spPr bwMode="auto">
              <a:xfrm rot="16200000">
                <a:off x="2119" y="3540"/>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5" name="Rectangle 67"/>
              <p:cNvSpPr>
                <a:spLocks noChangeArrowheads="1"/>
              </p:cNvSpPr>
              <p:nvPr/>
            </p:nvSpPr>
            <p:spPr bwMode="auto">
              <a:xfrm rot="16200000">
                <a:off x="2112" y="3732"/>
                <a:ext cx="61"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6" name="Rectangle 68"/>
              <p:cNvSpPr>
                <a:spLocks noChangeArrowheads="1"/>
              </p:cNvSpPr>
              <p:nvPr/>
            </p:nvSpPr>
            <p:spPr bwMode="auto">
              <a:xfrm rot="16200000">
                <a:off x="2190" y="3543"/>
                <a:ext cx="50"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7" name="Rectangle 69"/>
              <p:cNvSpPr>
                <a:spLocks noChangeArrowheads="1"/>
              </p:cNvSpPr>
              <p:nvPr/>
            </p:nvSpPr>
            <p:spPr bwMode="auto">
              <a:xfrm rot="16200000">
                <a:off x="2191" y="3739"/>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8" name="Freeform 70"/>
              <p:cNvSpPr>
                <a:spLocks/>
              </p:cNvSpPr>
              <p:nvPr/>
            </p:nvSpPr>
            <p:spPr bwMode="auto">
              <a:xfrm>
                <a:off x="2100" y="3656"/>
                <a:ext cx="50"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19" name="Freeform 71"/>
              <p:cNvSpPr>
                <a:spLocks/>
              </p:cNvSpPr>
              <p:nvPr/>
            </p:nvSpPr>
            <p:spPr bwMode="auto">
              <a:xfrm>
                <a:off x="2161" y="3597"/>
                <a:ext cx="40"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0" name="Freeform 72"/>
              <p:cNvSpPr>
                <a:spLocks/>
              </p:cNvSpPr>
              <p:nvPr/>
            </p:nvSpPr>
            <p:spPr bwMode="auto">
              <a:xfrm>
                <a:off x="2179" y="3702"/>
                <a:ext cx="15" cy="29"/>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1" name="Freeform 73"/>
              <p:cNvSpPr>
                <a:spLocks/>
              </p:cNvSpPr>
              <p:nvPr/>
            </p:nvSpPr>
            <p:spPr bwMode="auto">
              <a:xfrm>
                <a:off x="2201" y="3609"/>
                <a:ext cx="18"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2" name="Freeform 74"/>
              <p:cNvSpPr>
                <a:spLocks/>
              </p:cNvSpPr>
              <p:nvPr/>
            </p:nvSpPr>
            <p:spPr bwMode="auto">
              <a:xfrm>
                <a:off x="2201" y="3668"/>
                <a:ext cx="36"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3" name="Freeform 75"/>
              <p:cNvSpPr>
                <a:spLocks/>
              </p:cNvSpPr>
              <p:nvPr/>
            </p:nvSpPr>
            <p:spPr bwMode="auto">
              <a:xfrm>
                <a:off x="2201" y="3689"/>
                <a:ext cx="18" cy="64"/>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4" name="Rectangle 76"/>
              <p:cNvSpPr>
                <a:spLocks noChangeArrowheads="1"/>
              </p:cNvSpPr>
              <p:nvPr/>
            </p:nvSpPr>
            <p:spPr bwMode="auto">
              <a:xfrm>
                <a:off x="2093" y="3559"/>
                <a:ext cx="158" cy="252"/>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5" name="Freeform 77"/>
              <p:cNvSpPr>
                <a:spLocks/>
              </p:cNvSpPr>
              <p:nvPr/>
            </p:nvSpPr>
            <p:spPr bwMode="auto">
              <a:xfrm>
                <a:off x="2122" y="3807"/>
                <a:ext cx="21" cy="17"/>
              </a:xfrm>
              <a:custGeom>
                <a:avLst/>
                <a:gdLst/>
                <a:ahLst/>
                <a:cxnLst>
                  <a:cxn ang="0">
                    <a:pos x="21" y="0"/>
                  </a:cxn>
                  <a:cxn ang="0">
                    <a:pos x="10" y="17"/>
                  </a:cxn>
                  <a:cxn ang="0">
                    <a:pos x="0" y="0"/>
                  </a:cxn>
                </a:cxnLst>
                <a:rect l="0" t="0" r="r" b="b"/>
                <a:pathLst>
                  <a:path w="21" h="17">
                    <a:moveTo>
                      <a:pt x="21" y="0"/>
                    </a:moveTo>
                    <a:lnTo>
                      <a:pt x="10" y="17"/>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6" name="Rectangle 78"/>
              <p:cNvSpPr>
                <a:spLocks noChangeArrowheads="1"/>
              </p:cNvSpPr>
              <p:nvPr/>
            </p:nvSpPr>
            <p:spPr bwMode="auto">
              <a:xfrm>
                <a:off x="1816" y="3656"/>
                <a:ext cx="273"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7" name="Rectangle 79"/>
              <p:cNvSpPr>
                <a:spLocks noChangeArrowheads="1"/>
              </p:cNvSpPr>
              <p:nvPr/>
            </p:nvSpPr>
            <p:spPr bwMode="auto">
              <a:xfrm>
                <a:off x="2722" y="3601"/>
                <a:ext cx="158" cy="2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8" name="Rectangle 80"/>
              <p:cNvSpPr>
                <a:spLocks noChangeArrowheads="1"/>
              </p:cNvSpPr>
              <p:nvPr/>
            </p:nvSpPr>
            <p:spPr bwMode="auto">
              <a:xfrm>
                <a:off x="2722" y="3601"/>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9" name="Rectangle 81"/>
              <p:cNvSpPr>
                <a:spLocks noChangeArrowheads="1"/>
              </p:cNvSpPr>
              <p:nvPr/>
            </p:nvSpPr>
            <p:spPr bwMode="auto">
              <a:xfrm rot="16200000">
                <a:off x="2748" y="3582"/>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0" name="Rectangle 82"/>
              <p:cNvSpPr>
                <a:spLocks noChangeArrowheads="1"/>
              </p:cNvSpPr>
              <p:nvPr/>
            </p:nvSpPr>
            <p:spPr bwMode="auto">
              <a:xfrm rot="16200000">
                <a:off x="2741" y="3774"/>
                <a:ext cx="61"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1" name="Rectangle 83"/>
              <p:cNvSpPr>
                <a:spLocks noChangeArrowheads="1"/>
              </p:cNvSpPr>
              <p:nvPr/>
            </p:nvSpPr>
            <p:spPr bwMode="auto">
              <a:xfrm rot="16200000">
                <a:off x="2819" y="3585"/>
                <a:ext cx="50"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2" name="Rectangle 84"/>
              <p:cNvSpPr>
                <a:spLocks noChangeArrowheads="1"/>
              </p:cNvSpPr>
              <p:nvPr/>
            </p:nvSpPr>
            <p:spPr bwMode="auto">
              <a:xfrm rot="16200000">
                <a:off x="2820" y="3781"/>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3" name="Freeform 85"/>
              <p:cNvSpPr>
                <a:spLocks/>
              </p:cNvSpPr>
              <p:nvPr/>
            </p:nvSpPr>
            <p:spPr bwMode="auto">
              <a:xfrm>
                <a:off x="2729" y="3698"/>
                <a:ext cx="51"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4" name="Freeform 86"/>
              <p:cNvSpPr>
                <a:spLocks/>
              </p:cNvSpPr>
              <p:nvPr/>
            </p:nvSpPr>
            <p:spPr bwMode="auto">
              <a:xfrm>
                <a:off x="2790" y="3639"/>
                <a:ext cx="40"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5" name="Freeform 87"/>
              <p:cNvSpPr>
                <a:spLocks/>
              </p:cNvSpPr>
              <p:nvPr/>
            </p:nvSpPr>
            <p:spPr bwMode="auto">
              <a:xfrm>
                <a:off x="2808" y="3744"/>
                <a:ext cx="15" cy="30"/>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6" name="Freeform 88"/>
              <p:cNvSpPr>
                <a:spLocks/>
              </p:cNvSpPr>
              <p:nvPr/>
            </p:nvSpPr>
            <p:spPr bwMode="auto">
              <a:xfrm>
                <a:off x="2830" y="3651"/>
                <a:ext cx="18"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7" name="Freeform 89"/>
              <p:cNvSpPr>
                <a:spLocks/>
              </p:cNvSpPr>
              <p:nvPr/>
            </p:nvSpPr>
            <p:spPr bwMode="auto">
              <a:xfrm>
                <a:off x="2830" y="3710"/>
                <a:ext cx="36"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8" name="Freeform 90"/>
              <p:cNvSpPr>
                <a:spLocks/>
              </p:cNvSpPr>
              <p:nvPr/>
            </p:nvSpPr>
            <p:spPr bwMode="auto">
              <a:xfrm>
                <a:off x="2830" y="3731"/>
                <a:ext cx="18" cy="64"/>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9" name="Rectangle 91"/>
              <p:cNvSpPr>
                <a:spLocks noChangeArrowheads="1"/>
              </p:cNvSpPr>
              <p:nvPr/>
            </p:nvSpPr>
            <p:spPr bwMode="auto">
              <a:xfrm>
                <a:off x="2722" y="3601"/>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0" name="Freeform 92"/>
              <p:cNvSpPr>
                <a:spLocks/>
              </p:cNvSpPr>
              <p:nvPr/>
            </p:nvSpPr>
            <p:spPr bwMode="auto">
              <a:xfrm>
                <a:off x="2751" y="3849"/>
                <a:ext cx="21" cy="17"/>
              </a:xfrm>
              <a:custGeom>
                <a:avLst/>
                <a:gdLst/>
                <a:ahLst/>
                <a:cxnLst>
                  <a:cxn ang="0">
                    <a:pos x="21" y="0"/>
                  </a:cxn>
                  <a:cxn ang="0">
                    <a:pos x="11" y="17"/>
                  </a:cxn>
                  <a:cxn ang="0">
                    <a:pos x="0" y="0"/>
                  </a:cxn>
                </a:cxnLst>
                <a:rect l="0" t="0" r="r" b="b"/>
                <a:pathLst>
                  <a:path w="21" h="17">
                    <a:moveTo>
                      <a:pt x="21" y="0"/>
                    </a:moveTo>
                    <a:lnTo>
                      <a:pt x="11" y="17"/>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1" name="Rectangle 93"/>
              <p:cNvSpPr>
                <a:spLocks noChangeArrowheads="1"/>
              </p:cNvSpPr>
              <p:nvPr/>
            </p:nvSpPr>
            <p:spPr bwMode="auto">
              <a:xfrm>
                <a:off x="2445" y="3698"/>
                <a:ext cx="273"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2" name="Rectangle 94"/>
              <p:cNvSpPr>
                <a:spLocks noChangeArrowheads="1"/>
              </p:cNvSpPr>
              <p:nvPr/>
            </p:nvSpPr>
            <p:spPr bwMode="auto">
              <a:xfrm>
                <a:off x="2057" y="3053"/>
                <a:ext cx="158" cy="2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3" name="Rectangle 95"/>
              <p:cNvSpPr>
                <a:spLocks noChangeArrowheads="1"/>
              </p:cNvSpPr>
              <p:nvPr/>
            </p:nvSpPr>
            <p:spPr bwMode="auto">
              <a:xfrm>
                <a:off x="2057" y="3053"/>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4" name="Rectangle 96"/>
              <p:cNvSpPr>
                <a:spLocks noChangeArrowheads="1"/>
              </p:cNvSpPr>
              <p:nvPr/>
            </p:nvSpPr>
            <p:spPr bwMode="auto">
              <a:xfrm rot="16200000">
                <a:off x="2083" y="3034"/>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5" name="Rectangle 97"/>
              <p:cNvSpPr>
                <a:spLocks noChangeArrowheads="1"/>
              </p:cNvSpPr>
              <p:nvPr/>
            </p:nvSpPr>
            <p:spPr bwMode="auto">
              <a:xfrm rot="16200000">
                <a:off x="2076" y="3225"/>
                <a:ext cx="61"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6" name="Rectangle 98"/>
              <p:cNvSpPr>
                <a:spLocks noChangeArrowheads="1"/>
              </p:cNvSpPr>
              <p:nvPr/>
            </p:nvSpPr>
            <p:spPr bwMode="auto">
              <a:xfrm rot="16200000">
                <a:off x="2154" y="3037"/>
                <a:ext cx="50"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7" name="Rectangle 99"/>
              <p:cNvSpPr>
                <a:spLocks noChangeArrowheads="1"/>
              </p:cNvSpPr>
              <p:nvPr/>
            </p:nvSpPr>
            <p:spPr bwMode="auto">
              <a:xfrm rot="16200000">
                <a:off x="2155" y="3232"/>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8" name="Freeform 100"/>
              <p:cNvSpPr>
                <a:spLocks/>
              </p:cNvSpPr>
              <p:nvPr/>
            </p:nvSpPr>
            <p:spPr bwMode="auto">
              <a:xfrm>
                <a:off x="2064" y="3150"/>
                <a:ext cx="50" cy="51"/>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9" name="Freeform 101"/>
              <p:cNvSpPr>
                <a:spLocks/>
              </p:cNvSpPr>
              <p:nvPr/>
            </p:nvSpPr>
            <p:spPr bwMode="auto">
              <a:xfrm>
                <a:off x="2125" y="3091"/>
                <a:ext cx="40" cy="16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0" name="Freeform 102"/>
              <p:cNvSpPr>
                <a:spLocks/>
              </p:cNvSpPr>
              <p:nvPr/>
            </p:nvSpPr>
            <p:spPr bwMode="auto">
              <a:xfrm>
                <a:off x="2143" y="3196"/>
                <a:ext cx="15" cy="30"/>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1" name="Freeform 103"/>
              <p:cNvSpPr>
                <a:spLocks/>
              </p:cNvSpPr>
              <p:nvPr/>
            </p:nvSpPr>
            <p:spPr bwMode="auto">
              <a:xfrm>
                <a:off x="2165" y="3104"/>
                <a:ext cx="18"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2" name="Freeform 104"/>
              <p:cNvSpPr>
                <a:spLocks/>
              </p:cNvSpPr>
              <p:nvPr/>
            </p:nvSpPr>
            <p:spPr bwMode="auto">
              <a:xfrm>
                <a:off x="2165" y="3163"/>
                <a:ext cx="36"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3" name="Freeform 105"/>
              <p:cNvSpPr>
                <a:spLocks/>
              </p:cNvSpPr>
              <p:nvPr/>
            </p:nvSpPr>
            <p:spPr bwMode="auto">
              <a:xfrm>
                <a:off x="2165" y="3184"/>
                <a:ext cx="18" cy="63"/>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4" name="Rectangle 106"/>
              <p:cNvSpPr>
                <a:spLocks noChangeArrowheads="1"/>
              </p:cNvSpPr>
              <p:nvPr/>
            </p:nvSpPr>
            <p:spPr bwMode="auto">
              <a:xfrm>
                <a:off x="2057" y="3053"/>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5" name="Freeform 107"/>
              <p:cNvSpPr>
                <a:spLocks/>
              </p:cNvSpPr>
              <p:nvPr/>
            </p:nvSpPr>
            <p:spPr bwMode="auto">
              <a:xfrm>
                <a:off x="2086" y="3302"/>
                <a:ext cx="21" cy="17"/>
              </a:xfrm>
              <a:custGeom>
                <a:avLst/>
                <a:gdLst/>
                <a:ahLst/>
                <a:cxnLst>
                  <a:cxn ang="0">
                    <a:pos x="21" y="0"/>
                  </a:cxn>
                  <a:cxn ang="0">
                    <a:pos x="10" y="17"/>
                  </a:cxn>
                  <a:cxn ang="0">
                    <a:pos x="0" y="0"/>
                  </a:cxn>
                </a:cxnLst>
                <a:rect l="0" t="0" r="r" b="b"/>
                <a:pathLst>
                  <a:path w="21" h="17">
                    <a:moveTo>
                      <a:pt x="21" y="0"/>
                    </a:moveTo>
                    <a:lnTo>
                      <a:pt x="10" y="17"/>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6" name="Rectangle 108"/>
              <p:cNvSpPr>
                <a:spLocks noChangeArrowheads="1"/>
              </p:cNvSpPr>
              <p:nvPr/>
            </p:nvSpPr>
            <p:spPr bwMode="auto">
              <a:xfrm>
                <a:off x="1780" y="3150"/>
                <a:ext cx="273"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7" name="Rectangle 109"/>
              <p:cNvSpPr>
                <a:spLocks noChangeArrowheads="1"/>
              </p:cNvSpPr>
              <p:nvPr/>
            </p:nvSpPr>
            <p:spPr bwMode="auto">
              <a:xfrm>
                <a:off x="2650" y="3053"/>
                <a:ext cx="158" cy="2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8" name="Rectangle 110"/>
              <p:cNvSpPr>
                <a:spLocks noChangeArrowheads="1"/>
              </p:cNvSpPr>
              <p:nvPr/>
            </p:nvSpPr>
            <p:spPr bwMode="auto">
              <a:xfrm>
                <a:off x="2650" y="3053"/>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9" name="Rectangle 111"/>
              <p:cNvSpPr>
                <a:spLocks noChangeArrowheads="1"/>
              </p:cNvSpPr>
              <p:nvPr/>
            </p:nvSpPr>
            <p:spPr bwMode="auto">
              <a:xfrm rot="16200000">
                <a:off x="2676" y="3034"/>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60" name="Rectangle 112"/>
              <p:cNvSpPr>
                <a:spLocks noChangeArrowheads="1"/>
              </p:cNvSpPr>
              <p:nvPr/>
            </p:nvSpPr>
            <p:spPr bwMode="auto">
              <a:xfrm rot="16200000">
                <a:off x="2669" y="3225"/>
                <a:ext cx="61"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61" name="Rectangle 113"/>
              <p:cNvSpPr>
                <a:spLocks noChangeArrowheads="1"/>
              </p:cNvSpPr>
              <p:nvPr/>
            </p:nvSpPr>
            <p:spPr bwMode="auto">
              <a:xfrm rot="16200000">
                <a:off x="2747" y="3037"/>
                <a:ext cx="50"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62" name="Rectangle 114"/>
              <p:cNvSpPr>
                <a:spLocks noChangeArrowheads="1"/>
              </p:cNvSpPr>
              <p:nvPr/>
            </p:nvSpPr>
            <p:spPr bwMode="auto">
              <a:xfrm rot="16200000">
                <a:off x="2748" y="3232"/>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63" name="Freeform 115"/>
              <p:cNvSpPr>
                <a:spLocks/>
              </p:cNvSpPr>
              <p:nvPr/>
            </p:nvSpPr>
            <p:spPr bwMode="auto">
              <a:xfrm>
                <a:off x="2657" y="3150"/>
                <a:ext cx="51" cy="51"/>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4" name="Freeform 116"/>
              <p:cNvSpPr>
                <a:spLocks/>
              </p:cNvSpPr>
              <p:nvPr/>
            </p:nvSpPr>
            <p:spPr bwMode="auto">
              <a:xfrm>
                <a:off x="2718" y="3091"/>
                <a:ext cx="40" cy="16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5" name="Freeform 117"/>
              <p:cNvSpPr>
                <a:spLocks/>
              </p:cNvSpPr>
              <p:nvPr/>
            </p:nvSpPr>
            <p:spPr bwMode="auto">
              <a:xfrm>
                <a:off x="2736" y="3196"/>
                <a:ext cx="15" cy="30"/>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6" name="Freeform 118"/>
              <p:cNvSpPr>
                <a:spLocks/>
              </p:cNvSpPr>
              <p:nvPr/>
            </p:nvSpPr>
            <p:spPr bwMode="auto">
              <a:xfrm>
                <a:off x="2758" y="3104"/>
                <a:ext cx="18"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7" name="Freeform 119"/>
              <p:cNvSpPr>
                <a:spLocks/>
              </p:cNvSpPr>
              <p:nvPr/>
            </p:nvSpPr>
            <p:spPr bwMode="auto">
              <a:xfrm>
                <a:off x="2758" y="3163"/>
                <a:ext cx="36"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8" name="Freeform 120"/>
              <p:cNvSpPr>
                <a:spLocks/>
              </p:cNvSpPr>
              <p:nvPr/>
            </p:nvSpPr>
            <p:spPr bwMode="auto">
              <a:xfrm>
                <a:off x="2758" y="3184"/>
                <a:ext cx="18" cy="63"/>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9" name="Rectangle 121"/>
              <p:cNvSpPr>
                <a:spLocks noChangeArrowheads="1"/>
              </p:cNvSpPr>
              <p:nvPr/>
            </p:nvSpPr>
            <p:spPr bwMode="auto">
              <a:xfrm>
                <a:off x="2650" y="3053"/>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70" name="Freeform 122"/>
              <p:cNvSpPr>
                <a:spLocks/>
              </p:cNvSpPr>
              <p:nvPr/>
            </p:nvSpPr>
            <p:spPr bwMode="auto">
              <a:xfrm>
                <a:off x="2679" y="3302"/>
                <a:ext cx="22" cy="17"/>
              </a:xfrm>
              <a:custGeom>
                <a:avLst/>
                <a:gdLst/>
                <a:ahLst/>
                <a:cxnLst>
                  <a:cxn ang="0">
                    <a:pos x="22" y="0"/>
                  </a:cxn>
                  <a:cxn ang="0">
                    <a:pos x="11" y="17"/>
                  </a:cxn>
                  <a:cxn ang="0">
                    <a:pos x="0" y="0"/>
                  </a:cxn>
                </a:cxnLst>
                <a:rect l="0" t="0" r="r" b="b"/>
                <a:pathLst>
                  <a:path w="22" h="17">
                    <a:moveTo>
                      <a:pt x="22" y="0"/>
                    </a:moveTo>
                    <a:lnTo>
                      <a:pt x="11" y="17"/>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71" name="Rectangle 123"/>
              <p:cNvSpPr>
                <a:spLocks noChangeArrowheads="1"/>
              </p:cNvSpPr>
              <p:nvPr/>
            </p:nvSpPr>
            <p:spPr bwMode="auto">
              <a:xfrm>
                <a:off x="2373" y="3150"/>
                <a:ext cx="273"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72" name="Rectangle 124"/>
              <p:cNvSpPr>
                <a:spLocks noChangeArrowheads="1"/>
              </p:cNvSpPr>
              <p:nvPr/>
            </p:nvSpPr>
            <p:spPr bwMode="auto">
              <a:xfrm>
                <a:off x="2560" y="1389"/>
                <a:ext cx="158" cy="2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73" name="Rectangle 125"/>
              <p:cNvSpPr>
                <a:spLocks noChangeArrowheads="1"/>
              </p:cNvSpPr>
              <p:nvPr/>
            </p:nvSpPr>
            <p:spPr bwMode="auto">
              <a:xfrm>
                <a:off x="2560" y="1389"/>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74" name="Rectangle 126"/>
              <p:cNvSpPr>
                <a:spLocks noChangeArrowheads="1"/>
              </p:cNvSpPr>
              <p:nvPr/>
            </p:nvSpPr>
            <p:spPr bwMode="auto">
              <a:xfrm rot="16200000">
                <a:off x="2586" y="1371"/>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75" name="Rectangle 127"/>
              <p:cNvSpPr>
                <a:spLocks noChangeArrowheads="1"/>
              </p:cNvSpPr>
              <p:nvPr/>
            </p:nvSpPr>
            <p:spPr bwMode="auto">
              <a:xfrm rot="16200000">
                <a:off x="2579" y="1561"/>
                <a:ext cx="61"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76" name="Rectangle 128"/>
              <p:cNvSpPr>
                <a:spLocks noChangeArrowheads="1"/>
              </p:cNvSpPr>
              <p:nvPr/>
            </p:nvSpPr>
            <p:spPr bwMode="auto">
              <a:xfrm rot="16200000">
                <a:off x="2657" y="1374"/>
                <a:ext cx="50"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77" name="Rectangle 129"/>
              <p:cNvSpPr>
                <a:spLocks noChangeArrowheads="1"/>
              </p:cNvSpPr>
              <p:nvPr/>
            </p:nvSpPr>
            <p:spPr bwMode="auto">
              <a:xfrm rot="16200000">
                <a:off x="2658" y="1568"/>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78" name="Freeform 130"/>
              <p:cNvSpPr>
                <a:spLocks/>
              </p:cNvSpPr>
              <p:nvPr/>
            </p:nvSpPr>
            <p:spPr bwMode="auto">
              <a:xfrm>
                <a:off x="2567" y="1486"/>
                <a:ext cx="51"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79" name="Freeform 131"/>
              <p:cNvSpPr>
                <a:spLocks/>
              </p:cNvSpPr>
              <p:nvPr/>
            </p:nvSpPr>
            <p:spPr bwMode="auto">
              <a:xfrm>
                <a:off x="2629" y="1427"/>
                <a:ext cx="39"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0" name="Freeform 132"/>
              <p:cNvSpPr>
                <a:spLocks/>
              </p:cNvSpPr>
              <p:nvPr/>
            </p:nvSpPr>
            <p:spPr bwMode="auto">
              <a:xfrm>
                <a:off x="2647" y="1532"/>
                <a:ext cx="14" cy="30"/>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1" name="Freeform 133"/>
              <p:cNvSpPr>
                <a:spLocks/>
              </p:cNvSpPr>
              <p:nvPr/>
            </p:nvSpPr>
            <p:spPr bwMode="auto">
              <a:xfrm>
                <a:off x="2668" y="1440"/>
                <a:ext cx="18"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2" name="Freeform 134"/>
              <p:cNvSpPr>
                <a:spLocks/>
              </p:cNvSpPr>
              <p:nvPr/>
            </p:nvSpPr>
            <p:spPr bwMode="auto">
              <a:xfrm>
                <a:off x="2668" y="1499"/>
                <a:ext cx="36"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3" name="Freeform 135"/>
              <p:cNvSpPr>
                <a:spLocks/>
              </p:cNvSpPr>
              <p:nvPr/>
            </p:nvSpPr>
            <p:spPr bwMode="auto">
              <a:xfrm>
                <a:off x="2668" y="1520"/>
                <a:ext cx="18" cy="63"/>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4" name="Rectangle 136"/>
              <p:cNvSpPr>
                <a:spLocks noChangeArrowheads="1"/>
              </p:cNvSpPr>
              <p:nvPr/>
            </p:nvSpPr>
            <p:spPr bwMode="auto">
              <a:xfrm>
                <a:off x="2560" y="1389"/>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5" name="Freeform 137"/>
              <p:cNvSpPr>
                <a:spLocks/>
              </p:cNvSpPr>
              <p:nvPr/>
            </p:nvSpPr>
            <p:spPr bwMode="auto">
              <a:xfrm>
                <a:off x="2589" y="1638"/>
                <a:ext cx="22" cy="16"/>
              </a:xfrm>
              <a:custGeom>
                <a:avLst/>
                <a:gdLst/>
                <a:ahLst/>
                <a:cxnLst>
                  <a:cxn ang="0">
                    <a:pos x="22" y="0"/>
                  </a:cxn>
                  <a:cxn ang="0">
                    <a:pos x="11" y="16"/>
                  </a:cxn>
                  <a:cxn ang="0">
                    <a:pos x="0" y="0"/>
                  </a:cxn>
                </a:cxnLst>
                <a:rect l="0" t="0" r="r" b="b"/>
                <a:pathLst>
                  <a:path w="22" h="16">
                    <a:moveTo>
                      <a:pt x="22" y="0"/>
                    </a:moveTo>
                    <a:lnTo>
                      <a:pt x="11" y="16"/>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6" name="Rectangle 138"/>
              <p:cNvSpPr>
                <a:spLocks noChangeArrowheads="1"/>
              </p:cNvSpPr>
              <p:nvPr/>
            </p:nvSpPr>
            <p:spPr bwMode="auto">
              <a:xfrm>
                <a:off x="2283" y="1486"/>
                <a:ext cx="273"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87" name="Rectangle 139"/>
              <p:cNvSpPr>
                <a:spLocks noChangeArrowheads="1"/>
              </p:cNvSpPr>
              <p:nvPr/>
            </p:nvSpPr>
            <p:spPr bwMode="auto">
              <a:xfrm>
                <a:off x="2003" y="2000"/>
                <a:ext cx="158" cy="2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8" name="Rectangle 140"/>
              <p:cNvSpPr>
                <a:spLocks noChangeArrowheads="1"/>
              </p:cNvSpPr>
              <p:nvPr/>
            </p:nvSpPr>
            <p:spPr bwMode="auto">
              <a:xfrm>
                <a:off x="2003" y="2000"/>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9" name="Rectangle 141"/>
              <p:cNvSpPr>
                <a:spLocks noChangeArrowheads="1"/>
              </p:cNvSpPr>
              <p:nvPr/>
            </p:nvSpPr>
            <p:spPr bwMode="auto">
              <a:xfrm rot="16200000">
                <a:off x="2029" y="1982"/>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90" name="Rectangle 142"/>
              <p:cNvSpPr>
                <a:spLocks noChangeArrowheads="1"/>
              </p:cNvSpPr>
              <p:nvPr/>
            </p:nvSpPr>
            <p:spPr bwMode="auto">
              <a:xfrm rot="16200000">
                <a:off x="2022" y="2172"/>
                <a:ext cx="61"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91" name="Rectangle 143"/>
              <p:cNvSpPr>
                <a:spLocks noChangeArrowheads="1"/>
              </p:cNvSpPr>
              <p:nvPr/>
            </p:nvSpPr>
            <p:spPr bwMode="auto">
              <a:xfrm rot="16200000">
                <a:off x="2100" y="1984"/>
                <a:ext cx="50"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92" name="Rectangle 144"/>
              <p:cNvSpPr>
                <a:spLocks noChangeArrowheads="1"/>
              </p:cNvSpPr>
              <p:nvPr/>
            </p:nvSpPr>
            <p:spPr bwMode="auto">
              <a:xfrm rot="16200000">
                <a:off x="2101" y="2179"/>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93" name="Freeform 145"/>
              <p:cNvSpPr>
                <a:spLocks/>
              </p:cNvSpPr>
              <p:nvPr/>
            </p:nvSpPr>
            <p:spPr bwMode="auto">
              <a:xfrm>
                <a:off x="2010" y="2097"/>
                <a:ext cx="50"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4" name="Freeform 146"/>
              <p:cNvSpPr>
                <a:spLocks/>
              </p:cNvSpPr>
              <p:nvPr/>
            </p:nvSpPr>
            <p:spPr bwMode="auto">
              <a:xfrm>
                <a:off x="2071" y="2038"/>
                <a:ext cx="40"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5" name="Freeform 147"/>
              <p:cNvSpPr>
                <a:spLocks/>
              </p:cNvSpPr>
              <p:nvPr/>
            </p:nvSpPr>
            <p:spPr bwMode="auto">
              <a:xfrm>
                <a:off x="2089" y="2143"/>
                <a:ext cx="15" cy="30"/>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6" name="Freeform 148"/>
              <p:cNvSpPr>
                <a:spLocks/>
              </p:cNvSpPr>
              <p:nvPr/>
            </p:nvSpPr>
            <p:spPr bwMode="auto">
              <a:xfrm>
                <a:off x="2111" y="2050"/>
                <a:ext cx="18"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7" name="Freeform 149"/>
              <p:cNvSpPr>
                <a:spLocks/>
              </p:cNvSpPr>
              <p:nvPr/>
            </p:nvSpPr>
            <p:spPr bwMode="auto">
              <a:xfrm>
                <a:off x="2111" y="2109"/>
                <a:ext cx="36"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8" name="Freeform 150"/>
              <p:cNvSpPr>
                <a:spLocks/>
              </p:cNvSpPr>
              <p:nvPr/>
            </p:nvSpPr>
            <p:spPr bwMode="auto">
              <a:xfrm>
                <a:off x="2111" y="2130"/>
                <a:ext cx="18" cy="64"/>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9" name="Rectangle 151"/>
              <p:cNvSpPr>
                <a:spLocks noChangeArrowheads="1"/>
              </p:cNvSpPr>
              <p:nvPr/>
            </p:nvSpPr>
            <p:spPr bwMode="auto">
              <a:xfrm>
                <a:off x="2003" y="2000"/>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0" name="Freeform 152"/>
              <p:cNvSpPr>
                <a:spLocks/>
              </p:cNvSpPr>
              <p:nvPr/>
            </p:nvSpPr>
            <p:spPr bwMode="auto">
              <a:xfrm>
                <a:off x="2032" y="2248"/>
                <a:ext cx="21" cy="17"/>
              </a:xfrm>
              <a:custGeom>
                <a:avLst/>
                <a:gdLst/>
                <a:ahLst/>
                <a:cxnLst>
                  <a:cxn ang="0">
                    <a:pos x="21" y="0"/>
                  </a:cxn>
                  <a:cxn ang="0">
                    <a:pos x="11" y="17"/>
                  </a:cxn>
                  <a:cxn ang="0">
                    <a:pos x="0" y="0"/>
                  </a:cxn>
                </a:cxnLst>
                <a:rect l="0" t="0" r="r" b="b"/>
                <a:pathLst>
                  <a:path w="21" h="17">
                    <a:moveTo>
                      <a:pt x="21" y="0"/>
                    </a:moveTo>
                    <a:lnTo>
                      <a:pt x="11" y="17"/>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1" name="Rectangle 153"/>
              <p:cNvSpPr>
                <a:spLocks noChangeArrowheads="1"/>
              </p:cNvSpPr>
              <p:nvPr/>
            </p:nvSpPr>
            <p:spPr bwMode="auto">
              <a:xfrm>
                <a:off x="1726" y="2097"/>
                <a:ext cx="273"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02" name="Rectangle 154"/>
              <p:cNvSpPr>
                <a:spLocks noChangeArrowheads="1"/>
              </p:cNvSpPr>
              <p:nvPr/>
            </p:nvSpPr>
            <p:spPr bwMode="auto">
              <a:xfrm>
                <a:off x="2596" y="2000"/>
                <a:ext cx="158" cy="2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3" name="Rectangle 155"/>
              <p:cNvSpPr>
                <a:spLocks noChangeArrowheads="1"/>
              </p:cNvSpPr>
              <p:nvPr/>
            </p:nvSpPr>
            <p:spPr bwMode="auto">
              <a:xfrm>
                <a:off x="2596" y="2000"/>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4" name="Rectangle 156"/>
              <p:cNvSpPr>
                <a:spLocks noChangeArrowheads="1"/>
              </p:cNvSpPr>
              <p:nvPr/>
            </p:nvSpPr>
            <p:spPr bwMode="auto">
              <a:xfrm rot="16200000">
                <a:off x="2622" y="1981"/>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05" name="Rectangle 157"/>
              <p:cNvSpPr>
                <a:spLocks noChangeArrowheads="1"/>
              </p:cNvSpPr>
              <p:nvPr/>
            </p:nvSpPr>
            <p:spPr bwMode="auto">
              <a:xfrm rot="16200000">
                <a:off x="2615" y="2172"/>
                <a:ext cx="61"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06" name="Rectangle 158"/>
              <p:cNvSpPr>
                <a:spLocks noChangeArrowheads="1"/>
              </p:cNvSpPr>
              <p:nvPr/>
            </p:nvSpPr>
            <p:spPr bwMode="auto">
              <a:xfrm rot="16200000">
                <a:off x="2693" y="1984"/>
                <a:ext cx="50"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07" name="Rectangle 159"/>
              <p:cNvSpPr>
                <a:spLocks noChangeArrowheads="1"/>
              </p:cNvSpPr>
              <p:nvPr/>
            </p:nvSpPr>
            <p:spPr bwMode="auto">
              <a:xfrm rot="16200000">
                <a:off x="2694" y="2179"/>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08" name="Freeform 160"/>
              <p:cNvSpPr>
                <a:spLocks/>
              </p:cNvSpPr>
              <p:nvPr/>
            </p:nvSpPr>
            <p:spPr bwMode="auto">
              <a:xfrm>
                <a:off x="2603" y="2097"/>
                <a:ext cx="51"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9" name="Freeform 161"/>
              <p:cNvSpPr>
                <a:spLocks/>
              </p:cNvSpPr>
              <p:nvPr/>
            </p:nvSpPr>
            <p:spPr bwMode="auto">
              <a:xfrm>
                <a:off x="2665" y="2038"/>
                <a:ext cx="39"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0" name="Freeform 162"/>
              <p:cNvSpPr>
                <a:spLocks/>
              </p:cNvSpPr>
              <p:nvPr/>
            </p:nvSpPr>
            <p:spPr bwMode="auto">
              <a:xfrm>
                <a:off x="2683" y="2143"/>
                <a:ext cx="14" cy="30"/>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1" name="Freeform 163"/>
              <p:cNvSpPr>
                <a:spLocks/>
              </p:cNvSpPr>
              <p:nvPr/>
            </p:nvSpPr>
            <p:spPr bwMode="auto">
              <a:xfrm>
                <a:off x="2704" y="2050"/>
                <a:ext cx="18"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 name="Freeform 164"/>
              <p:cNvSpPr>
                <a:spLocks/>
              </p:cNvSpPr>
              <p:nvPr/>
            </p:nvSpPr>
            <p:spPr bwMode="auto">
              <a:xfrm>
                <a:off x="2704" y="2109"/>
                <a:ext cx="36"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3" name="Freeform 165"/>
              <p:cNvSpPr>
                <a:spLocks/>
              </p:cNvSpPr>
              <p:nvPr/>
            </p:nvSpPr>
            <p:spPr bwMode="auto">
              <a:xfrm>
                <a:off x="2704" y="2130"/>
                <a:ext cx="18" cy="64"/>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4" name="Rectangle 166"/>
              <p:cNvSpPr>
                <a:spLocks noChangeArrowheads="1"/>
              </p:cNvSpPr>
              <p:nvPr/>
            </p:nvSpPr>
            <p:spPr bwMode="auto">
              <a:xfrm>
                <a:off x="2596" y="2000"/>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5" name="Freeform 167"/>
              <p:cNvSpPr>
                <a:spLocks/>
              </p:cNvSpPr>
              <p:nvPr/>
            </p:nvSpPr>
            <p:spPr bwMode="auto">
              <a:xfrm>
                <a:off x="2625" y="2248"/>
                <a:ext cx="22" cy="17"/>
              </a:xfrm>
              <a:custGeom>
                <a:avLst/>
                <a:gdLst/>
                <a:ahLst/>
                <a:cxnLst>
                  <a:cxn ang="0">
                    <a:pos x="22" y="0"/>
                  </a:cxn>
                  <a:cxn ang="0">
                    <a:pos x="11" y="17"/>
                  </a:cxn>
                  <a:cxn ang="0">
                    <a:pos x="0" y="0"/>
                  </a:cxn>
                </a:cxnLst>
                <a:rect l="0" t="0" r="r" b="b"/>
                <a:pathLst>
                  <a:path w="22" h="17">
                    <a:moveTo>
                      <a:pt x="22" y="0"/>
                    </a:moveTo>
                    <a:lnTo>
                      <a:pt x="11" y="17"/>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6" name="Rectangle 168"/>
              <p:cNvSpPr>
                <a:spLocks noChangeArrowheads="1"/>
              </p:cNvSpPr>
              <p:nvPr/>
            </p:nvSpPr>
            <p:spPr bwMode="auto">
              <a:xfrm>
                <a:off x="2319" y="2097"/>
                <a:ext cx="273"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17" name="Rectangle 169"/>
              <p:cNvSpPr>
                <a:spLocks noChangeArrowheads="1"/>
              </p:cNvSpPr>
              <p:nvPr/>
            </p:nvSpPr>
            <p:spPr bwMode="auto">
              <a:xfrm>
                <a:off x="2021" y="1389"/>
                <a:ext cx="158" cy="2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8" name="Rectangle 170"/>
              <p:cNvSpPr>
                <a:spLocks noChangeArrowheads="1"/>
              </p:cNvSpPr>
              <p:nvPr/>
            </p:nvSpPr>
            <p:spPr bwMode="auto">
              <a:xfrm>
                <a:off x="2021" y="1389"/>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9" name="Rectangle 171"/>
              <p:cNvSpPr>
                <a:spLocks noChangeArrowheads="1"/>
              </p:cNvSpPr>
              <p:nvPr/>
            </p:nvSpPr>
            <p:spPr bwMode="auto">
              <a:xfrm rot="16200000">
                <a:off x="2047" y="1370"/>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20" name="Rectangle 172"/>
              <p:cNvSpPr>
                <a:spLocks noChangeArrowheads="1"/>
              </p:cNvSpPr>
              <p:nvPr/>
            </p:nvSpPr>
            <p:spPr bwMode="auto">
              <a:xfrm rot="16200000">
                <a:off x="2040" y="1561"/>
                <a:ext cx="61"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21" name="Rectangle 173"/>
              <p:cNvSpPr>
                <a:spLocks noChangeArrowheads="1"/>
              </p:cNvSpPr>
              <p:nvPr/>
            </p:nvSpPr>
            <p:spPr bwMode="auto">
              <a:xfrm rot="16200000">
                <a:off x="2118" y="1374"/>
                <a:ext cx="50"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22" name="Rectangle 174"/>
              <p:cNvSpPr>
                <a:spLocks noChangeArrowheads="1"/>
              </p:cNvSpPr>
              <p:nvPr/>
            </p:nvSpPr>
            <p:spPr bwMode="auto">
              <a:xfrm rot="16200000">
                <a:off x="2119" y="1569"/>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23" name="Freeform 175"/>
              <p:cNvSpPr>
                <a:spLocks/>
              </p:cNvSpPr>
              <p:nvPr/>
            </p:nvSpPr>
            <p:spPr bwMode="auto">
              <a:xfrm>
                <a:off x="2028" y="1486"/>
                <a:ext cx="50"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4" name="Freeform 176"/>
              <p:cNvSpPr>
                <a:spLocks/>
              </p:cNvSpPr>
              <p:nvPr/>
            </p:nvSpPr>
            <p:spPr bwMode="auto">
              <a:xfrm>
                <a:off x="2089" y="1427"/>
                <a:ext cx="40"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5" name="Freeform 177"/>
              <p:cNvSpPr>
                <a:spLocks/>
              </p:cNvSpPr>
              <p:nvPr/>
            </p:nvSpPr>
            <p:spPr bwMode="auto">
              <a:xfrm>
                <a:off x="2107" y="1532"/>
                <a:ext cx="15" cy="30"/>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6" name="Freeform 178"/>
              <p:cNvSpPr>
                <a:spLocks/>
              </p:cNvSpPr>
              <p:nvPr/>
            </p:nvSpPr>
            <p:spPr bwMode="auto">
              <a:xfrm>
                <a:off x="2129" y="1440"/>
                <a:ext cx="18"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7" name="Freeform 179"/>
              <p:cNvSpPr>
                <a:spLocks/>
              </p:cNvSpPr>
              <p:nvPr/>
            </p:nvSpPr>
            <p:spPr bwMode="auto">
              <a:xfrm>
                <a:off x="2129" y="1499"/>
                <a:ext cx="36"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8" name="Freeform 180"/>
              <p:cNvSpPr>
                <a:spLocks/>
              </p:cNvSpPr>
              <p:nvPr/>
            </p:nvSpPr>
            <p:spPr bwMode="auto">
              <a:xfrm>
                <a:off x="2129" y="1520"/>
                <a:ext cx="18" cy="63"/>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9" name="Rectangle 181"/>
              <p:cNvSpPr>
                <a:spLocks noChangeArrowheads="1"/>
              </p:cNvSpPr>
              <p:nvPr/>
            </p:nvSpPr>
            <p:spPr bwMode="auto">
              <a:xfrm>
                <a:off x="2021" y="1389"/>
                <a:ext cx="158" cy="253"/>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0" name="Freeform 182"/>
              <p:cNvSpPr>
                <a:spLocks/>
              </p:cNvSpPr>
              <p:nvPr/>
            </p:nvSpPr>
            <p:spPr bwMode="auto">
              <a:xfrm>
                <a:off x="2050" y="1638"/>
                <a:ext cx="21" cy="16"/>
              </a:xfrm>
              <a:custGeom>
                <a:avLst/>
                <a:gdLst/>
                <a:ahLst/>
                <a:cxnLst>
                  <a:cxn ang="0">
                    <a:pos x="21" y="0"/>
                  </a:cxn>
                  <a:cxn ang="0">
                    <a:pos x="10" y="16"/>
                  </a:cxn>
                  <a:cxn ang="0">
                    <a:pos x="0" y="0"/>
                  </a:cxn>
                </a:cxnLst>
                <a:rect l="0" t="0" r="r" b="b"/>
                <a:pathLst>
                  <a:path w="21" h="16">
                    <a:moveTo>
                      <a:pt x="21" y="0"/>
                    </a:moveTo>
                    <a:lnTo>
                      <a:pt x="10" y="16"/>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1" name="Rectangle 183"/>
              <p:cNvSpPr>
                <a:spLocks noChangeArrowheads="1"/>
              </p:cNvSpPr>
              <p:nvPr/>
            </p:nvSpPr>
            <p:spPr bwMode="auto">
              <a:xfrm>
                <a:off x="1769" y="1486"/>
                <a:ext cx="248"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32" name="Rectangle 184"/>
              <p:cNvSpPr>
                <a:spLocks noChangeArrowheads="1"/>
              </p:cNvSpPr>
              <p:nvPr/>
            </p:nvSpPr>
            <p:spPr bwMode="auto">
              <a:xfrm>
                <a:off x="960" y="3201"/>
                <a:ext cx="302" cy="5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3" name="Freeform 185"/>
              <p:cNvSpPr>
                <a:spLocks/>
              </p:cNvSpPr>
              <p:nvPr/>
            </p:nvSpPr>
            <p:spPr bwMode="auto">
              <a:xfrm>
                <a:off x="957" y="3196"/>
                <a:ext cx="298" cy="228"/>
              </a:xfrm>
              <a:custGeom>
                <a:avLst/>
                <a:gdLst/>
                <a:ahLst/>
                <a:cxnLst>
                  <a:cxn ang="0">
                    <a:pos x="42" y="0"/>
                  </a:cxn>
                  <a:cxn ang="0">
                    <a:pos x="42" y="54"/>
                  </a:cxn>
                  <a:cxn ang="0">
                    <a:pos x="0" y="54"/>
                  </a:cxn>
                  <a:cxn ang="0">
                    <a:pos x="83" y="54"/>
                  </a:cxn>
                </a:cxnLst>
                <a:rect l="0" t="0" r="r" b="b"/>
                <a:pathLst>
                  <a:path w="83" h="54">
                    <a:moveTo>
                      <a:pt x="42" y="0"/>
                    </a:moveTo>
                    <a:lnTo>
                      <a:pt x="42" y="54"/>
                    </a:lnTo>
                    <a:lnTo>
                      <a:pt x="0" y="54"/>
                    </a:lnTo>
                    <a:lnTo>
                      <a:pt x="83" y="5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4" name="Freeform 186"/>
              <p:cNvSpPr>
                <a:spLocks/>
              </p:cNvSpPr>
              <p:nvPr/>
            </p:nvSpPr>
            <p:spPr bwMode="auto">
              <a:xfrm>
                <a:off x="1047" y="3491"/>
                <a:ext cx="118" cy="228"/>
              </a:xfrm>
              <a:custGeom>
                <a:avLst/>
                <a:gdLst/>
                <a:ahLst/>
                <a:cxnLst>
                  <a:cxn ang="0">
                    <a:pos x="17" y="54"/>
                  </a:cxn>
                  <a:cxn ang="0">
                    <a:pos x="17" y="0"/>
                  </a:cxn>
                  <a:cxn ang="0">
                    <a:pos x="33" y="0"/>
                  </a:cxn>
                  <a:cxn ang="0">
                    <a:pos x="0" y="0"/>
                  </a:cxn>
                </a:cxnLst>
                <a:rect l="0" t="0" r="r" b="b"/>
                <a:pathLst>
                  <a:path w="33" h="54">
                    <a:moveTo>
                      <a:pt x="17" y="54"/>
                    </a:moveTo>
                    <a:lnTo>
                      <a:pt x="17" y="0"/>
                    </a:lnTo>
                    <a:lnTo>
                      <a:pt x="33" y="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5" name="Freeform 187"/>
              <p:cNvSpPr>
                <a:spLocks/>
              </p:cNvSpPr>
              <p:nvPr/>
            </p:nvSpPr>
            <p:spPr bwMode="auto">
              <a:xfrm>
                <a:off x="985" y="3302"/>
                <a:ext cx="62" cy="50"/>
              </a:xfrm>
              <a:custGeom>
                <a:avLst/>
                <a:gdLst/>
                <a:ahLst/>
                <a:cxnLst>
                  <a:cxn ang="0">
                    <a:pos x="9" y="0"/>
                  </a:cxn>
                  <a:cxn ang="0">
                    <a:pos x="9" y="12"/>
                  </a:cxn>
                  <a:cxn ang="0">
                    <a:pos x="9" y="6"/>
                  </a:cxn>
                  <a:cxn ang="0">
                    <a:pos x="0" y="6"/>
                  </a:cxn>
                  <a:cxn ang="0">
                    <a:pos x="17" y="6"/>
                  </a:cxn>
                </a:cxnLst>
                <a:rect l="0" t="0" r="r" b="b"/>
                <a:pathLst>
                  <a:path w="17" h="12">
                    <a:moveTo>
                      <a:pt x="9" y="0"/>
                    </a:moveTo>
                    <a:lnTo>
                      <a:pt x="9" y="12"/>
                    </a:lnTo>
                    <a:lnTo>
                      <a:pt x="9" y="6"/>
                    </a:lnTo>
                    <a:lnTo>
                      <a:pt x="0" y="6"/>
                    </a:lnTo>
                    <a:lnTo>
                      <a:pt x="17" y="6"/>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6" name="Rectangle 188"/>
              <p:cNvSpPr>
                <a:spLocks noChangeArrowheads="1"/>
              </p:cNvSpPr>
              <p:nvPr/>
            </p:nvSpPr>
            <p:spPr bwMode="auto">
              <a:xfrm>
                <a:off x="1266" y="3432"/>
                <a:ext cx="41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DC Voltage Source1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37" name="Rectangle 189"/>
              <p:cNvSpPr>
                <a:spLocks noChangeArrowheads="1"/>
              </p:cNvSpPr>
              <p:nvPr/>
            </p:nvSpPr>
            <p:spPr bwMode="auto">
              <a:xfrm>
                <a:off x="1075" y="1789"/>
                <a:ext cx="216" cy="2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8" name="Freeform 190"/>
              <p:cNvSpPr>
                <a:spLocks/>
              </p:cNvSpPr>
              <p:nvPr/>
            </p:nvSpPr>
            <p:spPr bwMode="auto">
              <a:xfrm>
                <a:off x="1072" y="1785"/>
                <a:ext cx="212" cy="110"/>
              </a:xfrm>
              <a:custGeom>
                <a:avLst/>
                <a:gdLst/>
                <a:ahLst/>
                <a:cxnLst>
                  <a:cxn ang="0">
                    <a:pos x="30" y="0"/>
                  </a:cxn>
                  <a:cxn ang="0">
                    <a:pos x="30" y="26"/>
                  </a:cxn>
                  <a:cxn ang="0">
                    <a:pos x="0" y="26"/>
                  </a:cxn>
                  <a:cxn ang="0">
                    <a:pos x="59" y="26"/>
                  </a:cxn>
                </a:cxnLst>
                <a:rect l="0" t="0" r="r" b="b"/>
                <a:pathLst>
                  <a:path w="59" h="26">
                    <a:moveTo>
                      <a:pt x="30" y="0"/>
                    </a:moveTo>
                    <a:lnTo>
                      <a:pt x="30" y="26"/>
                    </a:lnTo>
                    <a:lnTo>
                      <a:pt x="0" y="26"/>
                    </a:lnTo>
                    <a:lnTo>
                      <a:pt x="59" y="26"/>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9" name="Freeform 191"/>
              <p:cNvSpPr>
                <a:spLocks/>
              </p:cNvSpPr>
              <p:nvPr/>
            </p:nvSpPr>
            <p:spPr bwMode="auto">
              <a:xfrm>
                <a:off x="1136" y="1924"/>
                <a:ext cx="83" cy="110"/>
              </a:xfrm>
              <a:custGeom>
                <a:avLst/>
                <a:gdLst/>
                <a:ahLst/>
                <a:cxnLst>
                  <a:cxn ang="0">
                    <a:pos x="12" y="26"/>
                  </a:cxn>
                  <a:cxn ang="0">
                    <a:pos x="12" y="0"/>
                  </a:cxn>
                  <a:cxn ang="0">
                    <a:pos x="23" y="0"/>
                  </a:cxn>
                  <a:cxn ang="0">
                    <a:pos x="0" y="0"/>
                  </a:cxn>
                </a:cxnLst>
                <a:rect l="0" t="0" r="r" b="b"/>
                <a:pathLst>
                  <a:path w="23" h="26">
                    <a:moveTo>
                      <a:pt x="12" y="26"/>
                    </a:moveTo>
                    <a:lnTo>
                      <a:pt x="12" y="0"/>
                    </a:lnTo>
                    <a:lnTo>
                      <a:pt x="23" y="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0" name="Freeform 192"/>
              <p:cNvSpPr>
                <a:spLocks/>
              </p:cNvSpPr>
              <p:nvPr/>
            </p:nvSpPr>
            <p:spPr bwMode="auto">
              <a:xfrm>
                <a:off x="1093" y="1836"/>
                <a:ext cx="43" cy="25"/>
              </a:xfrm>
              <a:custGeom>
                <a:avLst/>
                <a:gdLst/>
                <a:ahLst/>
                <a:cxnLst>
                  <a:cxn ang="0">
                    <a:pos x="6" y="0"/>
                  </a:cxn>
                  <a:cxn ang="0">
                    <a:pos x="6" y="6"/>
                  </a:cxn>
                  <a:cxn ang="0">
                    <a:pos x="6" y="3"/>
                  </a:cxn>
                  <a:cxn ang="0">
                    <a:pos x="0" y="3"/>
                  </a:cxn>
                  <a:cxn ang="0">
                    <a:pos x="12" y="3"/>
                  </a:cxn>
                </a:cxnLst>
                <a:rect l="0" t="0" r="r" b="b"/>
                <a:pathLst>
                  <a:path w="12" h="6">
                    <a:moveTo>
                      <a:pt x="6" y="0"/>
                    </a:moveTo>
                    <a:lnTo>
                      <a:pt x="6" y="6"/>
                    </a:lnTo>
                    <a:lnTo>
                      <a:pt x="6" y="3"/>
                    </a:lnTo>
                    <a:lnTo>
                      <a:pt x="0" y="3"/>
                    </a:lnTo>
                    <a:lnTo>
                      <a:pt x="12" y="3"/>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1" name="Rectangle 193"/>
              <p:cNvSpPr>
                <a:spLocks noChangeArrowheads="1"/>
              </p:cNvSpPr>
              <p:nvPr/>
            </p:nvSpPr>
            <p:spPr bwMode="auto">
              <a:xfrm>
                <a:off x="1295" y="1886"/>
                <a:ext cx="392"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DC Voltage Source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42" name="Line 194"/>
              <p:cNvSpPr>
                <a:spLocks noChangeShapeType="1"/>
              </p:cNvSpPr>
              <p:nvPr/>
            </p:nvSpPr>
            <p:spPr bwMode="auto">
              <a:xfrm flipH="1">
                <a:off x="3840" y="2143"/>
                <a:ext cx="18" cy="21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3" name="Rectangle 195"/>
              <p:cNvSpPr>
                <a:spLocks noChangeArrowheads="1"/>
              </p:cNvSpPr>
              <p:nvPr/>
            </p:nvSpPr>
            <p:spPr bwMode="auto">
              <a:xfrm>
                <a:off x="3858" y="2143"/>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4" name="Rectangle 196"/>
              <p:cNvSpPr>
                <a:spLocks noChangeArrowheads="1"/>
              </p:cNvSpPr>
              <p:nvPr/>
            </p:nvSpPr>
            <p:spPr bwMode="auto">
              <a:xfrm>
                <a:off x="3858" y="2143"/>
                <a:ext cx="7"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45" name="Picture 197"/>
              <p:cNvPicPr>
                <a:picLocks noChangeAspect="1" noChangeArrowheads="1"/>
              </p:cNvPicPr>
              <p:nvPr/>
            </p:nvPicPr>
            <p:blipFill>
              <a:blip r:embed="rId2" cstate="print"/>
              <a:srcRect/>
              <a:stretch>
                <a:fillRect/>
              </a:stretch>
            </p:blipFill>
            <p:spPr bwMode="auto">
              <a:xfrm>
                <a:off x="3826" y="2379"/>
                <a:ext cx="29" cy="34"/>
              </a:xfrm>
              <a:prstGeom prst="rect">
                <a:avLst/>
              </a:prstGeom>
              <a:noFill/>
              <a:ln w="9525">
                <a:noFill/>
                <a:miter lim="800000"/>
                <a:headEnd/>
                <a:tailEnd/>
              </a:ln>
            </p:spPr>
          </p:pic>
          <p:sp>
            <p:nvSpPr>
              <p:cNvPr id="2246" name="Line 198"/>
              <p:cNvSpPr>
                <a:spLocks noChangeShapeType="1"/>
              </p:cNvSpPr>
              <p:nvPr/>
            </p:nvSpPr>
            <p:spPr bwMode="auto">
              <a:xfrm flipV="1">
                <a:off x="3840" y="2354"/>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7" name="Freeform 199"/>
              <p:cNvSpPr>
                <a:spLocks/>
              </p:cNvSpPr>
              <p:nvPr/>
            </p:nvSpPr>
            <p:spPr bwMode="auto">
              <a:xfrm>
                <a:off x="2114" y="1743"/>
                <a:ext cx="18" cy="189"/>
              </a:xfrm>
              <a:custGeom>
                <a:avLst/>
                <a:gdLst/>
                <a:ahLst/>
                <a:cxnLst>
                  <a:cxn ang="0">
                    <a:pos x="18" y="0"/>
                  </a:cxn>
                  <a:cxn ang="0">
                    <a:pos x="0" y="63"/>
                  </a:cxn>
                  <a:cxn ang="0">
                    <a:pos x="0" y="189"/>
                  </a:cxn>
                </a:cxnLst>
                <a:rect l="0" t="0" r="r" b="b"/>
                <a:pathLst>
                  <a:path w="18" h="189">
                    <a:moveTo>
                      <a:pt x="18" y="0"/>
                    </a:moveTo>
                    <a:lnTo>
                      <a:pt x="0" y="63"/>
                    </a:lnTo>
                    <a:lnTo>
                      <a:pt x="0" y="189"/>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8" name="Rectangle 200"/>
              <p:cNvSpPr>
                <a:spLocks noChangeArrowheads="1"/>
              </p:cNvSpPr>
              <p:nvPr/>
            </p:nvSpPr>
            <p:spPr bwMode="auto">
              <a:xfrm>
                <a:off x="2132" y="1743"/>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9" name="Rectangle 201"/>
              <p:cNvSpPr>
                <a:spLocks noChangeArrowheads="1"/>
              </p:cNvSpPr>
              <p:nvPr/>
            </p:nvSpPr>
            <p:spPr bwMode="auto">
              <a:xfrm>
                <a:off x="2132" y="1743"/>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50" name="Picture 202"/>
              <p:cNvPicPr>
                <a:picLocks noChangeAspect="1" noChangeArrowheads="1"/>
              </p:cNvPicPr>
              <p:nvPr/>
            </p:nvPicPr>
            <p:blipFill>
              <a:blip r:embed="rId2" cstate="print"/>
              <a:srcRect/>
              <a:stretch>
                <a:fillRect/>
              </a:stretch>
            </p:blipFill>
            <p:spPr bwMode="auto">
              <a:xfrm>
                <a:off x="2100" y="1958"/>
                <a:ext cx="29" cy="33"/>
              </a:xfrm>
              <a:prstGeom prst="rect">
                <a:avLst/>
              </a:prstGeom>
              <a:noFill/>
              <a:ln w="9525">
                <a:noFill/>
                <a:miter lim="800000"/>
                <a:headEnd/>
                <a:tailEnd/>
              </a:ln>
            </p:spPr>
          </p:pic>
          <p:sp>
            <p:nvSpPr>
              <p:cNvPr id="2251" name="Line 203"/>
              <p:cNvSpPr>
                <a:spLocks noChangeShapeType="1"/>
              </p:cNvSpPr>
              <p:nvPr/>
            </p:nvSpPr>
            <p:spPr bwMode="auto">
              <a:xfrm flipV="1">
                <a:off x="2114" y="1932"/>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2" name="Line 204"/>
              <p:cNvSpPr>
                <a:spLocks noChangeShapeType="1"/>
              </p:cNvSpPr>
              <p:nvPr/>
            </p:nvSpPr>
            <p:spPr bwMode="auto">
              <a:xfrm>
                <a:off x="2132" y="1701"/>
                <a:ext cx="1" cy="42"/>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54" name="Rectangle 206"/>
            <p:cNvSpPr>
              <a:spLocks noChangeArrowheads="1"/>
            </p:cNvSpPr>
            <p:nvPr/>
          </p:nvSpPr>
          <p:spPr bwMode="auto">
            <a:xfrm>
              <a:off x="2132" y="1743"/>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5" name="Rectangle 207"/>
            <p:cNvSpPr>
              <a:spLocks noChangeArrowheads="1"/>
            </p:cNvSpPr>
            <p:nvPr/>
          </p:nvSpPr>
          <p:spPr bwMode="auto">
            <a:xfrm>
              <a:off x="2132" y="1743"/>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56" name="Picture 208"/>
            <p:cNvPicPr>
              <a:picLocks noChangeAspect="1" noChangeArrowheads="1"/>
            </p:cNvPicPr>
            <p:nvPr/>
          </p:nvPicPr>
          <p:blipFill>
            <a:blip r:embed="rId2" cstate="print"/>
            <a:srcRect/>
            <a:stretch>
              <a:fillRect/>
            </a:stretch>
          </p:blipFill>
          <p:spPr bwMode="auto">
            <a:xfrm>
              <a:off x="2118" y="1642"/>
              <a:ext cx="29" cy="33"/>
            </a:xfrm>
            <a:prstGeom prst="rect">
              <a:avLst/>
            </a:prstGeom>
            <a:noFill/>
            <a:ln w="9525">
              <a:noFill/>
              <a:miter lim="800000"/>
              <a:headEnd/>
              <a:tailEnd/>
            </a:ln>
          </p:spPr>
        </p:pic>
        <p:sp>
          <p:nvSpPr>
            <p:cNvPr id="2257" name="Line 209"/>
            <p:cNvSpPr>
              <a:spLocks noChangeShapeType="1"/>
            </p:cNvSpPr>
            <p:nvPr/>
          </p:nvSpPr>
          <p:spPr bwMode="auto">
            <a:xfrm>
              <a:off x="2132" y="1650"/>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8" name="Freeform 210"/>
            <p:cNvSpPr>
              <a:spLocks/>
            </p:cNvSpPr>
            <p:nvPr/>
          </p:nvSpPr>
          <p:spPr bwMode="auto">
            <a:xfrm>
              <a:off x="2132" y="1743"/>
              <a:ext cx="1726" cy="400"/>
            </a:xfrm>
            <a:custGeom>
              <a:avLst/>
              <a:gdLst/>
              <a:ahLst/>
              <a:cxnLst>
                <a:cxn ang="0">
                  <a:pos x="0" y="0"/>
                </a:cxn>
                <a:cxn ang="0">
                  <a:pos x="1726" y="0"/>
                </a:cxn>
                <a:cxn ang="0">
                  <a:pos x="1726" y="400"/>
                </a:cxn>
              </a:cxnLst>
              <a:rect l="0" t="0" r="r" b="b"/>
              <a:pathLst>
                <a:path w="1726" h="400">
                  <a:moveTo>
                    <a:pt x="0" y="0"/>
                  </a:moveTo>
                  <a:lnTo>
                    <a:pt x="1726" y="0"/>
                  </a:lnTo>
                  <a:lnTo>
                    <a:pt x="1726" y="40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9" name="Rectangle 211"/>
            <p:cNvSpPr>
              <a:spLocks noChangeArrowheads="1"/>
            </p:cNvSpPr>
            <p:nvPr/>
          </p:nvSpPr>
          <p:spPr bwMode="auto">
            <a:xfrm>
              <a:off x="3858" y="2143"/>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0" name="Rectangle 212"/>
            <p:cNvSpPr>
              <a:spLocks noChangeArrowheads="1"/>
            </p:cNvSpPr>
            <p:nvPr/>
          </p:nvSpPr>
          <p:spPr bwMode="auto">
            <a:xfrm>
              <a:off x="3858" y="2143"/>
              <a:ext cx="7"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1" name="Rectangle 213"/>
            <p:cNvSpPr>
              <a:spLocks noChangeArrowheads="1"/>
            </p:cNvSpPr>
            <p:nvPr/>
          </p:nvSpPr>
          <p:spPr bwMode="auto">
            <a:xfrm>
              <a:off x="2132" y="1743"/>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2" name="Rectangle 214"/>
            <p:cNvSpPr>
              <a:spLocks noChangeArrowheads="1"/>
            </p:cNvSpPr>
            <p:nvPr/>
          </p:nvSpPr>
          <p:spPr bwMode="auto">
            <a:xfrm>
              <a:off x="2132" y="1743"/>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3" name="Freeform 215"/>
            <p:cNvSpPr>
              <a:spLocks/>
            </p:cNvSpPr>
            <p:nvPr/>
          </p:nvSpPr>
          <p:spPr bwMode="auto">
            <a:xfrm>
              <a:off x="3858" y="2143"/>
              <a:ext cx="378" cy="316"/>
            </a:xfrm>
            <a:custGeom>
              <a:avLst/>
              <a:gdLst/>
              <a:ahLst/>
              <a:cxnLst>
                <a:cxn ang="0">
                  <a:pos x="0" y="0"/>
                </a:cxn>
                <a:cxn ang="0">
                  <a:pos x="108" y="0"/>
                </a:cxn>
                <a:cxn ang="0">
                  <a:pos x="108" y="316"/>
                </a:cxn>
                <a:cxn ang="0">
                  <a:pos x="378" y="316"/>
                </a:cxn>
              </a:cxnLst>
              <a:rect l="0" t="0" r="r" b="b"/>
              <a:pathLst>
                <a:path w="378" h="316">
                  <a:moveTo>
                    <a:pt x="0" y="0"/>
                  </a:moveTo>
                  <a:lnTo>
                    <a:pt x="108" y="0"/>
                  </a:lnTo>
                  <a:lnTo>
                    <a:pt x="108" y="316"/>
                  </a:lnTo>
                  <a:lnTo>
                    <a:pt x="378" y="316"/>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4" name="Rectangle 216"/>
            <p:cNvSpPr>
              <a:spLocks noChangeArrowheads="1"/>
            </p:cNvSpPr>
            <p:nvPr/>
          </p:nvSpPr>
          <p:spPr bwMode="auto">
            <a:xfrm>
              <a:off x="3858" y="2143"/>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5" name="Rectangle 217"/>
            <p:cNvSpPr>
              <a:spLocks noChangeArrowheads="1"/>
            </p:cNvSpPr>
            <p:nvPr/>
          </p:nvSpPr>
          <p:spPr bwMode="auto">
            <a:xfrm>
              <a:off x="3858" y="2143"/>
              <a:ext cx="7"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66" name="Picture 218"/>
            <p:cNvPicPr>
              <a:picLocks noChangeAspect="1" noChangeArrowheads="1"/>
            </p:cNvPicPr>
            <p:nvPr/>
          </p:nvPicPr>
          <p:blipFill>
            <a:blip r:embed="rId2" cstate="print"/>
            <a:srcRect/>
            <a:stretch>
              <a:fillRect/>
            </a:stretch>
          </p:blipFill>
          <p:spPr bwMode="auto">
            <a:xfrm>
              <a:off x="4257" y="2442"/>
              <a:ext cx="29" cy="34"/>
            </a:xfrm>
            <a:prstGeom prst="rect">
              <a:avLst/>
            </a:prstGeom>
            <a:noFill/>
            <a:ln w="9525">
              <a:noFill/>
              <a:miter lim="800000"/>
              <a:headEnd/>
              <a:tailEnd/>
            </a:ln>
          </p:spPr>
        </p:pic>
        <p:sp>
          <p:nvSpPr>
            <p:cNvPr id="2267" name="Line 219"/>
            <p:cNvSpPr>
              <a:spLocks noChangeShapeType="1"/>
            </p:cNvSpPr>
            <p:nvPr/>
          </p:nvSpPr>
          <p:spPr bwMode="auto">
            <a:xfrm flipH="1">
              <a:off x="4236" y="2459"/>
              <a:ext cx="43"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8" name="Freeform 220"/>
            <p:cNvSpPr>
              <a:spLocks/>
            </p:cNvSpPr>
            <p:nvPr/>
          </p:nvSpPr>
          <p:spPr bwMode="auto">
            <a:xfrm>
              <a:off x="2132" y="2312"/>
              <a:ext cx="576" cy="210"/>
            </a:xfrm>
            <a:custGeom>
              <a:avLst/>
              <a:gdLst/>
              <a:ahLst/>
              <a:cxnLst>
                <a:cxn ang="0">
                  <a:pos x="0" y="210"/>
                </a:cxn>
                <a:cxn ang="0">
                  <a:pos x="576" y="210"/>
                </a:cxn>
                <a:cxn ang="0">
                  <a:pos x="576" y="0"/>
                </a:cxn>
              </a:cxnLst>
              <a:rect l="0" t="0" r="r" b="b"/>
              <a:pathLst>
                <a:path w="576" h="210">
                  <a:moveTo>
                    <a:pt x="0" y="210"/>
                  </a:moveTo>
                  <a:lnTo>
                    <a:pt x="576" y="210"/>
                  </a:lnTo>
                  <a:lnTo>
                    <a:pt x="576"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9" name="Rectangle 221"/>
            <p:cNvSpPr>
              <a:spLocks noChangeArrowheads="1"/>
            </p:cNvSpPr>
            <p:nvPr/>
          </p:nvSpPr>
          <p:spPr bwMode="auto">
            <a:xfrm>
              <a:off x="2132" y="2522"/>
              <a:ext cx="8"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70" name="Rectangle 222"/>
            <p:cNvSpPr>
              <a:spLocks noChangeArrowheads="1"/>
            </p:cNvSpPr>
            <p:nvPr/>
          </p:nvSpPr>
          <p:spPr bwMode="auto">
            <a:xfrm>
              <a:off x="2132" y="2522"/>
              <a:ext cx="8"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71" name="Picture 223"/>
            <p:cNvPicPr>
              <a:picLocks noChangeAspect="1" noChangeArrowheads="1"/>
            </p:cNvPicPr>
            <p:nvPr/>
          </p:nvPicPr>
          <p:blipFill>
            <a:blip r:embed="rId2" cstate="print"/>
            <a:srcRect/>
            <a:stretch>
              <a:fillRect/>
            </a:stretch>
          </p:blipFill>
          <p:spPr bwMode="auto">
            <a:xfrm>
              <a:off x="2693" y="2253"/>
              <a:ext cx="29" cy="33"/>
            </a:xfrm>
            <a:prstGeom prst="rect">
              <a:avLst/>
            </a:prstGeom>
            <a:noFill/>
            <a:ln w="9525">
              <a:noFill/>
              <a:miter lim="800000"/>
              <a:headEnd/>
              <a:tailEnd/>
            </a:ln>
          </p:spPr>
        </p:pic>
        <p:sp>
          <p:nvSpPr>
            <p:cNvPr id="2272" name="Line 224"/>
            <p:cNvSpPr>
              <a:spLocks noChangeShapeType="1"/>
            </p:cNvSpPr>
            <p:nvPr/>
          </p:nvSpPr>
          <p:spPr bwMode="auto">
            <a:xfrm>
              <a:off x="2708" y="2261"/>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73" name="Freeform 225"/>
            <p:cNvSpPr>
              <a:spLocks/>
            </p:cNvSpPr>
            <p:nvPr/>
          </p:nvSpPr>
          <p:spPr bwMode="auto">
            <a:xfrm>
              <a:off x="1180" y="2101"/>
              <a:ext cx="952" cy="421"/>
            </a:xfrm>
            <a:custGeom>
              <a:avLst/>
              <a:gdLst/>
              <a:ahLst/>
              <a:cxnLst>
                <a:cxn ang="0">
                  <a:pos x="0" y="0"/>
                </a:cxn>
                <a:cxn ang="0">
                  <a:pos x="0" y="421"/>
                </a:cxn>
                <a:cxn ang="0">
                  <a:pos x="952" y="421"/>
                </a:cxn>
              </a:cxnLst>
              <a:rect l="0" t="0" r="r" b="b"/>
              <a:pathLst>
                <a:path w="952" h="421">
                  <a:moveTo>
                    <a:pt x="0" y="0"/>
                  </a:moveTo>
                  <a:lnTo>
                    <a:pt x="0" y="421"/>
                  </a:lnTo>
                  <a:lnTo>
                    <a:pt x="952" y="421"/>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74" name="Rectangle 226"/>
            <p:cNvSpPr>
              <a:spLocks noChangeArrowheads="1"/>
            </p:cNvSpPr>
            <p:nvPr/>
          </p:nvSpPr>
          <p:spPr bwMode="auto">
            <a:xfrm>
              <a:off x="2132" y="2522"/>
              <a:ext cx="8"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75" name="Rectangle 227"/>
            <p:cNvSpPr>
              <a:spLocks noChangeArrowheads="1"/>
            </p:cNvSpPr>
            <p:nvPr/>
          </p:nvSpPr>
          <p:spPr bwMode="auto">
            <a:xfrm>
              <a:off x="2132" y="2522"/>
              <a:ext cx="8"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76" name="Picture 228"/>
            <p:cNvPicPr>
              <a:picLocks noChangeAspect="1" noChangeArrowheads="1"/>
            </p:cNvPicPr>
            <p:nvPr/>
          </p:nvPicPr>
          <p:blipFill>
            <a:blip r:embed="rId2" cstate="print"/>
            <a:srcRect/>
            <a:stretch>
              <a:fillRect/>
            </a:stretch>
          </p:blipFill>
          <p:spPr bwMode="auto">
            <a:xfrm>
              <a:off x="1165" y="2042"/>
              <a:ext cx="29" cy="34"/>
            </a:xfrm>
            <a:prstGeom prst="rect">
              <a:avLst/>
            </a:prstGeom>
            <a:noFill/>
            <a:ln w="9525">
              <a:noFill/>
              <a:miter lim="800000"/>
              <a:headEnd/>
              <a:tailEnd/>
            </a:ln>
          </p:spPr>
        </p:pic>
        <p:sp>
          <p:nvSpPr>
            <p:cNvPr id="2277" name="Line 229"/>
            <p:cNvSpPr>
              <a:spLocks noChangeShapeType="1"/>
            </p:cNvSpPr>
            <p:nvPr/>
          </p:nvSpPr>
          <p:spPr bwMode="auto">
            <a:xfrm>
              <a:off x="1180" y="2050"/>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78" name="Freeform 230"/>
            <p:cNvSpPr>
              <a:spLocks/>
            </p:cNvSpPr>
            <p:nvPr/>
          </p:nvSpPr>
          <p:spPr bwMode="auto">
            <a:xfrm>
              <a:off x="2114" y="2312"/>
              <a:ext cx="18" cy="210"/>
            </a:xfrm>
            <a:custGeom>
              <a:avLst/>
              <a:gdLst/>
              <a:ahLst/>
              <a:cxnLst>
                <a:cxn ang="0">
                  <a:pos x="0" y="0"/>
                </a:cxn>
                <a:cxn ang="0">
                  <a:pos x="0" y="210"/>
                </a:cxn>
                <a:cxn ang="0">
                  <a:pos x="18" y="210"/>
                </a:cxn>
              </a:cxnLst>
              <a:rect l="0" t="0" r="r" b="b"/>
              <a:pathLst>
                <a:path w="18" h="210">
                  <a:moveTo>
                    <a:pt x="0" y="0"/>
                  </a:moveTo>
                  <a:lnTo>
                    <a:pt x="0" y="210"/>
                  </a:lnTo>
                  <a:lnTo>
                    <a:pt x="18" y="21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79" name="Rectangle 231"/>
            <p:cNvSpPr>
              <a:spLocks noChangeArrowheads="1"/>
            </p:cNvSpPr>
            <p:nvPr/>
          </p:nvSpPr>
          <p:spPr bwMode="auto">
            <a:xfrm>
              <a:off x="2132" y="2522"/>
              <a:ext cx="8"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80" name="Rectangle 232"/>
            <p:cNvSpPr>
              <a:spLocks noChangeArrowheads="1"/>
            </p:cNvSpPr>
            <p:nvPr/>
          </p:nvSpPr>
          <p:spPr bwMode="auto">
            <a:xfrm>
              <a:off x="2132" y="2522"/>
              <a:ext cx="8"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81" name="Picture 233"/>
            <p:cNvPicPr>
              <a:picLocks noChangeAspect="1" noChangeArrowheads="1"/>
            </p:cNvPicPr>
            <p:nvPr/>
          </p:nvPicPr>
          <p:blipFill>
            <a:blip r:embed="rId2" cstate="print"/>
            <a:srcRect/>
            <a:stretch>
              <a:fillRect/>
            </a:stretch>
          </p:blipFill>
          <p:spPr bwMode="auto">
            <a:xfrm>
              <a:off x="2100" y="2253"/>
              <a:ext cx="29" cy="33"/>
            </a:xfrm>
            <a:prstGeom prst="rect">
              <a:avLst/>
            </a:prstGeom>
            <a:noFill/>
            <a:ln w="9525">
              <a:noFill/>
              <a:miter lim="800000"/>
              <a:headEnd/>
              <a:tailEnd/>
            </a:ln>
          </p:spPr>
        </p:pic>
        <p:sp>
          <p:nvSpPr>
            <p:cNvPr id="2282" name="Line 234"/>
            <p:cNvSpPr>
              <a:spLocks noChangeShapeType="1"/>
            </p:cNvSpPr>
            <p:nvPr/>
          </p:nvSpPr>
          <p:spPr bwMode="auto">
            <a:xfrm>
              <a:off x="2114" y="2261"/>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83" name="Freeform 235"/>
            <p:cNvSpPr>
              <a:spLocks/>
            </p:cNvSpPr>
            <p:nvPr/>
          </p:nvSpPr>
          <p:spPr bwMode="auto">
            <a:xfrm>
              <a:off x="2150" y="2944"/>
              <a:ext cx="612" cy="42"/>
            </a:xfrm>
            <a:custGeom>
              <a:avLst/>
              <a:gdLst/>
              <a:ahLst/>
              <a:cxnLst>
                <a:cxn ang="0">
                  <a:pos x="0" y="0"/>
                </a:cxn>
                <a:cxn ang="0">
                  <a:pos x="612" y="0"/>
                </a:cxn>
                <a:cxn ang="0">
                  <a:pos x="612" y="42"/>
                </a:cxn>
              </a:cxnLst>
              <a:rect l="0" t="0" r="r" b="b"/>
              <a:pathLst>
                <a:path w="612" h="42">
                  <a:moveTo>
                    <a:pt x="0" y="0"/>
                  </a:moveTo>
                  <a:lnTo>
                    <a:pt x="612" y="0"/>
                  </a:lnTo>
                  <a:lnTo>
                    <a:pt x="612" y="4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84" name="Rectangle 236"/>
            <p:cNvSpPr>
              <a:spLocks noChangeArrowheads="1"/>
            </p:cNvSpPr>
            <p:nvPr/>
          </p:nvSpPr>
          <p:spPr bwMode="auto">
            <a:xfrm>
              <a:off x="2150" y="2944"/>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85" name="Rectangle 237"/>
            <p:cNvSpPr>
              <a:spLocks noChangeArrowheads="1"/>
            </p:cNvSpPr>
            <p:nvPr/>
          </p:nvSpPr>
          <p:spPr bwMode="auto">
            <a:xfrm>
              <a:off x="2150" y="2944"/>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86" name="Picture 238"/>
            <p:cNvPicPr>
              <a:picLocks noChangeAspect="1" noChangeArrowheads="1"/>
            </p:cNvPicPr>
            <p:nvPr/>
          </p:nvPicPr>
          <p:blipFill>
            <a:blip r:embed="rId2" cstate="print"/>
            <a:srcRect/>
            <a:stretch>
              <a:fillRect/>
            </a:stretch>
          </p:blipFill>
          <p:spPr bwMode="auto">
            <a:xfrm>
              <a:off x="2747" y="3011"/>
              <a:ext cx="29" cy="34"/>
            </a:xfrm>
            <a:prstGeom prst="rect">
              <a:avLst/>
            </a:prstGeom>
            <a:noFill/>
            <a:ln w="9525">
              <a:noFill/>
              <a:miter lim="800000"/>
              <a:headEnd/>
              <a:tailEnd/>
            </a:ln>
          </p:spPr>
        </p:pic>
        <p:sp>
          <p:nvSpPr>
            <p:cNvPr id="2287" name="Line 239"/>
            <p:cNvSpPr>
              <a:spLocks noChangeShapeType="1"/>
            </p:cNvSpPr>
            <p:nvPr/>
          </p:nvSpPr>
          <p:spPr bwMode="auto">
            <a:xfrm flipV="1">
              <a:off x="2762" y="2986"/>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88" name="Freeform 240"/>
            <p:cNvSpPr>
              <a:spLocks/>
            </p:cNvSpPr>
            <p:nvPr/>
          </p:nvSpPr>
          <p:spPr bwMode="auto">
            <a:xfrm>
              <a:off x="1108" y="2944"/>
              <a:ext cx="1042" cy="189"/>
            </a:xfrm>
            <a:custGeom>
              <a:avLst/>
              <a:gdLst/>
              <a:ahLst/>
              <a:cxnLst>
                <a:cxn ang="0">
                  <a:pos x="0" y="189"/>
                </a:cxn>
                <a:cxn ang="0">
                  <a:pos x="0" y="0"/>
                </a:cxn>
                <a:cxn ang="0">
                  <a:pos x="1042" y="0"/>
                </a:cxn>
              </a:cxnLst>
              <a:rect l="0" t="0" r="r" b="b"/>
              <a:pathLst>
                <a:path w="1042" h="189">
                  <a:moveTo>
                    <a:pt x="0" y="189"/>
                  </a:moveTo>
                  <a:lnTo>
                    <a:pt x="0" y="0"/>
                  </a:lnTo>
                  <a:lnTo>
                    <a:pt x="1042"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89" name="Rectangle 241"/>
            <p:cNvSpPr>
              <a:spLocks noChangeArrowheads="1"/>
            </p:cNvSpPr>
            <p:nvPr/>
          </p:nvSpPr>
          <p:spPr bwMode="auto">
            <a:xfrm>
              <a:off x="2150" y="2944"/>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90" name="Rectangle 242"/>
            <p:cNvSpPr>
              <a:spLocks noChangeArrowheads="1"/>
            </p:cNvSpPr>
            <p:nvPr/>
          </p:nvSpPr>
          <p:spPr bwMode="auto">
            <a:xfrm>
              <a:off x="2150" y="2944"/>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91" name="Picture 243"/>
            <p:cNvPicPr>
              <a:picLocks noChangeAspect="1" noChangeArrowheads="1"/>
            </p:cNvPicPr>
            <p:nvPr/>
          </p:nvPicPr>
          <p:blipFill>
            <a:blip r:embed="rId2" cstate="print"/>
            <a:srcRect/>
            <a:stretch>
              <a:fillRect/>
            </a:stretch>
          </p:blipFill>
          <p:spPr bwMode="auto">
            <a:xfrm>
              <a:off x="1093" y="3158"/>
              <a:ext cx="29" cy="34"/>
            </a:xfrm>
            <a:prstGeom prst="rect">
              <a:avLst/>
            </a:prstGeom>
            <a:noFill/>
            <a:ln w="9525">
              <a:noFill/>
              <a:miter lim="800000"/>
              <a:headEnd/>
              <a:tailEnd/>
            </a:ln>
          </p:spPr>
        </p:pic>
        <p:sp>
          <p:nvSpPr>
            <p:cNvPr id="2292" name="Line 244"/>
            <p:cNvSpPr>
              <a:spLocks noChangeShapeType="1"/>
            </p:cNvSpPr>
            <p:nvPr/>
          </p:nvSpPr>
          <p:spPr bwMode="auto">
            <a:xfrm flipV="1">
              <a:off x="1108" y="3133"/>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93" name="Freeform 245"/>
            <p:cNvSpPr>
              <a:spLocks/>
            </p:cNvSpPr>
            <p:nvPr/>
          </p:nvSpPr>
          <p:spPr bwMode="auto">
            <a:xfrm>
              <a:off x="2150" y="2944"/>
              <a:ext cx="18" cy="42"/>
            </a:xfrm>
            <a:custGeom>
              <a:avLst/>
              <a:gdLst/>
              <a:ahLst/>
              <a:cxnLst>
                <a:cxn ang="0">
                  <a:pos x="0" y="0"/>
                </a:cxn>
                <a:cxn ang="0">
                  <a:pos x="18" y="0"/>
                </a:cxn>
                <a:cxn ang="0">
                  <a:pos x="18" y="42"/>
                </a:cxn>
              </a:cxnLst>
              <a:rect l="0" t="0" r="r" b="b"/>
              <a:pathLst>
                <a:path w="18" h="42">
                  <a:moveTo>
                    <a:pt x="0" y="0"/>
                  </a:moveTo>
                  <a:lnTo>
                    <a:pt x="18" y="0"/>
                  </a:lnTo>
                  <a:lnTo>
                    <a:pt x="18" y="4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94" name="Rectangle 246"/>
            <p:cNvSpPr>
              <a:spLocks noChangeArrowheads="1"/>
            </p:cNvSpPr>
            <p:nvPr/>
          </p:nvSpPr>
          <p:spPr bwMode="auto">
            <a:xfrm>
              <a:off x="2150" y="2944"/>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95" name="Rectangle 247"/>
            <p:cNvSpPr>
              <a:spLocks noChangeArrowheads="1"/>
            </p:cNvSpPr>
            <p:nvPr/>
          </p:nvSpPr>
          <p:spPr bwMode="auto">
            <a:xfrm>
              <a:off x="2150" y="2944"/>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96" name="Picture 248"/>
            <p:cNvPicPr>
              <a:picLocks noChangeAspect="1" noChangeArrowheads="1"/>
            </p:cNvPicPr>
            <p:nvPr/>
          </p:nvPicPr>
          <p:blipFill>
            <a:blip r:embed="rId2" cstate="print"/>
            <a:srcRect/>
            <a:stretch>
              <a:fillRect/>
            </a:stretch>
          </p:blipFill>
          <p:spPr bwMode="auto">
            <a:xfrm>
              <a:off x="2154" y="3011"/>
              <a:ext cx="29" cy="34"/>
            </a:xfrm>
            <a:prstGeom prst="rect">
              <a:avLst/>
            </a:prstGeom>
            <a:noFill/>
            <a:ln w="9525">
              <a:noFill/>
              <a:miter lim="800000"/>
              <a:headEnd/>
              <a:tailEnd/>
            </a:ln>
          </p:spPr>
        </p:pic>
        <p:sp>
          <p:nvSpPr>
            <p:cNvPr id="2297" name="Line 249"/>
            <p:cNvSpPr>
              <a:spLocks noChangeShapeType="1"/>
            </p:cNvSpPr>
            <p:nvPr/>
          </p:nvSpPr>
          <p:spPr bwMode="auto">
            <a:xfrm flipV="1">
              <a:off x="2168" y="2986"/>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98" name="Line 250"/>
            <p:cNvSpPr>
              <a:spLocks noChangeShapeType="1"/>
            </p:cNvSpPr>
            <p:nvPr/>
          </p:nvSpPr>
          <p:spPr bwMode="auto">
            <a:xfrm flipH="1" flipV="1">
              <a:off x="2168" y="3365"/>
              <a:ext cx="18" cy="2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99" name="Rectangle 251"/>
            <p:cNvSpPr>
              <a:spLocks noChangeArrowheads="1"/>
            </p:cNvSpPr>
            <p:nvPr/>
          </p:nvSpPr>
          <p:spPr bwMode="auto">
            <a:xfrm>
              <a:off x="2186" y="3386"/>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00" name="Rectangle 252"/>
            <p:cNvSpPr>
              <a:spLocks noChangeArrowheads="1"/>
            </p:cNvSpPr>
            <p:nvPr/>
          </p:nvSpPr>
          <p:spPr bwMode="auto">
            <a:xfrm>
              <a:off x="2186" y="3386"/>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301" name="Picture 253"/>
            <p:cNvPicPr>
              <a:picLocks noChangeAspect="1" noChangeArrowheads="1"/>
            </p:cNvPicPr>
            <p:nvPr/>
          </p:nvPicPr>
          <p:blipFill>
            <a:blip r:embed="rId2" cstate="print"/>
            <a:srcRect/>
            <a:stretch>
              <a:fillRect/>
            </a:stretch>
          </p:blipFill>
          <p:spPr bwMode="auto">
            <a:xfrm>
              <a:off x="2154" y="3306"/>
              <a:ext cx="29" cy="34"/>
            </a:xfrm>
            <a:prstGeom prst="rect">
              <a:avLst/>
            </a:prstGeom>
            <a:noFill/>
            <a:ln w="9525">
              <a:noFill/>
              <a:miter lim="800000"/>
              <a:headEnd/>
              <a:tailEnd/>
            </a:ln>
          </p:spPr>
        </p:pic>
        <p:sp>
          <p:nvSpPr>
            <p:cNvPr id="2302" name="Line 254"/>
            <p:cNvSpPr>
              <a:spLocks noChangeShapeType="1"/>
            </p:cNvSpPr>
            <p:nvPr/>
          </p:nvSpPr>
          <p:spPr bwMode="auto">
            <a:xfrm>
              <a:off x="2168" y="3314"/>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03" name="Freeform 255"/>
            <p:cNvSpPr>
              <a:spLocks/>
            </p:cNvSpPr>
            <p:nvPr/>
          </p:nvSpPr>
          <p:spPr bwMode="auto">
            <a:xfrm>
              <a:off x="2168" y="3386"/>
              <a:ext cx="36" cy="105"/>
            </a:xfrm>
            <a:custGeom>
              <a:avLst/>
              <a:gdLst/>
              <a:ahLst/>
              <a:cxnLst>
                <a:cxn ang="0">
                  <a:pos x="36" y="105"/>
                </a:cxn>
                <a:cxn ang="0">
                  <a:pos x="36" y="42"/>
                </a:cxn>
                <a:cxn ang="0">
                  <a:pos x="0" y="42"/>
                </a:cxn>
                <a:cxn ang="0">
                  <a:pos x="18" y="0"/>
                </a:cxn>
              </a:cxnLst>
              <a:rect l="0" t="0" r="r" b="b"/>
              <a:pathLst>
                <a:path w="36" h="105">
                  <a:moveTo>
                    <a:pt x="36" y="105"/>
                  </a:moveTo>
                  <a:lnTo>
                    <a:pt x="36" y="42"/>
                  </a:lnTo>
                  <a:lnTo>
                    <a:pt x="0" y="42"/>
                  </a:lnTo>
                  <a:lnTo>
                    <a:pt x="18"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04" name="Rectangle 256"/>
            <p:cNvSpPr>
              <a:spLocks noChangeArrowheads="1"/>
            </p:cNvSpPr>
            <p:nvPr/>
          </p:nvSpPr>
          <p:spPr bwMode="auto">
            <a:xfrm>
              <a:off x="2186" y="3386"/>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05" name="Rectangle 257"/>
            <p:cNvSpPr>
              <a:spLocks noChangeArrowheads="1"/>
            </p:cNvSpPr>
            <p:nvPr/>
          </p:nvSpPr>
          <p:spPr bwMode="auto">
            <a:xfrm>
              <a:off x="2186" y="3386"/>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306" name="Picture 258"/>
            <p:cNvPicPr>
              <a:picLocks noChangeAspect="1" noChangeArrowheads="1"/>
            </p:cNvPicPr>
            <p:nvPr/>
          </p:nvPicPr>
          <p:blipFill>
            <a:blip r:embed="rId2" cstate="print"/>
            <a:srcRect/>
            <a:stretch>
              <a:fillRect/>
            </a:stretch>
          </p:blipFill>
          <p:spPr bwMode="auto">
            <a:xfrm>
              <a:off x="2190" y="3517"/>
              <a:ext cx="29" cy="33"/>
            </a:xfrm>
            <a:prstGeom prst="rect">
              <a:avLst/>
            </a:prstGeom>
            <a:noFill/>
            <a:ln w="9525">
              <a:noFill/>
              <a:miter lim="800000"/>
              <a:headEnd/>
              <a:tailEnd/>
            </a:ln>
          </p:spPr>
        </p:pic>
        <p:sp>
          <p:nvSpPr>
            <p:cNvPr id="2307" name="Line 259"/>
            <p:cNvSpPr>
              <a:spLocks noChangeShapeType="1"/>
            </p:cNvSpPr>
            <p:nvPr/>
          </p:nvSpPr>
          <p:spPr bwMode="auto">
            <a:xfrm flipV="1">
              <a:off x="2204" y="3491"/>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08" name="Freeform 260"/>
            <p:cNvSpPr>
              <a:spLocks/>
            </p:cNvSpPr>
            <p:nvPr/>
          </p:nvSpPr>
          <p:spPr bwMode="auto">
            <a:xfrm>
              <a:off x="2186" y="1869"/>
              <a:ext cx="791" cy="1517"/>
            </a:xfrm>
            <a:custGeom>
              <a:avLst/>
              <a:gdLst/>
              <a:ahLst/>
              <a:cxnLst>
                <a:cxn ang="0">
                  <a:pos x="522" y="0"/>
                </a:cxn>
                <a:cxn ang="0">
                  <a:pos x="791" y="0"/>
                </a:cxn>
                <a:cxn ang="0">
                  <a:pos x="791" y="1517"/>
                </a:cxn>
                <a:cxn ang="0">
                  <a:pos x="0" y="1517"/>
                </a:cxn>
              </a:cxnLst>
              <a:rect l="0" t="0" r="r" b="b"/>
              <a:pathLst>
                <a:path w="791" h="1517">
                  <a:moveTo>
                    <a:pt x="522" y="0"/>
                  </a:moveTo>
                  <a:lnTo>
                    <a:pt x="791" y="0"/>
                  </a:lnTo>
                  <a:lnTo>
                    <a:pt x="791" y="1517"/>
                  </a:lnTo>
                  <a:lnTo>
                    <a:pt x="0" y="1517"/>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09" name="Rectangle 261"/>
            <p:cNvSpPr>
              <a:spLocks noChangeArrowheads="1"/>
            </p:cNvSpPr>
            <p:nvPr/>
          </p:nvSpPr>
          <p:spPr bwMode="auto">
            <a:xfrm>
              <a:off x="2186" y="3386"/>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0" name="Rectangle 262"/>
            <p:cNvSpPr>
              <a:spLocks noChangeArrowheads="1"/>
            </p:cNvSpPr>
            <p:nvPr/>
          </p:nvSpPr>
          <p:spPr bwMode="auto">
            <a:xfrm>
              <a:off x="2186" y="3386"/>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1" name="Rectangle 263"/>
            <p:cNvSpPr>
              <a:spLocks noChangeArrowheads="1"/>
            </p:cNvSpPr>
            <p:nvPr/>
          </p:nvSpPr>
          <p:spPr bwMode="auto">
            <a:xfrm>
              <a:off x="2708" y="1869"/>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2" name="Rectangle 264"/>
            <p:cNvSpPr>
              <a:spLocks noChangeArrowheads="1"/>
            </p:cNvSpPr>
            <p:nvPr/>
          </p:nvSpPr>
          <p:spPr bwMode="auto">
            <a:xfrm>
              <a:off x="2708" y="1869"/>
              <a:ext cx="7"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3" name="Line 265"/>
            <p:cNvSpPr>
              <a:spLocks noChangeShapeType="1"/>
            </p:cNvSpPr>
            <p:nvPr/>
          </p:nvSpPr>
          <p:spPr bwMode="auto">
            <a:xfrm flipV="1">
              <a:off x="2708" y="1869"/>
              <a:ext cx="1" cy="63"/>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4" name="Rectangle 266"/>
            <p:cNvSpPr>
              <a:spLocks noChangeArrowheads="1"/>
            </p:cNvSpPr>
            <p:nvPr/>
          </p:nvSpPr>
          <p:spPr bwMode="auto">
            <a:xfrm>
              <a:off x="2708" y="1869"/>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5" name="Rectangle 267"/>
            <p:cNvSpPr>
              <a:spLocks noChangeArrowheads="1"/>
            </p:cNvSpPr>
            <p:nvPr/>
          </p:nvSpPr>
          <p:spPr bwMode="auto">
            <a:xfrm>
              <a:off x="2708" y="1869"/>
              <a:ext cx="7"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316" name="Picture 268"/>
            <p:cNvPicPr>
              <a:picLocks noChangeAspect="1" noChangeArrowheads="1"/>
            </p:cNvPicPr>
            <p:nvPr/>
          </p:nvPicPr>
          <p:blipFill>
            <a:blip r:embed="rId2" cstate="print"/>
            <a:srcRect/>
            <a:stretch>
              <a:fillRect/>
            </a:stretch>
          </p:blipFill>
          <p:spPr bwMode="auto">
            <a:xfrm>
              <a:off x="2693" y="1958"/>
              <a:ext cx="29" cy="33"/>
            </a:xfrm>
            <a:prstGeom prst="rect">
              <a:avLst/>
            </a:prstGeom>
            <a:noFill/>
            <a:ln w="9525">
              <a:noFill/>
              <a:miter lim="800000"/>
              <a:headEnd/>
              <a:tailEnd/>
            </a:ln>
          </p:spPr>
        </p:pic>
        <p:sp>
          <p:nvSpPr>
            <p:cNvPr id="2317" name="Line 269"/>
            <p:cNvSpPr>
              <a:spLocks noChangeShapeType="1"/>
            </p:cNvSpPr>
            <p:nvPr/>
          </p:nvSpPr>
          <p:spPr bwMode="auto">
            <a:xfrm flipV="1">
              <a:off x="2708" y="1932"/>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8" name="Freeform 270"/>
            <p:cNvSpPr>
              <a:spLocks/>
            </p:cNvSpPr>
            <p:nvPr/>
          </p:nvSpPr>
          <p:spPr bwMode="auto">
            <a:xfrm>
              <a:off x="2672" y="1701"/>
              <a:ext cx="36" cy="168"/>
            </a:xfrm>
            <a:custGeom>
              <a:avLst/>
              <a:gdLst/>
              <a:ahLst/>
              <a:cxnLst>
                <a:cxn ang="0">
                  <a:pos x="36" y="168"/>
                </a:cxn>
                <a:cxn ang="0">
                  <a:pos x="36" y="126"/>
                </a:cxn>
                <a:cxn ang="0">
                  <a:pos x="0" y="126"/>
                </a:cxn>
                <a:cxn ang="0">
                  <a:pos x="0" y="0"/>
                </a:cxn>
              </a:cxnLst>
              <a:rect l="0" t="0" r="r" b="b"/>
              <a:pathLst>
                <a:path w="36" h="168">
                  <a:moveTo>
                    <a:pt x="36" y="168"/>
                  </a:moveTo>
                  <a:lnTo>
                    <a:pt x="36" y="126"/>
                  </a:lnTo>
                  <a:lnTo>
                    <a:pt x="0" y="126"/>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19" name="Rectangle 271"/>
            <p:cNvSpPr>
              <a:spLocks noChangeArrowheads="1"/>
            </p:cNvSpPr>
            <p:nvPr/>
          </p:nvSpPr>
          <p:spPr bwMode="auto">
            <a:xfrm>
              <a:off x="2708" y="1869"/>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0" name="Rectangle 272"/>
            <p:cNvSpPr>
              <a:spLocks noChangeArrowheads="1"/>
            </p:cNvSpPr>
            <p:nvPr/>
          </p:nvSpPr>
          <p:spPr bwMode="auto">
            <a:xfrm>
              <a:off x="2708" y="1869"/>
              <a:ext cx="7"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321" name="Picture 273"/>
            <p:cNvPicPr>
              <a:picLocks noChangeAspect="1" noChangeArrowheads="1"/>
            </p:cNvPicPr>
            <p:nvPr/>
          </p:nvPicPr>
          <p:blipFill>
            <a:blip r:embed="rId2" cstate="print"/>
            <a:srcRect/>
            <a:stretch>
              <a:fillRect/>
            </a:stretch>
          </p:blipFill>
          <p:spPr bwMode="auto">
            <a:xfrm>
              <a:off x="2657" y="1642"/>
              <a:ext cx="29" cy="33"/>
            </a:xfrm>
            <a:prstGeom prst="rect">
              <a:avLst/>
            </a:prstGeom>
            <a:noFill/>
            <a:ln w="9525">
              <a:noFill/>
              <a:miter lim="800000"/>
              <a:headEnd/>
              <a:tailEnd/>
            </a:ln>
          </p:spPr>
        </p:pic>
        <p:sp>
          <p:nvSpPr>
            <p:cNvPr id="2322" name="Line 274"/>
            <p:cNvSpPr>
              <a:spLocks noChangeShapeType="1"/>
            </p:cNvSpPr>
            <p:nvPr/>
          </p:nvSpPr>
          <p:spPr bwMode="auto">
            <a:xfrm>
              <a:off x="2672" y="1650"/>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3" name="Freeform 275"/>
            <p:cNvSpPr>
              <a:spLocks/>
            </p:cNvSpPr>
            <p:nvPr/>
          </p:nvSpPr>
          <p:spPr bwMode="auto">
            <a:xfrm>
              <a:off x="2762" y="3365"/>
              <a:ext cx="72" cy="147"/>
            </a:xfrm>
            <a:custGeom>
              <a:avLst/>
              <a:gdLst/>
              <a:ahLst/>
              <a:cxnLst>
                <a:cxn ang="0">
                  <a:pos x="72" y="147"/>
                </a:cxn>
                <a:cxn ang="0">
                  <a:pos x="72" y="84"/>
                </a:cxn>
                <a:cxn ang="0">
                  <a:pos x="0" y="84"/>
                </a:cxn>
                <a:cxn ang="0">
                  <a:pos x="0" y="0"/>
                </a:cxn>
              </a:cxnLst>
              <a:rect l="0" t="0" r="r" b="b"/>
              <a:pathLst>
                <a:path w="72" h="147">
                  <a:moveTo>
                    <a:pt x="72" y="147"/>
                  </a:moveTo>
                  <a:lnTo>
                    <a:pt x="72" y="84"/>
                  </a:lnTo>
                  <a:lnTo>
                    <a:pt x="0" y="84"/>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4" name="Rectangle 276"/>
            <p:cNvSpPr>
              <a:spLocks noChangeArrowheads="1"/>
            </p:cNvSpPr>
            <p:nvPr/>
          </p:nvSpPr>
          <p:spPr bwMode="auto">
            <a:xfrm>
              <a:off x="2834" y="3512"/>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5" name="Rectangle 277"/>
            <p:cNvSpPr>
              <a:spLocks noChangeArrowheads="1"/>
            </p:cNvSpPr>
            <p:nvPr/>
          </p:nvSpPr>
          <p:spPr bwMode="auto">
            <a:xfrm>
              <a:off x="2834" y="3512"/>
              <a:ext cx="7"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326" name="Picture 278"/>
            <p:cNvPicPr>
              <a:picLocks noChangeAspect="1" noChangeArrowheads="1"/>
            </p:cNvPicPr>
            <p:nvPr/>
          </p:nvPicPr>
          <p:blipFill>
            <a:blip r:embed="rId2" cstate="print"/>
            <a:srcRect/>
            <a:stretch>
              <a:fillRect/>
            </a:stretch>
          </p:blipFill>
          <p:spPr bwMode="auto">
            <a:xfrm>
              <a:off x="2747" y="3306"/>
              <a:ext cx="29" cy="34"/>
            </a:xfrm>
            <a:prstGeom prst="rect">
              <a:avLst/>
            </a:prstGeom>
            <a:noFill/>
            <a:ln w="9525">
              <a:noFill/>
              <a:miter lim="800000"/>
              <a:headEnd/>
              <a:tailEnd/>
            </a:ln>
          </p:spPr>
        </p:pic>
        <p:sp>
          <p:nvSpPr>
            <p:cNvPr id="2327" name="Line 279"/>
            <p:cNvSpPr>
              <a:spLocks noChangeShapeType="1"/>
            </p:cNvSpPr>
            <p:nvPr/>
          </p:nvSpPr>
          <p:spPr bwMode="auto">
            <a:xfrm>
              <a:off x="2762" y="3314"/>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8" name="Line 280"/>
            <p:cNvSpPr>
              <a:spLocks noChangeShapeType="1"/>
            </p:cNvSpPr>
            <p:nvPr/>
          </p:nvSpPr>
          <p:spPr bwMode="auto">
            <a:xfrm flipV="1">
              <a:off x="2834" y="3512"/>
              <a:ext cx="1" cy="2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9" name="Rectangle 281"/>
            <p:cNvSpPr>
              <a:spLocks noChangeArrowheads="1"/>
            </p:cNvSpPr>
            <p:nvPr/>
          </p:nvSpPr>
          <p:spPr bwMode="auto">
            <a:xfrm>
              <a:off x="2834" y="3512"/>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0" name="Rectangle 282"/>
            <p:cNvSpPr>
              <a:spLocks noChangeArrowheads="1"/>
            </p:cNvSpPr>
            <p:nvPr/>
          </p:nvSpPr>
          <p:spPr bwMode="auto">
            <a:xfrm>
              <a:off x="2834" y="3512"/>
              <a:ext cx="7"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331" name="Picture 283"/>
            <p:cNvPicPr>
              <a:picLocks noChangeAspect="1" noChangeArrowheads="1"/>
            </p:cNvPicPr>
            <p:nvPr/>
          </p:nvPicPr>
          <p:blipFill>
            <a:blip r:embed="rId2" cstate="print"/>
            <a:srcRect/>
            <a:stretch>
              <a:fillRect/>
            </a:stretch>
          </p:blipFill>
          <p:spPr bwMode="auto">
            <a:xfrm>
              <a:off x="2819" y="3559"/>
              <a:ext cx="29" cy="33"/>
            </a:xfrm>
            <a:prstGeom prst="rect">
              <a:avLst/>
            </a:prstGeom>
            <a:noFill/>
            <a:ln w="9525">
              <a:noFill/>
              <a:miter lim="800000"/>
              <a:headEnd/>
              <a:tailEnd/>
            </a:ln>
          </p:spPr>
        </p:pic>
        <p:sp>
          <p:nvSpPr>
            <p:cNvPr id="2332" name="Line 284"/>
            <p:cNvSpPr>
              <a:spLocks noChangeShapeType="1"/>
            </p:cNvSpPr>
            <p:nvPr/>
          </p:nvSpPr>
          <p:spPr bwMode="auto">
            <a:xfrm flipV="1">
              <a:off x="2834" y="3533"/>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3" name="Freeform 285"/>
            <p:cNvSpPr>
              <a:spLocks/>
            </p:cNvSpPr>
            <p:nvPr/>
          </p:nvSpPr>
          <p:spPr bwMode="auto">
            <a:xfrm>
              <a:off x="2834" y="2817"/>
              <a:ext cx="1006" cy="695"/>
            </a:xfrm>
            <a:custGeom>
              <a:avLst/>
              <a:gdLst/>
              <a:ahLst/>
              <a:cxnLst>
                <a:cxn ang="0">
                  <a:pos x="1006" y="0"/>
                </a:cxn>
                <a:cxn ang="0">
                  <a:pos x="1006" y="695"/>
                </a:cxn>
                <a:cxn ang="0">
                  <a:pos x="0" y="695"/>
                </a:cxn>
              </a:cxnLst>
              <a:rect l="0" t="0" r="r" b="b"/>
              <a:pathLst>
                <a:path w="1006" h="695">
                  <a:moveTo>
                    <a:pt x="1006" y="0"/>
                  </a:moveTo>
                  <a:lnTo>
                    <a:pt x="1006" y="695"/>
                  </a:lnTo>
                  <a:lnTo>
                    <a:pt x="0" y="69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4" name="Rectangle 286"/>
            <p:cNvSpPr>
              <a:spLocks noChangeArrowheads="1"/>
            </p:cNvSpPr>
            <p:nvPr/>
          </p:nvSpPr>
          <p:spPr bwMode="auto">
            <a:xfrm>
              <a:off x="2834" y="3512"/>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5" name="Rectangle 287"/>
            <p:cNvSpPr>
              <a:spLocks noChangeArrowheads="1"/>
            </p:cNvSpPr>
            <p:nvPr/>
          </p:nvSpPr>
          <p:spPr bwMode="auto">
            <a:xfrm>
              <a:off x="2834" y="3512"/>
              <a:ext cx="7"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6" name="Rectangle 288"/>
            <p:cNvSpPr>
              <a:spLocks noChangeArrowheads="1"/>
            </p:cNvSpPr>
            <p:nvPr/>
          </p:nvSpPr>
          <p:spPr bwMode="auto">
            <a:xfrm>
              <a:off x="3840" y="2817"/>
              <a:ext cx="8"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7" name="Rectangle 289"/>
            <p:cNvSpPr>
              <a:spLocks noChangeArrowheads="1"/>
            </p:cNvSpPr>
            <p:nvPr/>
          </p:nvSpPr>
          <p:spPr bwMode="auto">
            <a:xfrm>
              <a:off x="3840" y="2817"/>
              <a:ext cx="8"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8" name="Line 290"/>
            <p:cNvSpPr>
              <a:spLocks noChangeShapeType="1"/>
            </p:cNvSpPr>
            <p:nvPr/>
          </p:nvSpPr>
          <p:spPr bwMode="auto">
            <a:xfrm>
              <a:off x="3840" y="2775"/>
              <a:ext cx="1" cy="42"/>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9" name="Rectangle 291"/>
            <p:cNvSpPr>
              <a:spLocks noChangeArrowheads="1"/>
            </p:cNvSpPr>
            <p:nvPr/>
          </p:nvSpPr>
          <p:spPr bwMode="auto">
            <a:xfrm>
              <a:off x="3840" y="2817"/>
              <a:ext cx="8"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0" name="Rectangle 292"/>
            <p:cNvSpPr>
              <a:spLocks noChangeArrowheads="1"/>
            </p:cNvSpPr>
            <p:nvPr/>
          </p:nvSpPr>
          <p:spPr bwMode="auto">
            <a:xfrm>
              <a:off x="3840" y="2817"/>
              <a:ext cx="8"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341" name="Picture 293"/>
            <p:cNvPicPr>
              <a:picLocks noChangeAspect="1" noChangeArrowheads="1"/>
            </p:cNvPicPr>
            <p:nvPr/>
          </p:nvPicPr>
          <p:blipFill>
            <a:blip r:embed="rId2" cstate="print"/>
            <a:srcRect/>
            <a:stretch>
              <a:fillRect/>
            </a:stretch>
          </p:blipFill>
          <p:spPr bwMode="auto">
            <a:xfrm>
              <a:off x="3826" y="2716"/>
              <a:ext cx="29" cy="34"/>
            </a:xfrm>
            <a:prstGeom prst="rect">
              <a:avLst/>
            </a:prstGeom>
            <a:noFill/>
            <a:ln w="9525">
              <a:noFill/>
              <a:miter lim="800000"/>
              <a:headEnd/>
              <a:tailEnd/>
            </a:ln>
          </p:spPr>
        </p:pic>
        <p:sp>
          <p:nvSpPr>
            <p:cNvPr id="2342" name="Line 294"/>
            <p:cNvSpPr>
              <a:spLocks noChangeShapeType="1"/>
            </p:cNvSpPr>
            <p:nvPr/>
          </p:nvSpPr>
          <p:spPr bwMode="auto">
            <a:xfrm>
              <a:off x="3840" y="2725"/>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3" name="Freeform 295"/>
            <p:cNvSpPr>
              <a:spLocks/>
            </p:cNvSpPr>
            <p:nvPr/>
          </p:nvSpPr>
          <p:spPr bwMode="auto">
            <a:xfrm>
              <a:off x="3840" y="2501"/>
              <a:ext cx="396" cy="316"/>
            </a:xfrm>
            <a:custGeom>
              <a:avLst/>
              <a:gdLst/>
              <a:ahLst/>
              <a:cxnLst>
                <a:cxn ang="0">
                  <a:pos x="0" y="316"/>
                </a:cxn>
                <a:cxn ang="0">
                  <a:pos x="144" y="316"/>
                </a:cxn>
                <a:cxn ang="0">
                  <a:pos x="144" y="0"/>
                </a:cxn>
                <a:cxn ang="0">
                  <a:pos x="396" y="0"/>
                </a:cxn>
              </a:cxnLst>
              <a:rect l="0" t="0" r="r" b="b"/>
              <a:pathLst>
                <a:path w="396" h="316">
                  <a:moveTo>
                    <a:pt x="0" y="316"/>
                  </a:moveTo>
                  <a:lnTo>
                    <a:pt x="144" y="316"/>
                  </a:lnTo>
                  <a:lnTo>
                    <a:pt x="144" y="0"/>
                  </a:lnTo>
                  <a:lnTo>
                    <a:pt x="396"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4" name="Rectangle 296"/>
            <p:cNvSpPr>
              <a:spLocks noChangeArrowheads="1"/>
            </p:cNvSpPr>
            <p:nvPr/>
          </p:nvSpPr>
          <p:spPr bwMode="auto">
            <a:xfrm>
              <a:off x="3840" y="2817"/>
              <a:ext cx="8"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5" name="Rectangle 297"/>
            <p:cNvSpPr>
              <a:spLocks noChangeArrowheads="1"/>
            </p:cNvSpPr>
            <p:nvPr/>
          </p:nvSpPr>
          <p:spPr bwMode="auto">
            <a:xfrm>
              <a:off x="3840" y="2817"/>
              <a:ext cx="8"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346" name="Picture 298"/>
            <p:cNvPicPr>
              <a:picLocks noChangeAspect="1" noChangeArrowheads="1"/>
            </p:cNvPicPr>
            <p:nvPr/>
          </p:nvPicPr>
          <p:blipFill>
            <a:blip r:embed="rId2" cstate="print"/>
            <a:srcRect/>
            <a:stretch>
              <a:fillRect/>
            </a:stretch>
          </p:blipFill>
          <p:spPr bwMode="auto">
            <a:xfrm>
              <a:off x="4257" y="2484"/>
              <a:ext cx="29" cy="34"/>
            </a:xfrm>
            <a:prstGeom prst="rect">
              <a:avLst/>
            </a:prstGeom>
            <a:noFill/>
            <a:ln w="9525">
              <a:noFill/>
              <a:miter lim="800000"/>
              <a:headEnd/>
              <a:tailEnd/>
            </a:ln>
          </p:spPr>
        </p:pic>
        <p:sp>
          <p:nvSpPr>
            <p:cNvPr id="2347" name="Line 299"/>
            <p:cNvSpPr>
              <a:spLocks noChangeShapeType="1"/>
            </p:cNvSpPr>
            <p:nvPr/>
          </p:nvSpPr>
          <p:spPr bwMode="auto">
            <a:xfrm flipH="1">
              <a:off x="4236" y="2501"/>
              <a:ext cx="43"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8" name="Line 300"/>
            <p:cNvSpPr>
              <a:spLocks noChangeShapeType="1"/>
            </p:cNvSpPr>
            <p:nvPr/>
          </p:nvSpPr>
          <p:spPr bwMode="auto">
            <a:xfrm flipH="1">
              <a:off x="1719" y="1890"/>
              <a:ext cx="36"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9" name="Freeform 301"/>
            <p:cNvSpPr>
              <a:spLocks/>
            </p:cNvSpPr>
            <p:nvPr/>
          </p:nvSpPr>
          <p:spPr bwMode="auto">
            <a:xfrm>
              <a:off x="1737" y="1869"/>
              <a:ext cx="36" cy="42"/>
            </a:xfrm>
            <a:custGeom>
              <a:avLst/>
              <a:gdLst/>
              <a:ahLst/>
              <a:cxnLst>
                <a:cxn ang="0">
                  <a:pos x="0" y="0"/>
                </a:cxn>
                <a:cxn ang="0">
                  <a:pos x="0" y="42"/>
                </a:cxn>
                <a:cxn ang="0">
                  <a:pos x="36" y="21"/>
                </a:cxn>
                <a:cxn ang="0">
                  <a:pos x="0" y="0"/>
                </a:cxn>
              </a:cxnLst>
              <a:rect l="0" t="0" r="r" b="b"/>
              <a:pathLst>
                <a:path w="36" h="42">
                  <a:moveTo>
                    <a:pt x="0" y="0"/>
                  </a:moveTo>
                  <a:lnTo>
                    <a:pt x="0" y="42"/>
                  </a:lnTo>
                  <a:lnTo>
                    <a:pt x="36" y="21"/>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0" name="Freeform 302"/>
            <p:cNvSpPr>
              <a:spLocks/>
            </p:cNvSpPr>
            <p:nvPr/>
          </p:nvSpPr>
          <p:spPr bwMode="auto">
            <a:xfrm>
              <a:off x="1665" y="1448"/>
              <a:ext cx="61" cy="442"/>
            </a:xfrm>
            <a:custGeom>
              <a:avLst/>
              <a:gdLst/>
              <a:ahLst/>
              <a:cxnLst>
                <a:cxn ang="0">
                  <a:pos x="0" y="21"/>
                </a:cxn>
                <a:cxn ang="0">
                  <a:pos x="0" y="0"/>
                </a:cxn>
                <a:cxn ang="0">
                  <a:pos x="18" y="0"/>
                </a:cxn>
                <a:cxn ang="0">
                  <a:pos x="18" y="442"/>
                </a:cxn>
                <a:cxn ang="0">
                  <a:pos x="54" y="442"/>
                </a:cxn>
                <a:cxn ang="0">
                  <a:pos x="61" y="442"/>
                </a:cxn>
              </a:cxnLst>
              <a:rect l="0" t="0" r="r" b="b"/>
              <a:pathLst>
                <a:path w="61" h="442">
                  <a:moveTo>
                    <a:pt x="0" y="21"/>
                  </a:moveTo>
                  <a:lnTo>
                    <a:pt x="0" y="0"/>
                  </a:lnTo>
                  <a:lnTo>
                    <a:pt x="18" y="0"/>
                  </a:lnTo>
                  <a:lnTo>
                    <a:pt x="18" y="442"/>
                  </a:lnTo>
                  <a:lnTo>
                    <a:pt x="54" y="442"/>
                  </a:lnTo>
                  <a:lnTo>
                    <a:pt x="61" y="44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1" name="Line 303"/>
            <p:cNvSpPr>
              <a:spLocks noChangeShapeType="1"/>
            </p:cNvSpPr>
            <p:nvPr/>
          </p:nvSpPr>
          <p:spPr bwMode="auto">
            <a:xfrm flipV="1">
              <a:off x="2060" y="1322"/>
              <a:ext cx="1" cy="42"/>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2" name="Freeform 304"/>
            <p:cNvSpPr>
              <a:spLocks/>
            </p:cNvSpPr>
            <p:nvPr/>
          </p:nvSpPr>
          <p:spPr bwMode="auto">
            <a:xfrm>
              <a:off x="2043" y="1343"/>
              <a:ext cx="35" cy="42"/>
            </a:xfrm>
            <a:custGeom>
              <a:avLst/>
              <a:gdLst/>
              <a:ahLst/>
              <a:cxnLst>
                <a:cxn ang="0">
                  <a:pos x="35" y="0"/>
                </a:cxn>
                <a:cxn ang="0">
                  <a:pos x="0" y="0"/>
                </a:cxn>
                <a:cxn ang="0">
                  <a:pos x="17" y="42"/>
                </a:cxn>
                <a:cxn ang="0">
                  <a:pos x="35" y="0"/>
                </a:cxn>
              </a:cxnLst>
              <a:rect l="0" t="0" r="r" b="b"/>
              <a:pathLst>
                <a:path w="35" h="42">
                  <a:moveTo>
                    <a:pt x="35" y="0"/>
                  </a:moveTo>
                  <a:lnTo>
                    <a:pt x="0" y="0"/>
                  </a:lnTo>
                  <a:lnTo>
                    <a:pt x="17" y="42"/>
                  </a:lnTo>
                  <a:lnTo>
                    <a:pt x="3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3" name="Freeform 305"/>
            <p:cNvSpPr>
              <a:spLocks/>
            </p:cNvSpPr>
            <p:nvPr/>
          </p:nvSpPr>
          <p:spPr bwMode="auto">
            <a:xfrm>
              <a:off x="1665" y="1322"/>
              <a:ext cx="395" cy="147"/>
            </a:xfrm>
            <a:custGeom>
              <a:avLst/>
              <a:gdLst/>
              <a:ahLst/>
              <a:cxnLst>
                <a:cxn ang="0">
                  <a:pos x="0" y="147"/>
                </a:cxn>
                <a:cxn ang="0">
                  <a:pos x="324" y="147"/>
                </a:cxn>
                <a:cxn ang="0">
                  <a:pos x="324" y="0"/>
                </a:cxn>
                <a:cxn ang="0">
                  <a:pos x="395" y="0"/>
                </a:cxn>
                <a:cxn ang="0">
                  <a:pos x="395" y="0"/>
                </a:cxn>
              </a:cxnLst>
              <a:rect l="0" t="0" r="r" b="b"/>
              <a:pathLst>
                <a:path w="395" h="147">
                  <a:moveTo>
                    <a:pt x="0" y="147"/>
                  </a:moveTo>
                  <a:lnTo>
                    <a:pt x="324" y="147"/>
                  </a:lnTo>
                  <a:lnTo>
                    <a:pt x="324" y="0"/>
                  </a:lnTo>
                  <a:lnTo>
                    <a:pt x="395" y="0"/>
                  </a:lnTo>
                  <a:lnTo>
                    <a:pt x="39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4" name="Line 306"/>
            <p:cNvSpPr>
              <a:spLocks noChangeShapeType="1"/>
            </p:cNvSpPr>
            <p:nvPr/>
          </p:nvSpPr>
          <p:spPr bwMode="auto">
            <a:xfrm>
              <a:off x="1611" y="1469"/>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5" name="Freeform 307"/>
            <p:cNvSpPr>
              <a:spLocks/>
            </p:cNvSpPr>
            <p:nvPr/>
          </p:nvSpPr>
          <p:spPr bwMode="auto">
            <a:xfrm>
              <a:off x="1622" y="1469"/>
              <a:ext cx="43" cy="1"/>
            </a:xfrm>
            <a:custGeom>
              <a:avLst/>
              <a:gdLst/>
              <a:ahLst/>
              <a:cxnLst>
                <a:cxn ang="0">
                  <a:pos x="0" y="0"/>
                </a:cxn>
                <a:cxn ang="0">
                  <a:pos x="7" y="0"/>
                </a:cxn>
                <a:cxn ang="0">
                  <a:pos x="43" y="0"/>
                </a:cxn>
              </a:cxnLst>
              <a:rect l="0" t="0" r="r" b="b"/>
              <a:pathLst>
                <a:path w="43">
                  <a:moveTo>
                    <a:pt x="0" y="0"/>
                  </a:moveTo>
                  <a:lnTo>
                    <a:pt x="7" y="0"/>
                  </a:lnTo>
                  <a:lnTo>
                    <a:pt x="43"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6" name="Rectangle 308"/>
            <p:cNvSpPr>
              <a:spLocks noChangeArrowheads="1"/>
            </p:cNvSpPr>
            <p:nvPr/>
          </p:nvSpPr>
          <p:spPr bwMode="auto">
            <a:xfrm>
              <a:off x="1665" y="1469"/>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7" name="Rectangle 309"/>
            <p:cNvSpPr>
              <a:spLocks noChangeArrowheads="1"/>
            </p:cNvSpPr>
            <p:nvPr/>
          </p:nvSpPr>
          <p:spPr bwMode="auto">
            <a:xfrm>
              <a:off x="1665" y="1469"/>
              <a:ext cx="7"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8" name="Line 310"/>
            <p:cNvSpPr>
              <a:spLocks noChangeShapeType="1"/>
            </p:cNvSpPr>
            <p:nvPr/>
          </p:nvSpPr>
          <p:spPr bwMode="auto">
            <a:xfrm flipH="1">
              <a:off x="2330" y="1975"/>
              <a:ext cx="36"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9" name="Freeform 311"/>
            <p:cNvSpPr>
              <a:spLocks/>
            </p:cNvSpPr>
            <p:nvPr/>
          </p:nvSpPr>
          <p:spPr bwMode="auto">
            <a:xfrm>
              <a:off x="2348" y="1954"/>
              <a:ext cx="36" cy="42"/>
            </a:xfrm>
            <a:custGeom>
              <a:avLst/>
              <a:gdLst/>
              <a:ahLst/>
              <a:cxnLst>
                <a:cxn ang="0">
                  <a:pos x="0" y="0"/>
                </a:cxn>
                <a:cxn ang="0">
                  <a:pos x="0" y="42"/>
                </a:cxn>
                <a:cxn ang="0">
                  <a:pos x="36" y="21"/>
                </a:cxn>
                <a:cxn ang="0">
                  <a:pos x="0" y="0"/>
                </a:cxn>
              </a:cxnLst>
              <a:rect l="0" t="0" r="r" b="b"/>
              <a:pathLst>
                <a:path w="36" h="42">
                  <a:moveTo>
                    <a:pt x="0" y="0"/>
                  </a:moveTo>
                  <a:lnTo>
                    <a:pt x="0" y="42"/>
                  </a:lnTo>
                  <a:lnTo>
                    <a:pt x="36" y="21"/>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0" name="Freeform 312"/>
            <p:cNvSpPr>
              <a:spLocks/>
            </p:cNvSpPr>
            <p:nvPr/>
          </p:nvSpPr>
          <p:spPr bwMode="auto">
            <a:xfrm>
              <a:off x="2330" y="1427"/>
              <a:ext cx="108" cy="548"/>
            </a:xfrm>
            <a:custGeom>
              <a:avLst/>
              <a:gdLst/>
              <a:ahLst/>
              <a:cxnLst>
                <a:cxn ang="0">
                  <a:pos x="108" y="0"/>
                </a:cxn>
                <a:cxn ang="0">
                  <a:pos x="108" y="232"/>
                </a:cxn>
                <a:cxn ang="0">
                  <a:pos x="0" y="232"/>
                </a:cxn>
                <a:cxn ang="0">
                  <a:pos x="0" y="548"/>
                </a:cxn>
                <a:cxn ang="0">
                  <a:pos x="7" y="548"/>
                </a:cxn>
              </a:cxnLst>
              <a:rect l="0" t="0" r="r" b="b"/>
              <a:pathLst>
                <a:path w="108" h="548">
                  <a:moveTo>
                    <a:pt x="108" y="0"/>
                  </a:moveTo>
                  <a:lnTo>
                    <a:pt x="108" y="232"/>
                  </a:lnTo>
                  <a:lnTo>
                    <a:pt x="0" y="232"/>
                  </a:lnTo>
                  <a:lnTo>
                    <a:pt x="0" y="548"/>
                  </a:lnTo>
                  <a:lnTo>
                    <a:pt x="7" y="548"/>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1" name="Line 313"/>
            <p:cNvSpPr>
              <a:spLocks noChangeShapeType="1"/>
            </p:cNvSpPr>
            <p:nvPr/>
          </p:nvSpPr>
          <p:spPr bwMode="auto">
            <a:xfrm flipV="1">
              <a:off x="2600" y="1322"/>
              <a:ext cx="1" cy="42"/>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2" name="Freeform 314"/>
            <p:cNvSpPr>
              <a:spLocks/>
            </p:cNvSpPr>
            <p:nvPr/>
          </p:nvSpPr>
          <p:spPr bwMode="auto">
            <a:xfrm>
              <a:off x="2582" y="1343"/>
              <a:ext cx="36" cy="42"/>
            </a:xfrm>
            <a:custGeom>
              <a:avLst/>
              <a:gdLst/>
              <a:ahLst/>
              <a:cxnLst>
                <a:cxn ang="0">
                  <a:pos x="36" y="0"/>
                </a:cxn>
                <a:cxn ang="0">
                  <a:pos x="0" y="0"/>
                </a:cxn>
                <a:cxn ang="0">
                  <a:pos x="18" y="42"/>
                </a:cxn>
                <a:cxn ang="0">
                  <a:pos x="36" y="0"/>
                </a:cxn>
              </a:cxnLst>
              <a:rect l="0" t="0" r="r" b="b"/>
              <a:pathLst>
                <a:path w="36" h="42">
                  <a:moveTo>
                    <a:pt x="36" y="0"/>
                  </a:moveTo>
                  <a:lnTo>
                    <a:pt x="0" y="0"/>
                  </a:lnTo>
                  <a:lnTo>
                    <a:pt x="18" y="42"/>
                  </a:lnTo>
                  <a:lnTo>
                    <a:pt x="3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3" name="Freeform 315"/>
            <p:cNvSpPr>
              <a:spLocks/>
            </p:cNvSpPr>
            <p:nvPr/>
          </p:nvSpPr>
          <p:spPr bwMode="auto">
            <a:xfrm>
              <a:off x="2438" y="1322"/>
              <a:ext cx="162" cy="105"/>
            </a:xfrm>
            <a:custGeom>
              <a:avLst/>
              <a:gdLst/>
              <a:ahLst/>
              <a:cxnLst>
                <a:cxn ang="0">
                  <a:pos x="0" y="105"/>
                </a:cxn>
                <a:cxn ang="0">
                  <a:pos x="90" y="105"/>
                </a:cxn>
                <a:cxn ang="0">
                  <a:pos x="90" y="0"/>
                </a:cxn>
                <a:cxn ang="0">
                  <a:pos x="162" y="0"/>
                </a:cxn>
                <a:cxn ang="0">
                  <a:pos x="162" y="0"/>
                </a:cxn>
              </a:cxnLst>
              <a:rect l="0" t="0" r="r" b="b"/>
              <a:pathLst>
                <a:path w="162" h="105">
                  <a:moveTo>
                    <a:pt x="0" y="105"/>
                  </a:moveTo>
                  <a:lnTo>
                    <a:pt x="90" y="105"/>
                  </a:lnTo>
                  <a:lnTo>
                    <a:pt x="90" y="0"/>
                  </a:lnTo>
                  <a:lnTo>
                    <a:pt x="162" y="0"/>
                  </a:lnTo>
                  <a:lnTo>
                    <a:pt x="162"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4" name="Line 316"/>
            <p:cNvSpPr>
              <a:spLocks noChangeShapeType="1"/>
            </p:cNvSpPr>
            <p:nvPr/>
          </p:nvSpPr>
          <p:spPr bwMode="auto">
            <a:xfrm>
              <a:off x="2330" y="1427"/>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5" name="Freeform 317"/>
            <p:cNvSpPr>
              <a:spLocks/>
            </p:cNvSpPr>
            <p:nvPr/>
          </p:nvSpPr>
          <p:spPr bwMode="auto">
            <a:xfrm>
              <a:off x="2341" y="1427"/>
              <a:ext cx="97" cy="1"/>
            </a:xfrm>
            <a:custGeom>
              <a:avLst/>
              <a:gdLst/>
              <a:ahLst/>
              <a:cxnLst>
                <a:cxn ang="0">
                  <a:pos x="0" y="0"/>
                </a:cxn>
                <a:cxn ang="0">
                  <a:pos x="7" y="0"/>
                </a:cxn>
                <a:cxn ang="0">
                  <a:pos x="97" y="0"/>
                </a:cxn>
              </a:cxnLst>
              <a:rect l="0" t="0" r="r" b="b"/>
              <a:pathLst>
                <a:path w="97">
                  <a:moveTo>
                    <a:pt x="0" y="0"/>
                  </a:moveTo>
                  <a:lnTo>
                    <a:pt x="7" y="0"/>
                  </a:lnTo>
                  <a:lnTo>
                    <a:pt x="97"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6" name="Rectangle 318"/>
            <p:cNvSpPr>
              <a:spLocks noChangeArrowheads="1"/>
            </p:cNvSpPr>
            <p:nvPr/>
          </p:nvSpPr>
          <p:spPr bwMode="auto">
            <a:xfrm>
              <a:off x="2438" y="1427"/>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7" name="Rectangle 319"/>
            <p:cNvSpPr>
              <a:spLocks noChangeArrowheads="1"/>
            </p:cNvSpPr>
            <p:nvPr/>
          </p:nvSpPr>
          <p:spPr bwMode="auto">
            <a:xfrm>
              <a:off x="2438" y="1427"/>
              <a:ext cx="7"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8" name="Line 320"/>
            <p:cNvSpPr>
              <a:spLocks noChangeShapeType="1"/>
            </p:cNvSpPr>
            <p:nvPr/>
          </p:nvSpPr>
          <p:spPr bwMode="auto">
            <a:xfrm flipH="1">
              <a:off x="1773" y="3491"/>
              <a:ext cx="36"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9" name="Freeform 321"/>
            <p:cNvSpPr>
              <a:spLocks/>
            </p:cNvSpPr>
            <p:nvPr/>
          </p:nvSpPr>
          <p:spPr bwMode="auto">
            <a:xfrm>
              <a:off x="1791" y="3470"/>
              <a:ext cx="36" cy="42"/>
            </a:xfrm>
            <a:custGeom>
              <a:avLst/>
              <a:gdLst/>
              <a:ahLst/>
              <a:cxnLst>
                <a:cxn ang="0">
                  <a:pos x="0" y="0"/>
                </a:cxn>
                <a:cxn ang="0">
                  <a:pos x="0" y="42"/>
                </a:cxn>
                <a:cxn ang="0">
                  <a:pos x="36" y="21"/>
                </a:cxn>
                <a:cxn ang="0">
                  <a:pos x="0" y="0"/>
                </a:cxn>
              </a:cxnLst>
              <a:rect l="0" t="0" r="r" b="b"/>
              <a:pathLst>
                <a:path w="36" h="42">
                  <a:moveTo>
                    <a:pt x="0" y="0"/>
                  </a:moveTo>
                  <a:lnTo>
                    <a:pt x="0" y="42"/>
                  </a:lnTo>
                  <a:lnTo>
                    <a:pt x="36" y="21"/>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0" name="Freeform 322"/>
            <p:cNvSpPr>
              <a:spLocks/>
            </p:cNvSpPr>
            <p:nvPr/>
          </p:nvSpPr>
          <p:spPr bwMode="auto">
            <a:xfrm>
              <a:off x="1719" y="3154"/>
              <a:ext cx="61" cy="337"/>
            </a:xfrm>
            <a:custGeom>
              <a:avLst/>
              <a:gdLst/>
              <a:ahLst/>
              <a:cxnLst>
                <a:cxn ang="0">
                  <a:pos x="0" y="0"/>
                </a:cxn>
                <a:cxn ang="0">
                  <a:pos x="0" y="337"/>
                </a:cxn>
                <a:cxn ang="0">
                  <a:pos x="54" y="337"/>
                </a:cxn>
                <a:cxn ang="0">
                  <a:pos x="61" y="337"/>
                </a:cxn>
              </a:cxnLst>
              <a:rect l="0" t="0" r="r" b="b"/>
              <a:pathLst>
                <a:path w="61" h="337">
                  <a:moveTo>
                    <a:pt x="0" y="0"/>
                  </a:moveTo>
                  <a:lnTo>
                    <a:pt x="0" y="337"/>
                  </a:lnTo>
                  <a:lnTo>
                    <a:pt x="54" y="337"/>
                  </a:lnTo>
                  <a:lnTo>
                    <a:pt x="61" y="337"/>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1" name="Line 323"/>
            <p:cNvSpPr>
              <a:spLocks noChangeShapeType="1"/>
            </p:cNvSpPr>
            <p:nvPr/>
          </p:nvSpPr>
          <p:spPr bwMode="auto">
            <a:xfrm flipV="1">
              <a:off x="2096" y="2986"/>
              <a:ext cx="1" cy="42"/>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2" name="Freeform 324"/>
            <p:cNvSpPr>
              <a:spLocks/>
            </p:cNvSpPr>
            <p:nvPr/>
          </p:nvSpPr>
          <p:spPr bwMode="auto">
            <a:xfrm>
              <a:off x="2078" y="3007"/>
              <a:ext cx="36" cy="42"/>
            </a:xfrm>
            <a:custGeom>
              <a:avLst/>
              <a:gdLst/>
              <a:ahLst/>
              <a:cxnLst>
                <a:cxn ang="0">
                  <a:pos x="36" y="0"/>
                </a:cxn>
                <a:cxn ang="0">
                  <a:pos x="0" y="0"/>
                </a:cxn>
                <a:cxn ang="0">
                  <a:pos x="18" y="42"/>
                </a:cxn>
                <a:cxn ang="0">
                  <a:pos x="36" y="0"/>
                </a:cxn>
              </a:cxnLst>
              <a:rect l="0" t="0" r="r" b="b"/>
              <a:pathLst>
                <a:path w="36" h="42">
                  <a:moveTo>
                    <a:pt x="36" y="0"/>
                  </a:moveTo>
                  <a:lnTo>
                    <a:pt x="0" y="0"/>
                  </a:lnTo>
                  <a:lnTo>
                    <a:pt x="18" y="42"/>
                  </a:lnTo>
                  <a:lnTo>
                    <a:pt x="3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3" name="Freeform 325"/>
            <p:cNvSpPr>
              <a:spLocks/>
            </p:cNvSpPr>
            <p:nvPr/>
          </p:nvSpPr>
          <p:spPr bwMode="auto">
            <a:xfrm>
              <a:off x="1719" y="2986"/>
              <a:ext cx="377" cy="168"/>
            </a:xfrm>
            <a:custGeom>
              <a:avLst/>
              <a:gdLst/>
              <a:ahLst/>
              <a:cxnLst>
                <a:cxn ang="0">
                  <a:pos x="0" y="168"/>
                </a:cxn>
                <a:cxn ang="0">
                  <a:pos x="36" y="168"/>
                </a:cxn>
                <a:cxn ang="0">
                  <a:pos x="36" y="0"/>
                </a:cxn>
                <a:cxn ang="0">
                  <a:pos x="377" y="0"/>
                </a:cxn>
                <a:cxn ang="0">
                  <a:pos x="377" y="0"/>
                </a:cxn>
              </a:cxnLst>
              <a:rect l="0" t="0" r="r" b="b"/>
              <a:pathLst>
                <a:path w="377" h="168">
                  <a:moveTo>
                    <a:pt x="0" y="168"/>
                  </a:moveTo>
                  <a:lnTo>
                    <a:pt x="36" y="168"/>
                  </a:lnTo>
                  <a:lnTo>
                    <a:pt x="36" y="0"/>
                  </a:lnTo>
                  <a:lnTo>
                    <a:pt x="377" y="0"/>
                  </a:lnTo>
                  <a:lnTo>
                    <a:pt x="377"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4" name="Line 326"/>
            <p:cNvSpPr>
              <a:spLocks noChangeShapeType="1"/>
            </p:cNvSpPr>
            <p:nvPr/>
          </p:nvSpPr>
          <p:spPr bwMode="auto">
            <a:xfrm>
              <a:off x="1593" y="3154"/>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5" name="Freeform 327"/>
            <p:cNvSpPr>
              <a:spLocks/>
            </p:cNvSpPr>
            <p:nvPr/>
          </p:nvSpPr>
          <p:spPr bwMode="auto">
            <a:xfrm>
              <a:off x="1604" y="3154"/>
              <a:ext cx="115" cy="1"/>
            </a:xfrm>
            <a:custGeom>
              <a:avLst/>
              <a:gdLst/>
              <a:ahLst/>
              <a:cxnLst>
                <a:cxn ang="0">
                  <a:pos x="0" y="0"/>
                </a:cxn>
                <a:cxn ang="0">
                  <a:pos x="7" y="0"/>
                </a:cxn>
                <a:cxn ang="0">
                  <a:pos x="115" y="0"/>
                </a:cxn>
              </a:cxnLst>
              <a:rect l="0" t="0" r="r" b="b"/>
              <a:pathLst>
                <a:path w="115">
                  <a:moveTo>
                    <a:pt x="0" y="0"/>
                  </a:moveTo>
                  <a:lnTo>
                    <a:pt x="7" y="0"/>
                  </a:lnTo>
                  <a:lnTo>
                    <a:pt x="11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6" name="Rectangle 328"/>
            <p:cNvSpPr>
              <a:spLocks noChangeArrowheads="1"/>
            </p:cNvSpPr>
            <p:nvPr/>
          </p:nvSpPr>
          <p:spPr bwMode="auto">
            <a:xfrm>
              <a:off x="1719" y="3154"/>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7" name="Rectangle 329"/>
            <p:cNvSpPr>
              <a:spLocks noChangeArrowheads="1"/>
            </p:cNvSpPr>
            <p:nvPr/>
          </p:nvSpPr>
          <p:spPr bwMode="auto">
            <a:xfrm>
              <a:off x="1719" y="3154"/>
              <a:ext cx="7"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8" name="Line 330"/>
            <p:cNvSpPr>
              <a:spLocks noChangeShapeType="1"/>
            </p:cNvSpPr>
            <p:nvPr/>
          </p:nvSpPr>
          <p:spPr bwMode="auto">
            <a:xfrm flipH="1">
              <a:off x="2420" y="3554"/>
              <a:ext cx="36"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9" name="Freeform 331"/>
            <p:cNvSpPr>
              <a:spLocks/>
            </p:cNvSpPr>
            <p:nvPr/>
          </p:nvSpPr>
          <p:spPr bwMode="auto">
            <a:xfrm>
              <a:off x="2438" y="3533"/>
              <a:ext cx="36" cy="43"/>
            </a:xfrm>
            <a:custGeom>
              <a:avLst/>
              <a:gdLst/>
              <a:ahLst/>
              <a:cxnLst>
                <a:cxn ang="0">
                  <a:pos x="0" y="0"/>
                </a:cxn>
                <a:cxn ang="0">
                  <a:pos x="0" y="43"/>
                </a:cxn>
                <a:cxn ang="0">
                  <a:pos x="36" y="21"/>
                </a:cxn>
                <a:cxn ang="0">
                  <a:pos x="0" y="0"/>
                </a:cxn>
              </a:cxnLst>
              <a:rect l="0" t="0" r="r" b="b"/>
              <a:pathLst>
                <a:path w="36" h="43">
                  <a:moveTo>
                    <a:pt x="0" y="0"/>
                  </a:moveTo>
                  <a:lnTo>
                    <a:pt x="0" y="43"/>
                  </a:lnTo>
                  <a:lnTo>
                    <a:pt x="36" y="21"/>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0" name="Freeform 332"/>
            <p:cNvSpPr>
              <a:spLocks/>
            </p:cNvSpPr>
            <p:nvPr/>
          </p:nvSpPr>
          <p:spPr bwMode="auto">
            <a:xfrm>
              <a:off x="2420" y="3049"/>
              <a:ext cx="108" cy="505"/>
            </a:xfrm>
            <a:custGeom>
              <a:avLst/>
              <a:gdLst/>
              <a:ahLst/>
              <a:cxnLst>
                <a:cxn ang="0">
                  <a:pos x="108" y="0"/>
                </a:cxn>
                <a:cxn ang="0">
                  <a:pos x="108" y="211"/>
                </a:cxn>
                <a:cxn ang="0">
                  <a:pos x="0" y="211"/>
                </a:cxn>
                <a:cxn ang="0">
                  <a:pos x="0" y="505"/>
                </a:cxn>
                <a:cxn ang="0">
                  <a:pos x="7" y="505"/>
                </a:cxn>
              </a:cxnLst>
              <a:rect l="0" t="0" r="r" b="b"/>
              <a:pathLst>
                <a:path w="108" h="505">
                  <a:moveTo>
                    <a:pt x="108" y="0"/>
                  </a:moveTo>
                  <a:lnTo>
                    <a:pt x="108" y="211"/>
                  </a:lnTo>
                  <a:lnTo>
                    <a:pt x="0" y="211"/>
                  </a:lnTo>
                  <a:lnTo>
                    <a:pt x="0" y="505"/>
                  </a:lnTo>
                  <a:lnTo>
                    <a:pt x="7" y="50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1" name="Line 333"/>
            <p:cNvSpPr>
              <a:spLocks noChangeShapeType="1"/>
            </p:cNvSpPr>
            <p:nvPr/>
          </p:nvSpPr>
          <p:spPr bwMode="auto">
            <a:xfrm flipV="1">
              <a:off x="2690" y="2986"/>
              <a:ext cx="1" cy="42"/>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2" name="Freeform 334"/>
            <p:cNvSpPr>
              <a:spLocks/>
            </p:cNvSpPr>
            <p:nvPr/>
          </p:nvSpPr>
          <p:spPr bwMode="auto">
            <a:xfrm>
              <a:off x="2672" y="3007"/>
              <a:ext cx="36" cy="42"/>
            </a:xfrm>
            <a:custGeom>
              <a:avLst/>
              <a:gdLst/>
              <a:ahLst/>
              <a:cxnLst>
                <a:cxn ang="0">
                  <a:pos x="36" y="0"/>
                </a:cxn>
                <a:cxn ang="0">
                  <a:pos x="0" y="0"/>
                </a:cxn>
                <a:cxn ang="0">
                  <a:pos x="18" y="42"/>
                </a:cxn>
                <a:cxn ang="0">
                  <a:pos x="36" y="0"/>
                </a:cxn>
              </a:cxnLst>
              <a:rect l="0" t="0" r="r" b="b"/>
              <a:pathLst>
                <a:path w="36" h="42">
                  <a:moveTo>
                    <a:pt x="36" y="0"/>
                  </a:moveTo>
                  <a:lnTo>
                    <a:pt x="0" y="0"/>
                  </a:lnTo>
                  <a:lnTo>
                    <a:pt x="18" y="42"/>
                  </a:lnTo>
                  <a:lnTo>
                    <a:pt x="3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3" name="Freeform 335"/>
            <p:cNvSpPr>
              <a:spLocks/>
            </p:cNvSpPr>
            <p:nvPr/>
          </p:nvSpPr>
          <p:spPr bwMode="auto">
            <a:xfrm>
              <a:off x="2528" y="2986"/>
              <a:ext cx="162" cy="63"/>
            </a:xfrm>
            <a:custGeom>
              <a:avLst/>
              <a:gdLst/>
              <a:ahLst/>
              <a:cxnLst>
                <a:cxn ang="0">
                  <a:pos x="0" y="63"/>
                </a:cxn>
                <a:cxn ang="0">
                  <a:pos x="90" y="63"/>
                </a:cxn>
                <a:cxn ang="0">
                  <a:pos x="90" y="0"/>
                </a:cxn>
                <a:cxn ang="0">
                  <a:pos x="162" y="0"/>
                </a:cxn>
                <a:cxn ang="0">
                  <a:pos x="162" y="0"/>
                </a:cxn>
              </a:cxnLst>
              <a:rect l="0" t="0" r="r" b="b"/>
              <a:pathLst>
                <a:path w="162" h="63">
                  <a:moveTo>
                    <a:pt x="0" y="63"/>
                  </a:moveTo>
                  <a:lnTo>
                    <a:pt x="90" y="63"/>
                  </a:lnTo>
                  <a:lnTo>
                    <a:pt x="90" y="0"/>
                  </a:lnTo>
                  <a:lnTo>
                    <a:pt x="162" y="0"/>
                  </a:lnTo>
                  <a:lnTo>
                    <a:pt x="162"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4" name="Line 336"/>
            <p:cNvSpPr>
              <a:spLocks noChangeShapeType="1"/>
            </p:cNvSpPr>
            <p:nvPr/>
          </p:nvSpPr>
          <p:spPr bwMode="auto">
            <a:xfrm>
              <a:off x="2402" y="3049"/>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5" name="Freeform 337"/>
            <p:cNvSpPr>
              <a:spLocks/>
            </p:cNvSpPr>
            <p:nvPr/>
          </p:nvSpPr>
          <p:spPr bwMode="auto">
            <a:xfrm>
              <a:off x="2413" y="3049"/>
              <a:ext cx="115" cy="1"/>
            </a:xfrm>
            <a:custGeom>
              <a:avLst/>
              <a:gdLst/>
              <a:ahLst/>
              <a:cxnLst>
                <a:cxn ang="0">
                  <a:pos x="0" y="0"/>
                </a:cxn>
                <a:cxn ang="0">
                  <a:pos x="7" y="0"/>
                </a:cxn>
                <a:cxn ang="0">
                  <a:pos x="115" y="0"/>
                </a:cxn>
              </a:cxnLst>
              <a:rect l="0" t="0" r="r" b="b"/>
              <a:pathLst>
                <a:path w="115">
                  <a:moveTo>
                    <a:pt x="0" y="0"/>
                  </a:moveTo>
                  <a:lnTo>
                    <a:pt x="7" y="0"/>
                  </a:lnTo>
                  <a:lnTo>
                    <a:pt x="11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6" name="Rectangle 338"/>
            <p:cNvSpPr>
              <a:spLocks noChangeArrowheads="1"/>
            </p:cNvSpPr>
            <p:nvPr/>
          </p:nvSpPr>
          <p:spPr bwMode="auto">
            <a:xfrm>
              <a:off x="2528" y="3049"/>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7" name="Rectangle 339"/>
            <p:cNvSpPr>
              <a:spLocks noChangeArrowheads="1"/>
            </p:cNvSpPr>
            <p:nvPr/>
          </p:nvSpPr>
          <p:spPr bwMode="auto">
            <a:xfrm>
              <a:off x="2528" y="3049"/>
              <a:ext cx="7"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8" name="Line 340"/>
            <p:cNvSpPr>
              <a:spLocks noChangeShapeType="1"/>
            </p:cNvSpPr>
            <p:nvPr/>
          </p:nvSpPr>
          <p:spPr bwMode="auto">
            <a:xfrm>
              <a:off x="4380" y="2480"/>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9" name="Line 341"/>
            <p:cNvSpPr>
              <a:spLocks noChangeShapeType="1"/>
            </p:cNvSpPr>
            <p:nvPr/>
          </p:nvSpPr>
          <p:spPr bwMode="auto">
            <a:xfrm flipH="1">
              <a:off x="4649" y="2712"/>
              <a:ext cx="36"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0" name="Freeform 342"/>
            <p:cNvSpPr>
              <a:spLocks/>
            </p:cNvSpPr>
            <p:nvPr/>
          </p:nvSpPr>
          <p:spPr bwMode="auto">
            <a:xfrm>
              <a:off x="4667" y="2691"/>
              <a:ext cx="36" cy="42"/>
            </a:xfrm>
            <a:custGeom>
              <a:avLst/>
              <a:gdLst/>
              <a:ahLst/>
              <a:cxnLst>
                <a:cxn ang="0">
                  <a:pos x="0" y="0"/>
                </a:cxn>
                <a:cxn ang="0">
                  <a:pos x="0" y="42"/>
                </a:cxn>
                <a:cxn ang="0">
                  <a:pos x="36" y="21"/>
                </a:cxn>
                <a:cxn ang="0">
                  <a:pos x="0" y="0"/>
                </a:cxn>
              </a:cxnLst>
              <a:rect l="0" t="0" r="r" b="b"/>
              <a:pathLst>
                <a:path w="36" h="42">
                  <a:moveTo>
                    <a:pt x="0" y="0"/>
                  </a:moveTo>
                  <a:lnTo>
                    <a:pt x="0" y="42"/>
                  </a:lnTo>
                  <a:lnTo>
                    <a:pt x="36" y="21"/>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1" name="Freeform 343"/>
            <p:cNvSpPr>
              <a:spLocks/>
            </p:cNvSpPr>
            <p:nvPr/>
          </p:nvSpPr>
          <p:spPr bwMode="auto">
            <a:xfrm>
              <a:off x="4390" y="2480"/>
              <a:ext cx="267" cy="232"/>
            </a:xfrm>
            <a:custGeom>
              <a:avLst/>
              <a:gdLst/>
              <a:ahLst/>
              <a:cxnLst>
                <a:cxn ang="0">
                  <a:pos x="0" y="0"/>
                </a:cxn>
                <a:cxn ang="0">
                  <a:pos x="8" y="0"/>
                </a:cxn>
                <a:cxn ang="0">
                  <a:pos x="259" y="0"/>
                </a:cxn>
                <a:cxn ang="0">
                  <a:pos x="259" y="232"/>
                </a:cxn>
                <a:cxn ang="0">
                  <a:pos x="267" y="232"/>
                </a:cxn>
              </a:cxnLst>
              <a:rect l="0" t="0" r="r" b="b"/>
              <a:pathLst>
                <a:path w="267" h="232">
                  <a:moveTo>
                    <a:pt x="0" y="0"/>
                  </a:moveTo>
                  <a:lnTo>
                    <a:pt x="8" y="0"/>
                  </a:lnTo>
                  <a:lnTo>
                    <a:pt x="259" y="0"/>
                  </a:lnTo>
                  <a:lnTo>
                    <a:pt x="259" y="232"/>
                  </a:lnTo>
                  <a:lnTo>
                    <a:pt x="267" y="23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2" name="Line 344"/>
            <p:cNvSpPr>
              <a:spLocks noChangeShapeType="1"/>
            </p:cNvSpPr>
            <p:nvPr/>
          </p:nvSpPr>
          <p:spPr bwMode="auto">
            <a:xfrm>
              <a:off x="1881" y="1890"/>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3" name="Line 345"/>
            <p:cNvSpPr>
              <a:spLocks noChangeShapeType="1"/>
            </p:cNvSpPr>
            <p:nvPr/>
          </p:nvSpPr>
          <p:spPr bwMode="auto">
            <a:xfrm flipV="1">
              <a:off x="2043" y="1932"/>
              <a:ext cx="1" cy="43"/>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4" name="Freeform 346"/>
            <p:cNvSpPr>
              <a:spLocks/>
            </p:cNvSpPr>
            <p:nvPr/>
          </p:nvSpPr>
          <p:spPr bwMode="auto">
            <a:xfrm>
              <a:off x="2025" y="1954"/>
              <a:ext cx="35" cy="42"/>
            </a:xfrm>
            <a:custGeom>
              <a:avLst/>
              <a:gdLst/>
              <a:ahLst/>
              <a:cxnLst>
                <a:cxn ang="0">
                  <a:pos x="35" y="0"/>
                </a:cxn>
                <a:cxn ang="0">
                  <a:pos x="0" y="0"/>
                </a:cxn>
                <a:cxn ang="0">
                  <a:pos x="18" y="42"/>
                </a:cxn>
                <a:cxn ang="0">
                  <a:pos x="35" y="0"/>
                </a:cxn>
              </a:cxnLst>
              <a:rect l="0" t="0" r="r" b="b"/>
              <a:pathLst>
                <a:path w="35" h="42">
                  <a:moveTo>
                    <a:pt x="35" y="0"/>
                  </a:moveTo>
                  <a:lnTo>
                    <a:pt x="0" y="0"/>
                  </a:lnTo>
                  <a:lnTo>
                    <a:pt x="18" y="42"/>
                  </a:lnTo>
                  <a:lnTo>
                    <a:pt x="3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5" name="Freeform 347"/>
            <p:cNvSpPr>
              <a:spLocks/>
            </p:cNvSpPr>
            <p:nvPr/>
          </p:nvSpPr>
          <p:spPr bwMode="auto">
            <a:xfrm>
              <a:off x="1891" y="1890"/>
              <a:ext cx="152" cy="42"/>
            </a:xfrm>
            <a:custGeom>
              <a:avLst/>
              <a:gdLst/>
              <a:ahLst/>
              <a:cxnLst>
                <a:cxn ang="0">
                  <a:pos x="0" y="0"/>
                </a:cxn>
                <a:cxn ang="0">
                  <a:pos x="8" y="0"/>
                </a:cxn>
                <a:cxn ang="0">
                  <a:pos x="152" y="0"/>
                </a:cxn>
                <a:cxn ang="0">
                  <a:pos x="152" y="42"/>
                </a:cxn>
                <a:cxn ang="0">
                  <a:pos x="152" y="42"/>
                </a:cxn>
              </a:cxnLst>
              <a:rect l="0" t="0" r="r" b="b"/>
              <a:pathLst>
                <a:path w="152" h="42">
                  <a:moveTo>
                    <a:pt x="0" y="0"/>
                  </a:moveTo>
                  <a:lnTo>
                    <a:pt x="8" y="0"/>
                  </a:lnTo>
                  <a:lnTo>
                    <a:pt x="152" y="0"/>
                  </a:lnTo>
                  <a:lnTo>
                    <a:pt x="152" y="42"/>
                  </a:lnTo>
                  <a:lnTo>
                    <a:pt x="152" y="4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6" name="Line 348"/>
            <p:cNvSpPr>
              <a:spLocks noChangeShapeType="1"/>
            </p:cNvSpPr>
            <p:nvPr/>
          </p:nvSpPr>
          <p:spPr bwMode="auto">
            <a:xfrm>
              <a:off x="2492" y="1975"/>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7" name="Line 349"/>
            <p:cNvSpPr>
              <a:spLocks noChangeShapeType="1"/>
            </p:cNvSpPr>
            <p:nvPr/>
          </p:nvSpPr>
          <p:spPr bwMode="auto">
            <a:xfrm flipV="1">
              <a:off x="2636" y="1932"/>
              <a:ext cx="1" cy="43"/>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8" name="Freeform 350"/>
            <p:cNvSpPr>
              <a:spLocks/>
            </p:cNvSpPr>
            <p:nvPr/>
          </p:nvSpPr>
          <p:spPr bwMode="auto">
            <a:xfrm>
              <a:off x="2618" y="1954"/>
              <a:ext cx="36" cy="42"/>
            </a:xfrm>
            <a:custGeom>
              <a:avLst/>
              <a:gdLst/>
              <a:ahLst/>
              <a:cxnLst>
                <a:cxn ang="0">
                  <a:pos x="36" y="0"/>
                </a:cxn>
                <a:cxn ang="0">
                  <a:pos x="0" y="0"/>
                </a:cxn>
                <a:cxn ang="0">
                  <a:pos x="18" y="42"/>
                </a:cxn>
                <a:cxn ang="0">
                  <a:pos x="36" y="0"/>
                </a:cxn>
              </a:cxnLst>
              <a:rect l="0" t="0" r="r" b="b"/>
              <a:pathLst>
                <a:path w="36" h="42">
                  <a:moveTo>
                    <a:pt x="36" y="0"/>
                  </a:moveTo>
                  <a:lnTo>
                    <a:pt x="0" y="0"/>
                  </a:lnTo>
                  <a:lnTo>
                    <a:pt x="18" y="42"/>
                  </a:lnTo>
                  <a:lnTo>
                    <a:pt x="3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9" name="Freeform 351"/>
            <p:cNvSpPr>
              <a:spLocks/>
            </p:cNvSpPr>
            <p:nvPr/>
          </p:nvSpPr>
          <p:spPr bwMode="auto">
            <a:xfrm>
              <a:off x="2503" y="1932"/>
              <a:ext cx="133" cy="43"/>
            </a:xfrm>
            <a:custGeom>
              <a:avLst/>
              <a:gdLst/>
              <a:ahLst/>
              <a:cxnLst>
                <a:cxn ang="0">
                  <a:pos x="0" y="43"/>
                </a:cxn>
                <a:cxn ang="0">
                  <a:pos x="7" y="43"/>
                </a:cxn>
                <a:cxn ang="0">
                  <a:pos x="133" y="43"/>
                </a:cxn>
                <a:cxn ang="0">
                  <a:pos x="133" y="0"/>
                </a:cxn>
                <a:cxn ang="0">
                  <a:pos x="133" y="0"/>
                </a:cxn>
              </a:cxnLst>
              <a:rect l="0" t="0" r="r" b="b"/>
              <a:pathLst>
                <a:path w="133" h="43">
                  <a:moveTo>
                    <a:pt x="0" y="43"/>
                  </a:moveTo>
                  <a:lnTo>
                    <a:pt x="7" y="43"/>
                  </a:lnTo>
                  <a:lnTo>
                    <a:pt x="133" y="43"/>
                  </a:lnTo>
                  <a:lnTo>
                    <a:pt x="133" y="0"/>
                  </a:lnTo>
                  <a:lnTo>
                    <a:pt x="133"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0" name="Line 352"/>
            <p:cNvSpPr>
              <a:spLocks noChangeShapeType="1"/>
            </p:cNvSpPr>
            <p:nvPr/>
          </p:nvSpPr>
          <p:spPr bwMode="auto">
            <a:xfrm>
              <a:off x="2582" y="3554"/>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1" name="Line 353"/>
            <p:cNvSpPr>
              <a:spLocks noChangeShapeType="1"/>
            </p:cNvSpPr>
            <p:nvPr/>
          </p:nvSpPr>
          <p:spPr bwMode="auto">
            <a:xfrm flipV="1">
              <a:off x="2762" y="3533"/>
              <a:ext cx="1" cy="43"/>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2" name="Freeform 354"/>
            <p:cNvSpPr>
              <a:spLocks/>
            </p:cNvSpPr>
            <p:nvPr/>
          </p:nvSpPr>
          <p:spPr bwMode="auto">
            <a:xfrm>
              <a:off x="2744" y="3554"/>
              <a:ext cx="36" cy="43"/>
            </a:xfrm>
            <a:custGeom>
              <a:avLst/>
              <a:gdLst/>
              <a:ahLst/>
              <a:cxnLst>
                <a:cxn ang="0">
                  <a:pos x="36" y="0"/>
                </a:cxn>
                <a:cxn ang="0">
                  <a:pos x="0" y="0"/>
                </a:cxn>
                <a:cxn ang="0">
                  <a:pos x="18" y="43"/>
                </a:cxn>
                <a:cxn ang="0">
                  <a:pos x="36" y="0"/>
                </a:cxn>
              </a:cxnLst>
              <a:rect l="0" t="0" r="r" b="b"/>
              <a:pathLst>
                <a:path w="36" h="43">
                  <a:moveTo>
                    <a:pt x="36" y="0"/>
                  </a:moveTo>
                  <a:lnTo>
                    <a:pt x="0" y="0"/>
                  </a:lnTo>
                  <a:lnTo>
                    <a:pt x="18" y="43"/>
                  </a:lnTo>
                  <a:lnTo>
                    <a:pt x="3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3" name="Freeform 355"/>
            <p:cNvSpPr>
              <a:spLocks/>
            </p:cNvSpPr>
            <p:nvPr/>
          </p:nvSpPr>
          <p:spPr bwMode="auto">
            <a:xfrm>
              <a:off x="2593" y="3533"/>
              <a:ext cx="169" cy="21"/>
            </a:xfrm>
            <a:custGeom>
              <a:avLst/>
              <a:gdLst/>
              <a:ahLst/>
              <a:cxnLst>
                <a:cxn ang="0">
                  <a:pos x="0" y="21"/>
                </a:cxn>
                <a:cxn ang="0">
                  <a:pos x="7" y="21"/>
                </a:cxn>
                <a:cxn ang="0">
                  <a:pos x="169" y="21"/>
                </a:cxn>
                <a:cxn ang="0">
                  <a:pos x="169" y="0"/>
                </a:cxn>
                <a:cxn ang="0">
                  <a:pos x="169" y="0"/>
                </a:cxn>
              </a:cxnLst>
              <a:rect l="0" t="0" r="r" b="b"/>
              <a:pathLst>
                <a:path w="169" h="21">
                  <a:moveTo>
                    <a:pt x="0" y="21"/>
                  </a:moveTo>
                  <a:lnTo>
                    <a:pt x="7" y="21"/>
                  </a:lnTo>
                  <a:lnTo>
                    <a:pt x="169" y="21"/>
                  </a:lnTo>
                  <a:lnTo>
                    <a:pt x="169" y="0"/>
                  </a:lnTo>
                  <a:lnTo>
                    <a:pt x="169"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4" name="Line 356"/>
            <p:cNvSpPr>
              <a:spLocks noChangeShapeType="1"/>
            </p:cNvSpPr>
            <p:nvPr/>
          </p:nvSpPr>
          <p:spPr bwMode="auto">
            <a:xfrm>
              <a:off x="1935" y="3491"/>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5" name="Line 357"/>
            <p:cNvSpPr>
              <a:spLocks noChangeShapeType="1"/>
            </p:cNvSpPr>
            <p:nvPr/>
          </p:nvSpPr>
          <p:spPr bwMode="auto">
            <a:xfrm flipV="1">
              <a:off x="2132" y="3491"/>
              <a:ext cx="1" cy="42"/>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6" name="Freeform 358"/>
            <p:cNvSpPr>
              <a:spLocks/>
            </p:cNvSpPr>
            <p:nvPr/>
          </p:nvSpPr>
          <p:spPr bwMode="auto">
            <a:xfrm>
              <a:off x="2114" y="3512"/>
              <a:ext cx="36" cy="42"/>
            </a:xfrm>
            <a:custGeom>
              <a:avLst/>
              <a:gdLst/>
              <a:ahLst/>
              <a:cxnLst>
                <a:cxn ang="0">
                  <a:pos x="36" y="0"/>
                </a:cxn>
                <a:cxn ang="0">
                  <a:pos x="0" y="0"/>
                </a:cxn>
                <a:cxn ang="0">
                  <a:pos x="18" y="42"/>
                </a:cxn>
                <a:cxn ang="0">
                  <a:pos x="36" y="0"/>
                </a:cxn>
              </a:cxnLst>
              <a:rect l="0" t="0" r="r" b="b"/>
              <a:pathLst>
                <a:path w="36" h="42">
                  <a:moveTo>
                    <a:pt x="36" y="0"/>
                  </a:moveTo>
                  <a:lnTo>
                    <a:pt x="0" y="0"/>
                  </a:lnTo>
                  <a:lnTo>
                    <a:pt x="18" y="42"/>
                  </a:lnTo>
                  <a:lnTo>
                    <a:pt x="3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7" name="Freeform 359"/>
            <p:cNvSpPr>
              <a:spLocks/>
            </p:cNvSpPr>
            <p:nvPr/>
          </p:nvSpPr>
          <p:spPr bwMode="auto">
            <a:xfrm>
              <a:off x="1945" y="3491"/>
              <a:ext cx="187" cy="1"/>
            </a:xfrm>
            <a:custGeom>
              <a:avLst/>
              <a:gdLst/>
              <a:ahLst/>
              <a:cxnLst>
                <a:cxn ang="0">
                  <a:pos x="0" y="0"/>
                </a:cxn>
                <a:cxn ang="0">
                  <a:pos x="8" y="0"/>
                </a:cxn>
                <a:cxn ang="0">
                  <a:pos x="187" y="0"/>
                </a:cxn>
                <a:cxn ang="0">
                  <a:pos x="187" y="0"/>
                </a:cxn>
              </a:cxnLst>
              <a:rect l="0" t="0" r="r" b="b"/>
              <a:pathLst>
                <a:path w="187">
                  <a:moveTo>
                    <a:pt x="0" y="0"/>
                  </a:moveTo>
                  <a:lnTo>
                    <a:pt x="8" y="0"/>
                  </a:lnTo>
                  <a:lnTo>
                    <a:pt x="187" y="0"/>
                  </a:lnTo>
                  <a:lnTo>
                    <a:pt x="187"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8" name="Line 360"/>
            <p:cNvSpPr>
              <a:spLocks noChangeShapeType="1"/>
            </p:cNvSpPr>
            <p:nvPr/>
          </p:nvSpPr>
          <p:spPr bwMode="auto">
            <a:xfrm>
              <a:off x="2132" y="1279"/>
              <a:ext cx="1" cy="43"/>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9" name="Rectangle 361"/>
            <p:cNvSpPr>
              <a:spLocks noChangeArrowheads="1"/>
            </p:cNvSpPr>
            <p:nvPr/>
          </p:nvSpPr>
          <p:spPr bwMode="auto">
            <a:xfrm>
              <a:off x="2132" y="1279"/>
              <a:ext cx="8"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0" name="Rectangle 362"/>
            <p:cNvSpPr>
              <a:spLocks noChangeArrowheads="1"/>
            </p:cNvSpPr>
            <p:nvPr/>
          </p:nvSpPr>
          <p:spPr bwMode="auto">
            <a:xfrm>
              <a:off x="2132" y="1279"/>
              <a:ext cx="8"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411" name="Picture 363"/>
            <p:cNvPicPr>
              <a:picLocks noChangeAspect="1" noChangeArrowheads="1"/>
            </p:cNvPicPr>
            <p:nvPr/>
          </p:nvPicPr>
          <p:blipFill>
            <a:blip r:embed="rId2" cstate="print"/>
            <a:srcRect/>
            <a:stretch>
              <a:fillRect/>
            </a:stretch>
          </p:blipFill>
          <p:spPr bwMode="auto">
            <a:xfrm>
              <a:off x="2118" y="1347"/>
              <a:ext cx="29" cy="34"/>
            </a:xfrm>
            <a:prstGeom prst="rect">
              <a:avLst/>
            </a:prstGeom>
            <a:noFill/>
            <a:ln w="9525">
              <a:noFill/>
              <a:miter lim="800000"/>
              <a:headEnd/>
              <a:tailEnd/>
            </a:ln>
          </p:spPr>
        </p:pic>
        <p:sp>
          <p:nvSpPr>
            <p:cNvPr id="2412" name="Line 364"/>
            <p:cNvSpPr>
              <a:spLocks noChangeShapeType="1"/>
            </p:cNvSpPr>
            <p:nvPr/>
          </p:nvSpPr>
          <p:spPr bwMode="auto">
            <a:xfrm flipV="1">
              <a:off x="2132" y="1322"/>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3" name="Freeform 365"/>
            <p:cNvSpPr>
              <a:spLocks/>
            </p:cNvSpPr>
            <p:nvPr/>
          </p:nvSpPr>
          <p:spPr bwMode="auto">
            <a:xfrm>
              <a:off x="2132" y="1279"/>
              <a:ext cx="540" cy="43"/>
            </a:xfrm>
            <a:custGeom>
              <a:avLst/>
              <a:gdLst/>
              <a:ahLst/>
              <a:cxnLst>
                <a:cxn ang="0">
                  <a:pos x="0" y="0"/>
                </a:cxn>
                <a:cxn ang="0">
                  <a:pos x="540" y="0"/>
                </a:cxn>
                <a:cxn ang="0">
                  <a:pos x="540" y="43"/>
                </a:cxn>
              </a:cxnLst>
              <a:rect l="0" t="0" r="r" b="b"/>
              <a:pathLst>
                <a:path w="540" h="43">
                  <a:moveTo>
                    <a:pt x="0" y="0"/>
                  </a:moveTo>
                  <a:lnTo>
                    <a:pt x="540" y="0"/>
                  </a:lnTo>
                  <a:lnTo>
                    <a:pt x="540" y="43"/>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4" name="Rectangle 366"/>
            <p:cNvSpPr>
              <a:spLocks noChangeArrowheads="1"/>
            </p:cNvSpPr>
            <p:nvPr/>
          </p:nvSpPr>
          <p:spPr bwMode="auto">
            <a:xfrm>
              <a:off x="2132" y="1279"/>
              <a:ext cx="8"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5" name="Rectangle 367"/>
            <p:cNvSpPr>
              <a:spLocks noChangeArrowheads="1"/>
            </p:cNvSpPr>
            <p:nvPr/>
          </p:nvSpPr>
          <p:spPr bwMode="auto">
            <a:xfrm>
              <a:off x="2132" y="1279"/>
              <a:ext cx="8"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416" name="Picture 368"/>
            <p:cNvPicPr>
              <a:picLocks noChangeAspect="1" noChangeArrowheads="1"/>
            </p:cNvPicPr>
            <p:nvPr/>
          </p:nvPicPr>
          <p:blipFill>
            <a:blip r:embed="rId2" cstate="print"/>
            <a:srcRect/>
            <a:stretch>
              <a:fillRect/>
            </a:stretch>
          </p:blipFill>
          <p:spPr bwMode="auto">
            <a:xfrm>
              <a:off x="2657" y="1347"/>
              <a:ext cx="29" cy="34"/>
            </a:xfrm>
            <a:prstGeom prst="rect">
              <a:avLst/>
            </a:prstGeom>
            <a:noFill/>
            <a:ln w="9525">
              <a:noFill/>
              <a:miter lim="800000"/>
              <a:headEnd/>
              <a:tailEnd/>
            </a:ln>
          </p:spPr>
        </p:pic>
        <p:sp>
          <p:nvSpPr>
            <p:cNvPr id="2417" name="Line 369"/>
            <p:cNvSpPr>
              <a:spLocks noChangeShapeType="1"/>
            </p:cNvSpPr>
            <p:nvPr/>
          </p:nvSpPr>
          <p:spPr bwMode="auto">
            <a:xfrm flipV="1">
              <a:off x="2672" y="1322"/>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8" name="Freeform 370"/>
            <p:cNvSpPr>
              <a:spLocks/>
            </p:cNvSpPr>
            <p:nvPr/>
          </p:nvSpPr>
          <p:spPr bwMode="auto">
            <a:xfrm>
              <a:off x="1180" y="1279"/>
              <a:ext cx="952" cy="443"/>
            </a:xfrm>
            <a:custGeom>
              <a:avLst/>
              <a:gdLst/>
              <a:ahLst/>
              <a:cxnLst>
                <a:cxn ang="0">
                  <a:pos x="0" y="443"/>
                </a:cxn>
                <a:cxn ang="0">
                  <a:pos x="0" y="0"/>
                </a:cxn>
                <a:cxn ang="0">
                  <a:pos x="952" y="0"/>
                </a:cxn>
              </a:cxnLst>
              <a:rect l="0" t="0" r="r" b="b"/>
              <a:pathLst>
                <a:path w="952" h="443">
                  <a:moveTo>
                    <a:pt x="0" y="443"/>
                  </a:moveTo>
                  <a:lnTo>
                    <a:pt x="0" y="0"/>
                  </a:lnTo>
                  <a:lnTo>
                    <a:pt x="952"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9" name="Rectangle 371"/>
            <p:cNvSpPr>
              <a:spLocks noChangeArrowheads="1"/>
            </p:cNvSpPr>
            <p:nvPr/>
          </p:nvSpPr>
          <p:spPr bwMode="auto">
            <a:xfrm>
              <a:off x="2132" y="1279"/>
              <a:ext cx="8"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0" name="Rectangle 372"/>
            <p:cNvSpPr>
              <a:spLocks noChangeArrowheads="1"/>
            </p:cNvSpPr>
            <p:nvPr/>
          </p:nvSpPr>
          <p:spPr bwMode="auto">
            <a:xfrm>
              <a:off x="2132" y="1279"/>
              <a:ext cx="8" cy="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421" name="Picture 373"/>
            <p:cNvPicPr>
              <a:picLocks noChangeAspect="1" noChangeArrowheads="1"/>
            </p:cNvPicPr>
            <p:nvPr/>
          </p:nvPicPr>
          <p:blipFill>
            <a:blip r:embed="rId2" cstate="print"/>
            <a:srcRect/>
            <a:stretch>
              <a:fillRect/>
            </a:stretch>
          </p:blipFill>
          <p:spPr bwMode="auto">
            <a:xfrm>
              <a:off x="1165" y="1747"/>
              <a:ext cx="29" cy="34"/>
            </a:xfrm>
            <a:prstGeom prst="rect">
              <a:avLst/>
            </a:prstGeom>
            <a:noFill/>
            <a:ln w="9525">
              <a:noFill/>
              <a:miter lim="800000"/>
              <a:headEnd/>
              <a:tailEnd/>
            </a:ln>
          </p:spPr>
        </p:pic>
        <p:sp>
          <p:nvSpPr>
            <p:cNvPr id="2422" name="Line 374"/>
            <p:cNvSpPr>
              <a:spLocks noChangeShapeType="1"/>
            </p:cNvSpPr>
            <p:nvPr/>
          </p:nvSpPr>
          <p:spPr bwMode="auto">
            <a:xfrm flipV="1">
              <a:off x="1180" y="1722"/>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3" name="Line 375"/>
            <p:cNvSpPr>
              <a:spLocks noChangeShapeType="1"/>
            </p:cNvSpPr>
            <p:nvPr/>
          </p:nvSpPr>
          <p:spPr bwMode="auto">
            <a:xfrm>
              <a:off x="2204" y="3870"/>
              <a:ext cx="1" cy="85"/>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4" name="Rectangle 376"/>
            <p:cNvSpPr>
              <a:spLocks noChangeArrowheads="1"/>
            </p:cNvSpPr>
            <p:nvPr/>
          </p:nvSpPr>
          <p:spPr bwMode="auto">
            <a:xfrm>
              <a:off x="2204" y="3955"/>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5" name="Rectangle 377"/>
            <p:cNvSpPr>
              <a:spLocks noChangeArrowheads="1"/>
            </p:cNvSpPr>
            <p:nvPr/>
          </p:nvSpPr>
          <p:spPr bwMode="auto">
            <a:xfrm>
              <a:off x="2204" y="3955"/>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426" name="Picture 378"/>
            <p:cNvPicPr>
              <a:picLocks noChangeAspect="1" noChangeArrowheads="1"/>
            </p:cNvPicPr>
            <p:nvPr/>
          </p:nvPicPr>
          <p:blipFill>
            <a:blip r:embed="rId2" cstate="print"/>
            <a:srcRect/>
            <a:stretch>
              <a:fillRect/>
            </a:stretch>
          </p:blipFill>
          <p:spPr bwMode="auto">
            <a:xfrm>
              <a:off x="2190" y="3811"/>
              <a:ext cx="29" cy="34"/>
            </a:xfrm>
            <a:prstGeom prst="rect">
              <a:avLst/>
            </a:prstGeom>
            <a:noFill/>
            <a:ln w="9525">
              <a:noFill/>
              <a:miter lim="800000"/>
              <a:headEnd/>
              <a:tailEnd/>
            </a:ln>
          </p:spPr>
        </p:pic>
        <p:sp>
          <p:nvSpPr>
            <p:cNvPr id="2427" name="Line 379"/>
            <p:cNvSpPr>
              <a:spLocks noChangeShapeType="1"/>
            </p:cNvSpPr>
            <p:nvPr/>
          </p:nvSpPr>
          <p:spPr bwMode="auto">
            <a:xfrm>
              <a:off x="2204" y="3820"/>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8" name="Freeform 380"/>
            <p:cNvSpPr>
              <a:spLocks/>
            </p:cNvSpPr>
            <p:nvPr/>
          </p:nvSpPr>
          <p:spPr bwMode="auto">
            <a:xfrm>
              <a:off x="2204" y="3913"/>
              <a:ext cx="630" cy="42"/>
            </a:xfrm>
            <a:custGeom>
              <a:avLst/>
              <a:gdLst/>
              <a:ahLst/>
              <a:cxnLst>
                <a:cxn ang="0">
                  <a:pos x="0" y="42"/>
                </a:cxn>
                <a:cxn ang="0">
                  <a:pos x="630" y="42"/>
                </a:cxn>
                <a:cxn ang="0">
                  <a:pos x="630" y="0"/>
                </a:cxn>
              </a:cxnLst>
              <a:rect l="0" t="0" r="r" b="b"/>
              <a:pathLst>
                <a:path w="630" h="42">
                  <a:moveTo>
                    <a:pt x="0" y="42"/>
                  </a:moveTo>
                  <a:lnTo>
                    <a:pt x="630" y="42"/>
                  </a:lnTo>
                  <a:lnTo>
                    <a:pt x="63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9" name="Rectangle 381"/>
            <p:cNvSpPr>
              <a:spLocks noChangeArrowheads="1"/>
            </p:cNvSpPr>
            <p:nvPr/>
          </p:nvSpPr>
          <p:spPr bwMode="auto">
            <a:xfrm>
              <a:off x="2204" y="3955"/>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0" name="Rectangle 382"/>
            <p:cNvSpPr>
              <a:spLocks noChangeArrowheads="1"/>
            </p:cNvSpPr>
            <p:nvPr/>
          </p:nvSpPr>
          <p:spPr bwMode="auto">
            <a:xfrm>
              <a:off x="2204" y="3955"/>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431" name="Picture 383"/>
            <p:cNvPicPr>
              <a:picLocks noChangeAspect="1" noChangeArrowheads="1"/>
            </p:cNvPicPr>
            <p:nvPr/>
          </p:nvPicPr>
          <p:blipFill>
            <a:blip r:embed="rId2" cstate="print"/>
            <a:srcRect/>
            <a:stretch>
              <a:fillRect/>
            </a:stretch>
          </p:blipFill>
          <p:spPr bwMode="auto">
            <a:xfrm>
              <a:off x="2819" y="3854"/>
              <a:ext cx="29" cy="33"/>
            </a:xfrm>
            <a:prstGeom prst="rect">
              <a:avLst/>
            </a:prstGeom>
            <a:noFill/>
            <a:ln w="9525">
              <a:noFill/>
              <a:miter lim="800000"/>
              <a:headEnd/>
              <a:tailEnd/>
            </a:ln>
          </p:spPr>
        </p:pic>
        <p:sp>
          <p:nvSpPr>
            <p:cNvPr id="2432" name="Line 384"/>
            <p:cNvSpPr>
              <a:spLocks noChangeShapeType="1"/>
            </p:cNvSpPr>
            <p:nvPr/>
          </p:nvSpPr>
          <p:spPr bwMode="auto">
            <a:xfrm>
              <a:off x="2834" y="3862"/>
              <a:ext cx="1" cy="5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3" name="Freeform 385"/>
            <p:cNvSpPr>
              <a:spLocks/>
            </p:cNvSpPr>
            <p:nvPr/>
          </p:nvSpPr>
          <p:spPr bwMode="auto">
            <a:xfrm>
              <a:off x="1108" y="3786"/>
              <a:ext cx="1096" cy="169"/>
            </a:xfrm>
            <a:custGeom>
              <a:avLst/>
              <a:gdLst/>
              <a:ahLst/>
              <a:cxnLst>
                <a:cxn ang="0">
                  <a:pos x="0" y="0"/>
                </a:cxn>
                <a:cxn ang="0">
                  <a:pos x="0" y="169"/>
                </a:cxn>
                <a:cxn ang="0">
                  <a:pos x="1096" y="169"/>
                </a:cxn>
              </a:cxnLst>
              <a:rect l="0" t="0" r="r" b="b"/>
              <a:pathLst>
                <a:path w="1096" h="169">
                  <a:moveTo>
                    <a:pt x="0" y="0"/>
                  </a:moveTo>
                  <a:lnTo>
                    <a:pt x="0" y="169"/>
                  </a:lnTo>
                  <a:lnTo>
                    <a:pt x="1096" y="169"/>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4" name="Rectangle 386"/>
            <p:cNvSpPr>
              <a:spLocks noChangeArrowheads="1"/>
            </p:cNvSpPr>
            <p:nvPr/>
          </p:nvSpPr>
          <p:spPr bwMode="auto">
            <a:xfrm>
              <a:off x="2204" y="3955"/>
              <a:ext cx="8"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5" name="Rectangle 387"/>
            <p:cNvSpPr>
              <a:spLocks noChangeArrowheads="1"/>
            </p:cNvSpPr>
            <p:nvPr/>
          </p:nvSpPr>
          <p:spPr bwMode="auto">
            <a:xfrm>
              <a:off x="2204" y="3955"/>
              <a:ext cx="8" cy="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436" name="Picture 388"/>
            <p:cNvPicPr>
              <a:picLocks noChangeAspect="1" noChangeArrowheads="1"/>
            </p:cNvPicPr>
            <p:nvPr/>
          </p:nvPicPr>
          <p:blipFill>
            <a:blip r:embed="rId2" cstate="print"/>
            <a:srcRect/>
            <a:stretch>
              <a:fillRect/>
            </a:stretch>
          </p:blipFill>
          <p:spPr bwMode="auto">
            <a:xfrm>
              <a:off x="1093" y="3727"/>
              <a:ext cx="29" cy="34"/>
            </a:xfrm>
            <a:prstGeom prst="rect">
              <a:avLst/>
            </a:prstGeom>
            <a:noFill/>
            <a:ln w="9525">
              <a:noFill/>
              <a:miter lim="800000"/>
              <a:headEnd/>
              <a:tailEnd/>
            </a:ln>
          </p:spPr>
        </p:pic>
        <p:sp>
          <p:nvSpPr>
            <p:cNvPr id="2437" name="Line 389"/>
            <p:cNvSpPr>
              <a:spLocks noChangeShapeType="1"/>
            </p:cNvSpPr>
            <p:nvPr/>
          </p:nvSpPr>
          <p:spPr bwMode="auto">
            <a:xfrm>
              <a:off x="535" y="693"/>
              <a:ext cx="1" cy="12"/>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2400" b="1" dirty="0" smtClean="0"/>
              <a:t>    Output waveform for incremental cascade H-Bridge Inverter </a:t>
            </a:r>
            <a:endParaRPr lang="en-US" sz="2400" b="1"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0" y="1752600"/>
            <a:ext cx="91440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ayyapa\Desktop\increm cascade h bridge.jpg"/>
          <p:cNvPicPr>
            <a:picLocks noGrp="1" noChangeAspect="1" noChangeArrowheads="1"/>
          </p:cNvPicPr>
          <p:nvPr>
            <p:ph idx="1"/>
          </p:nvPr>
        </p:nvPicPr>
        <p:blipFill>
          <a:blip r:embed="rId2" cstate="print"/>
          <a:srcRect/>
          <a:stretch>
            <a:fillRect/>
          </a:stretch>
        </p:blipFill>
        <p:spPr bwMode="auto">
          <a:xfrm>
            <a:off x="0" y="0"/>
            <a:ext cx="9144000" cy="685799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Autofit/>
          </a:bodyPr>
          <a:lstStyle/>
          <a:p>
            <a:r>
              <a:rPr lang="en-US" sz="2000" b="1" dirty="0" smtClean="0">
                <a:solidFill>
                  <a:schemeClr val="tx1"/>
                </a:solidFill>
              </a:rPr>
              <a:t>    Simulation diagram for Incremental cascade I-Bridge Multilevel Inverter</a:t>
            </a:r>
            <a:endParaRPr lang="en-IN" sz="2000" b="1" dirty="0">
              <a:solidFill>
                <a:schemeClr val="tx1"/>
              </a:solidFill>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381000" y="1539755"/>
            <a:ext cx="10169874" cy="53182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pPr algn="ctr">
              <a:lnSpc>
                <a:spcPct val="150000"/>
              </a:lnSpc>
            </a:pPr>
            <a:r>
              <a:rPr lang="en-US" sz="3600" dirty="0" smtClean="0">
                <a:solidFill>
                  <a:schemeClr val="tx1"/>
                </a:solidFill>
                <a:effectLst/>
                <a:latin typeface="Times New Roman" pitchFamily="18" charset="0"/>
                <a:cs typeface="Times New Roman" pitchFamily="18" charset="0"/>
              </a:rPr>
              <a:t>ABSTRACT</a:t>
            </a:r>
            <a:endParaRPr lang="en-IN" sz="3600" dirty="0">
              <a:solidFill>
                <a:schemeClr val="tx1"/>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457200" y="1295400"/>
            <a:ext cx="8458200" cy="4114800"/>
          </a:xfrm>
        </p:spPr>
        <p:txBody>
          <a:bodyPr>
            <a:normAutofit/>
          </a:bodyPr>
          <a:lstStyle/>
          <a:p>
            <a:pPr algn="just"/>
            <a:r>
              <a:rPr lang="en-US" dirty="0" smtClean="0"/>
              <a:t>	</a:t>
            </a:r>
          </a:p>
          <a:p>
            <a:pPr algn="just">
              <a:lnSpc>
                <a:spcPct val="160000"/>
              </a:lnSpc>
            </a:pPr>
            <a:r>
              <a:rPr lang="en-US" dirty="0" smtClean="0"/>
              <a:t>	</a:t>
            </a:r>
            <a:r>
              <a:rPr lang="en-US" dirty="0" smtClean="0">
                <a:latin typeface="Times New Roman" pitchFamily="18" charset="0"/>
                <a:cs typeface="Times New Roman" pitchFamily="18" charset="0"/>
              </a:rPr>
              <a:t>This project proposes a some new multilevel inverter topologies to reduce the low order harmonics and total harmonic distortion(THD). A new topology of multilevel inverter is presented which has the number of output voltage levels due to number of cells which is made it is so operational.</a:t>
            </a:r>
            <a:endParaRPr lang="en-I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2800" dirty="0" smtClean="0"/>
              <a:t>    Output waveform for incremental cascade I-Bridge Inverter</a:t>
            </a:r>
            <a:endParaRPr lang="en-US" sz="2800"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0" y="1371600"/>
            <a:ext cx="91440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ayyapa\Desktop\increm i bridge.jpg"/>
          <p:cNvPicPr>
            <a:picLocks noGrp="1" noChangeAspect="1" noChangeArrowheads="1"/>
          </p:cNvPicPr>
          <p:nvPr>
            <p:ph idx="1"/>
          </p:nvPr>
        </p:nvPicPr>
        <p:blipFill>
          <a:blip r:embed="rId2" cstate="print"/>
          <a:srcRect/>
          <a:stretch>
            <a:fillRect/>
          </a:stretch>
        </p:blipFill>
        <p:spPr bwMode="auto">
          <a:xfrm>
            <a:off x="0" y="0"/>
            <a:ext cx="9144000" cy="685799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just"/>
            <a:r>
              <a:rPr lang="en-IN" sz="2400" dirty="0" smtClean="0">
                <a:solidFill>
                  <a:schemeClr val="tx1"/>
                </a:solidFill>
              </a:rPr>
              <a:t>Simulation diagram for Incremental reduction cascade H-Bridge        Multilevel Inverter</a:t>
            </a:r>
            <a:endParaRPr lang="en-IN" sz="2400" dirty="0">
              <a:solidFill>
                <a:schemeClr val="tx1"/>
              </a:solidFill>
            </a:endParaRPr>
          </a:p>
        </p:txBody>
      </p:sp>
      <p:grpSp>
        <p:nvGrpSpPr>
          <p:cNvPr id="3076" name="Group 4"/>
          <p:cNvGrpSpPr>
            <a:grpSpLocks noChangeAspect="1"/>
          </p:cNvGrpSpPr>
          <p:nvPr/>
        </p:nvGrpSpPr>
        <p:grpSpPr bwMode="auto">
          <a:xfrm>
            <a:off x="528638" y="1935163"/>
            <a:ext cx="7929562" cy="4770437"/>
            <a:chOff x="333" y="1219"/>
            <a:chExt cx="4995" cy="3005"/>
          </a:xfrm>
        </p:grpSpPr>
        <p:sp>
          <p:nvSpPr>
            <p:cNvPr id="3075" name="AutoShape 3"/>
            <p:cNvSpPr>
              <a:spLocks noChangeAspect="1" noChangeArrowheads="1" noTextEdit="1"/>
            </p:cNvSpPr>
            <p:nvPr/>
          </p:nvSpPr>
          <p:spPr bwMode="auto">
            <a:xfrm>
              <a:off x="336" y="1219"/>
              <a:ext cx="4992" cy="30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277" name="Group 205"/>
            <p:cNvGrpSpPr>
              <a:grpSpLocks/>
            </p:cNvGrpSpPr>
            <p:nvPr/>
          </p:nvGrpSpPr>
          <p:grpSpPr bwMode="auto">
            <a:xfrm>
              <a:off x="333" y="1248"/>
              <a:ext cx="4454" cy="2686"/>
              <a:chOff x="333" y="1248"/>
              <a:chExt cx="4454" cy="2686"/>
            </a:xfrm>
          </p:grpSpPr>
          <p:sp>
            <p:nvSpPr>
              <p:cNvPr id="3077" name="Rectangle 5"/>
              <p:cNvSpPr>
                <a:spLocks noChangeArrowheads="1"/>
              </p:cNvSpPr>
              <p:nvPr/>
            </p:nvSpPr>
            <p:spPr bwMode="auto">
              <a:xfrm>
                <a:off x="333" y="1248"/>
                <a:ext cx="6" cy="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8" name="Rectangle 6"/>
              <p:cNvSpPr>
                <a:spLocks noChangeArrowheads="1"/>
              </p:cNvSpPr>
              <p:nvPr/>
            </p:nvSpPr>
            <p:spPr bwMode="auto">
              <a:xfrm>
                <a:off x="4522" y="1551"/>
                <a:ext cx="221" cy="1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9" name="Rectangle 7"/>
              <p:cNvSpPr>
                <a:spLocks noChangeArrowheads="1"/>
              </p:cNvSpPr>
              <p:nvPr/>
            </p:nvSpPr>
            <p:spPr bwMode="auto">
              <a:xfrm>
                <a:off x="4549" y="1576"/>
                <a:ext cx="185"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CC"/>
                    </a:solidFill>
                    <a:effectLst/>
                    <a:latin typeface="Verdana" pitchFamily="34" charset="0"/>
                    <a:cs typeface="Arial" pitchFamily="34" charset="0"/>
                  </a:rPr>
                  <a:t>Discrete,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Rectangle 8"/>
              <p:cNvSpPr>
                <a:spLocks noChangeArrowheads="1"/>
              </p:cNvSpPr>
              <p:nvPr/>
            </p:nvSpPr>
            <p:spPr bwMode="auto">
              <a:xfrm>
                <a:off x="4491" y="1626"/>
                <a:ext cx="296"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CC"/>
                    </a:solidFill>
                    <a:effectLst/>
                    <a:latin typeface="Verdana" pitchFamily="34" charset="0"/>
                    <a:cs typeface="Arial" pitchFamily="34" charset="0"/>
                  </a:rPr>
                  <a:t>Ts = 5e-005 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1" name="Rectangle 9"/>
              <p:cNvSpPr>
                <a:spLocks noChangeArrowheads="1"/>
              </p:cNvSpPr>
              <p:nvPr/>
            </p:nvSpPr>
            <p:spPr bwMode="auto">
              <a:xfrm>
                <a:off x="4522" y="1551"/>
                <a:ext cx="221" cy="163"/>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2" name="Rectangle 10"/>
              <p:cNvSpPr>
                <a:spLocks noChangeArrowheads="1"/>
              </p:cNvSpPr>
              <p:nvPr/>
            </p:nvSpPr>
            <p:spPr bwMode="auto">
              <a:xfrm>
                <a:off x="4549" y="1718"/>
                <a:ext cx="188"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powergui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3" name="Rectangle 11"/>
              <p:cNvSpPr>
                <a:spLocks noChangeArrowheads="1"/>
              </p:cNvSpPr>
              <p:nvPr/>
            </p:nvSpPr>
            <p:spPr bwMode="auto">
              <a:xfrm>
                <a:off x="4270" y="2507"/>
                <a:ext cx="84" cy="10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4" name="Rectangle 12"/>
              <p:cNvSpPr>
                <a:spLocks noChangeArrowheads="1"/>
              </p:cNvSpPr>
              <p:nvPr/>
            </p:nvSpPr>
            <p:spPr bwMode="auto">
              <a:xfrm>
                <a:off x="4270" y="2507"/>
                <a:ext cx="84" cy="101"/>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5" name="Rectangle 13"/>
              <p:cNvSpPr>
                <a:spLocks noChangeArrowheads="1"/>
              </p:cNvSpPr>
              <p:nvPr/>
            </p:nvSpPr>
            <p:spPr bwMode="auto">
              <a:xfrm>
                <a:off x="4320" y="2528"/>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Rectangle 14"/>
              <p:cNvSpPr>
                <a:spLocks noChangeArrowheads="1"/>
              </p:cNvSpPr>
              <p:nvPr/>
            </p:nvSpPr>
            <p:spPr bwMode="auto">
              <a:xfrm>
                <a:off x="4276" y="2507"/>
                <a:ext cx="50"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Rectangle 15"/>
              <p:cNvSpPr>
                <a:spLocks noChangeArrowheads="1"/>
              </p:cNvSpPr>
              <p:nvPr/>
            </p:nvSpPr>
            <p:spPr bwMode="auto">
              <a:xfrm>
                <a:off x="4276" y="2549"/>
                <a:ext cx="3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Rectangle 16"/>
              <p:cNvSpPr>
                <a:spLocks noChangeArrowheads="1"/>
              </p:cNvSpPr>
              <p:nvPr/>
            </p:nvSpPr>
            <p:spPr bwMode="auto">
              <a:xfrm>
                <a:off x="4098" y="2612"/>
                <a:ext cx="423"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Voltage Measurement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9" name="Rectangle 17"/>
              <p:cNvSpPr>
                <a:spLocks noChangeArrowheads="1"/>
              </p:cNvSpPr>
              <p:nvPr/>
            </p:nvSpPr>
            <p:spPr bwMode="auto">
              <a:xfrm>
                <a:off x="3635" y="2432"/>
                <a:ext cx="94" cy="29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0" name="Freeform 18"/>
              <p:cNvSpPr>
                <a:spLocks/>
              </p:cNvSpPr>
              <p:nvPr/>
            </p:nvSpPr>
            <p:spPr bwMode="auto">
              <a:xfrm>
                <a:off x="3655" y="2428"/>
                <a:ext cx="44" cy="289"/>
              </a:xfrm>
              <a:custGeom>
                <a:avLst/>
                <a:gdLst/>
                <a:ahLst/>
                <a:cxnLst>
                  <a:cxn ang="0">
                    <a:pos x="7" y="0"/>
                  </a:cxn>
                  <a:cxn ang="0">
                    <a:pos x="7" y="14"/>
                  </a:cxn>
                  <a:cxn ang="0">
                    <a:pos x="7" y="14"/>
                  </a:cxn>
                  <a:cxn ang="0">
                    <a:pos x="0" y="17"/>
                  </a:cxn>
                  <a:cxn ang="0">
                    <a:pos x="13" y="24"/>
                  </a:cxn>
                  <a:cxn ang="0">
                    <a:pos x="0" y="31"/>
                  </a:cxn>
                  <a:cxn ang="0">
                    <a:pos x="13" y="38"/>
                  </a:cxn>
                  <a:cxn ang="0">
                    <a:pos x="0" y="45"/>
                  </a:cxn>
                  <a:cxn ang="0">
                    <a:pos x="13" y="52"/>
                  </a:cxn>
                  <a:cxn ang="0">
                    <a:pos x="7" y="55"/>
                  </a:cxn>
                  <a:cxn ang="0">
                    <a:pos x="7" y="55"/>
                  </a:cxn>
                  <a:cxn ang="0">
                    <a:pos x="7" y="69"/>
                  </a:cxn>
                </a:cxnLst>
                <a:rect l="0" t="0" r="r" b="b"/>
                <a:pathLst>
                  <a:path w="13" h="69">
                    <a:moveTo>
                      <a:pt x="7" y="0"/>
                    </a:moveTo>
                    <a:lnTo>
                      <a:pt x="7" y="14"/>
                    </a:lnTo>
                    <a:lnTo>
                      <a:pt x="7" y="14"/>
                    </a:lnTo>
                    <a:lnTo>
                      <a:pt x="0" y="17"/>
                    </a:lnTo>
                    <a:lnTo>
                      <a:pt x="13" y="24"/>
                    </a:lnTo>
                    <a:lnTo>
                      <a:pt x="0" y="31"/>
                    </a:lnTo>
                    <a:lnTo>
                      <a:pt x="13" y="38"/>
                    </a:lnTo>
                    <a:lnTo>
                      <a:pt x="0" y="45"/>
                    </a:lnTo>
                    <a:lnTo>
                      <a:pt x="13" y="52"/>
                    </a:lnTo>
                    <a:lnTo>
                      <a:pt x="7" y="55"/>
                    </a:lnTo>
                    <a:lnTo>
                      <a:pt x="7" y="55"/>
                    </a:lnTo>
                    <a:lnTo>
                      <a:pt x="7" y="69"/>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1" name="Rectangle 19"/>
              <p:cNvSpPr>
                <a:spLocks noChangeArrowheads="1"/>
              </p:cNvSpPr>
              <p:nvPr/>
            </p:nvSpPr>
            <p:spPr bwMode="auto">
              <a:xfrm>
                <a:off x="3553" y="2496"/>
                <a:ext cx="383" cy="5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Verdana" pitchFamily="34" charset="0"/>
                    <a:cs typeface="Arial" pitchFamily="34" charset="0"/>
                  </a:rPr>
                  <a:t>SR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92" name="Rectangle 20"/>
              <p:cNvSpPr>
                <a:spLocks noChangeArrowheads="1"/>
              </p:cNvSpPr>
              <p:nvPr/>
            </p:nvSpPr>
            <p:spPr bwMode="auto">
              <a:xfrm>
                <a:off x="4589" y="2428"/>
                <a:ext cx="101" cy="1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3" name="Rectangle 21"/>
              <p:cNvSpPr>
                <a:spLocks noChangeArrowheads="1"/>
              </p:cNvSpPr>
              <p:nvPr/>
            </p:nvSpPr>
            <p:spPr bwMode="auto">
              <a:xfrm>
                <a:off x="4589" y="2428"/>
                <a:ext cx="101" cy="134"/>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4" name="Rectangle 22"/>
              <p:cNvSpPr>
                <a:spLocks noChangeArrowheads="1"/>
              </p:cNvSpPr>
              <p:nvPr/>
            </p:nvSpPr>
            <p:spPr bwMode="auto">
              <a:xfrm>
                <a:off x="4602" y="2444"/>
                <a:ext cx="74" cy="51"/>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5" name="Rectangle 23"/>
              <p:cNvSpPr>
                <a:spLocks noChangeArrowheads="1"/>
              </p:cNvSpPr>
              <p:nvPr/>
            </p:nvSpPr>
            <p:spPr bwMode="auto">
              <a:xfrm>
                <a:off x="4585" y="2566"/>
                <a:ext cx="12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Scope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6" name="Rectangle 24"/>
              <p:cNvSpPr>
                <a:spLocks noChangeArrowheads="1"/>
              </p:cNvSpPr>
              <p:nvPr/>
            </p:nvSpPr>
            <p:spPr bwMode="auto">
              <a:xfrm>
                <a:off x="910" y="3040"/>
                <a:ext cx="101" cy="1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7" name="Freeform 25"/>
              <p:cNvSpPr>
                <a:spLocks/>
              </p:cNvSpPr>
              <p:nvPr/>
            </p:nvSpPr>
            <p:spPr bwMode="auto">
              <a:xfrm>
                <a:off x="917" y="3049"/>
                <a:ext cx="81" cy="101"/>
              </a:xfrm>
              <a:custGeom>
                <a:avLst/>
                <a:gdLst/>
                <a:ahLst/>
                <a:cxnLst>
                  <a:cxn ang="0">
                    <a:pos x="0" y="24"/>
                  </a:cxn>
                  <a:cxn ang="0">
                    <a:pos x="1" y="24"/>
                  </a:cxn>
                  <a:cxn ang="0">
                    <a:pos x="1" y="0"/>
                  </a:cxn>
                  <a:cxn ang="0">
                    <a:pos x="3" y="0"/>
                  </a:cxn>
                  <a:cxn ang="0">
                    <a:pos x="3" y="24"/>
                  </a:cxn>
                  <a:cxn ang="0">
                    <a:pos x="5" y="24"/>
                  </a:cxn>
                  <a:cxn ang="0">
                    <a:pos x="5" y="0"/>
                  </a:cxn>
                  <a:cxn ang="0">
                    <a:pos x="7" y="0"/>
                  </a:cxn>
                  <a:cxn ang="0">
                    <a:pos x="7" y="24"/>
                  </a:cxn>
                  <a:cxn ang="0">
                    <a:pos x="8" y="24"/>
                  </a:cxn>
                  <a:cxn ang="0">
                    <a:pos x="8" y="24"/>
                  </a:cxn>
                  <a:cxn ang="0">
                    <a:pos x="9" y="24"/>
                  </a:cxn>
                  <a:cxn ang="0">
                    <a:pos x="9" y="0"/>
                  </a:cxn>
                  <a:cxn ang="0">
                    <a:pos x="11" y="0"/>
                  </a:cxn>
                  <a:cxn ang="0">
                    <a:pos x="11" y="24"/>
                  </a:cxn>
                  <a:cxn ang="0">
                    <a:pos x="13" y="24"/>
                  </a:cxn>
                  <a:cxn ang="0">
                    <a:pos x="13" y="0"/>
                  </a:cxn>
                  <a:cxn ang="0">
                    <a:pos x="15" y="0"/>
                  </a:cxn>
                  <a:cxn ang="0">
                    <a:pos x="15" y="24"/>
                  </a:cxn>
                  <a:cxn ang="0">
                    <a:pos x="16" y="24"/>
                  </a:cxn>
                  <a:cxn ang="0">
                    <a:pos x="16" y="24"/>
                  </a:cxn>
                  <a:cxn ang="0">
                    <a:pos x="17" y="24"/>
                  </a:cxn>
                  <a:cxn ang="0">
                    <a:pos x="17" y="0"/>
                  </a:cxn>
                  <a:cxn ang="0">
                    <a:pos x="19" y="0"/>
                  </a:cxn>
                  <a:cxn ang="0">
                    <a:pos x="19" y="24"/>
                  </a:cxn>
                  <a:cxn ang="0">
                    <a:pos x="21" y="24"/>
                  </a:cxn>
                  <a:cxn ang="0">
                    <a:pos x="21" y="0"/>
                  </a:cxn>
                  <a:cxn ang="0">
                    <a:pos x="23" y="0"/>
                  </a:cxn>
                  <a:cxn ang="0">
                    <a:pos x="23" y="24"/>
                  </a:cxn>
                  <a:cxn ang="0">
                    <a:pos x="24" y="24"/>
                  </a:cxn>
                  <a:cxn ang="0">
                    <a:pos x="24" y="24"/>
                  </a:cxn>
                </a:cxnLst>
                <a:rect l="0" t="0" r="r" b="b"/>
                <a:pathLst>
                  <a:path w="24" h="24">
                    <a:moveTo>
                      <a:pt x="0" y="24"/>
                    </a:moveTo>
                    <a:lnTo>
                      <a:pt x="1" y="24"/>
                    </a:lnTo>
                    <a:lnTo>
                      <a:pt x="1" y="0"/>
                    </a:lnTo>
                    <a:lnTo>
                      <a:pt x="3" y="0"/>
                    </a:lnTo>
                    <a:lnTo>
                      <a:pt x="3" y="24"/>
                    </a:lnTo>
                    <a:lnTo>
                      <a:pt x="5" y="24"/>
                    </a:lnTo>
                    <a:lnTo>
                      <a:pt x="5" y="0"/>
                    </a:lnTo>
                    <a:lnTo>
                      <a:pt x="7" y="0"/>
                    </a:lnTo>
                    <a:lnTo>
                      <a:pt x="7" y="24"/>
                    </a:lnTo>
                    <a:lnTo>
                      <a:pt x="8" y="24"/>
                    </a:lnTo>
                    <a:lnTo>
                      <a:pt x="8" y="24"/>
                    </a:lnTo>
                    <a:lnTo>
                      <a:pt x="9" y="24"/>
                    </a:lnTo>
                    <a:lnTo>
                      <a:pt x="9" y="0"/>
                    </a:lnTo>
                    <a:lnTo>
                      <a:pt x="11" y="0"/>
                    </a:lnTo>
                    <a:lnTo>
                      <a:pt x="11" y="24"/>
                    </a:lnTo>
                    <a:lnTo>
                      <a:pt x="13" y="24"/>
                    </a:lnTo>
                    <a:lnTo>
                      <a:pt x="13" y="0"/>
                    </a:lnTo>
                    <a:lnTo>
                      <a:pt x="15" y="0"/>
                    </a:lnTo>
                    <a:lnTo>
                      <a:pt x="15" y="24"/>
                    </a:lnTo>
                    <a:lnTo>
                      <a:pt x="16" y="24"/>
                    </a:lnTo>
                    <a:lnTo>
                      <a:pt x="16" y="24"/>
                    </a:lnTo>
                    <a:lnTo>
                      <a:pt x="17" y="24"/>
                    </a:lnTo>
                    <a:lnTo>
                      <a:pt x="17" y="0"/>
                    </a:lnTo>
                    <a:lnTo>
                      <a:pt x="19" y="0"/>
                    </a:lnTo>
                    <a:lnTo>
                      <a:pt x="19" y="24"/>
                    </a:lnTo>
                    <a:lnTo>
                      <a:pt x="21" y="24"/>
                    </a:lnTo>
                    <a:lnTo>
                      <a:pt x="21" y="0"/>
                    </a:lnTo>
                    <a:lnTo>
                      <a:pt x="23" y="0"/>
                    </a:lnTo>
                    <a:lnTo>
                      <a:pt x="23" y="24"/>
                    </a:lnTo>
                    <a:lnTo>
                      <a:pt x="24" y="24"/>
                    </a:lnTo>
                    <a:lnTo>
                      <a:pt x="24" y="2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8" name="Rectangle 26"/>
              <p:cNvSpPr>
                <a:spLocks noChangeArrowheads="1"/>
              </p:cNvSpPr>
              <p:nvPr/>
            </p:nvSpPr>
            <p:spPr bwMode="auto">
              <a:xfrm>
                <a:off x="910" y="3040"/>
                <a:ext cx="101" cy="126"/>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9" name="Rectangle 27"/>
              <p:cNvSpPr>
                <a:spLocks noChangeArrowheads="1"/>
              </p:cNvSpPr>
              <p:nvPr/>
            </p:nvSpPr>
            <p:spPr bwMode="auto">
              <a:xfrm>
                <a:off x="877" y="3171"/>
                <a:ext cx="18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0" name="Rectangle 28"/>
              <p:cNvSpPr>
                <a:spLocks noChangeArrowheads="1"/>
              </p:cNvSpPr>
              <p:nvPr/>
            </p:nvSpPr>
            <p:spPr bwMode="auto">
              <a:xfrm>
                <a:off x="867" y="3225"/>
                <a:ext cx="198"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Sequence3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1" name="Rectangle 29"/>
              <p:cNvSpPr>
                <a:spLocks noChangeArrowheads="1"/>
              </p:cNvSpPr>
              <p:nvPr/>
            </p:nvSpPr>
            <p:spPr bwMode="auto">
              <a:xfrm>
                <a:off x="2321" y="1613"/>
                <a:ext cx="101" cy="1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2" name="Freeform 30"/>
              <p:cNvSpPr>
                <a:spLocks/>
              </p:cNvSpPr>
              <p:nvPr/>
            </p:nvSpPr>
            <p:spPr bwMode="auto">
              <a:xfrm>
                <a:off x="2328" y="1622"/>
                <a:ext cx="81" cy="101"/>
              </a:xfrm>
              <a:custGeom>
                <a:avLst/>
                <a:gdLst/>
                <a:ahLst/>
                <a:cxnLst>
                  <a:cxn ang="0">
                    <a:pos x="0" y="24"/>
                  </a:cxn>
                  <a:cxn ang="0">
                    <a:pos x="5" y="24"/>
                  </a:cxn>
                  <a:cxn ang="0">
                    <a:pos x="5" y="0"/>
                  </a:cxn>
                  <a:cxn ang="0">
                    <a:pos x="8" y="0"/>
                  </a:cxn>
                  <a:cxn ang="0">
                    <a:pos x="8" y="24"/>
                  </a:cxn>
                  <a:cxn ang="0">
                    <a:pos x="8" y="24"/>
                  </a:cxn>
                  <a:cxn ang="0">
                    <a:pos x="13" y="24"/>
                  </a:cxn>
                  <a:cxn ang="0">
                    <a:pos x="13" y="0"/>
                  </a:cxn>
                  <a:cxn ang="0">
                    <a:pos x="16" y="0"/>
                  </a:cxn>
                  <a:cxn ang="0">
                    <a:pos x="16" y="24"/>
                  </a:cxn>
                  <a:cxn ang="0">
                    <a:pos x="16" y="24"/>
                  </a:cxn>
                  <a:cxn ang="0">
                    <a:pos x="21" y="24"/>
                  </a:cxn>
                  <a:cxn ang="0">
                    <a:pos x="21" y="0"/>
                  </a:cxn>
                  <a:cxn ang="0">
                    <a:pos x="24" y="0"/>
                  </a:cxn>
                  <a:cxn ang="0">
                    <a:pos x="24" y="24"/>
                  </a:cxn>
                  <a:cxn ang="0">
                    <a:pos x="24" y="24"/>
                  </a:cxn>
                </a:cxnLst>
                <a:rect l="0" t="0" r="r" b="b"/>
                <a:pathLst>
                  <a:path w="24" h="24">
                    <a:moveTo>
                      <a:pt x="0" y="24"/>
                    </a:moveTo>
                    <a:lnTo>
                      <a:pt x="5" y="24"/>
                    </a:lnTo>
                    <a:lnTo>
                      <a:pt x="5" y="0"/>
                    </a:lnTo>
                    <a:lnTo>
                      <a:pt x="8" y="0"/>
                    </a:lnTo>
                    <a:lnTo>
                      <a:pt x="8" y="24"/>
                    </a:lnTo>
                    <a:lnTo>
                      <a:pt x="8" y="24"/>
                    </a:lnTo>
                    <a:lnTo>
                      <a:pt x="13" y="24"/>
                    </a:lnTo>
                    <a:lnTo>
                      <a:pt x="13" y="0"/>
                    </a:lnTo>
                    <a:lnTo>
                      <a:pt x="16" y="0"/>
                    </a:lnTo>
                    <a:lnTo>
                      <a:pt x="16" y="24"/>
                    </a:lnTo>
                    <a:lnTo>
                      <a:pt x="16" y="24"/>
                    </a:lnTo>
                    <a:lnTo>
                      <a:pt x="21" y="24"/>
                    </a:lnTo>
                    <a:lnTo>
                      <a:pt x="21" y="0"/>
                    </a:lnTo>
                    <a:lnTo>
                      <a:pt x="24" y="0"/>
                    </a:lnTo>
                    <a:lnTo>
                      <a:pt x="24" y="24"/>
                    </a:lnTo>
                    <a:lnTo>
                      <a:pt x="24" y="2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3" name="Rectangle 31"/>
              <p:cNvSpPr>
                <a:spLocks noChangeArrowheads="1"/>
              </p:cNvSpPr>
              <p:nvPr/>
            </p:nvSpPr>
            <p:spPr bwMode="auto">
              <a:xfrm>
                <a:off x="2321" y="1613"/>
                <a:ext cx="101" cy="126"/>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4" name="Rectangle 32"/>
              <p:cNvSpPr>
                <a:spLocks noChangeArrowheads="1"/>
              </p:cNvSpPr>
              <p:nvPr/>
            </p:nvSpPr>
            <p:spPr bwMode="auto">
              <a:xfrm>
                <a:off x="2288" y="1744"/>
                <a:ext cx="18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5" name="Rectangle 33"/>
              <p:cNvSpPr>
                <a:spLocks noChangeArrowheads="1"/>
              </p:cNvSpPr>
              <p:nvPr/>
            </p:nvSpPr>
            <p:spPr bwMode="auto">
              <a:xfrm>
                <a:off x="2278" y="1798"/>
                <a:ext cx="198"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Sequence2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6" name="Rectangle 34"/>
              <p:cNvSpPr>
                <a:spLocks noChangeArrowheads="1"/>
              </p:cNvSpPr>
              <p:nvPr/>
            </p:nvSpPr>
            <p:spPr bwMode="auto">
              <a:xfrm>
                <a:off x="776" y="1341"/>
                <a:ext cx="101" cy="1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7" name="Freeform 35"/>
              <p:cNvSpPr>
                <a:spLocks/>
              </p:cNvSpPr>
              <p:nvPr/>
            </p:nvSpPr>
            <p:spPr bwMode="auto">
              <a:xfrm>
                <a:off x="783" y="1349"/>
                <a:ext cx="80" cy="101"/>
              </a:xfrm>
              <a:custGeom>
                <a:avLst/>
                <a:gdLst/>
                <a:ahLst/>
                <a:cxnLst>
                  <a:cxn ang="0">
                    <a:pos x="1" y="24"/>
                  </a:cxn>
                  <a:cxn ang="0">
                    <a:pos x="1" y="0"/>
                  </a:cxn>
                  <a:cxn ang="0">
                    <a:pos x="2" y="24"/>
                  </a:cxn>
                  <a:cxn ang="0">
                    <a:pos x="3" y="0"/>
                  </a:cxn>
                  <a:cxn ang="0">
                    <a:pos x="3" y="24"/>
                  </a:cxn>
                  <a:cxn ang="0">
                    <a:pos x="4" y="0"/>
                  </a:cxn>
                  <a:cxn ang="0">
                    <a:pos x="5" y="24"/>
                  </a:cxn>
                  <a:cxn ang="0">
                    <a:pos x="5" y="0"/>
                  </a:cxn>
                  <a:cxn ang="0">
                    <a:pos x="6" y="24"/>
                  </a:cxn>
                  <a:cxn ang="0">
                    <a:pos x="7" y="0"/>
                  </a:cxn>
                  <a:cxn ang="0">
                    <a:pos x="7" y="24"/>
                  </a:cxn>
                  <a:cxn ang="0">
                    <a:pos x="8" y="0"/>
                  </a:cxn>
                  <a:cxn ang="0">
                    <a:pos x="8" y="24"/>
                  </a:cxn>
                  <a:cxn ang="0">
                    <a:pos x="9" y="0"/>
                  </a:cxn>
                  <a:cxn ang="0">
                    <a:pos x="9" y="24"/>
                  </a:cxn>
                  <a:cxn ang="0">
                    <a:pos x="10" y="0"/>
                  </a:cxn>
                  <a:cxn ang="0">
                    <a:pos x="11" y="24"/>
                  </a:cxn>
                  <a:cxn ang="0">
                    <a:pos x="11" y="0"/>
                  </a:cxn>
                  <a:cxn ang="0">
                    <a:pos x="12" y="24"/>
                  </a:cxn>
                  <a:cxn ang="0">
                    <a:pos x="13" y="0"/>
                  </a:cxn>
                  <a:cxn ang="0">
                    <a:pos x="13" y="24"/>
                  </a:cxn>
                  <a:cxn ang="0">
                    <a:pos x="14" y="0"/>
                  </a:cxn>
                  <a:cxn ang="0">
                    <a:pos x="15" y="24"/>
                  </a:cxn>
                  <a:cxn ang="0">
                    <a:pos x="15" y="0"/>
                  </a:cxn>
                  <a:cxn ang="0">
                    <a:pos x="16" y="24"/>
                  </a:cxn>
                  <a:cxn ang="0">
                    <a:pos x="17" y="24"/>
                  </a:cxn>
                  <a:cxn ang="0">
                    <a:pos x="17" y="0"/>
                  </a:cxn>
                  <a:cxn ang="0">
                    <a:pos x="18" y="24"/>
                  </a:cxn>
                  <a:cxn ang="0">
                    <a:pos x="19" y="0"/>
                  </a:cxn>
                  <a:cxn ang="0">
                    <a:pos x="19" y="24"/>
                  </a:cxn>
                  <a:cxn ang="0">
                    <a:pos x="20" y="0"/>
                  </a:cxn>
                  <a:cxn ang="0">
                    <a:pos x="21" y="24"/>
                  </a:cxn>
                  <a:cxn ang="0">
                    <a:pos x="21" y="0"/>
                  </a:cxn>
                  <a:cxn ang="0">
                    <a:pos x="22" y="24"/>
                  </a:cxn>
                  <a:cxn ang="0">
                    <a:pos x="23" y="0"/>
                  </a:cxn>
                  <a:cxn ang="0">
                    <a:pos x="23" y="24"/>
                  </a:cxn>
                  <a:cxn ang="0">
                    <a:pos x="24" y="0"/>
                  </a:cxn>
                  <a:cxn ang="0">
                    <a:pos x="24" y="24"/>
                  </a:cxn>
                </a:cxnLst>
                <a:rect l="0" t="0" r="r" b="b"/>
                <a:pathLst>
                  <a:path w="24" h="24">
                    <a:moveTo>
                      <a:pt x="0" y="24"/>
                    </a:moveTo>
                    <a:lnTo>
                      <a:pt x="1" y="24"/>
                    </a:lnTo>
                    <a:lnTo>
                      <a:pt x="1" y="0"/>
                    </a:lnTo>
                    <a:lnTo>
                      <a:pt x="1" y="0"/>
                    </a:lnTo>
                    <a:lnTo>
                      <a:pt x="1" y="24"/>
                    </a:lnTo>
                    <a:lnTo>
                      <a:pt x="2" y="24"/>
                    </a:lnTo>
                    <a:lnTo>
                      <a:pt x="2" y="0"/>
                    </a:lnTo>
                    <a:lnTo>
                      <a:pt x="3" y="0"/>
                    </a:lnTo>
                    <a:lnTo>
                      <a:pt x="3" y="24"/>
                    </a:lnTo>
                    <a:lnTo>
                      <a:pt x="3" y="24"/>
                    </a:lnTo>
                    <a:lnTo>
                      <a:pt x="3" y="0"/>
                    </a:lnTo>
                    <a:lnTo>
                      <a:pt x="4" y="0"/>
                    </a:lnTo>
                    <a:lnTo>
                      <a:pt x="4" y="24"/>
                    </a:lnTo>
                    <a:lnTo>
                      <a:pt x="5" y="24"/>
                    </a:lnTo>
                    <a:lnTo>
                      <a:pt x="5" y="0"/>
                    </a:lnTo>
                    <a:lnTo>
                      <a:pt x="5" y="0"/>
                    </a:lnTo>
                    <a:lnTo>
                      <a:pt x="5" y="24"/>
                    </a:lnTo>
                    <a:lnTo>
                      <a:pt x="6" y="24"/>
                    </a:lnTo>
                    <a:lnTo>
                      <a:pt x="6" y="0"/>
                    </a:lnTo>
                    <a:lnTo>
                      <a:pt x="7" y="0"/>
                    </a:lnTo>
                    <a:lnTo>
                      <a:pt x="7" y="24"/>
                    </a:lnTo>
                    <a:lnTo>
                      <a:pt x="7" y="24"/>
                    </a:lnTo>
                    <a:lnTo>
                      <a:pt x="7" y="0"/>
                    </a:lnTo>
                    <a:lnTo>
                      <a:pt x="8" y="0"/>
                    </a:lnTo>
                    <a:lnTo>
                      <a:pt x="8" y="24"/>
                    </a:lnTo>
                    <a:lnTo>
                      <a:pt x="8" y="24"/>
                    </a:lnTo>
                    <a:lnTo>
                      <a:pt x="9" y="24"/>
                    </a:lnTo>
                    <a:lnTo>
                      <a:pt x="9" y="0"/>
                    </a:lnTo>
                    <a:lnTo>
                      <a:pt x="9" y="0"/>
                    </a:lnTo>
                    <a:lnTo>
                      <a:pt x="9" y="24"/>
                    </a:lnTo>
                    <a:lnTo>
                      <a:pt x="10" y="24"/>
                    </a:lnTo>
                    <a:lnTo>
                      <a:pt x="10" y="0"/>
                    </a:lnTo>
                    <a:lnTo>
                      <a:pt x="11" y="0"/>
                    </a:lnTo>
                    <a:lnTo>
                      <a:pt x="11" y="24"/>
                    </a:lnTo>
                    <a:lnTo>
                      <a:pt x="11" y="24"/>
                    </a:lnTo>
                    <a:lnTo>
                      <a:pt x="11" y="0"/>
                    </a:lnTo>
                    <a:lnTo>
                      <a:pt x="12" y="0"/>
                    </a:lnTo>
                    <a:lnTo>
                      <a:pt x="12" y="24"/>
                    </a:lnTo>
                    <a:lnTo>
                      <a:pt x="13" y="24"/>
                    </a:lnTo>
                    <a:lnTo>
                      <a:pt x="13" y="0"/>
                    </a:lnTo>
                    <a:lnTo>
                      <a:pt x="13" y="0"/>
                    </a:lnTo>
                    <a:lnTo>
                      <a:pt x="13" y="24"/>
                    </a:lnTo>
                    <a:lnTo>
                      <a:pt x="14" y="24"/>
                    </a:lnTo>
                    <a:lnTo>
                      <a:pt x="14" y="0"/>
                    </a:lnTo>
                    <a:lnTo>
                      <a:pt x="15" y="0"/>
                    </a:lnTo>
                    <a:lnTo>
                      <a:pt x="15" y="24"/>
                    </a:lnTo>
                    <a:lnTo>
                      <a:pt x="15" y="24"/>
                    </a:lnTo>
                    <a:lnTo>
                      <a:pt x="15" y="0"/>
                    </a:lnTo>
                    <a:lnTo>
                      <a:pt x="16" y="0"/>
                    </a:lnTo>
                    <a:lnTo>
                      <a:pt x="16" y="24"/>
                    </a:lnTo>
                    <a:lnTo>
                      <a:pt x="16" y="24"/>
                    </a:lnTo>
                    <a:lnTo>
                      <a:pt x="17" y="24"/>
                    </a:lnTo>
                    <a:lnTo>
                      <a:pt x="17" y="0"/>
                    </a:lnTo>
                    <a:lnTo>
                      <a:pt x="17" y="0"/>
                    </a:lnTo>
                    <a:lnTo>
                      <a:pt x="17" y="24"/>
                    </a:lnTo>
                    <a:lnTo>
                      <a:pt x="18" y="24"/>
                    </a:lnTo>
                    <a:lnTo>
                      <a:pt x="18" y="0"/>
                    </a:lnTo>
                    <a:lnTo>
                      <a:pt x="19" y="0"/>
                    </a:lnTo>
                    <a:lnTo>
                      <a:pt x="19" y="24"/>
                    </a:lnTo>
                    <a:lnTo>
                      <a:pt x="19" y="24"/>
                    </a:lnTo>
                    <a:lnTo>
                      <a:pt x="19" y="0"/>
                    </a:lnTo>
                    <a:lnTo>
                      <a:pt x="20" y="0"/>
                    </a:lnTo>
                    <a:lnTo>
                      <a:pt x="20" y="24"/>
                    </a:lnTo>
                    <a:lnTo>
                      <a:pt x="21" y="24"/>
                    </a:lnTo>
                    <a:lnTo>
                      <a:pt x="21" y="0"/>
                    </a:lnTo>
                    <a:lnTo>
                      <a:pt x="21" y="0"/>
                    </a:lnTo>
                    <a:lnTo>
                      <a:pt x="21" y="24"/>
                    </a:lnTo>
                    <a:lnTo>
                      <a:pt x="22" y="24"/>
                    </a:lnTo>
                    <a:lnTo>
                      <a:pt x="22" y="0"/>
                    </a:lnTo>
                    <a:lnTo>
                      <a:pt x="23" y="0"/>
                    </a:lnTo>
                    <a:lnTo>
                      <a:pt x="23" y="24"/>
                    </a:lnTo>
                    <a:lnTo>
                      <a:pt x="23" y="24"/>
                    </a:lnTo>
                    <a:lnTo>
                      <a:pt x="23" y="0"/>
                    </a:lnTo>
                    <a:lnTo>
                      <a:pt x="24" y="0"/>
                    </a:lnTo>
                    <a:lnTo>
                      <a:pt x="24" y="24"/>
                    </a:lnTo>
                    <a:lnTo>
                      <a:pt x="24" y="2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8" name="Rectangle 36"/>
              <p:cNvSpPr>
                <a:spLocks noChangeArrowheads="1"/>
              </p:cNvSpPr>
              <p:nvPr/>
            </p:nvSpPr>
            <p:spPr bwMode="auto">
              <a:xfrm>
                <a:off x="776" y="1341"/>
                <a:ext cx="101" cy="126"/>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9" name="Rectangle 37"/>
              <p:cNvSpPr>
                <a:spLocks noChangeArrowheads="1"/>
              </p:cNvSpPr>
              <p:nvPr/>
            </p:nvSpPr>
            <p:spPr bwMode="auto">
              <a:xfrm>
                <a:off x="742" y="1471"/>
                <a:ext cx="18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0" name="Rectangle 38"/>
              <p:cNvSpPr>
                <a:spLocks noChangeArrowheads="1"/>
              </p:cNvSpPr>
              <p:nvPr/>
            </p:nvSpPr>
            <p:spPr bwMode="auto">
              <a:xfrm>
                <a:off x="732" y="1525"/>
                <a:ext cx="198"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Sequence1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1" name="Rectangle 39"/>
              <p:cNvSpPr>
                <a:spLocks noChangeArrowheads="1"/>
              </p:cNvSpPr>
              <p:nvPr/>
            </p:nvSpPr>
            <p:spPr bwMode="auto">
              <a:xfrm>
                <a:off x="1649" y="1655"/>
                <a:ext cx="101" cy="1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2" name="Freeform 40"/>
              <p:cNvSpPr>
                <a:spLocks/>
              </p:cNvSpPr>
              <p:nvPr/>
            </p:nvSpPr>
            <p:spPr bwMode="auto">
              <a:xfrm>
                <a:off x="1656" y="1664"/>
                <a:ext cx="81" cy="101"/>
              </a:xfrm>
              <a:custGeom>
                <a:avLst/>
                <a:gdLst/>
                <a:ahLst/>
                <a:cxnLst>
                  <a:cxn ang="0">
                    <a:pos x="0" y="24"/>
                  </a:cxn>
                  <a:cxn ang="0">
                    <a:pos x="1" y="24"/>
                  </a:cxn>
                  <a:cxn ang="0">
                    <a:pos x="1" y="0"/>
                  </a:cxn>
                  <a:cxn ang="0">
                    <a:pos x="4" y="0"/>
                  </a:cxn>
                  <a:cxn ang="0">
                    <a:pos x="4" y="24"/>
                  </a:cxn>
                  <a:cxn ang="0">
                    <a:pos x="8" y="24"/>
                  </a:cxn>
                  <a:cxn ang="0">
                    <a:pos x="8" y="24"/>
                  </a:cxn>
                  <a:cxn ang="0">
                    <a:pos x="9" y="24"/>
                  </a:cxn>
                  <a:cxn ang="0">
                    <a:pos x="9" y="0"/>
                  </a:cxn>
                  <a:cxn ang="0">
                    <a:pos x="12" y="0"/>
                  </a:cxn>
                  <a:cxn ang="0">
                    <a:pos x="12" y="24"/>
                  </a:cxn>
                  <a:cxn ang="0">
                    <a:pos x="16" y="24"/>
                  </a:cxn>
                  <a:cxn ang="0">
                    <a:pos x="16" y="24"/>
                  </a:cxn>
                  <a:cxn ang="0">
                    <a:pos x="17" y="24"/>
                  </a:cxn>
                  <a:cxn ang="0">
                    <a:pos x="17" y="0"/>
                  </a:cxn>
                  <a:cxn ang="0">
                    <a:pos x="20" y="0"/>
                  </a:cxn>
                  <a:cxn ang="0">
                    <a:pos x="20" y="24"/>
                  </a:cxn>
                  <a:cxn ang="0">
                    <a:pos x="24" y="24"/>
                  </a:cxn>
                  <a:cxn ang="0">
                    <a:pos x="24" y="24"/>
                  </a:cxn>
                </a:cxnLst>
                <a:rect l="0" t="0" r="r" b="b"/>
                <a:pathLst>
                  <a:path w="24" h="24">
                    <a:moveTo>
                      <a:pt x="0" y="24"/>
                    </a:moveTo>
                    <a:lnTo>
                      <a:pt x="1" y="24"/>
                    </a:lnTo>
                    <a:lnTo>
                      <a:pt x="1" y="0"/>
                    </a:lnTo>
                    <a:lnTo>
                      <a:pt x="4" y="0"/>
                    </a:lnTo>
                    <a:lnTo>
                      <a:pt x="4" y="24"/>
                    </a:lnTo>
                    <a:lnTo>
                      <a:pt x="8" y="24"/>
                    </a:lnTo>
                    <a:lnTo>
                      <a:pt x="8" y="24"/>
                    </a:lnTo>
                    <a:lnTo>
                      <a:pt x="9" y="24"/>
                    </a:lnTo>
                    <a:lnTo>
                      <a:pt x="9" y="0"/>
                    </a:lnTo>
                    <a:lnTo>
                      <a:pt x="12" y="0"/>
                    </a:lnTo>
                    <a:lnTo>
                      <a:pt x="12" y="24"/>
                    </a:lnTo>
                    <a:lnTo>
                      <a:pt x="16" y="24"/>
                    </a:lnTo>
                    <a:lnTo>
                      <a:pt x="16" y="24"/>
                    </a:lnTo>
                    <a:lnTo>
                      <a:pt x="17" y="24"/>
                    </a:lnTo>
                    <a:lnTo>
                      <a:pt x="17" y="0"/>
                    </a:lnTo>
                    <a:lnTo>
                      <a:pt x="20" y="0"/>
                    </a:lnTo>
                    <a:lnTo>
                      <a:pt x="20" y="24"/>
                    </a:lnTo>
                    <a:lnTo>
                      <a:pt x="24" y="24"/>
                    </a:lnTo>
                    <a:lnTo>
                      <a:pt x="24" y="2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3" name="Rectangle 41"/>
              <p:cNvSpPr>
                <a:spLocks noChangeArrowheads="1"/>
              </p:cNvSpPr>
              <p:nvPr/>
            </p:nvSpPr>
            <p:spPr bwMode="auto">
              <a:xfrm>
                <a:off x="1649" y="1655"/>
                <a:ext cx="101" cy="126"/>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4" name="Rectangle 42"/>
              <p:cNvSpPr>
                <a:spLocks noChangeArrowheads="1"/>
              </p:cNvSpPr>
              <p:nvPr/>
            </p:nvSpPr>
            <p:spPr bwMode="auto">
              <a:xfrm>
                <a:off x="1616" y="1786"/>
                <a:ext cx="18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5" name="Rectangle 43"/>
              <p:cNvSpPr>
                <a:spLocks noChangeArrowheads="1"/>
              </p:cNvSpPr>
              <p:nvPr/>
            </p:nvSpPr>
            <p:spPr bwMode="auto">
              <a:xfrm>
                <a:off x="1616" y="1840"/>
                <a:ext cx="18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Sequence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6" name="Rectangle 44"/>
              <p:cNvSpPr>
                <a:spLocks noChangeArrowheads="1"/>
              </p:cNvSpPr>
              <p:nvPr/>
            </p:nvSpPr>
            <p:spPr bwMode="auto">
              <a:xfrm>
                <a:off x="1146" y="3435"/>
                <a:ext cx="100" cy="1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7" name="Rectangle 45"/>
              <p:cNvSpPr>
                <a:spLocks noChangeArrowheads="1"/>
              </p:cNvSpPr>
              <p:nvPr/>
            </p:nvSpPr>
            <p:spPr bwMode="auto">
              <a:xfrm>
                <a:off x="1146" y="3435"/>
                <a:ext cx="100" cy="134"/>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8" name="Rectangle 46"/>
              <p:cNvSpPr>
                <a:spLocks noChangeArrowheads="1"/>
              </p:cNvSpPr>
              <p:nvPr/>
            </p:nvSpPr>
            <p:spPr bwMode="auto">
              <a:xfrm>
                <a:off x="1156" y="3469"/>
                <a:ext cx="94"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9" name="Rectangle 47"/>
              <p:cNvSpPr>
                <a:spLocks noChangeArrowheads="1"/>
              </p:cNvSpPr>
              <p:nvPr/>
            </p:nvSpPr>
            <p:spPr bwMode="auto">
              <a:xfrm>
                <a:off x="1136" y="3313"/>
                <a:ext cx="13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0" name="Rectangle 48"/>
              <p:cNvSpPr>
                <a:spLocks noChangeArrowheads="1"/>
              </p:cNvSpPr>
              <p:nvPr/>
            </p:nvSpPr>
            <p:spPr bwMode="auto">
              <a:xfrm>
                <a:off x="1115" y="3368"/>
                <a:ext cx="18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Operator3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1" name="Rectangle 49"/>
              <p:cNvSpPr>
                <a:spLocks noChangeArrowheads="1"/>
              </p:cNvSpPr>
              <p:nvPr/>
            </p:nvSpPr>
            <p:spPr bwMode="auto">
              <a:xfrm>
                <a:off x="1095" y="1924"/>
                <a:ext cx="101" cy="1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22" name="Rectangle 50"/>
              <p:cNvSpPr>
                <a:spLocks noChangeArrowheads="1"/>
              </p:cNvSpPr>
              <p:nvPr/>
            </p:nvSpPr>
            <p:spPr bwMode="auto">
              <a:xfrm>
                <a:off x="1095" y="1924"/>
                <a:ext cx="101" cy="134"/>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23" name="Rectangle 51"/>
              <p:cNvSpPr>
                <a:spLocks noChangeArrowheads="1"/>
              </p:cNvSpPr>
              <p:nvPr/>
            </p:nvSpPr>
            <p:spPr bwMode="auto">
              <a:xfrm>
                <a:off x="1105" y="1958"/>
                <a:ext cx="94"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4" name="Rectangle 52"/>
              <p:cNvSpPr>
                <a:spLocks noChangeArrowheads="1"/>
              </p:cNvSpPr>
              <p:nvPr/>
            </p:nvSpPr>
            <p:spPr bwMode="auto">
              <a:xfrm>
                <a:off x="1085" y="1802"/>
                <a:ext cx="13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5" name="Rectangle 53"/>
              <p:cNvSpPr>
                <a:spLocks noChangeArrowheads="1"/>
              </p:cNvSpPr>
              <p:nvPr/>
            </p:nvSpPr>
            <p:spPr bwMode="auto">
              <a:xfrm>
                <a:off x="1065" y="1857"/>
                <a:ext cx="18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Operator2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6" name="Rectangle 54"/>
              <p:cNvSpPr>
                <a:spLocks noChangeArrowheads="1"/>
              </p:cNvSpPr>
              <p:nvPr/>
            </p:nvSpPr>
            <p:spPr bwMode="auto">
              <a:xfrm>
                <a:off x="2540" y="2512"/>
                <a:ext cx="100" cy="1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27" name="Rectangle 55"/>
              <p:cNvSpPr>
                <a:spLocks noChangeArrowheads="1"/>
              </p:cNvSpPr>
              <p:nvPr/>
            </p:nvSpPr>
            <p:spPr bwMode="auto">
              <a:xfrm>
                <a:off x="2540" y="2512"/>
                <a:ext cx="100" cy="134"/>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28" name="Rectangle 56"/>
              <p:cNvSpPr>
                <a:spLocks noChangeArrowheads="1"/>
              </p:cNvSpPr>
              <p:nvPr/>
            </p:nvSpPr>
            <p:spPr bwMode="auto">
              <a:xfrm>
                <a:off x="2550" y="2545"/>
                <a:ext cx="94"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9" name="Rectangle 57"/>
              <p:cNvSpPr>
                <a:spLocks noChangeArrowheads="1"/>
              </p:cNvSpPr>
              <p:nvPr/>
            </p:nvSpPr>
            <p:spPr bwMode="auto">
              <a:xfrm>
                <a:off x="2530" y="2390"/>
                <a:ext cx="13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30" name="Rectangle 58"/>
              <p:cNvSpPr>
                <a:spLocks noChangeArrowheads="1"/>
              </p:cNvSpPr>
              <p:nvPr/>
            </p:nvSpPr>
            <p:spPr bwMode="auto">
              <a:xfrm>
                <a:off x="2509" y="2444"/>
                <a:ext cx="18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Operator1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31" name="Rectangle 59"/>
              <p:cNvSpPr>
                <a:spLocks noChangeArrowheads="1"/>
              </p:cNvSpPr>
              <p:nvPr/>
            </p:nvSpPr>
            <p:spPr bwMode="auto">
              <a:xfrm>
                <a:off x="1918" y="2512"/>
                <a:ext cx="101" cy="1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32" name="Rectangle 60"/>
              <p:cNvSpPr>
                <a:spLocks noChangeArrowheads="1"/>
              </p:cNvSpPr>
              <p:nvPr/>
            </p:nvSpPr>
            <p:spPr bwMode="auto">
              <a:xfrm>
                <a:off x="1918" y="2512"/>
                <a:ext cx="101" cy="134"/>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33" name="Rectangle 61"/>
              <p:cNvSpPr>
                <a:spLocks noChangeArrowheads="1"/>
              </p:cNvSpPr>
              <p:nvPr/>
            </p:nvSpPr>
            <p:spPr bwMode="auto">
              <a:xfrm>
                <a:off x="1928" y="2545"/>
                <a:ext cx="94"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34" name="Rectangle 62"/>
              <p:cNvSpPr>
                <a:spLocks noChangeArrowheads="1"/>
              </p:cNvSpPr>
              <p:nvPr/>
            </p:nvSpPr>
            <p:spPr bwMode="auto">
              <a:xfrm>
                <a:off x="1908" y="2390"/>
                <a:ext cx="13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35" name="Rectangle 63"/>
              <p:cNvSpPr>
                <a:spLocks noChangeArrowheads="1"/>
              </p:cNvSpPr>
              <p:nvPr/>
            </p:nvSpPr>
            <p:spPr bwMode="auto">
              <a:xfrm>
                <a:off x="1898" y="2444"/>
                <a:ext cx="161"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Helvetica" charset="0"/>
                    <a:cs typeface="Arial" pitchFamily="34" charset="0"/>
                  </a:rPr>
                  <a:t>Operator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36" name="Rectangle 64"/>
              <p:cNvSpPr>
                <a:spLocks noChangeArrowheads="1"/>
              </p:cNvSpPr>
              <p:nvPr/>
            </p:nvSpPr>
            <p:spPr bwMode="auto">
              <a:xfrm>
                <a:off x="1374" y="3670"/>
                <a:ext cx="148" cy="2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37" name="Rectangle 65"/>
              <p:cNvSpPr>
                <a:spLocks noChangeArrowheads="1"/>
              </p:cNvSpPr>
              <p:nvPr/>
            </p:nvSpPr>
            <p:spPr bwMode="auto">
              <a:xfrm>
                <a:off x="1374" y="3670"/>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38" name="Rectangle 66"/>
              <p:cNvSpPr>
                <a:spLocks noChangeArrowheads="1"/>
              </p:cNvSpPr>
              <p:nvPr/>
            </p:nvSpPr>
            <p:spPr bwMode="auto">
              <a:xfrm rot="16200000">
                <a:off x="1401" y="3654"/>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39" name="Rectangle 67"/>
              <p:cNvSpPr>
                <a:spLocks noChangeArrowheads="1"/>
              </p:cNvSpPr>
              <p:nvPr/>
            </p:nvSpPr>
            <p:spPr bwMode="auto">
              <a:xfrm rot="16200000">
                <a:off x="1394" y="3844"/>
                <a:ext cx="5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0" name="Rectangle 68"/>
              <p:cNvSpPr>
                <a:spLocks noChangeArrowheads="1"/>
              </p:cNvSpPr>
              <p:nvPr/>
            </p:nvSpPr>
            <p:spPr bwMode="auto">
              <a:xfrm rot="16200000">
                <a:off x="1466" y="3656"/>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1" name="Rectangle 69"/>
              <p:cNvSpPr>
                <a:spLocks noChangeArrowheads="1"/>
              </p:cNvSpPr>
              <p:nvPr/>
            </p:nvSpPr>
            <p:spPr bwMode="auto">
              <a:xfrm rot="16200000">
                <a:off x="1468" y="3851"/>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2" name="Freeform 70"/>
              <p:cNvSpPr>
                <a:spLocks/>
              </p:cNvSpPr>
              <p:nvPr/>
            </p:nvSpPr>
            <p:spPr bwMode="auto">
              <a:xfrm>
                <a:off x="1381" y="3767"/>
                <a:ext cx="47"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3" name="Freeform 71"/>
              <p:cNvSpPr>
                <a:spLocks/>
              </p:cNvSpPr>
              <p:nvPr/>
            </p:nvSpPr>
            <p:spPr bwMode="auto">
              <a:xfrm>
                <a:off x="1438" y="3708"/>
                <a:ext cx="37"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4" name="Freeform 72"/>
              <p:cNvSpPr>
                <a:spLocks/>
              </p:cNvSpPr>
              <p:nvPr/>
            </p:nvSpPr>
            <p:spPr bwMode="auto">
              <a:xfrm>
                <a:off x="1455" y="3813"/>
                <a:ext cx="13" cy="29"/>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5" name="Freeform 73"/>
              <p:cNvSpPr>
                <a:spLocks/>
              </p:cNvSpPr>
              <p:nvPr/>
            </p:nvSpPr>
            <p:spPr bwMode="auto">
              <a:xfrm>
                <a:off x="1475" y="3720"/>
                <a:ext cx="17"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6" name="Freeform 74"/>
              <p:cNvSpPr>
                <a:spLocks/>
              </p:cNvSpPr>
              <p:nvPr/>
            </p:nvSpPr>
            <p:spPr bwMode="auto">
              <a:xfrm>
                <a:off x="1475" y="3779"/>
                <a:ext cx="33"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7" name="Freeform 75"/>
              <p:cNvSpPr>
                <a:spLocks/>
              </p:cNvSpPr>
              <p:nvPr/>
            </p:nvSpPr>
            <p:spPr bwMode="auto">
              <a:xfrm>
                <a:off x="1475" y="3800"/>
                <a:ext cx="17" cy="63"/>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8" name="Rectangle 76"/>
              <p:cNvSpPr>
                <a:spLocks noChangeArrowheads="1"/>
              </p:cNvSpPr>
              <p:nvPr/>
            </p:nvSpPr>
            <p:spPr bwMode="auto">
              <a:xfrm>
                <a:off x="1374" y="3670"/>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49" name="Freeform 77"/>
              <p:cNvSpPr>
                <a:spLocks/>
              </p:cNvSpPr>
              <p:nvPr/>
            </p:nvSpPr>
            <p:spPr bwMode="auto">
              <a:xfrm>
                <a:off x="1401" y="3918"/>
                <a:ext cx="20" cy="16"/>
              </a:xfrm>
              <a:custGeom>
                <a:avLst/>
                <a:gdLst/>
                <a:ahLst/>
                <a:cxnLst>
                  <a:cxn ang="0">
                    <a:pos x="20" y="0"/>
                  </a:cxn>
                  <a:cxn ang="0">
                    <a:pos x="10" y="16"/>
                  </a:cxn>
                  <a:cxn ang="0">
                    <a:pos x="0" y="0"/>
                  </a:cxn>
                </a:cxnLst>
                <a:rect l="0" t="0" r="r" b="b"/>
                <a:pathLst>
                  <a:path w="20" h="16">
                    <a:moveTo>
                      <a:pt x="20" y="0"/>
                    </a:moveTo>
                    <a:lnTo>
                      <a:pt x="10" y="16"/>
                    </a:lnTo>
                    <a:lnTo>
                      <a:pt x="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50" name="Rectangle 78"/>
              <p:cNvSpPr>
                <a:spLocks noChangeArrowheads="1"/>
              </p:cNvSpPr>
              <p:nvPr/>
            </p:nvSpPr>
            <p:spPr bwMode="auto">
              <a:xfrm>
                <a:off x="1115" y="3767"/>
                <a:ext cx="259"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1" name="Rectangle 79"/>
              <p:cNvSpPr>
                <a:spLocks noChangeArrowheads="1"/>
              </p:cNvSpPr>
              <p:nvPr/>
            </p:nvSpPr>
            <p:spPr bwMode="auto">
              <a:xfrm>
                <a:off x="1374" y="2977"/>
                <a:ext cx="148" cy="2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52" name="Rectangle 80"/>
              <p:cNvSpPr>
                <a:spLocks noChangeArrowheads="1"/>
              </p:cNvSpPr>
              <p:nvPr/>
            </p:nvSpPr>
            <p:spPr bwMode="auto">
              <a:xfrm>
                <a:off x="1374" y="2977"/>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53" name="Rectangle 81"/>
              <p:cNvSpPr>
                <a:spLocks noChangeArrowheads="1"/>
              </p:cNvSpPr>
              <p:nvPr/>
            </p:nvSpPr>
            <p:spPr bwMode="auto">
              <a:xfrm rot="16200000">
                <a:off x="1401" y="2960"/>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4" name="Rectangle 82"/>
              <p:cNvSpPr>
                <a:spLocks noChangeArrowheads="1"/>
              </p:cNvSpPr>
              <p:nvPr/>
            </p:nvSpPr>
            <p:spPr bwMode="auto">
              <a:xfrm rot="16200000">
                <a:off x="1394" y="3152"/>
                <a:ext cx="5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5" name="Rectangle 83"/>
              <p:cNvSpPr>
                <a:spLocks noChangeArrowheads="1"/>
              </p:cNvSpPr>
              <p:nvPr/>
            </p:nvSpPr>
            <p:spPr bwMode="auto">
              <a:xfrm rot="16200000">
                <a:off x="1466" y="2962"/>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6" name="Rectangle 84"/>
              <p:cNvSpPr>
                <a:spLocks noChangeArrowheads="1"/>
              </p:cNvSpPr>
              <p:nvPr/>
            </p:nvSpPr>
            <p:spPr bwMode="auto">
              <a:xfrm rot="16200000">
                <a:off x="1468" y="3159"/>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7" name="Freeform 85"/>
              <p:cNvSpPr>
                <a:spLocks/>
              </p:cNvSpPr>
              <p:nvPr/>
            </p:nvSpPr>
            <p:spPr bwMode="auto">
              <a:xfrm>
                <a:off x="1381" y="3074"/>
                <a:ext cx="47"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58" name="Freeform 86"/>
              <p:cNvSpPr>
                <a:spLocks/>
              </p:cNvSpPr>
              <p:nvPr/>
            </p:nvSpPr>
            <p:spPr bwMode="auto">
              <a:xfrm>
                <a:off x="1438" y="3015"/>
                <a:ext cx="37"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59" name="Freeform 87"/>
              <p:cNvSpPr>
                <a:spLocks/>
              </p:cNvSpPr>
              <p:nvPr/>
            </p:nvSpPr>
            <p:spPr bwMode="auto">
              <a:xfrm>
                <a:off x="1455" y="3120"/>
                <a:ext cx="13" cy="30"/>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0" name="Freeform 88"/>
              <p:cNvSpPr>
                <a:spLocks/>
              </p:cNvSpPr>
              <p:nvPr/>
            </p:nvSpPr>
            <p:spPr bwMode="auto">
              <a:xfrm>
                <a:off x="1475" y="3028"/>
                <a:ext cx="17"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1" name="Freeform 89"/>
              <p:cNvSpPr>
                <a:spLocks/>
              </p:cNvSpPr>
              <p:nvPr/>
            </p:nvSpPr>
            <p:spPr bwMode="auto">
              <a:xfrm>
                <a:off x="1475" y="3087"/>
                <a:ext cx="33"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2" name="Freeform 90"/>
              <p:cNvSpPr>
                <a:spLocks/>
              </p:cNvSpPr>
              <p:nvPr/>
            </p:nvSpPr>
            <p:spPr bwMode="auto">
              <a:xfrm>
                <a:off x="1475" y="3108"/>
                <a:ext cx="17" cy="63"/>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3" name="Rectangle 91"/>
              <p:cNvSpPr>
                <a:spLocks noChangeArrowheads="1"/>
              </p:cNvSpPr>
              <p:nvPr/>
            </p:nvSpPr>
            <p:spPr bwMode="auto">
              <a:xfrm>
                <a:off x="1374" y="2977"/>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4" name="Freeform 92"/>
              <p:cNvSpPr>
                <a:spLocks/>
              </p:cNvSpPr>
              <p:nvPr/>
            </p:nvSpPr>
            <p:spPr bwMode="auto">
              <a:xfrm>
                <a:off x="1401" y="3225"/>
                <a:ext cx="20" cy="17"/>
              </a:xfrm>
              <a:custGeom>
                <a:avLst/>
                <a:gdLst/>
                <a:ahLst/>
                <a:cxnLst>
                  <a:cxn ang="0">
                    <a:pos x="20" y="0"/>
                  </a:cxn>
                  <a:cxn ang="0">
                    <a:pos x="10" y="17"/>
                  </a:cxn>
                  <a:cxn ang="0">
                    <a:pos x="0" y="0"/>
                  </a:cxn>
                </a:cxnLst>
                <a:rect l="0" t="0" r="r" b="b"/>
                <a:pathLst>
                  <a:path w="20" h="17">
                    <a:moveTo>
                      <a:pt x="20" y="0"/>
                    </a:moveTo>
                    <a:lnTo>
                      <a:pt x="10" y="17"/>
                    </a:lnTo>
                    <a:lnTo>
                      <a:pt x="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5" name="Rectangle 93"/>
              <p:cNvSpPr>
                <a:spLocks noChangeArrowheads="1"/>
              </p:cNvSpPr>
              <p:nvPr/>
            </p:nvSpPr>
            <p:spPr bwMode="auto">
              <a:xfrm>
                <a:off x="1115" y="3074"/>
                <a:ext cx="259"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66" name="Rectangle 94"/>
              <p:cNvSpPr>
                <a:spLocks noChangeArrowheads="1"/>
              </p:cNvSpPr>
              <p:nvPr/>
            </p:nvSpPr>
            <p:spPr bwMode="auto">
              <a:xfrm>
                <a:off x="1307" y="2201"/>
                <a:ext cx="148" cy="2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7" name="Rectangle 95"/>
              <p:cNvSpPr>
                <a:spLocks noChangeArrowheads="1"/>
              </p:cNvSpPr>
              <p:nvPr/>
            </p:nvSpPr>
            <p:spPr bwMode="auto">
              <a:xfrm>
                <a:off x="1307" y="2201"/>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68" name="Rectangle 96"/>
              <p:cNvSpPr>
                <a:spLocks noChangeArrowheads="1"/>
              </p:cNvSpPr>
              <p:nvPr/>
            </p:nvSpPr>
            <p:spPr bwMode="auto">
              <a:xfrm rot="16200000">
                <a:off x="1334" y="2185"/>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69" name="Rectangle 97"/>
              <p:cNvSpPr>
                <a:spLocks noChangeArrowheads="1"/>
              </p:cNvSpPr>
              <p:nvPr/>
            </p:nvSpPr>
            <p:spPr bwMode="auto">
              <a:xfrm rot="16200000">
                <a:off x="1327" y="2375"/>
                <a:ext cx="5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0" name="Rectangle 98"/>
              <p:cNvSpPr>
                <a:spLocks noChangeArrowheads="1"/>
              </p:cNvSpPr>
              <p:nvPr/>
            </p:nvSpPr>
            <p:spPr bwMode="auto">
              <a:xfrm rot="16200000">
                <a:off x="1399" y="2187"/>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1" name="Rectangle 99"/>
              <p:cNvSpPr>
                <a:spLocks noChangeArrowheads="1"/>
              </p:cNvSpPr>
              <p:nvPr/>
            </p:nvSpPr>
            <p:spPr bwMode="auto">
              <a:xfrm rot="16200000">
                <a:off x="1401" y="2382"/>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2" name="Freeform 100"/>
              <p:cNvSpPr>
                <a:spLocks/>
              </p:cNvSpPr>
              <p:nvPr/>
            </p:nvSpPr>
            <p:spPr bwMode="auto">
              <a:xfrm>
                <a:off x="1314" y="2298"/>
                <a:ext cx="47"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3" name="Freeform 101"/>
              <p:cNvSpPr>
                <a:spLocks/>
              </p:cNvSpPr>
              <p:nvPr/>
            </p:nvSpPr>
            <p:spPr bwMode="auto">
              <a:xfrm>
                <a:off x="1371" y="2239"/>
                <a:ext cx="37"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4" name="Freeform 102"/>
              <p:cNvSpPr>
                <a:spLocks/>
              </p:cNvSpPr>
              <p:nvPr/>
            </p:nvSpPr>
            <p:spPr bwMode="auto">
              <a:xfrm>
                <a:off x="1387" y="2344"/>
                <a:ext cx="14" cy="29"/>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5" name="Freeform 103"/>
              <p:cNvSpPr>
                <a:spLocks/>
              </p:cNvSpPr>
              <p:nvPr/>
            </p:nvSpPr>
            <p:spPr bwMode="auto">
              <a:xfrm>
                <a:off x="1408" y="2251"/>
                <a:ext cx="16"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6" name="Freeform 104"/>
              <p:cNvSpPr>
                <a:spLocks/>
              </p:cNvSpPr>
              <p:nvPr/>
            </p:nvSpPr>
            <p:spPr bwMode="auto">
              <a:xfrm>
                <a:off x="1408" y="2310"/>
                <a:ext cx="33"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7" name="Freeform 105"/>
              <p:cNvSpPr>
                <a:spLocks/>
              </p:cNvSpPr>
              <p:nvPr/>
            </p:nvSpPr>
            <p:spPr bwMode="auto">
              <a:xfrm>
                <a:off x="1408" y="2331"/>
                <a:ext cx="16" cy="63"/>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8" name="Rectangle 106"/>
              <p:cNvSpPr>
                <a:spLocks noChangeArrowheads="1"/>
              </p:cNvSpPr>
              <p:nvPr/>
            </p:nvSpPr>
            <p:spPr bwMode="auto">
              <a:xfrm>
                <a:off x="1307" y="2201"/>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9" name="Freeform 107"/>
              <p:cNvSpPr>
                <a:spLocks/>
              </p:cNvSpPr>
              <p:nvPr/>
            </p:nvSpPr>
            <p:spPr bwMode="auto">
              <a:xfrm>
                <a:off x="1334" y="2449"/>
                <a:ext cx="20" cy="16"/>
              </a:xfrm>
              <a:custGeom>
                <a:avLst/>
                <a:gdLst/>
                <a:ahLst/>
                <a:cxnLst>
                  <a:cxn ang="0">
                    <a:pos x="20" y="0"/>
                  </a:cxn>
                  <a:cxn ang="0">
                    <a:pos x="10" y="16"/>
                  </a:cxn>
                  <a:cxn ang="0">
                    <a:pos x="0" y="0"/>
                  </a:cxn>
                </a:cxnLst>
                <a:rect l="0" t="0" r="r" b="b"/>
                <a:pathLst>
                  <a:path w="20" h="16">
                    <a:moveTo>
                      <a:pt x="20" y="0"/>
                    </a:moveTo>
                    <a:lnTo>
                      <a:pt x="10" y="16"/>
                    </a:lnTo>
                    <a:lnTo>
                      <a:pt x="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0" name="Rectangle 108"/>
              <p:cNvSpPr>
                <a:spLocks noChangeArrowheads="1"/>
              </p:cNvSpPr>
              <p:nvPr/>
            </p:nvSpPr>
            <p:spPr bwMode="auto">
              <a:xfrm>
                <a:off x="1048" y="2298"/>
                <a:ext cx="259"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81" name="Rectangle 109"/>
              <p:cNvSpPr>
                <a:spLocks noChangeArrowheads="1"/>
              </p:cNvSpPr>
              <p:nvPr/>
            </p:nvSpPr>
            <p:spPr bwMode="auto">
              <a:xfrm>
                <a:off x="1307" y="1341"/>
                <a:ext cx="148" cy="2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2" name="Rectangle 110"/>
              <p:cNvSpPr>
                <a:spLocks noChangeArrowheads="1"/>
              </p:cNvSpPr>
              <p:nvPr/>
            </p:nvSpPr>
            <p:spPr bwMode="auto">
              <a:xfrm>
                <a:off x="1307" y="1341"/>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3" name="Rectangle 111"/>
              <p:cNvSpPr>
                <a:spLocks noChangeArrowheads="1"/>
              </p:cNvSpPr>
              <p:nvPr/>
            </p:nvSpPr>
            <p:spPr bwMode="auto">
              <a:xfrm rot="16200000">
                <a:off x="1334" y="1323"/>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84" name="Rectangle 112"/>
              <p:cNvSpPr>
                <a:spLocks noChangeArrowheads="1"/>
              </p:cNvSpPr>
              <p:nvPr/>
            </p:nvSpPr>
            <p:spPr bwMode="auto">
              <a:xfrm rot="16200000">
                <a:off x="1327" y="1514"/>
                <a:ext cx="5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85" name="Rectangle 113"/>
              <p:cNvSpPr>
                <a:spLocks noChangeArrowheads="1"/>
              </p:cNvSpPr>
              <p:nvPr/>
            </p:nvSpPr>
            <p:spPr bwMode="auto">
              <a:xfrm rot="16200000">
                <a:off x="1399" y="1326"/>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86" name="Rectangle 114"/>
              <p:cNvSpPr>
                <a:spLocks noChangeArrowheads="1"/>
              </p:cNvSpPr>
              <p:nvPr/>
            </p:nvSpPr>
            <p:spPr bwMode="auto">
              <a:xfrm rot="16200000">
                <a:off x="1401" y="1521"/>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87" name="Freeform 115"/>
              <p:cNvSpPr>
                <a:spLocks/>
              </p:cNvSpPr>
              <p:nvPr/>
            </p:nvSpPr>
            <p:spPr bwMode="auto">
              <a:xfrm>
                <a:off x="1314" y="1437"/>
                <a:ext cx="47" cy="51"/>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8" name="Freeform 116"/>
              <p:cNvSpPr>
                <a:spLocks/>
              </p:cNvSpPr>
              <p:nvPr/>
            </p:nvSpPr>
            <p:spPr bwMode="auto">
              <a:xfrm>
                <a:off x="1371" y="1378"/>
                <a:ext cx="37"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89" name="Freeform 117"/>
              <p:cNvSpPr>
                <a:spLocks/>
              </p:cNvSpPr>
              <p:nvPr/>
            </p:nvSpPr>
            <p:spPr bwMode="auto">
              <a:xfrm>
                <a:off x="1387" y="1483"/>
                <a:ext cx="14" cy="30"/>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0" name="Freeform 118"/>
              <p:cNvSpPr>
                <a:spLocks/>
              </p:cNvSpPr>
              <p:nvPr/>
            </p:nvSpPr>
            <p:spPr bwMode="auto">
              <a:xfrm>
                <a:off x="1408" y="1391"/>
                <a:ext cx="16"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1" name="Freeform 119"/>
              <p:cNvSpPr>
                <a:spLocks/>
              </p:cNvSpPr>
              <p:nvPr/>
            </p:nvSpPr>
            <p:spPr bwMode="auto">
              <a:xfrm>
                <a:off x="1408" y="1450"/>
                <a:ext cx="33"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2" name="Freeform 120"/>
              <p:cNvSpPr>
                <a:spLocks/>
              </p:cNvSpPr>
              <p:nvPr/>
            </p:nvSpPr>
            <p:spPr bwMode="auto">
              <a:xfrm>
                <a:off x="1408" y="1471"/>
                <a:ext cx="16" cy="63"/>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3" name="Rectangle 121"/>
              <p:cNvSpPr>
                <a:spLocks noChangeArrowheads="1"/>
              </p:cNvSpPr>
              <p:nvPr/>
            </p:nvSpPr>
            <p:spPr bwMode="auto">
              <a:xfrm>
                <a:off x="1307" y="1341"/>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4" name="Freeform 122"/>
              <p:cNvSpPr>
                <a:spLocks/>
              </p:cNvSpPr>
              <p:nvPr/>
            </p:nvSpPr>
            <p:spPr bwMode="auto">
              <a:xfrm>
                <a:off x="1334" y="1588"/>
                <a:ext cx="20" cy="17"/>
              </a:xfrm>
              <a:custGeom>
                <a:avLst/>
                <a:gdLst/>
                <a:ahLst/>
                <a:cxnLst>
                  <a:cxn ang="0">
                    <a:pos x="20" y="0"/>
                  </a:cxn>
                  <a:cxn ang="0">
                    <a:pos x="10" y="17"/>
                  </a:cxn>
                  <a:cxn ang="0">
                    <a:pos x="0" y="0"/>
                  </a:cxn>
                </a:cxnLst>
                <a:rect l="0" t="0" r="r" b="b"/>
                <a:pathLst>
                  <a:path w="20" h="17">
                    <a:moveTo>
                      <a:pt x="20" y="0"/>
                    </a:moveTo>
                    <a:lnTo>
                      <a:pt x="10" y="17"/>
                    </a:lnTo>
                    <a:lnTo>
                      <a:pt x="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5" name="Rectangle 123"/>
              <p:cNvSpPr>
                <a:spLocks noChangeArrowheads="1"/>
              </p:cNvSpPr>
              <p:nvPr/>
            </p:nvSpPr>
            <p:spPr bwMode="auto">
              <a:xfrm>
                <a:off x="1048" y="1437"/>
                <a:ext cx="259"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96" name="Rectangle 124"/>
              <p:cNvSpPr>
                <a:spLocks noChangeArrowheads="1"/>
              </p:cNvSpPr>
              <p:nvPr/>
            </p:nvSpPr>
            <p:spPr bwMode="auto">
              <a:xfrm>
                <a:off x="2634" y="1634"/>
                <a:ext cx="148" cy="2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7" name="Rectangle 125"/>
              <p:cNvSpPr>
                <a:spLocks noChangeArrowheads="1"/>
              </p:cNvSpPr>
              <p:nvPr/>
            </p:nvSpPr>
            <p:spPr bwMode="auto">
              <a:xfrm>
                <a:off x="2634" y="1634"/>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98" name="Rectangle 126"/>
              <p:cNvSpPr>
                <a:spLocks noChangeArrowheads="1"/>
              </p:cNvSpPr>
              <p:nvPr/>
            </p:nvSpPr>
            <p:spPr bwMode="auto">
              <a:xfrm rot="16200000">
                <a:off x="2661" y="1617"/>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99" name="Rectangle 127"/>
              <p:cNvSpPr>
                <a:spLocks noChangeArrowheads="1"/>
              </p:cNvSpPr>
              <p:nvPr/>
            </p:nvSpPr>
            <p:spPr bwMode="auto">
              <a:xfrm rot="16200000">
                <a:off x="2654" y="1808"/>
                <a:ext cx="5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0" name="Rectangle 128"/>
              <p:cNvSpPr>
                <a:spLocks noChangeArrowheads="1"/>
              </p:cNvSpPr>
              <p:nvPr/>
            </p:nvSpPr>
            <p:spPr bwMode="auto">
              <a:xfrm rot="16200000">
                <a:off x="2726" y="1619"/>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1" name="Rectangle 129"/>
              <p:cNvSpPr>
                <a:spLocks noChangeArrowheads="1"/>
              </p:cNvSpPr>
              <p:nvPr/>
            </p:nvSpPr>
            <p:spPr bwMode="auto">
              <a:xfrm rot="16200000">
                <a:off x="2728" y="1815"/>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2" name="Freeform 130"/>
              <p:cNvSpPr>
                <a:spLocks/>
              </p:cNvSpPr>
              <p:nvPr/>
            </p:nvSpPr>
            <p:spPr bwMode="auto">
              <a:xfrm>
                <a:off x="2640" y="1731"/>
                <a:ext cx="47"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3" name="Freeform 131"/>
              <p:cNvSpPr>
                <a:spLocks/>
              </p:cNvSpPr>
              <p:nvPr/>
            </p:nvSpPr>
            <p:spPr bwMode="auto">
              <a:xfrm>
                <a:off x="2698" y="1672"/>
                <a:ext cx="37"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4" name="Freeform 132"/>
              <p:cNvSpPr>
                <a:spLocks/>
              </p:cNvSpPr>
              <p:nvPr/>
            </p:nvSpPr>
            <p:spPr bwMode="auto">
              <a:xfrm>
                <a:off x="2714" y="1777"/>
                <a:ext cx="14" cy="30"/>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5" name="Freeform 133"/>
              <p:cNvSpPr>
                <a:spLocks/>
              </p:cNvSpPr>
              <p:nvPr/>
            </p:nvSpPr>
            <p:spPr bwMode="auto">
              <a:xfrm>
                <a:off x="2735" y="1685"/>
                <a:ext cx="16"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6" name="Freeform 134"/>
              <p:cNvSpPr>
                <a:spLocks/>
              </p:cNvSpPr>
              <p:nvPr/>
            </p:nvSpPr>
            <p:spPr bwMode="auto">
              <a:xfrm>
                <a:off x="2735" y="1744"/>
                <a:ext cx="33"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7" name="Freeform 135"/>
              <p:cNvSpPr>
                <a:spLocks/>
              </p:cNvSpPr>
              <p:nvPr/>
            </p:nvSpPr>
            <p:spPr bwMode="auto">
              <a:xfrm>
                <a:off x="2735" y="1765"/>
                <a:ext cx="16" cy="63"/>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8" name="Rectangle 136"/>
              <p:cNvSpPr>
                <a:spLocks noChangeArrowheads="1"/>
              </p:cNvSpPr>
              <p:nvPr/>
            </p:nvSpPr>
            <p:spPr bwMode="auto">
              <a:xfrm>
                <a:off x="2634" y="1634"/>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09" name="Freeform 137"/>
              <p:cNvSpPr>
                <a:spLocks/>
              </p:cNvSpPr>
              <p:nvPr/>
            </p:nvSpPr>
            <p:spPr bwMode="auto">
              <a:xfrm>
                <a:off x="2661" y="1882"/>
                <a:ext cx="20" cy="17"/>
              </a:xfrm>
              <a:custGeom>
                <a:avLst/>
                <a:gdLst/>
                <a:ahLst/>
                <a:cxnLst>
                  <a:cxn ang="0">
                    <a:pos x="20" y="0"/>
                  </a:cxn>
                  <a:cxn ang="0">
                    <a:pos x="10" y="17"/>
                  </a:cxn>
                  <a:cxn ang="0">
                    <a:pos x="0" y="0"/>
                  </a:cxn>
                </a:cxnLst>
                <a:rect l="0" t="0" r="r" b="b"/>
                <a:pathLst>
                  <a:path w="20" h="17">
                    <a:moveTo>
                      <a:pt x="20" y="0"/>
                    </a:moveTo>
                    <a:lnTo>
                      <a:pt x="10" y="17"/>
                    </a:lnTo>
                    <a:lnTo>
                      <a:pt x="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10" name="Rectangle 138"/>
              <p:cNvSpPr>
                <a:spLocks noChangeArrowheads="1"/>
              </p:cNvSpPr>
              <p:nvPr/>
            </p:nvSpPr>
            <p:spPr bwMode="auto">
              <a:xfrm>
                <a:off x="2375" y="1731"/>
                <a:ext cx="259"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1" name="Rectangle 139"/>
              <p:cNvSpPr>
                <a:spLocks noChangeArrowheads="1"/>
              </p:cNvSpPr>
              <p:nvPr/>
            </p:nvSpPr>
            <p:spPr bwMode="auto">
              <a:xfrm>
                <a:off x="2130" y="3082"/>
                <a:ext cx="148" cy="2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12" name="Rectangle 140"/>
              <p:cNvSpPr>
                <a:spLocks noChangeArrowheads="1"/>
              </p:cNvSpPr>
              <p:nvPr/>
            </p:nvSpPr>
            <p:spPr bwMode="auto">
              <a:xfrm>
                <a:off x="2130" y="3082"/>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13" name="Rectangle 141"/>
              <p:cNvSpPr>
                <a:spLocks noChangeArrowheads="1"/>
              </p:cNvSpPr>
              <p:nvPr/>
            </p:nvSpPr>
            <p:spPr bwMode="auto">
              <a:xfrm rot="16200000">
                <a:off x="2157" y="3065"/>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4" name="Rectangle 142"/>
              <p:cNvSpPr>
                <a:spLocks noChangeArrowheads="1"/>
              </p:cNvSpPr>
              <p:nvPr/>
            </p:nvSpPr>
            <p:spPr bwMode="auto">
              <a:xfrm rot="16200000">
                <a:off x="2150" y="3255"/>
                <a:ext cx="5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5" name="Rectangle 143"/>
              <p:cNvSpPr>
                <a:spLocks noChangeArrowheads="1"/>
              </p:cNvSpPr>
              <p:nvPr/>
            </p:nvSpPr>
            <p:spPr bwMode="auto">
              <a:xfrm rot="16200000">
                <a:off x="2222" y="3067"/>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6" name="Rectangle 144"/>
              <p:cNvSpPr>
                <a:spLocks noChangeArrowheads="1"/>
              </p:cNvSpPr>
              <p:nvPr/>
            </p:nvSpPr>
            <p:spPr bwMode="auto">
              <a:xfrm rot="16200000">
                <a:off x="2224" y="3262"/>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7" name="Freeform 145"/>
              <p:cNvSpPr>
                <a:spLocks/>
              </p:cNvSpPr>
              <p:nvPr/>
            </p:nvSpPr>
            <p:spPr bwMode="auto">
              <a:xfrm>
                <a:off x="2137" y="3179"/>
                <a:ext cx="47"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18" name="Freeform 146"/>
              <p:cNvSpPr>
                <a:spLocks/>
              </p:cNvSpPr>
              <p:nvPr/>
            </p:nvSpPr>
            <p:spPr bwMode="auto">
              <a:xfrm>
                <a:off x="2194" y="3120"/>
                <a:ext cx="37"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19" name="Freeform 147"/>
              <p:cNvSpPr>
                <a:spLocks/>
              </p:cNvSpPr>
              <p:nvPr/>
            </p:nvSpPr>
            <p:spPr bwMode="auto">
              <a:xfrm>
                <a:off x="2210" y="3225"/>
                <a:ext cx="14" cy="29"/>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0" name="Freeform 148"/>
              <p:cNvSpPr>
                <a:spLocks/>
              </p:cNvSpPr>
              <p:nvPr/>
            </p:nvSpPr>
            <p:spPr bwMode="auto">
              <a:xfrm>
                <a:off x="2231" y="3133"/>
                <a:ext cx="16"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1" name="Freeform 149"/>
              <p:cNvSpPr>
                <a:spLocks/>
              </p:cNvSpPr>
              <p:nvPr/>
            </p:nvSpPr>
            <p:spPr bwMode="auto">
              <a:xfrm>
                <a:off x="2231" y="3192"/>
                <a:ext cx="33"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2" name="Freeform 150"/>
              <p:cNvSpPr>
                <a:spLocks/>
              </p:cNvSpPr>
              <p:nvPr/>
            </p:nvSpPr>
            <p:spPr bwMode="auto">
              <a:xfrm>
                <a:off x="2231" y="3213"/>
                <a:ext cx="16" cy="62"/>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3" name="Rectangle 151"/>
              <p:cNvSpPr>
                <a:spLocks noChangeArrowheads="1"/>
              </p:cNvSpPr>
              <p:nvPr/>
            </p:nvSpPr>
            <p:spPr bwMode="auto">
              <a:xfrm>
                <a:off x="2130" y="3082"/>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4" name="Freeform 152"/>
              <p:cNvSpPr>
                <a:spLocks/>
              </p:cNvSpPr>
              <p:nvPr/>
            </p:nvSpPr>
            <p:spPr bwMode="auto">
              <a:xfrm>
                <a:off x="2157" y="3330"/>
                <a:ext cx="20" cy="17"/>
              </a:xfrm>
              <a:custGeom>
                <a:avLst/>
                <a:gdLst/>
                <a:ahLst/>
                <a:cxnLst>
                  <a:cxn ang="0">
                    <a:pos x="20" y="0"/>
                  </a:cxn>
                  <a:cxn ang="0">
                    <a:pos x="10" y="17"/>
                  </a:cxn>
                  <a:cxn ang="0">
                    <a:pos x="0" y="0"/>
                  </a:cxn>
                </a:cxnLst>
                <a:rect l="0" t="0" r="r" b="b"/>
                <a:pathLst>
                  <a:path w="20" h="17">
                    <a:moveTo>
                      <a:pt x="20" y="0"/>
                    </a:moveTo>
                    <a:lnTo>
                      <a:pt x="10" y="17"/>
                    </a:lnTo>
                    <a:lnTo>
                      <a:pt x="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5" name="Rectangle 153"/>
              <p:cNvSpPr>
                <a:spLocks noChangeArrowheads="1"/>
              </p:cNvSpPr>
              <p:nvPr/>
            </p:nvSpPr>
            <p:spPr bwMode="auto">
              <a:xfrm>
                <a:off x="1871" y="3179"/>
                <a:ext cx="259"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6" name="Rectangle 154"/>
              <p:cNvSpPr>
                <a:spLocks noChangeArrowheads="1"/>
              </p:cNvSpPr>
              <p:nvPr/>
            </p:nvSpPr>
            <p:spPr bwMode="auto">
              <a:xfrm>
                <a:off x="2634" y="3103"/>
                <a:ext cx="148" cy="2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7" name="Rectangle 155"/>
              <p:cNvSpPr>
                <a:spLocks noChangeArrowheads="1"/>
              </p:cNvSpPr>
              <p:nvPr/>
            </p:nvSpPr>
            <p:spPr bwMode="auto">
              <a:xfrm>
                <a:off x="2634" y="3103"/>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28" name="Rectangle 156"/>
              <p:cNvSpPr>
                <a:spLocks noChangeArrowheads="1"/>
              </p:cNvSpPr>
              <p:nvPr/>
            </p:nvSpPr>
            <p:spPr bwMode="auto">
              <a:xfrm rot="16200000">
                <a:off x="2661" y="3086"/>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9" name="Rectangle 157"/>
              <p:cNvSpPr>
                <a:spLocks noChangeArrowheads="1"/>
              </p:cNvSpPr>
              <p:nvPr/>
            </p:nvSpPr>
            <p:spPr bwMode="auto">
              <a:xfrm rot="16200000">
                <a:off x="2654" y="3276"/>
                <a:ext cx="5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0" name="Rectangle 158"/>
              <p:cNvSpPr>
                <a:spLocks noChangeArrowheads="1"/>
              </p:cNvSpPr>
              <p:nvPr/>
            </p:nvSpPr>
            <p:spPr bwMode="auto">
              <a:xfrm rot="16200000">
                <a:off x="2726" y="3088"/>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1" name="Rectangle 159"/>
              <p:cNvSpPr>
                <a:spLocks noChangeArrowheads="1"/>
              </p:cNvSpPr>
              <p:nvPr/>
            </p:nvSpPr>
            <p:spPr bwMode="auto">
              <a:xfrm rot="16200000">
                <a:off x="2728" y="3283"/>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2" name="Freeform 160"/>
              <p:cNvSpPr>
                <a:spLocks/>
              </p:cNvSpPr>
              <p:nvPr/>
            </p:nvSpPr>
            <p:spPr bwMode="auto">
              <a:xfrm>
                <a:off x="2640" y="3200"/>
                <a:ext cx="47"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3" name="Freeform 161"/>
              <p:cNvSpPr>
                <a:spLocks/>
              </p:cNvSpPr>
              <p:nvPr/>
            </p:nvSpPr>
            <p:spPr bwMode="auto">
              <a:xfrm>
                <a:off x="2698" y="3141"/>
                <a:ext cx="37"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4" name="Freeform 162"/>
              <p:cNvSpPr>
                <a:spLocks/>
              </p:cNvSpPr>
              <p:nvPr/>
            </p:nvSpPr>
            <p:spPr bwMode="auto">
              <a:xfrm>
                <a:off x="2714" y="3246"/>
                <a:ext cx="14" cy="29"/>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5" name="Freeform 163"/>
              <p:cNvSpPr>
                <a:spLocks/>
              </p:cNvSpPr>
              <p:nvPr/>
            </p:nvSpPr>
            <p:spPr bwMode="auto">
              <a:xfrm>
                <a:off x="2735" y="3154"/>
                <a:ext cx="16"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6" name="Freeform 164"/>
              <p:cNvSpPr>
                <a:spLocks/>
              </p:cNvSpPr>
              <p:nvPr/>
            </p:nvSpPr>
            <p:spPr bwMode="auto">
              <a:xfrm>
                <a:off x="2735" y="3213"/>
                <a:ext cx="33"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7" name="Freeform 165"/>
              <p:cNvSpPr>
                <a:spLocks/>
              </p:cNvSpPr>
              <p:nvPr/>
            </p:nvSpPr>
            <p:spPr bwMode="auto">
              <a:xfrm>
                <a:off x="2735" y="3234"/>
                <a:ext cx="16" cy="62"/>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8" name="Rectangle 166"/>
              <p:cNvSpPr>
                <a:spLocks noChangeArrowheads="1"/>
              </p:cNvSpPr>
              <p:nvPr/>
            </p:nvSpPr>
            <p:spPr bwMode="auto">
              <a:xfrm>
                <a:off x="2634" y="3103"/>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9" name="Freeform 167"/>
              <p:cNvSpPr>
                <a:spLocks/>
              </p:cNvSpPr>
              <p:nvPr/>
            </p:nvSpPr>
            <p:spPr bwMode="auto">
              <a:xfrm>
                <a:off x="2661" y="3351"/>
                <a:ext cx="20" cy="17"/>
              </a:xfrm>
              <a:custGeom>
                <a:avLst/>
                <a:gdLst/>
                <a:ahLst/>
                <a:cxnLst>
                  <a:cxn ang="0">
                    <a:pos x="20" y="0"/>
                  </a:cxn>
                  <a:cxn ang="0">
                    <a:pos x="10" y="17"/>
                  </a:cxn>
                  <a:cxn ang="0">
                    <a:pos x="0" y="0"/>
                  </a:cxn>
                </a:cxnLst>
                <a:rect l="0" t="0" r="r" b="b"/>
                <a:pathLst>
                  <a:path w="20" h="17">
                    <a:moveTo>
                      <a:pt x="20" y="0"/>
                    </a:moveTo>
                    <a:lnTo>
                      <a:pt x="10" y="17"/>
                    </a:lnTo>
                    <a:lnTo>
                      <a:pt x="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0" name="Rectangle 168"/>
              <p:cNvSpPr>
                <a:spLocks noChangeArrowheads="1"/>
              </p:cNvSpPr>
              <p:nvPr/>
            </p:nvSpPr>
            <p:spPr bwMode="auto">
              <a:xfrm>
                <a:off x="2375" y="3200"/>
                <a:ext cx="259"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1" name="Rectangle 169"/>
              <p:cNvSpPr>
                <a:spLocks noChangeArrowheads="1"/>
              </p:cNvSpPr>
              <p:nvPr/>
            </p:nvSpPr>
            <p:spPr bwMode="auto">
              <a:xfrm>
                <a:off x="2130" y="1634"/>
                <a:ext cx="148" cy="25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2" name="Rectangle 170"/>
              <p:cNvSpPr>
                <a:spLocks noChangeArrowheads="1"/>
              </p:cNvSpPr>
              <p:nvPr/>
            </p:nvSpPr>
            <p:spPr bwMode="auto">
              <a:xfrm>
                <a:off x="2130" y="1634"/>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3" name="Rectangle 171"/>
              <p:cNvSpPr>
                <a:spLocks noChangeArrowheads="1"/>
              </p:cNvSpPr>
              <p:nvPr/>
            </p:nvSpPr>
            <p:spPr bwMode="auto">
              <a:xfrm rot="16200000">
                <a:off x="2157" y="1618"/>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4" name="Rectangle 172"/>
              <p:cNvSpPr>
                <a:spLocks noChangeArrowheads="1"/>
              </p:cNvSpPr>
              <p:nvPr/>
            </p:nvSpPr>
            <p:spPr bwMode="auto">
              <a:xfrm rot="16200000">
                <a:off x="2150" y="1809"/>
                <a:ext cx="5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5" name="Rectangle 173"/>
              <p:cNvSpPr>
                <a:spLocks noChangeArrowheads="1"/>
              </p:cNvSpPr>
              <p:nvPr/>
            </p:nvSpPr>
            <p:spPr bwMode="auto">
              <a:xfrm rot="16200000">
                <a:off x="2222" y="1620"/>
                <a:ext cx="47"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6" name="Rectangle 174"/>
              <p:cNvSpPr>
                <a:spLocks noChangeArrowheads="1"/>
              </p:cNvSpPr>
              <p:nvPr/>
            </p:nvSpPr>
            <p:spPr bwMode="auto">
              <a:xfrm rot="16200000">
                <a:off x="2224" y="1816"/>
                <a:ext cx="44"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7" name="Freeform 175"/>
              <p:cNvSpPr>
                <a:spLocks/>
              </p:cNvSpPr>
              <p:nvPr/>
            </p:nvSpPr>
            <p:spPr bwMode="auto">
              <a:xfrm>
                <a:off x="2137" y="1731"/>
                <a:ext cx="47" cy="5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8" name="Freeform 176"/>
              <p:cNvSpPr>
                <a:spLocks/>
              </p:cNvSpPr>
              <p:nvPr/>
            </p:nvSpPr>
            <p:spPr bwMode="auto">
              <a:xfrm>
                <a:off x="2194" y="1672"/>
                <a:ext cx="37" cy="16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9" name="Freeform 177"/>
              <p:cNvSpPr>
                <a:spLocks/>
              </p:cNvSpPr>
              <p:nvPr/>
            </p:nvSpPr>
            <p:spPr bwMode="auto">
              <a:xfrm>
                <a:off x="2210" y="1777"/>
                <a:ext cx="14" cy="30"/>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0" name="Freeform 178"/>
              <p:cNvSpPr>
                <a:spLocks/>
              </p:cNvSpPr>
              <p:nvPr/>
            </p:nvSpPr>
            <p:spPr bwMode="auto">
              <a:xfrm>
                <a:off x="2231" y="1685"/>
                <a:ext cx="16" cy="5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1" name="Freeform 179"/>
              <p:cNvSpPr>
                <a:spLocks/>
              </p:cNvSpPr>
              <p:nvPr/>
            </p:nvSpPr>
            <p:spPr bwMode="auto">
              <a:xfrm>
                <a:off x="2231" y="1744"/>
                <a:ext cx="33" cy="21"/>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2" name="Freeform 180"/>
              <p:cNvSpPr>
                <a:spLocks/>
              </p:cNvSpPr>
              <p:nvPr/>
            </p:nvSpPr>
            <p:spPr bwMode="auto">
              <a:xfrm>
                <a:off x="2231" y="1765"/>
                <a:ext cx="16" cy="63"/>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3" name="Rectangle 181"/>
              <p:cNvSpPr>
                <a:spLocks noChangeArrowheads="1"/>
              </p:cNvSpPr>
              <p:nvPr/>
            </p:nvSpPr>
            <p:spPr bwMode="auto">
              <a:xfrm>
                <a:off x="2130" y="1634"/>
                <a:ext cx="148" cy="252"/>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4" name="Freeform 182"/>
              <p:cNvSpPr>
                <a:spLocks/>
              </p:cNvSpPr>
              <p:nvPr/>
            </p:nvSpPr>
            <p:spPr bwMode="auto">
              <a:xfrm>
                <a:off x="2157" y="1882"/>
                <a:ext cx="20" cy="17"/>
              </a:xfrm>
              <a:custGeom>
                <a:avLst/>
                <a:gdLst/>
                <a:ahLst/>
                <a:cxnLst>
                  <a:cxn ang="0">
                    <a:pos x="20" y="0"/>
                  </a:cxn>
                  <a:cxn ang="0">
                    <a:pos x="10" y="17"/>
                  </a:cxn>
                  <a:cxn ang="0">
                    <a:pos x="0" y="0"/>
                  </a:cxn>
                </a:cxnLst>
                <a:rect l="0" t="0" r="r" b="b"/>
                <a:pathLst>
                  <a:path w="20" h="17">
                    <a:moveTo>
                      <a:pt x="20" y="0"/>
                    </a:moveTo>
                    <a:lnTo>
                      <a:pt x="10" y="17"/>
                    </a:lnTo>
                    <a:lnTo>
                      <a:pt x="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5" name="Rectangle 183"/>
              <p:cNvSpPr>
                <a:spLocks noChangeArrowheads="1"/>
              </p:cNvSpPr>
              <p:nvPr/>
            </p:nvSpPr>
            <p:spPr bwMode="auto">
              <a:xfrm>
                <a:off x="1895" y="1731"/>
                <a:ext cx="235"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IGBT/Diode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6" name="Rectangle 184"/>
              <p:cNvSpPr>
                <a:spLocks noChangeArrowheads="1"/>
              </p:cNvSpPr>
              <p:nvPr/>
            </p:nvSpPr>
            <p:spPr bwMode="auto">
              <a:xfrm>
                <a:off x="642" y="1802"/>
                <a:ext cx="67" cy="14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7" name="Freeform 185"/>
              <p:cNvSpPr>
                <a:spLocks/>
              </p:cNvSpPr>
              <p:nvPr/>
            </p:nvSpPr>
            <p:spPr bwMode="auto">
              <a:xfrm>
                <a:off x="638" y="1798"/>
                <a:ext cx="64" cy="63"/>
              </a:xfrm>
              <a:custGeom>
                <a:avLst/>
                <a:gdLst/>
                <a:ahLst/>
                <a:cxnLst>
                  <a:cxn ang="0">
                    <a:pos x="10" y="0"/>
                  </a:cxn>
                  <a:cxn ang="0">
                    <a:pos x="10" y="15"/>
                  </a:cxn>
                  <a:cxn ang="0">
                    <a:pos x="0" y="15"/>
                  </a:cxn>
                  <a:cxn ang="0">
                    <a:pos x="19" y="15"/>
                  </a:cxn>
                </a:cxnLst>
                <a:rect l="0" t="0" r="r" b="b"/>
                <a:pathLst>
                  <a:path w="19" h="15">
                    <a:moveTo>
                      <a:pt x="10" y="0"/>
                    </a:moveTo>
                    <a:lnTo>
                      <a:pt x="10" y="15"/>
                    </a:lnTo>
                    <a:lnTo>
                      <a:pt x="0" y="15"/>
                    </a:lnTo>
                    <a:lnTo>
                      <a:pt x="19" y="1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8" name="Freeform 186"/>
              <p:cNvSpPr>
                <a:spLocks/>
              </p:cNvSpPr>
              <p:nvPr/>
            </p:nvSpPr>
            <p:spPr bwMode="auto">
              <a:xfrm>
                <a:off x="658" y="1878"/>
                <a:ext cx="24" cy="63"/>
              </a:xfrm>
              <a:custGeom>
                <a:avLst/>
                <a:gdLst/>
                <a:ahLst/>
                <a:cxnLst>
                  <a:cxn ang="0">
                    <a:pos x="4" y="15"/>
                  </a:cxn>
                  <a:cxn ang="0">
                    <a:pos x="4" y="0"/>
                  </a:cxn>
                  <a:cxn ang="0">
                    <a:pos x="7" y="0"/>
                  </a:cxn>
                  <a:cxn ang="0">
                    <a:pos x="0" y="0"/>
                  </a:cxn>
                </a:cxnLst>
                <a:rect l="0" t="0" r="r" b="b"/>
                <a:pathLst>
                  <a:path w="7" h="15">
                    <a:moveTo>
                      <a:pt x="4" y="15"/>
                    </a:moveTo>
                    <a:lnTo>
                      <a:pt x="4" y="0"/>
                    </a:lnTo>
                    <a:lnTo>
                      <a:pt x="7" y="0"/>
                    </a:lnTo>
                    <a:lnTo>
                      <a:pt x="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9" name="Freeform 187"/>
              <p:cNvSpPr>
                <a:spLocks/>
              </p:cNvSpPr>
              <p:nvPr/>
            </p:nvSpPr>
            <p:spPr bwMode="auto">
              <a:xfrm>
                <a:off x="645" y="1828"/>
                <a:ext cx="13" cy="12"/>
              </a:xfrm>
              <a:custGeom>
                <a:avLst/>
                <a:gdLst/>
                <a:ahLst/>
                <a:cxnLst>
                  <a:cxn ang="0">
                    <a:pos x="2" y="0"/>
                  </a:cxn>
                  <a:cxn ang="0">
                    <a:pos x="2" y="3"/>
                  </a:cxn>
                  <a:cxn ang="0">
                    <a:pos x="2" y="2"/>
                  </a:cxn>
                  <a:cxn ang="0">
                    <a:pos x="0" y="2"/>
                  </a:cxn>
                  <a:cxn ang="0">
                    <a:pos x="4" y="2"/>
                  </a:cxn>
                </a:cxnLst>
                <a:rect l="0" t="0" r="r" b="b"/>
                <a:pathLst>
                  <a:path w="4" h="3">
                    <a:moveTo>
                      <a:pt x="2" y="0"/>
                    </a:moveTo>
                    <a:lnTo>
                      <a:pt x="2" y="3"/>
                    </a:lnTo>
                    <a:lnTo>
                      <a:pt x="2" y="2"/>
                    </a:lnTo>
                    <a:lnTo>
                      <a:pt x="0" y="2"/>
                    </a:lnTo>
                    <a:lnTo>
                      <a:pt x="4" y="2"/>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0" name="Rectangle 188"/>
              <p:cNvSpPr>
                <a:spLocks noChangeArrowheads="1"/>
              </p:cNvSpPr>
              <p:nvPr/>
            </p:nvSpPr>
            <p:spPr bwMode="auto">
              <a:xfrm>
                <a:off x="712" y="1844"/>
                <a:ext cx="366"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DC Voltage Source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1" name="Rectangle 189"/>
              <p:cNvSpPr>
                <a:spLocks noChangeArrowheads="1"/>
              </p:cNvSpPr>
              <p:nvPr/>
            </p:nvSpPr>
            <p:spPr bwMode="auto">
              <a:xfrm>
                <a:off x="709" y="3439"/>
                <a:ext cx="67" cy="14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2" name="Freeform 190"/>
              <p:cNvSpPr>
                <a:spLocks/>
              </p:cNvSpPr>
              <p:nvPr/>
            </p:nvSpPr>
            <p:spPr bwMode="auto">
              <a:xfrm>
                <a:off x="706" y="3435"/>
                <a:ext cx="63" cy="63"/>
              </a:xfrm>
              <a:custGeom>
                <a:avLst/>
                <a:gdLst/>
                <a:ahLst/>
                <a:cxnLst>
                  <a:cxn ang="0">
                    <a:pos x="10" y="0"/>
                  </a:cxn>
                  <a:cxn ang="0">
                    <a:pos x="10" y="15"/>
                  </a:cxn>
                  <a:cxn ang="0">
                    <a:pos x="0" y="15"/>
                  </a:cxn>
                  <a:cxn ang="0">
                    <a:pos x="19" y="15"/>
                  </a:cxn>
                </a:cxnLst>
                <a:rect l="0" t="0" r="r" b="b"/>
                <a:pathLst>
                  <a:path w="19" h="15">
                    <a:moveTo>
                      <a:pt x="10" y="0"/>
                    </a:moveTo>
                    <a:lnTo>
                      <a:pt x="10" y="15"/>
                    </a:lnTo>
                    <a:lnTo>
                      <a:pt x="0" y="15"/>
                    </a:lnTo>
                    <a:lnTo>
                      <a:pt x="19" y="1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3" name="Freeform 191"/>
              <p:cNvSpPr>
                <a:spLocks/>
              </p:cNvSpPr>
              <p:nvPr/>
            </p:nvSpPr>
            <p:spPr bwMode="auto">
              <a:xfrm>
                <a:off x="726" y="3515"/>
                <a:ext cx="23" cy="63"/>
              </a:xfrm>
              <a:custGeom>
                <a:avLst/>
                <a:gdLst/>
                <a:ahLst/>
                <a:cxnLst>
                  <a:cxn ang="0">
                    <a:pos x="4" y="15"/>
                  </a:cxn>
                  <a:cxn ang="0">
                    <a:pos x="4" y="0"/>
                  </a:cxn>
                  <a:cxn ang="0">
                    <a:pos x="7" y="0"/>
                  </a:cxn>
                  <a:cxn ang="0">
                    <a:pos x="0" y="0"/>
                  </a:cxn>
                </a:cxnLst>
                <a:rect l="0" t="0" r="r" b="b"/>
                <a:pathLst>
                  <a:path w="7" h="15">
                    <a:moveTo>
                      <a:pt x="4" y="15"/>
                    </a:moveTo>
                    <a:lnTo>
                      <a:pt x="4" y="0"/>
                    </a:lnTo>
                    <a:lnTo>
                      <a:pt x="7" y="0"/>
                    </a:lnTo>
                    <a:lnTo>
                      <a:pt x="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4" name="Freeform 192"/>
              <p:cNvSpPr>
                <a:spLocks/>
              </p:cNvSpPr>
              <p:nvPr/>
            </p:nvSpPr>
            <p:spPr bwMode="auto">
              <a:xfrm>
                <a:off x="712" y="3464"/>
                <a:ext cx="14" cy="13"/>
              </a:xfrm>
              <a:custGeom>
                <a:avLst/>
                <a:gdLst/>
                <a:ahLst/>
                <a:cxnLst>
                  <a:cxn ang="0">
                    <a:pos x="2" y="0"/>
                  </a:cxn>
                  <a:cxn ang="0">
                    <a:pos x="2" y="3"/>
                  </a:cxn>
                  <a:cxn ang="0">
                    <a:pos x="2" y="2"/>
                  </a:cxn>
                  <a:cxn ang="0">
                    <a:pos x="0" y="2"/>
                  </a:cxn>
                  <a:cxn ang="0">
                    <a:pos x="4" y="2"/>
                  </a:cxn>
                </a:cxnLst>
                <a:rect l="0" t="0" r="r" b="b"/>
                <a:pathLst>
                  <a:path w="4" h="3">
                    <a:moveTo>
                      <a:pt x="2" y="0"/>
                    </a:moveTo>
                    <a:lnTo>
                      <a:pt x="2" y="3"/>
                    </a:lnTo>
                    <a:lnTo>
                      <a:pt x="2" y="2"/>
                    </a:lnTo>
                    <a:lnTo>
                      <a:pt x="0" y="2"/>
                    </a:lnTo>
                    <a:lnTo>
                      <a:pt x="4" y="2"/>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5" name="Rectangle 193"/>
              <p:cNvSpPr>
                <a:spLocks noChangeArrowheads="1"/>
              </p:cNvSpPr>
              <p:nvPr/>
            </p:nvSpPr>
            <p:spPr bwMode="auto">
              <a:xfrm>
                <a:off x="779" y="3481"/>
                <a:ext cx="158" cy="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DC Volt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6" name="Freeform 194"/>
              <p:cNvSpPr>
                <a:spLocks/>
              </p:cNvSpPr>
              <p:nvPr/>
            </p:nvSpPr>
            <p:spPr bwMode="auto">
              <a:xfrm>
                <a:off x="3678" y="2323"/>
                <a:ext cx="538" cy="210"/>
              </a:xfrm>
              <a:custGeom>
                <a:avLst/>
                <a:gdLst/>
                <a:ahLst/>
                <a:cxnLst>
                  <a:cxn ang="0">
                    <a:pos x="0" y="0"/>
                  </a:cxn>
                  <a:cxn ang="0">
                    <a:pos x="286" y="0"/>
                  </a:cxn>
                  <a:cxn ang="0">
                    <a:pos x="286" y="210"/>
                  </a:cxn>
                  <a:cxn ang="0">
                    <a:pos x="538" y="210"/>
                  </a:cxn>
                </a:cxnLst>
                <a:rect l="0" t="0" r="r" b="b"/>
                <a:pathLst>
                  <a:path w="538" h="210">
                    <a:moveTo>
                      <a:pt x="0" y="0"/>
                    </a:moveTo>
                    <a:lnTo>
                      <a:pt x="286" y="0"/>
                    </a:lnTo>
                    <a:lnTo>
                      <a:pt x="286" y="210"/>
                    </a:lnTo>
                    <a:lnTo>
                      <a:pt x="538" y="21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7" name="Rectangle 195"/>
              <p:cNvSpPr>
                <a:spLocks noChangeArrowheads="1"/>
              </p:cNvSpPr>
              <p:nvPr/>
            </p:nvSpPr>
            <p:spPr bwMode="auto">
              <a:xfrm>
                <a:off x="3678" y="2323"/>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8" name="Rectangle 196"/>
              <p:cNvSpPr>
                <a:spLocks noChangeArrowheads="1"/>
              </p:cNvSpPr>
              <p:nvPr/>
            </p:nvSpPr>
            <p:spPr bwMode="auto">
              <a:xfrm>
                <a:off x="3678" y="2323"/>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269" name="Picture 197"/>
              <p:cNvPicPr>
                <a:picLocks noChangeAspect="1" noChangeArrowheads="1"/>
              </p:cNvPicPr>
              <p:nvPr/>
            </p:nvPicPr>
            <p:blipFill>
              <a:blip r:embed="rId2" cstate="print"/>
              <a:srcRect/>
              <a:stretch>
                <a:fillRect/>
              </a:stretch>
            </p:blipFill>
            <p:spPr bwMode="auto">
              <a:xfrm>
                <a:off x="4236" y="2516"/>
                <a:ext cx="27" cy="33"/>
              </a:xfrm>
              <a:prstGeom prst="rect">
                <a:avLst/>
              </a:prstGeom>
              <a:noFill/>
              <a:ln w="9525">
                <a:noFill/>
                <a:miter lim="800000"/>
                <a:headEnd/>
                <a:tailEnd/>
              </a:ln>
            </p:spPr>
          </p:pic>
          <p:sp>
            <p:nvSpPr>
              <p:cNvPr id="3270" name="Line 198"/>
              <p:cNvSpPr>
                <a:spLocks noChangeShapeType="1"/>
              </p:cNvSpPr>
              <p:nvPr/>
            </p:nvSpPr>
            <p:spPr bwMode="auto">
              <a:xfrm flipH="1">
                <a:off x="4216" y="2533"/>
                <a:ext cx="40"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1" name="Line 199"/>
              <p:cNvSpPr>
                <a:spLocks noChangeShapeType="1"/>
              </p:cNvSpPr>
              <p:nvPr/>
            </p:nvSpPr>
            <p:spPr bwMode="auto">
              <a:xfrm>
                <a:off x="3678" y="2323"/>
                <a:ext cx="1" cy="42"/>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2" name="Rectangle 200"/>
              <p:cNvSpPr>
                <a:spLocks noChangeArrowheads="1"/>
              </p:cNvSpPr>
              <p:nvPr/>
            </p:nvSpPr>
            <p:spPr bwMode="auto">
              <a:xfrm>
                <a:off x="3678" y="2323"/>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3" name="Rectangle 201"/>
              <p:cNvSpPr>
                <a:spLocks noChangeArrowheads="1"/>
              </p:cNvSpPr>
              <p:nvPr/>
            </p:nvSpPr>
            <p:spPr bwMode="auto">
              <a:xfrm>
                <a:off x="3678" y="2323"/>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274" name="Picture 202"/>
              <p:cNvPicPr>
                <a:picLocks noChangeAspect="1" noChangeArrowheads="1"/>
              </p:cNvPicPr>
              <p:nvPr/>
            </p:nvPicPr>
            <p:blipFill>
              <a:blip r:embed="rId2" cstate="print"/>
              <a:srcRect/>
              <a:stretch>
                <a:fillRect/>
              </a:stretch>
            </p:blipFill>
            <p:spPr bwMode="auto">
              <a:xfrm>
                <a:off x="3665" y="2390"/>
                <a:ext cx="27" cy="34"/>
              </a:xfrm>
              <a:prstGeom prst="rect">
                <a:avLst/>
              </a:prstGeom>
              <a:noFill/>
              <a:ln w="9525">
                <a:noFill/>
                <a:miter lim="800000"/>
                <a:headEnd/>
                <a:tailEnd/>
              </a:ln>
            </p:spPr>
          </p:pic>
          <p:sp>
            <p:nvSpPr>
              <p:cNvPr id="3275" name="Line 203"/>
              <p:cNvSpPr>
                <a:spLocks noChangeShapeType="1"/>
              </p:cNvSpPr>
              <p:nvPr/>
            </p:nvSpPr>
            <p:spPr bwMode="auto">
              <a:xfrm flipV="1">
                <a:off x="3678" y="2365"/>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6" name="Line 204"/>
              <p:cNvSpPr>
                <a:spLocks noChangeShapeType="1"/>
              </p:cNvSpPr>
              <p:nvPr/>
            </p:nvSpPr>
            <p:spPr bwMode="auto">
              <a:xfrm flipV="1">
                <a:off x="2234" y="1945"/>
                <a:ext cx="1" cy="21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278" name="Rectangle 206"/>
            <p:cNvSpPr>
              <a:spLocks noChangeArrowheads="1"/>
            </p:cNvSpPr>
            <p:nvPr/>
          </p:nvSpPr>
          <p:spPr bwMode="auto">
            <a:xfrm>
              <a:off x="2234" y="2155"/>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9" name="Rectangle 207"/>
            <p:cNvSpPr>
              <a:spLocks noChangeArrowheads="1"/>
            </p:cNvSpPr>
            <p:nvPr/>
          </p:nvSpPr>
          <p:spPr bwMode="auto">
            <a:xfrm>
              <a:off x="2234" y="2155"/>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280" name="Picture 208"/>
            <p:cNvPicPr>
              <a:picLocks noChangeAspect="1" noChangeArrowheads="1"/>
            </p:cNvPicPr>
            <p:nvPr/>
          </p:nvPicPr>
          <p:blipFill>
            <a:blip r:embed="rId2" cstate="print"/>
            <a:srcRect/>
            <a:stretch>
              <a:fillRect/>
            </a:stretch>
          </p:blipFill>
          <p:spPr bwMode="auto">
            <a:xfrm>
              <a:off x="2221" y="1886"/>
              <a:ext cx="26" cy="34"/>
            </a:xfrm>
            <a:prstGeom prst="rect">
              <a:avLst/>
            </a:prstGeom>
            <a:noFill/>
            <a:ln w="9525">
              <a:noFill/>
              <a:miter lim="800000"/>
              <a:headEnd/>
              <a:tailEnd/>
            </a:ln>
          </p:spPr>
        </p:pic>
        <p:sp>
          <p:nvSpPr>
            <p:cNvPr id="3281" name="Line 209"/>
            <p:cNvSpPr>
              <a:spLocks noChangeShapeType="1"/>
            </p:cNvSpPr>
            <p:nvPr/>
          </p:nvSpPr>
          <p:spPr bwMode="auto">
            <a:xfrm>
              <a:off x="2234" y="1895"/>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2" name="Line 210"/>
            <p:cNvSpPr>
              <a:spLocks noChangeShapeType="1"/>
            </p:cNvSpPr>
            <p:nvPr/>
          </p:nvSpPr>
          <p:spPr bwMode="auto">
            <a:xfrm flipV="1">
              <a:off x="2234" y="2155"/>
              <a:ext cx="1" cy="86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3" name="Rectangle 211"/>
            <p:cNvSpPr>
              <a:spLocks noChangeArrowheads="1"/>
            </p:cNvSpPr>
            <p:nvPr/>
          </p:nvSpPr>
          <p:spPr bwMode="auto">
            <a:xfrm>
              <a:off x="2234" y="2155"/>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4" name="Rectangle 212"/>
            <p:cNvSpPr>
              <a:spLocks noChangeArrowheads="1"/>
            </p:cNvSpPr>
            <p:nvPr/>
          </p:nvSpPr>
          <p:spPr bwMode="auto">
            <a:xfrm>
              <a:off x="2234" y="2155"/>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285" name="Picture 213"/>
            <p:cNvPicPr>
              <a:picLocks noChangeAspect="1" noChangeArrowheads="1"/>
            </p:cNvPicPr>
            <p:nvPr/>
          </p:nvPicPr>
          <p:blipFill>
            <a:blip r:embed="rId2" cstate="print"/>
            <a:srcRect/>
            <a:stretch>
              <a:fillRect/>
            </a:stretch>
          </p:blipFill>
          <p:spPr bwMode="auto">
            <a:xfrm>
              <a:off x="2221" y="3040"/>
              <a:ext cx="26" cy="34"/>
            </a:xfrm>
            <a:prstGeom prst="rect">
              <a:avLst/>
            </a:prstGeom>
            <a:noFill/>
            <a:ln w="9525">
              <a:noFill/>
              <a:miter lim="800000"/>
              <a:headEnd/>
              <a:tailEnd/>
            </a:ln>
          </p:spPr>
        </p:pic>
        <p:sp>
          <p:nvSpPr>
            <p:cNvPr id="3286" name="Line 214"/>
            <p:cNvSpPr>
              <a:spLocks noChangeShapeType="1"/>
            </p:cNvSpPr>
            <p:nvPr/>
          </p:nvSpPr>
          <p:spPr bwMode="auto">
            <a:xfrm flipV="1">
              <a:off x="2234" y="3015"/>
              <a:ext cx="1" cy="5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7" name="Freeform 215"/>
            <p:cNvSpPr>
              <a:spLocks/>
            </p:cNvSpPr>
            <p:nvPr/>
          </p:nvSpPr>
          <p:spPr bwMode="auto">
            <a:xfrm>
              <a:off x="2234" y="2155"/>
              <a:ext cx="1444" cy="168"/>
            </a:xfrm>
            <a:custGeom>
              <a:avLst/>
              <a:gdLst/>
              <a:ahLst/>
              <a:cxnLst>
                <a:cxn ang="0">
                  <a:pos x="0" y="0"/>
                </a:cxn>
                <a:cxn ang="0">
                  <a:pos x="1444" y="0"/>
                </a:cxn>
                <a:cxn ang="0">
                  <a:pos x="1444" y="168"/>
                </a:cxn>
              </a:cxnLst>
              <a:rect l="0" t="0" r="r" b="b"/>
              <a:pathLst>
                <a:path w="1444" h="168">
                  <a:moveTo>
                    <a:pt x="0" y="0"/>
                  </a:moveTo>
                  <a:lnTo>
                    <a:pt x="1444" y="0"/>
                  </a:lnTo>
                  <a:lnTo>
                    <a:pt x="1444" y="168"/>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8" name="Rectangle 216"/>
            <p:cNvSpPr>
              <a:spLocks noChangeArrowheads="1"/>
            </p:cNvSpPr>
            <p:nvPr/>
          </p:nvSpPr>
          <p:spPr bwMode="auto">
            <a:xfrm>
              <a:off x="3678" y="2323"/>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9" name="Rectangle 217"/>
            <p:cNvSpPr>
              <a:spLocks noChangeArrowheads="1"/>
            </p:cNvSpPr>
            <p:nvPr/>
          </p:nvSpPr>
          <p:spPr bwMode="auto">
            <a:xfrm>
              <a:off x="3678" y="2323"/>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90" name="Rectangle 218"/>
            <p:cNvSpPr>
              <a:spLocks noChangeArrowheads="1"/>
            </p:cNvSpPr>
            <p:nvPr/>
          </p:nvSpPr>
          <p:spPr bwMode="auto">
            <a:xfrm>
              <a:off x="2234" y="2155"/>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91" name="Rectangle 219"/>
            <p:cNvSpPr>
              <a:spLocks noChangeArrowheads="1"/>
            </p:cNvSpPr>
            <p:nvPr/>
          </p:nvSpPr>
          <p:spPr bwMode="auto">
            <a:xfrm>
              <a:off x="2234" y="2155"/>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92" name="Freeform 220"/>
            <p:cNvSpPr>
              <a:spLocks/>
            </p:cNvSpPr>
            <p:nvPr/>
          </p:nvSpPr>
          <p:spPr bwMode="auto">
            <a:xfrm>
              <a:off x="3678" y="2575"/>
              <a:ext cx="538" cy="230"/>
            </a:xfrm>
            <a:custGeom>
              <a:avLst/>
              <a:gdLst/>
              <a:ahLst/>
              <a:cxnLst>
                <a:cxn ang="0">
                  <a:pos x="0" y="230"/>
                </a:cxn>
                <a:cxn ang="0">
                  <a:pos x="286" y="230"/>
                </a:cxn>
                <a:cxn ang="0">
                  <a:pos x="286" y="0"/>
                </a:cxn>
                <a:cxn ang="0">
                  <a:pos x="538" y="0"/>
                </a:cxn>
              </a:cxnLst>
              <a:rect l="0" t="0" r="r" b="b"/>
              <a:pathLst>
                <a:path w="538" h="230">
                  <a:moveTo>
                    <a:pt x="0" y="230"/>
                  </a:moveTo>
                  <a:lnTo>
                    <a:pt x="286" y="230"/>
                  </a:lnTo>
                  <a:lnTo>
                    <a:pt x="286" y="0"/>
                  </a:lnTo>
                  <a:lnTo>
                    <a:pt x="538"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93" name="Rectangle 221"/>
            <p:cNvSpPr>
              <a:spLocks noChangeArrowheads="1"/>
            </p:cNvSpPr>
            <p:nvPr/>
          </p:nvSpPr>
          <p:spPr bwMode="auto">
            <a:xfrm>
              <a:off x="3678" y="2805"/>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94" name="Rectangle 222"/>
            <p:cNvSpPr>
              <a:spLocks noChangeArrowheads="1"/>
            </p:cNvSpPr>
            <p:nvPr/>
          </p:nvSpPr>
          <p:spPr bwMode="auto">
            <a:xfrm>
              <a:off x="3678" y="2805"/>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295" name="Picture 223"/>
            <p:cNvPicPr>
              <a:picLocks noChangeAspect="1" noChangeArrowheads="1"/>
            </p:cNvPicPr>
            <p:nvPr/>
          </p:nvPicPr>
          <p:blipFill>
            <a:blip r:embed="rId2" cstate="print"/>
            <a:srcRect/>
            <a:stretch>
              <a:fillRect/>
            </a:stretch>
          </p:blipFill>
          <p:spPr bwMode="auto">
            <a:xfrm>
              <a:off x="4236" y="2558"/>
              <a:ext cx="27" cy="33"/>
            </a:xfrm>
            <a:prstGeom prst="rect">
              <a:avLst/>
            </a:prstGeom>
            <a:noFill/>
            <a:ln w="9525">
              <a:noFill/>
              <a:miter lim="800000"/>
              <a:headEnd/>
              <a:tailEnd/>
            </a:ln>
          </p:spPr>
        </p:pic>
        <p:sp>
          <p:nvSpPr>
            <p:cNvPr id="3296" name="Line 224"/>
            <p:cNvSpPr>
              <a:spLocks noChangeShapeType="1"/>
            </p:cNvSpPr>
            <p:nvPr/>
          </p:nvSpPr>
          <p:spPr bwMode="auto">
            <a:xfrm flipH="1">
              <a:off x="4216" y="2575"/>
              <a:ext cx="40"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97" name="Line 225"/>
            <p:cNvSpPr>
              <a:spLocks noChangeShapeType="1"/>
            </p:cNvSpPr>
            <p:nvPr/>
          </p:nvSpPr>
          <p:spPr bwMode="auto">
            <a:xfrm flipV="1">
              <a:off x="2738" y="1945"/>
              <a:ext cx="1" cy="965"/>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98" name="Rectangle 226"/>
            <p:cNvSpPr>
              <a:spLocks noChangeArrowheads="1"/>
            </p:cNvSpPr>
            <p:nvPr/>
          </p:nvSpPr>
          <p:spPr bwMode="auto">
            <a:xfrm>
              <a:off x="2738" y="2910"/>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99" name="Rectangle 227"/>
            <p:cNvSpPr>
              <a:spLocks noChangeArrowheads="1"/>
            </p:cNvSpPr>
            <p:nvPr/>
          </p:nvSpPr>
          <p:spPr bwMode="auto">
            <a:xfrm>
              <a:off x="2738" y="2910"/>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00" name="Picture 228"/>
            <p:cNvPicPr>
              <a:picLocks noChangeAspect="1" noChangeArrowheads="1"/>
            </p:cNvPicPr>
            <p:nvPr/>
          </p:nvPicPr>
          <p:blipFill>
            <a:blip r:embed="rId2" cstate="print"/>
            <a:srcRect/>
            <a:stretch>
              <a:fillRect/>
            </a:stretch>
          </p:blipFill>
          <p:spPr bwMode="auto">
            <a:xfrm>
              <a:off x="2724" y="1886"/>
              <a:ext cx="27" cy="34"/>
            </a:xfrm>
            <a:prstGeom prst="rect">
              <a:avLst/>
            </a:prstGeom>
            <a:noFill/>
            <a:ln w="9525">
              <a:noFill/>
              <a:miter lim="800000"/>
              <a:headEnd/>
              <a:tailEnd/>
            </a:ln>
          </p:spPr>
        </p:pic>
        <p:sp>
          <p:nvSpPr>
            <p:cNvPr id="3301" name="Line 229"/>
            <p:cNvSpPr>
              <a:spLocks noChangeShapeType="1"/>
            </p:cNvSpPr>
            <p:nvPr/>
          </p:nvSpPr>
          <p:spPr bwMode="auto">
            <a:xfrm>
              <a:off x="2738" y="1895"/>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02" name="Line 230"/>
            <p:cNvSpPr>
              <a:spLocks noChangeShapeType="1"/>
            </p:cNvSpPr>
            <p:nvPr/>
          </p:nvSpPr>
          <p:spPr bwMode="auto">
            <a:xfrm flipV="1">
              <a:off x="2738" y="2910"/>
              <a:ext cx="1" cy="126"/>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03" name="Rectangle 231"/>
            <p:cNvSpPr>
              <a:spLocks noChangeArrowheads="1"/>
            </p:cNvSpPr>
            <p:nvPr/>
          </p:nvSpPr>
          <p:spPr bwMode="auto">
            <a:xfrm>
              <a:off x="2738" y="2910"/>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04" name="Rectangle 232"/>
            <p:cNvSpPr>
              <a:spLocks noChangeArrowheads="1"/>
            </p:cNvSpPr>
            <p:nvPr/>
          </p:nvSpPr>
          <p:spPr bwMode="auto">
            <a:xfrm>
              <a:off x="2738" y="2910"/>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05" name="Picture 233"/>
            <p:cNvPicPr>
              <a:picLocks noChangeAspect="1" noChangeArrowheads="1"/>
            </p:cNvPicPr>
            <p:nvPr/>
          </p:nvPicPr>
          <p:blipFill>
            <a:blip r:embed="rId2" cstate="print"/>
            <a:srcRect/>
            <a:stretch>
              <a:fillRect/>
            </a:stretch>
          </p:blipFill>
          <p:spPr bwMode="auto">
            <a:xfrm>
              <a:off x="2724" y="3061"/>
              <a:ext cx="27" cy="34"/>
            </a:xfrm>
            <a:prstGeom prst="rect">
              <a:avLst/>
            </a:prstGeom>
            <a:noFill/>
            <a:ln w="9525">
              <a:noFill/>
              <a:miter lim="800000"/>
              <a:headEnd/>
              <a:tailEnd/>
            </a:ln>
          </p:spPr>
        </p:pic>
        <p:sp>
          <p:nvSpPr>
            <p:cNvPr id="3306" name="Line 234"/>
            <p:cNvSpPr>
              <a:spLocks noChangeShapeType="1"/>
            </p:cNvSpPr>
            <p:nvPr/>
          </p:nvSpPr>
          <p:spPr bwMode="auto">
            <a:xfrm flipV="1">
              <a:off x="2738" y="3036"/>
              <a:ext cx="1" cy="5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07" name="Freeform 235"/>
            <p:cNvSpPr>
              <a:spLocks/>
            </p:cNvSpPr>
            <p:nvPr/>
          </p:nvSpPr>
          <p:spPr bwMode="auto">
            <a:xfrm>
              <a:off x="2738" y="2805"/>
              <a:ext cx="940" cy="105"/>
            </a:xfrm>
            <a:custGeom>
              <a:avLst/>
              <a:gdLst/>
              <a:ahLst/>
              <a:cxnLst>
                <a:cxn ang="0">
                  <a:pos x="940" y="0"/>
                </a:cxn>
                <a:cxn ang="0">
                  <a:pos x="940" y="105"/>
                </a:cxn>
                <a:cxn ang="0">
                  <a:pos x="0" y="105"/>
                </a:cxn>
              </a:cxnLst>
              <a:rect l="0" t="0" r="r" b="b"/>
              <a:pathLst>
                <a:path w="940" h="105">
                  <a:moveTo>
                    <a:pt x="940" y="0"/>
                  </a:moveTo>
                  <a:lnTo>
                    <a:pt x="940" y="105"/>
                  </a:lnTo>
                  <a:lnTo>
                    <a:pt x="0" y="10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08" name="Rectangle 236"/>
            <p:cNvSpPr>
              <a:spLocks noChangeArrowheads="1"/>
            </p:cNvSpPr>
            <p:nvPr/>
          </p:nvSpPr>
          <p:spPr bwMode="auto">
            <a:xfrm>
              <a:off x="2738" y="2910"/>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09" name="Rectangle 237"/>
            <p:cNvSpPr>
              <a:spLocks noChangeArrowheads="1"/>
            </p:cNvSpPr>
            <p:nvPr/>
          </p:nvSpPr>
          <p:spPr bwMode="auto">
            <a:xfrm>
              <a:off x="2738" y="2910"/>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10" name="Rectangle 238"/>
            <p:cNvSpPr>
              <a:spLocks noChangeArrowheads="1"/>
            </p:cNvSpPr>
            <p:nvPr/>
          </p:nvSpPr>
          <p:spPr bwMode="auto">
            <a:xfrm>
              <a:off x="3678" y="2805"/>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11" name="Rectangle 239"/>
            <p:cNvSpPr>
              <a:spLocks noChangeArrowheads="1"/>
            </p:cNvSpPr>
            <p:nvPr/>
          </p:nvSpPr>
          <p:spPr bwMode="auto">
            <a:xfrm>
              <a:off x="3678" y="2805"/>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12" name="Line 240"/>
            <p:cNvSpPr>
              <a:spLocks noChangeShapeType="1"/>
            </p:cNvSpPr>
            <p:nvPr/>
          </p:nvSpPr>
          <p:spPr bwMode="auto">
            <a:xfrm>
              <a:off x="3678" y="2784"/>
              <a:ext cx="1" cy="2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13" name="Rectangle 241"/>
            <p:cNvSpPr>
              <a:spLocks noChangeArrowheads="1"/>
            </p:cNvSpPr>
            <p:nvPr/>
          </p:nvSpPr>
          <p:spPr bwMode="auto">
            <a:xfrm>
              <a:off x="3678" y="2805"/>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14" name="Rectangle 242"/>
            <p:cNvSpPr>
              <a:spLocks noChangeArrowheads="1"/>
            </p:cNvSpPr>
            <p:nvPr/>
          </p:nvSpPr>
          <p:spPr bwMode="auto">
            <a:xfrm>
              <a:off x="3678" y="2805"/>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15" name="Picture 243"/>
            <p:cNvPicPr>
              <a:picLocks noChangeAspect="1" noChangeArrowheads="1"/>
            </p:cNvPicPr>
            <p:nvPr/>
          </p:nvPicPr>
          <p:blipFill>
            <a:blip r:embed="rId2" cstate="print"/>
            <a:srcRect/>
            <a:stretch>
              <a:fillRect/>
            </a:stretch>
          </p:blipFill>
          <p:spPr bwMode="auto">
            <a:xfrm>
              <a:off x="3665" y="2726"/>
              <a:ext cx="27" cy="33"/>
            </a:xfrm>
            <a:prstGeom prst="rect">
              <a:avLst/>
            </a:prstGeom>
            <a:noFill/>
            <a:ln w="9525">
              <a:noFill/>
              <a:miter lim="800000"/>
              <a:headEnd/>
              <a:tailEnd/>
            </a:ln>
          </p:spPr>
        </p:pic>
        <p:sp>
          <p:nvSpPr>
            <p:cNvPr id="3316" name="Line 244"/>
            <p:cNvSpPr>
              <a:spLocks noChangeShapeType="1"/>
            </p:cNvSpPr>
            <p:nvPr/>
          </p:nvSpPr>
          <p:spPr bwMode="auto">
            <a:xfrm>
              <a:off x="3678" y="2734"/>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17" name="Line 245"/>
            <p:cNvSpPr>
              <a:spLocks noChangeShapeType="1"/>
            </p:cNvSpPr>
            <p:nvPr/>
          </p:nvSpPr>
          <p:spPr bwMode="auto">
            <a:xfrm flipH="1">
              <a:off x="1864" y="2575"/>
              <a:ext cx="34"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18" name="Freeform 246"/>
            <p:cNvSpPr>
              <a:spLocks/>
            </p:cNvSpPr>
            <p:nvPr/>
          </p:nvSpPr>
          <p:spPr bwMode="auto">
            <a:xfrm>
              <a:off x="1881" y="2554"/>
              <a:ext cx="34" cy="42"/>
            </a:xfrm>
            <a:custGeom>
              <a:avLst/>
              <a:gdLst/>
              <a:ahLst/>
              <a:cxnLst>
                <a:cxn ang="0">
                  <a:pos x="0" y="0"/>
                </a:cxn>
                <a:cxn ang="0">
                  <a:pos x="0" y="42"/>
                </a:cxn>
                <a:cxn ang="0">
                  <a:pos x="34" y="21"/>
                </a:cxn>
                <a:cxn ang="0">
                  <a:pos x="0" y="0"/>
                </a:cxn>
              </a:cxnLst>
              <a:rect l="0" t="0" r="r" b="b"/>
              <a:pathLst>
                <a:path w="34" h="42">
                  <a:moveTo>
                    <a:pt x="0" y="0"/>
                  </a:moveTo>
                  <a:lnTo>
                    <a:pt x="0" y="42"/>
                  </a:lnTo>
                  <a:lnTo>
                    <a:pt x="34" y="21"/>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9" name="Freeform 247"/>
            <p:cNvSpPr>
              <a:spLocks/>
            </p:cNvSpPr>
            <p:nvPr/>
          </p:nvSpPr>
          <p:spPr bwMode="auto">
            <a:xfrm>
              <a:off x="1797" y="1693"/>
              <a:ext cx="74" cy="882"/>
            </a:xfrm>
            <a:custGeom>
              <a:avLst/>
              <a:gdLst/>
              <a:ahLst/>
              <a:cxnLst>
                <a:cxn ang="0">
                  <a:pos x="0" y="21"/>
                </a:cxn>
                <a:cxn ang="0">
                  <a:pos x="0" y="0"/>
                </a:cxn>
                <a:cxn ang="0">
                  <a:pos x="17" y="0"/>
                </a:cxn>
                <a:cxn ang="0">
                  <a:pos x="17" y="882"/>
                </a:cxn>
                <a:cxn ang="0">
                  <a:pos x="67" y="882"/>
                </a:cxn>
                <a:cxn ang="0">
                  <a:pos x="74" y="882"/>
                </a:cxn>
              </a:cxnLst>
              <a:rect l="0" t="0" r="r" b="b"/>
              <a:pathLst>
                <a:path w="74" h="882">
                  <a:moveTo>
                    <a:pt x="0" y="21"/>
                  </a:moveTo>
                  <a:lnTo>
                    <a:pt x="0" y="0"/>
                  </a:lnTo>
                  <a:lnTo>
                    <a:pt x="17" y="0"/>
                  </a:lnTo>
                  <a:lnTo>
                    <a:pt x="17" y="882"/>
                  </a:lnTo>
                  <a:lnTo>
                    <a:pt x="67" y="882"/>
                  </a:lnTo>
                  <a:lnTo>
                    <a:pt x="74" y="882"/>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20" name="Line 248"/>
            <p:cNvSpPr>
              <a:spLocks noChangeShapeType="1"/>
            </p:cNvSpPr>
            <p:nvPr/>
          </p:nvSpPr>
          <p:spPr bwMode="auto">
            <a:xfrm flipV="1">
              <a:off x="2167" y="1567"/>
              <a:ext cx="1" cy="42"/>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21" name="Freeform 249"/>
            <p:cNvSpPr>
              <a:spLocks/>
            </p:cNvSpPr>
            <p:nvPr/>
          </p:nvSpPr>
          <p:spPr bwMode="auto">
            <a:xfrm>
              <a:off x="2150" y="1588"/>
              <a:ext cx="34" cy="42"/>
            </a:xfrm>
            <a:custGeom>
              <a:avLst/>
              <a:gdLst/>
              <a:ahLst/>
              <a:cxnLst>
                <a:cxn ang="0">
                  <a:pos x="34" y="0"/>
                </a:cxn>
                <a:cxn ang="0">
                  <a:pos x="0" y="0"/>
                </a:cxn>
                <a:cxn ang="0">
                  <a:pos x="17" y="42"/>
                </a:cxn>
                <a:cxn ang="0">
                  <a:pos x="34" y="0"/>
                </a:cxn>
              </a:cxnLst>
              <a:rect l="0" t="0" r="r" b="b"/>
              <a:pathLst>
                <a:path w="34" h="42">
                  <a:moveTo>
                    <a:pt x="34" y="0"/>
                  </a:moveTo>
                  <a:lnTo>
                    <a:pt x="0" y="0"/>
                  </a:lnTo>
                  <a:lnTo>
                    <a:pt x="17" y="42"/>
                  </a:lnTo>
                  <a:lnTo>
                    <a:pt x="3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2" name="Freeform 250"/>
            <p:cNvSpPr>
              <a:spLocks/>
            </p:cNvSpPr>
            <p:nvPr/>
          </p:nvSpPr>
          <p:spPr bwMode="auto">
            <a:xfrm>
              <a:off x="1797" y="1567"/>
              <a:ext cx="370" cy="147"/>
            </a:xfrm>
            <a:custGeom>
              <a:avLst/>
              <a:gdLst/>
              <a:ahLst/>
              <a:cxnLst>
                <a:cxn ang="0">
                  <a:pos x="0" y="147"/>
                </a:cxn>
                <a:cxn ang="0">
                  <a:pos x="303" y="147"/>
                </a:cxn>
                <a:cxn ang="0">
                  <a:pos x="303" y="0"/>
                </a:cxn>
                <a:cxn ang="0">
                  <a:pos x="370" y="0"/>
                </a:cxn>
                <a:cxn ang="0">
                  <a:pos x="370" y="0"/>
                </a:cxn>
              </a:cxnLst>
              <a:rect l="0" t="0" r="r" b="b"/>
              <a:pathLst>
                <a:path w="370" h="147">
                  <a:moveTo>
                    <a:pt x="0" y="147"/>
                  </a:moveTo>
                  <a:lnTo>
                    <a:pt x="303" y="147"/>
                  </a:lnTo>
                  <a:lnTo>
                    <a:pt x="303" y="0"/>
                  </a:lnTo>
                  <a:lnTo>
                    <a:pt x="370" y="0"/>
                  </a:lnTo>
                  <a:lnTo>
                    <a:pt x="37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23" name="Line 251"/>
            <p:cNvSpPr>
              <a:spLocks noChangeShapeType="1"/>
            </p:cNvSpPr>
            <p:nvPr/>
          </p:nvSpPr>
          <p:spPr bwMode="auto">
            <a:xfrm>
              <a:off x="1747" y="1714"/>
              <a:ext cx="17"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24" name="Freeform 252"/>
            <p:cNvSpPr>
              <a:spLocks/>
            </p:cNvSpPr>
            <p:nvPr/>
          </p:nvSpPr>
          <p:spPr bwMode="auto">
            <a:xfrm>
              <a:off x="1757" y="1714"/>
              <a:ext cx="40" cy="1"/>
            </a:xfrm>
            <a:custGeom>
              <a:avLst/>
              <a:gdLst/>
              <a:ahLst/>
              <a:cxnLst>
                <a:cxn ang="0">
                  <a:pos x="0" y="0"/>
                </a:cxn>
                <a:cxn ang="0">
                  <a:pos x="7" y="0"/>
                </a:cxn>
                <a:cxn ang="0">
                  <a:pos x="40" y="0"/>
                </a:cxn>
              </a:cxnLst>
              <a:rect l="0" t="0" r="r" b="b"/>
              <a:pathLst>
                <a:path w="40">
                  <a:moveTo>
                    <a:pt x="0" y="0"/>
                  </a:moveTo>
                  <a:lnTo>
                    <a:pt x="7" y="0"/>
                  </a:lnTo>
                  <a:lnTo>
                    <a:pt x="4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25" name="Rectangle 253"/>
            <p:cNvSpPr>
              <a:spLocks noChangeArrowheads="1"/>
            </p:cNvSpPr>
            <p:nvPr/>
          </p:nvSpPr>
          <p:spPr bwMode="auto">
            <a:xfrm>
              <a:off x="1797" y="1714"/>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26" name="Rectangle 254"/>
            <p:cNvSpPr>
              <a:spLocks noChangeArrowheads="1"/>
            </p:cNvSpPr>
            <p:nvPr/>
          </p:nvSpPr>
          <p:spPr bwMode="auto">
            <a:xfrm>
              <a:off x="1797" y="1714"/>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27" name="Line 255"/>
            <p:cNvSpPr>
              <a:spLocks noChangeShapeType="1"/>
            </p:cNvSpPr>
            <p:nvPr/>
          </p:nvSpPr>
          <p:spPr bwMode="auto">
            <a:xfrm flipH="1">
              <a:off x="2486" y="2575"/>
              <a:ext cx="34"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28" name="Freeform 256"/>
            <p:cNvSpPr>
              <a:spLocks/>
            </p:cNvSpPr>
            <p:nvPr/>
          </p:nvSpPr>
          <p:spPr bwMode="auto">
            <a:xfrm>
              <a:off x="2503" y="2554"/>
              <a:ext cx="33" cy="42"/>
            </a:xfrm>
            <a:custGeom>
              <a:avLst/>
              <a:gdLst/>
              <a:ahLst/>
              <a:cxnLst>
                <a:cxn ang="0">
                  <a:pos x="0" y="0"/>
                </a:cxn>
                <a:cxn ang="0">
                  <a:pos x="0" y="42"/>
                </a:cxn>
                <a:cxn ang="0">
                  <a:pos x="33" y="21"/>
                </a:cxn>
                <a:cxn ang="0">
                  <a:pos x="0" y="0"/>
                </a:cxn>
              </a:cxnLst>
              <a:rect l="0" t="0" r="r" b="b"/>
              <a:pathLst>
                <a:path w="33" h="42">
                  <a:moveTo>
                    <a:pt x="0" y="0"/>
                  </a:moveTo>
                  <a:lnTo>
                    <a:pt x="0" y="42"/>
                  </a:lnTo>
                  <a:lnTo>
                    <a:pt x="33" y="21"/>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9" name="Freeform 257"/>
            <p:cNvSpPr>
              <a:spLocks/>
            </p:cNvSpPr>
            <p:nvPr/>
          </p:nvSpPr>
          <p:spPr bwMode="auto">
            <a:xfrm>
              <a:off x="2486" y="1672"/>
              <a:ext cx="7" cy="903"/>
            </a:xfrm>
            <a:custGeom>
              <a:avLst/>
              <a:gdLst/>
              <a:ahLst/>
              <a:cxnLst>
                <a:cxn ang="0">
                  <a:pos x="0" y="0"/>
                </a:cxn>
                <a:cxn ang="0">
                  <a:pos x="0" y="903"/>
                </a:cxn>
                <a:cxn ang="0">
                  <a:pos x="7" y="903"/>
                </a:cxn>
              </a:cxnLst>
              <a:rect l="0" t="0" r="r" b="b"/>
              <a:pathLst>
                <a:path w="7" h="903">
                  <a:moveTo>
                    <a:pt x="0" y="0"/>
                  </a:moveTo>
                  <a:lnTo>
                    <a:pt x="0" y="903"/>
                  </a:lnTo>
                  <a:lnTo>
                    <a:pt x="7" y="903"/>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0" name="Line 258"/>
            <p:cNvSpPr>
              <a:spLocks noChangeShapeType="1"/>
            </p:cNvSpPr>
            <p:nvPr/>
          </p:nvSpPr>
          <p:spPr bwMode="auto">
            <a:xfrm flipV="1">
              <a:off x="2671" y="1567"/>
              <a:ext cx="1" cy="42"/>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1" name="Freeform 259"/>
            <p:cNvSpPr>
              <a:spLocks/>
            </p:cNvSpPr>
            <p:nvPr/>
          </p:nvSpPr>
          <p:spPr bwMode="auto">
            <a:xfrm>
              <a:off x="2654" y="1588"/>
              <a:ext cx="33" cy="42"/>
            </a:xfrm>
            <a:custGeom>
              <a:avLst/>
              <a:gdLst/>
              <a:ahLst/>
              <a:cxnLst>
                <a:cxn ang="0">
                  <a:pos x="33" y="0"/>
                </a:cxn>
                <a:cxn ang="0">
                  <a:pos x="0" y="0"/>
                </a:cxn>
                <a:cxn ang="0">
                  <a:pos x="17" y="42"/>
                </a:cxn>
                <a:cxn ang="0">
                  <a:pos x="33" y="0"/>
                </a:cxn>
              </a:cxnLst>
              <a:rect l="0" t="0" r="r" b="b"/>
              <a:pathLst>
                <a:path w="33" h="42">
                  <a:moveTo>
                    <a:pt x="33" y="0"/>
                  </a:moveTo>
                  <a:lnTo>
                    <a:pt x="0" y="0"/>
                  </a:lnTo>
                  <a:lnTo>
                    <a:pt x="17" y="42"/>
                  </a:lnTo>
                  <a:lnTo>
                    <a:pt x="3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2" name="Freeform 260"/>
            <p:cNvSpPr>
              <a:spLocks/>
            </p:cNvSpPr>
            <p:nvPr/>
          </p:nvSpPr>
          <p:spPr bwMode="auto">
            <a:xfrm>
              <a:off x="2486" y="1567"/>
              <a:ext cx="185" cy="105"/>
            </a:xfrm>
            <a:custGeom>
              <a:avLst/>
              <a:gdLst/>
              <a:ahLst/>
              <a:cxnLst>
                <a:cxn ang="0">
                  <a:pos x="0" y="105"/>
                </a:cxn>
                <a:cxn ang="0">
                  <a:pos x="118" y="105"/>
                </a:cxn>
                <a:cxn ang="0">
                  <a:pos x="118" y="0"/>
                </a:cxn>
                <a:cxn ang="0">
                  <a:pos x="185" y="0"/>
                </a:cxn>
                <a:cxn ang="0">
                  <a:pos x="185" y="0"/>
                </a:cxn>
              </a:cxnLst>
              <a:rect l="0" t="0" r="r" b="b"/>
              <a:pathLst>
                <a:path w="185" h="105">
                  <a:moveTo>
                    <a:pt x="0" y="105"/>
                  </a:moveTo>
                  <a:lnTo>
                    <a:pt x="118" y="105"/>
                  </a:lnTo>
                  <a:lnTo>
                    <a:pt x="118" y="0"/>
                  </a:lnTo>
                  <a:lnTo>
                    <a:pt x="185" y="0"/>
                  </a:lnTo>
                  <a:lnTo>
                    <a:pt x="185"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3" name="Line 261"/>
            <p:cNvSpPr>
              <a:spLocks noChangeShapeType="1"/>
            </p:cNvSpPr>
            <p:nvPr/>
          </p:nvSpPr>
          <p:spPr bwMode="auto">
            <a:xfrm>
              <a:off x="2419" y="1672"/>
              <a:ext cx="17"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4" name="Freeform 262"/>
            <p:cNvSpPr>
              <a:spLocks/>
            </p:cNvSpPr>
            <p:nvPr/>
          </p:nvSpPr>
          <p:spPr bwMode="auto">
            <a:xfrm>
              <a:off x="2429" y="1672"/>
              <a:ext cx="57" cy="1"/>
            </a:xfrm>
            <a:custGeom>
              <a:avLst/>
              <a:gdLst/>
              <a:ahLst/>
              <a:cxnLst>
                <a:cxn ang="0">
                  <a:pos x="0" y="0"/>
                </a:cxn>
                <a:cxn ang="0">
                  <a:pos x="7" y="0"/>
                </a:cxn>
                <a:cxn ang="0">
                  <a:pos x="57" y="0"/>
                </a:cxn>
              </a:cxnLst>
              <a:rect l="0" t="0" r="r" b="b"/>
              <a:pathLst>
                <a:path w="57">
                  <a:moveTo>
                    <a:pt x="0" y="0"/>
                  </a:moveTo>
                  <a:lnTo>
                    <a:pt x="7" y="0"/>
                  </a:lnTo>
                  <a:lnTo>
                    <a:pt x="57"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5" name="Rectangle 263"/>
            <p:cNvSpPr>
              <a:spLocks noChangeArrowheads="1"/>
            </p:cNvSpPr>
            <p:nvPr/>
          </p:nvSpPr>
          <p:spPr bwMode="auto">
            <a:xfrm>
              <a:off x="2486" y="1672"/>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6" name="Rectangle 264"/>
            <p:cNvSpPr>
              <a:spLocks noChangeArrowheads="1"/>
            </p:cNvSpPr>
            <p:nvPr/>
          </p:nvSpPr>
          <p:spPr bwMode="auto">
            <a:xfrm>
              <a:off x="2486" y="1672"/>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7" name="Line 265"/>
            <p:cNvSpPr>
              <a:spLocks noChangeShapeType="1"/>
            </p:cNvSpPr>
            <p:nvPr/>
          </p:nvSpPr>
          <p:spPr bwMode="auto">
            <a:xfrm>
              <a:off x="2016" y="2575"/>
              <a:ext cx="16"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8" name="Line 266"/>
            <p:cNvSpPr>
              <a:spLocks noChangeShapeType="1"/>
            </p:cNvSpPr>
            <p:nvPr/>
          </p:nvSpPr>
          <p:spPr bwMode="auto">
            <a:xfrm flipV="1">
              <a:off x="2167" y="3015"/>
              <a:ext cx="1" cy="42"/>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39" name="Freeform 267"/>
            <p:cNvSpPr>
              <a:spLocks/>
            </p:cNvSpPr>
            <p:nvPr/>
          </p:nvSpPr>
          <p:spPr bwMode="auto">
            <a:xfrm>
              <a:off x="2150" y="3036"/>
              <a:ext cx="34" cy="42"/>
            </a:xfrm>
            <a:custGeom>
              <a:avLst/>
              <a:gdLst/>
              <a:ahLst/>
              <a:cxnLst>
                <a:cxn ang="0">
                  <a:pos x="34" y="0"/>
                </a:cxn>
                <a:cxn ang="0">
                  <a:pos x="0" y="0"/>
                </a:cxn>
                <a:cxn ang="0">
                  <a:pos x="17" y="42"/>
                </a:cxn>
                <a:cxn ang="0">
                  <a:pos x="34" y="0"/>
                </a:cxn>
              </a:cxnLst>
              <a:rect l="0" t="0" r="r" b="b"/>
              <a:pathLst>
                <a:path w="34" h="42">
                  <a:moveTo>
                    <a:pt x="34" y="0"/>
                  </a:moveTo>
                  <a:lnTo>
                    <a:pt x="0" y="0"/>
                  </a:lnTo>
                  <a:lnTo>
                    <a:pt x="17" y="42"/>
                  </a:lnTo>
                  <a:lnTo>
                    <a:pt x="3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0" name="Freeform 268"/>
            <p:cNvSpPr>
              <a:spLocks/>
            </p:cNvSpPr>
            <p:nvPr/>
          </p:nvSpPr>
          <p:spPr bwMode="auto">
            <a:xfrm>
              <a:off x="2026" y="2575"/>
              <a:ext cx="141" cy="440"/>
            </a:xfrm>
            <a:custGeom>
              <a:avLst/>
              <a:gdLst/>
              <a:ahLst/>
              <a:cxnLst>
                <a:cxn ang="0">
                  <a:pos x="0" y="0"/>
                </a:cxn>
                <a:cxn ang="0">
                  <a:pos x="6" y="0"/>
                </a:cxn>
                <a:cxn ang="0">
                  <a:pos x="141" y="0"/>
                </a:cxn>
                <a:cxn ang="0">
                  <a:pos x="141" y="440"/>
                </a:cxn>
                <a:cxn ang="0">
                  <a:pos x="141" y="440"/>
                </a:cxn>
              </a:cxnLst>
              <a:rect l="0" t="0" r="r" b="b"/>
              <a:pathLst>
                <a:path w="141" h="440">
                  <a:moveTo>
                    <a:pt x="0" y="0"/>
                  </a:moveTo>
                  <a:lnTo>
                    <a:pt x="6" y="0"/>
                  </a:lnTo>
                  <a:lnTo>
                    <a:pt x="141" y="0"/>
                  </a:lnTo>
                  <a:lnTo>
                    <a:pt x="141" y="440"/>
                  </a:lnTo>
                  <a:lnTo>
                    <a:pt x="141" y="44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1" name="Line 269"/>
            <p:cNvSpPr>
              <a:spLocks noChangeShapeType="1"/>
            </p:cNvSpPr>
            <p:nvPr/>
          </p:nvSpPr>
          <p:spPr bwMode="auto">
            <a:xfrm>
              <a:off x="2637" y="2575"/>
              <a:ext cx="17"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2" name="Line 270"/>
            <p:cNvSpPr>
              <a:spLocks noChangeShapeType="1"/>
            </p:cNvSpPr>
            <p:nvPr/>
          </p:nvSpPr>
          <p:spPr bwMode="auto">
            <a:xfrm flipV="1">
              <a:off x="2671" y="3036"/>
              <a:ext cx="1" cy="42"/>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3" name="Freeform 271"/>
            <p:cNvSpPr>
              <a:spLocks/>
            </p:cNvSpPr>
            <p:nvPr/>
          </p:nvSpPr>
          <p:spPr bwMode="auto">
            <a:xfrm>
              <a:off x="2654" y="3057"/>
              <a:ext cx="33" cy="42"/>
            </a:xfrm>
            <a:custGeom>
              <a:avLst/>
              <a:gdLst/>
              <a:ahLst/>
              <a:cxnLst>
                <a:cxn ang="0">
                  <a:pos x="33" y="0"/>
                </a:cxn>
                <a:cxn ang="0">
                  <a:pos x="0" y="0"/>
                </a:cxn>
                <a:cxn ang="0">
                  <a:pos x="17" y="42"/>
                </a:cxn>
                <a:cxn ang="0">
                  <a:pos x="33" y="0"/>
                </a:cxn>
              </a:cxnLst>
              <a:rect l="0" t="0" r="r" b="b"/>
              <a:pathLst>
                <a:path w="33" h="42">
                  <a:moveTo>
                    <a:pt x="33" y="0"/>
                  </a:moveTo>
                  <a:lnTo>
                    <a:pt x="0" y="0"/>
                  </a:lnTo>
                  <a:lnTo>
                    <a:pt x="17" y="42"/>
                  </a:lnTo>
                  <a:lnTo>
                    <a:pt x="3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4" name="Freeform 272"/>
            <p:cNvSpPr>
              <a:spLocks/>
            </p:cNvSpPr>
            <p:nvPr/>
          </p:nvSpPr>
          <p:spPr bwMode="auto">
            <a:xfrm>
              <a:off x="2647" y="2575"/>
              <a:ext cx="40" cy="461"/>
            </a:xfrm>
            <a:custGeom>
              <a:avLst/>
              <a:gdLst/>
              <a:ahLst/>
              <a:cxnLst>
                <a:cxn ang="0">
                  <a:pos x="0" y="0"/>
                </a:cxn>
                <a:cxn ang="0">
                  <a:pos x="7" y="0"/>
                </a:cxn>
                <a:cxn ang="0">
                  <a:pos x="40" y="0"/>
                </a:cxn>
                <a:cxn ang="0">
                  <a:pos x="40" y="461"/>
                </a:cxn>
                <a:cxn ang="0">
                  <a:pos x="24" y="461"/>
                </a:cxn>
                <a:cxn ang="0">
                  <a:pos x="24" y="461"/>
                </a:cxn>
              </a:cxnLst>
              <a:rect l="0" t="0" r="r" b="b"/>
              <a:pathLst>
                <a:path w="40" h="461">
                  <a:moveTo>
                    <a:pt x="0" y="0"/>
                  </a:moveTo>
                  <a:lnTo>
                    <a:pt x="7" y="0"/>
                  </a:lnTo>
                  <a:lnTo>
                    <a:pt x="40" y="0"/>
                  </a:lnTo>
                  <a:lnTo>
                    <a:pt x="40" y="461"/>
                  </a:lnTo>
                  <a:lnTo>
                    <a:pt x="24" y="461"/>
                  </a:lnTo>
                  <a:lnTo>
                    <a:pt x="24" y="461"/>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5" name="Freeform 273"/>
            <p:cNvSpPr>
              <a:spLocks/>
            </p:cNvSpPr>
            <p:nvPr/>
          </p:nvSpPr>
          <p:spPr bwMode="auto">
            <a:xfrm>
              <a:off x="2200" y="1399"/>
              <a:ext cx="34" cy="168"/>
            </a:xfrm>
            <a:custGeom>
              <a:avLst/>
              <a:gdLst/>
              <a:ahLst/>
              <a:cxnLst>
                <a:cxn ang="0">
                  <a:pos x="0" y="0"/>
                </a:cxn>
                <a:cxn ang="0">
                  <a:pos x="34" y="0"/>
                </a:cxn>
                <a:cxn ang="0">
                  <a:pos x="34" y="168"/>
                </a:cxn>
              </a:cxnLst>
              <a:rect l="0" t="0" r="r" b="b"/>
              <a:pathLst>
                <a:path w="34" h="168">
                  <a:moveTo>
                    <a:pt x="0" y="0"/>
                  </a:moveTo>
                  <a:lnTo>
                    <a:pt x="34" y="0"/>
                  </a:lnTo>
                  <a:lnTo>
                    <a:pt x="34" y="168"/>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6" name="Rectangle 274"/>
            <p:cNvSpPr>
              <a:spLocks noChangeArrowheads="1"/>
            </p:cNvSpPr>
            <p:nvPr/>
          </p:nvSpPr>
          <p:spPr bwMode="auto">
            <a:xfrm>
              <a:off x="2200" y="1399"/>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7" name="Rectangle 275"/>
            <p:cNvSpPr>
              <a:spLocks noChangeArrowheads="1"/>
            </p:cNvSpPr>
            <p:nvPr/>
          </p:nvSpPr>
          <p:spPr bwMode="auto">
            <a:xfrm>
              <a:off x="2200" y="1399"/>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48" name="Picture 276"/>
            <p:cNvPicPr>
              <a:picLocks noChangeAspect="1" noChangeArrowheads="1"/>
            </p:cNvPicPr>
            <p:nvPr/>
          </p:nvPicPr>
          <p:blipFill>
            <a:blip r:embed="rId2" cstate="print"/>
            <a:srcRect/>
            <a:stretch>
              <a:fillRect/>
            </a:stretch>
          </p:blipFill>
          <p:spPr bwMode="auto">
            <a:xfrm>
              <a:off x="2221" y="1593"/>
              <a:ext cx="26" cy="33"/>
            </a:xfrm>
            <a:prstGeom prst="rect">
              <a:avLst/>
            </a:prstGeom>
            <a:noFill/>
            <a:ln w="9525">
              <a:noFill/>
              <a:miter lim="800000"/>
              <a:headEnd/>
              <a:tailEnd/>
            </a:ln>
          </p:spPr>
        </p:pic>
        <p:sp>
          <p:nvSpPr>
            <p:cNvPr id="3349" name="Line 277"/>
            <p:cNvSpPr>
              <a:spLocks noChangeShapeType="1"/>
            </p:cNvSpPr>
            <p:nvPr/>
          </p:nvSpPr>
          <p:spPr bwMode="auto">
            <a:xfrm flipV="1">
              <a:off x="2234" y="1567"/>
              <a:ext cx="1" cy="5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 name="Freeform 278"/>
            <p:cNvSpPr>
              <a:spLocks/>
            </p:cNvSpPr>
            <p:nvPr/>
          </p:nvSpPr>
          <p:spPr bwMode="auto">
            <a:xfrm>
              <a:off x="2200" y="1399"/>
              <a:ext cx="538" cy="168"/>
            </a:xfrm>
            <a:custGeom>
              <a:avLst/>
              <a:gdLst/>
              <a:ahLst/>
              <a:cxnLst>
                <a:cxn ang="0">
                  <a:pos x="0" y="0"/>
                </a:cxn>
                <a:cxn ang="0">
                  <a:pos x="538" y="0"/>
                </a:cxn>
                <a:cxn ang="0">
                  <a:pos x="538" y="168"/>
                </a:cxn>
              </a:cxnLst>
              <a:rect l="0" t="0" r="r" b="b"/>
              <a:pathLst>
                <a:path w="538" h="168">
                  <a:moveTo>
                    <a:pt x="0" y="0"/>
                  </a:moveTo>
                  <a:lnTo>
                    <a:pt x="538" y="0"/>
                  </a:lnTo>
                  <a:lnTo>
                    <a:pt x="538" y="168"/>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1" name="Rectangle 279"/>
            <p:cNvSpPr>
              <a:spLocks noChangeArrowheads="1"/>
            </p:cNvSpPr>
            <p:nvPr/>
          </p:nvSpPr>
          <p:spPr bwMode="auto">
            <a:xfrm>
              <a:off x="2200" y="1399"/>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2" name="Rectangle 280"/>
            <p:cNvSpPr>
              <a:spLocks noChangeArrowheads="1"/>
            </p:cNvSpPr>
            <p:nvPr/>
          </p:nvSpPr>
          <p:spPr bwMode="auto">
            <a:xfrm>
              <a:off x="2200" y="1399"/>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53" name="Picture 281"/>
            <p:cNvPicPr>
              <a:picLocks noChangeAspect="1" noChangeArrowheads="1"/>
            </p:cNvPicPr>
            <p:nvPr/>
          </p:nvPicPr>
          <p:blipFill>
            <a:blip r:embed="rId2" cstate="print"/>
            <a:srcRect/>
            <a:stretch>
              <a:fillRect/>
            </a:stretch>
          </p:blipFill>
          <p:spPr bwMode="auto">
            <a:xfrm>
              <a:off x="2724" y="1593"/>
              <a:ext cx="27" cy="33"/>
            </a:xfrm>
            <a:prstGeom prst="rect">
              <a:avLst/>
            </a:prstGeom>
            <a:noFill/>
            <a:ln w="9525">
              <a:noFill/>
              <a:miter lim="800000"/>
              <a:headEnd/>
              <a:tailEnd/>
            </a:ln>
          </p:spPr>
        </p:pic>
        <p:sp>
          <p:nvSpPr>
            <p:cNvPr id="3354" name="Line 282"/>
            <p:cNvSpPr>
              <a:spLocks noChangeShapeType="1"/>
            </p:cNvSpPr>
            <p:nvPr/>
          </p:nvSpPr>
          <p:spPr bwMode="auto">
            <a:xfrm flipV="1">
              <a:off x="2738" y="1567"/>
              <a:ext cx="1" cy="5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5" name="Line 283"/>
            <p:cNvSpPr>
              <a:spLocks noChangeShapeType="1"/>
            </p:cNvSpPr>
            <p:nvPr/>
          </p:nvSpPr>
          <p:spPr bwMode="auto">
            <a:xfrm flipV="1">
              <a:off x="1411" y="1651"/>
              <a:ext cx="1" cy="147"/>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6" name="Rectangle 284"/>
            <p:cNvSpPr>
              <a:spLocks noChangeArrowheads="1"/>
            </p:cNvSpPr>
            <p:nvPr/>
          </p:nvSpPr>
          <p:spPr bwMode="auto">
            <a:xfrm>
              <a:off x="1411" y="1798"/>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7" name="Rectangle 285"/>
            <p:cNvSpPr>
              <a:spLocks noChangeArrowheads="1"/>
            </p:cNvSpPr>
            <p:nvPr/>
          </p:nvSpPr>
          <p:spPr bwMode="auto">
            <a:xfrm>
              <a:off x="1411" y="1798"/>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58" name="Picture 286"/>
            <p:cNvPicPr>
              <a:picLocks noChangeAspect="1" noChangeArrowheads="1"/>
            </p:cNvPicPr>
            <p:nvPr/>
          </p:nvPicPr>
          <p:blipFill>
            <a:blip r:embed="rId2" cstate="print"/>
            <a:srcRect/>
            <a:stretch>
              <a:fillRect/>
            </a:stretch>
          </p:blipFill>
          <p:spPr bwMode="auto">
            <a:xfrm>
              <a:off x="1398" y="1593"/>
              <a:ext cx="26" cy="33"/>
            </a:xfrm>
            <a:prstGeom prst="rect">
              <a:avLst/>
            </a:prstGeom>
            <a:noFill/>
            <a:ln w="9525">
              <a:noFill/>
              <a:miter lim="800000"/>
              <a:headEnd/>
              <a:tailEnd/>
            </a:ln>
          </p:spPr>
        </p:pic>
        <p:sp>
          <p:nvSpPr>
            <p:cNvPr id="3359" name="Line 287"/>
            <p:cNvSpPr>
              <a:spLocks noChangeShapeType="1"/>
            </p:cNvSpPr>
            <p:nvPr/>
          </p:nvSpPr>
          <p:spPr bwMode="auto">
            <a:xfrm>
              <a:off x="1411" y="1601"/>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60" name="Line 288"/>
            <p:cNvSpPr>
              <a:spLocks noChangeShapeType="1"/>
            </p:cNvSpPr>
            <p:nvPr/>
          </p:nvSpPr>
          <p:spPr bwMode="auto">
            <a:xfrm flipV="1">
              <a:off x="1411" y="1798"/>
              <a:ext cx="1" cy="336"/>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61" name="Rectangle 289"/>
            <p:cNvSpPr>
              <a:spLocks noChangeArrowheads="1"/>
            </p:cNvSpPr>
            <p:nvPr/>
          </p:nvSpPr>
          <p:spPr bwMode="auto">
            <a:xfrm>
              <a:off x="1411" y="1798"/>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62" name="Rectangle 290"/>
            <p:cNvSpPr>
              <a:spLocks noChangeArrowheads="1"/>
            </p:cNvSpPr>
            <p:nvPr/>
          </p:nvSpPr>
          <p:spPr bwMode="auto">
            <a:xfrm>
              <a:off x="1411" y="1798"/>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63" name="Picture 291"/>
            <p:cNvPicPr>
              <a:picLocks noChangeAspect="1" noChangeArrowheads="1"/>
            </p:cNvPicPr>
            <p:nvPr/>
          </p:nvPicPr>
          <p:blipFill>
            <a:blip r:embed="rId2" cstate="print"/>
            <a:srcRect/>
            <a:stretch>
              <a:fillRect/>
            </a:stretch>
          </p:blipFill>
          <p:spPr bwMode="auto">
            <a:xfrm>
              <a:off x="1398" y="2159"/>
              <a:ext cx="26" cy="34"/>
            </a:xfrm>
            <a:prstGeom prst="rect">
              <a:avLst/>
            </a:prstGeom>
            <a:noFill/>
            <a:ln w="9525">
              <a:noFill/>
              <a:miter lim="800000"/>
              <a:headEnd/>
              <a:tailEnd/>
            </a:ln>
          </p:spPr>
        </p:pic>
        <p:sp>
          <p:nvSpPr>
            <p:cNvPr id="3364" name="Line 292"/>
            <p:cNvSpPr>
              <a:spLocks noChangeShapeType="1"/>
            </p:cNvSpPr>
            <p:nvPr/>
          </p:nvSpPr>
          <p:spPr bwMode="auto">
            <a:xfrm flipV="1">
              <a:off x="1411" y="2134"/>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65" name="Freeform 293"/>
            <p:cNvSpPr>
              <a:spLocks/>
            </p:cNvSpPr>
            <p:nvPr/>
          </p:nvSpPr>
          <p:spPr bwMode="auto">
            <a:xfrm>
              <a:off x="1411" y="1399"/>
              <a:ext cx="789" cy="399"/>
            </a:xfrm>
            <a:custGeom>
              <a:avLst/>
              <a:gdLst/>
              <a:ahLst/>
              <a:cxnLst>
                <a:cxn ang="0">
                  <a:pos x="0" y="399"/>
                </a:cxn>
                <a:cxn ang="0">
                  <a:pos x="168" y="399"/>
                </a:cxn>
                <a:cxn ang="0">
                  <a:pos x="168" y="0"/>
                </a:cxn>
                <a:cxn ang="0">
                  <a:pos x="789" y="0"/>
                </a:cxn>
              </a:cxnLst>
              <a:rect l="0" t="0" r="r" b="b"/>
              <a:pathLst>
                <a:path w="789" h="399">
                  <a:moveTo>
                    <a:pt x="0" y="399"/>
                  </a:moveTo>
                  <a:lnTo>
                    <a:pt x="168" y="399"/>
                  </a:lnTo>
                  <a:lnTo>
                    <a:pt x="168" y="0"/>
                  </a:lnTo>
                  <a:lnTo>
                    <a:pt x="789"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66" name="Rectangle 294"/>
            <p:cNvSpPr>
              <a:spLocks noChangeArrowheads="1"/>
            </p:cNvSpPr>
            <p:nvPr/>
          </p:nvSpPr>
          <p:spPr bwMode="auto">
            <a:xfrm>
              <a:off x="2200" y="1399"/>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67" name="Rectangle 295"/>
            <p:cNvSpPr>
              <a:spLocks noChangeArrowheads="1"/>
            </p:cNvSpPr>
            <p:nvPr/>
          </p:nvSpPr>
          <p:spPr bwMode="auto">
            <a:xfrm>
              <a:off x="2200" y="1399"/>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68" name="Rectangle 296"/>
            <p:cNvSpPr>
              <a:spLocks noChangeArrowheads="1"/>
            </p:cNvSpPr>
            <p:nvPr/>
          </p:nvSpPr>
          <p:spPr bwMode="auto">
            <a:xfrm>
              <a:off x="1411" y="1798"/>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69" name="Rectangle 297"/>
            <p:cNvSpPr>
              <a:spLocks noChangeArrowheads="1"/>
            </p:cNvSpPr>
            <p:nvPr/>
          </p:nvSpPr>
          <p:spPr bwMode="auto">
            <a:xfrm>
              <a:off x="1411" y="1798"/>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0" name="Freeform 298"/>
            <p:cNvSpPr>
              <a:spLocks/>
            </p:cNvSpPr>
            <p:nvPr/>
          </p:nvSpPr>
          <p:spPr bwMode="auto">
            <a:xfrm>
              <a:off x="672" y="1253"/>
              <a:ext cx="739" cy="482"/>
            </a:xfrm>
            <a:custGeom>
              <a:avLst/>
              <a:gdLst/>
              <a:ahLst/>
              <a:cxnLst>
                <a:cxn ang="0">
                  <a:pos x="0" y="482"/>
                </a:cxn>
                <a:cxn ang="0">
                  <a:pos x="0" y="0"/>
                </a:cxn>
                <a:cxn ang="0">
                  <a:pos x="739" y="0"/>
                </a:cxn>
                <a:cxn ang="0">
                  <a:pos x="739" y="21"/>
                </a:cxn>
              </a:cxnLst>
              <a:rect l="0" t="0" r="r" b="b"/>
              <a:pathLst>
                <a:path w="739" h="482">
                  <a:moveTo>
                    <a:pt x="0" y="482"/>
                  </a:moveTo>
                  <a:lnTo>
                    <a:pt x="0" y="0"/>
                  </a:lnTo>
                  <a:lnTo>
                    <a:pt x="739" y="0"/>
                  </a:lnTo>
                  <a:lnTo>
                    <a:pt x="739" y="21"/>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71" name="Picture 299"/>
            <p:cNvPicPr>
              <a:picLocks noChangeAspect="1" noChangeArrowheads="1"/>
            </p:cNvPicPr>
            <p:nvPr/>
          </p:nvPicPr>
          <p:blipFill>
            <a:blip r:embed="rId2" cstate="print"/>
            <a:srcRect/>
            <a:stretch>
              <a:fillRect/>
            </a:stretch>
          </p:blipFill>
          <p:spPr bwMode="auto">
            <a:xfrm>
              <a:off x="658" y="1760"/>
              <a:ext cx="27" cy="34"/>
            </a:xfrm>
            <a:prstGeom prst="rect">
              <a:avLst/>
            </a:prstGeom>
            <a:noFill/>
            <a:ln w="9525">
              <a:noFill/>
              <a:miter lim="800000"/>
              <a:headEnd/>
              <a:tailEnd/>
            </a:ln>
          </p:spPr>
        </p:pic>
        <p:sp>
          <p:nvSpPr>
            <p:cNvPr id="3372" name="Line 300"/>
            <p:cNvSpPr>
              <a:spLocks noChangeShapeType="1"/>
            </p:cNvSpPr>
            <p:nvPr/>
          </p:nvSpPr>
          <p:spPr bwMode="auto">
            <a:xfrm flipV="1">
              <a:off x="672" y="1735"/>
              <a:ext cx="1" cy="5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73" name="Picture 301"/>
            <p:cNvPicPr>
              <a:picLocks noChangeAspect="1" noChangeArrowheads="1"/>
            </p:cNvPicPr>
            <p:nvPr/>
          </p:nvPicPr>
          <p:blipFill>
            <a:blip r:embed="rId2" cstate="print"/>
            <a:srcRect/>
            <a:stretch>
              <a:fillRect/>
            </a:stretch>
          </p:blipFill>
          <p:spPr bwMode="auto">
            <a:xfrm>
              <a:off x="1398" y="1299"/>
              <a:ext cx="26" cy="33"/>
            </a:xfrm>
            <a:prstGeom prst="rect">
              <a:avLst/>
            </a:prstGeom>
            <a:noFill/>
            <a:ln w="9525">
              <a:noFill/>
              <a:miter lim="800000"/>
              <a:headEnd/>
              <a:tailEnd/>
            </a:ln>
          </p:spPr>
        </p:pic>
        <p:sp>
          <p:nvSpPr>
            <p:cNvPr id="3374" name="Line 302"/>
            <p:cNvSpPr>
              <a:spLocks noChangeShapeType="1"/>
            </p:cNvSpPr>
            <p:nvPr/>
          </p:nvSpPr>
          <p:spPr bwMode="auto">
            <a:xfrm flipV="1">
              <a:off x="1411" y="1274"/>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5" name="Line 303"/>
            <p:cNvSpPr>
              <a:spLocks noChangeShapeType="1"/>
            </p:cNvSpPr>
            <p:nvPr/>
          </p:nvSpPr>
          <p:spPr bwMode="auto">
            <a:xfrm flipV="1">
              <a:off x="1411" y="2512"/>
              <a:ext cx="1" cy="63"/>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6" name="Rectangle 304"/>
            <p:cNvSpPr>
              <a:spLocks noChangeArrowheads="1"/>
            </p:cNvSpPr>
            <p:nvPr/>
          </p:nvSpPr>
          <p:spPr bwMode="auto">
            <a:xfrm>
              <a:off x="1411" y="2575"/>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7" name="Rectangle 305"/>
            <p:cNvSpPr>
              <a:spLocks noChangeArrowheads="1"/>
            </p:cNvSpPr>
            <p:nvPr/>
          </p:nvSpPr>
          <p:spPr bwMode="auto">
            <a:xfrm>
              <a:off x="1411" y="2575"/>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78" name="Picture 306"/>
            <p:cNvPicPr>
              <a:picLocks noChangeAspect="1" noChangeArrowheads="1"/>
            </p:cNvPicPr>
            <p:nvPr/>
          </p:nvPicPr>
          <p:blipFill>
            <a:blip r:embed="rId2" cstate="print"/>
            <a:srcRect/>
            <a:stretch>
              <a:fillRect/>
            </a:stretch>
          </p:blipFill>
          <p:spPr bwMode="auto">
            <a:xfrm>
              <a:off x="1398" y="2453"/>
              <a:ext cx="26" cy="33"/>
            </a:xfrm>
            <a:prstGeom prst="rect">
              <a:avLst/>
            </a:prstGeom>
            <a:noFill/>
            <a:ln w="9525">
              <a:noFill/>
              <a:miter lim="800000"/>
              <a:headEnd/>
              <a:tailEnd/>
            </a:ln>
          </p:spPr>
        </p:pic>
        <p:sp>
          <p:nvSpPr>
            <p:cNvPr id="3379" name="Line 307"/>
            <p:cNvSpPr>
              <a:spLocks noChangeShapeType="1"/>
            </p:cNvSpPr>
            <p:nvPr/>
          </p:nvSpPr>
          <p:spPr bwMode="auto">
            <a:xfrm>
              <a:off x="1411" y="2461"/>
              <a:ext cx="1" cy="5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0" name="Freeform 308"/>
            <p:cNvSpPr>
              <a:spLocks/>
            </p:cNvSpPr>
            <p:nvPr/>
          </p:nvSpPr>
          <p:spPr bwMode="auto">
            <a:xfrm>
              <a:off x="672" y="2008"/>
              <a:ext cx="739" cy="734"/>
            </a:xfrm>
            <a:custGeom>
              <a:avLst/>
              <a:gdLst/>
              <a:ahLst/>
              <a:cxnLst>
                <a:cxn ang="0">
                  <a:pos x="0" y="0"/>
                </a:cxn>
                <a:cxn ang="0">
                  <a:pos x="0" y="734"/>
                </a:cxn>
                <a:cxn ang="0">
                  <a:pos x="739" y="734"/>
                </a:cxn>
                <a:cxn ang="0">
                  <a:pos x="739" y="567"/>
                </a:cxn>
              </a:cxnLst>
              <a:rect l="0" t="0" r="r" b="b"/>
              <a:pathLst>
                <a:path w="739" h="734">
                  <a:moveTo>
                    <a:pt x="0" y="0"/>
                  </a:moveTo>
                  <a:lnTo>
                    <a:pt x="0" y="734"/>
                  </a:lnTo>
                  <a:lnTo>
                    <a:pt x="739" y="734"/>
                  </a:lnTo>
                  <a:lnTo>
                    <a:pt x="739" y="567"/>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1" name="Rectangle 309"/>
            <p:cNvSpPr>
              <a:spLocks noChangeArrowheads="1"/>
            </p:cNvSpPr>
            <p:nvPr/>
          </p:nvSpPr>
          <p:spPr bwMode="auto">
            <a:xfrm>
              <a:off x="1411" y="2575"/>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2" name="Rectangle 310"/>
            <p:cNvSpPr>
              <a:spLocks noChangeArrowheads="1"/>
            </p:cNvSpPr>
            <p:nvPr/>
          </p:nvSpPr>
          <p:spPr bwMode="auto">
            <a:xfrm>
              <a:off x="1411" y="2575"/>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83" name="Picture 311"/>
            <p:cNvPicPr>
              <a:picLocks noChangeAspect="1" noChangeArrowheads="1"/>
            </p:cNvPicPr>
            <p:nvPr/>
          </p:nvPicPr>
          <p:blipFill>
            <a:blip r:embed="rId2" cstate="print"/>
            <a:srcRect/>
            <a:stretch>
              <a:fillRect/>
            </a:stretch>
          </p:blipFill>
          <p:spPr bwMode="auto">
            <a:xfrm>
              <a:off x="658" y="1949"/>
              <a:ext cx="27" cy="34"/>
            </a:xfrm>
            <a:prstGeom prst="rect">
              <a:avLst/>
            </a:prstGeom>
            <a:noFill/>
            <a:ln w="9525">
              <a:noFill/>
              <a:miter lim="800000"/>
              <a:headEnd/>
              <a:tailEnd/>
            </a:ln>
          </p:spPr>
        </p:pic>
        <p:sp>
          <p:nvSpPr>
            <p:cNvPr id="3384" name="Line 312"/>
            <p:cNvSpPr>
              <a:spLocks noChangeShapeType="1"/>
            </p:cNvSpPr>
            <p:nvPr/>
          </p:nvSpPr>
          <p:spPr bwMode="auto">
            <a:xfrm>
              <a:off x="672" y="1958"/>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5" name="Freeform 313"/>
            <p:cNvSpPr>
              <a:spLocks/>
            </p:cNvSpPr>
            <p:nvPr/>
          </p:nvSpPr>
          <p:spPr bwMode="auto">
            <a:xfrm>
              <a:off x="1411" y="2575"/>
              <a:ext cx="353" cy="797"/>
            </a:xfrm>
            <a:custGeom>
              <a:avLst/>
              <a:gdLst/>
              <a:ahLst/>
              <a:cxnLst>
                <a:cxn ang="0">
                  <a:pos x="0" y="0"/>
                </a:cxn>
                <a:cxn ang="0">
                  <a:pos x="353" y="0"/>
                </a:cxn>
                <a:cxn ang="0">
                  <a:pos x="353" y="797"/>
                </a:cxn>
                <a:cxn ang="0">
                  <a:pos x="67" y="797"/>
                </a:cxn>
              </a:cxnLst>
              <a:rect l="0" t="0" r="r" b="b"/>
              <a:pathLst>
                <a:path w="353" h="797">
                  <a:moveTo>
                    <a:pt x="0" y="0"/>
                  </a:moveTo>
                  <a:lnTo>
                    <a:pt x="353" y="0"/>
                  </a:lnTo>
                  <a:lnTo>
                    <a:pt x="353" y="797"/>
                  </a:lnTo>
                  <a:lnTo>
                    <a:pt x="67" y="797"/>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6" name="Rectangle 314"/>
            <p:cNvSpPr>
              <a:spLocks noChangeArrowheads="1"/>
            </p:cNvSpPr>
            <p:nvPr/>
          </p:nvSpPr>
          <p:spPr bwMode="auto">
            <a:xfrm>
              <a:off x="1478" y="3372"/>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7" name="Rectangle 315"/>
            <p:cNvSpPr>
              <a:spLocks noChangeArrowheads="1"/>
            </p:cNvSpPr>
            <p:nvPr/>
          </p:nvSpPr>
          <p:spPr bwMode="auto">
            <a:xfrm>
              <a:off x="1478" y="3372"/>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8" name="Rectangle 316"/>
            <p:cNvSpPr>
              <a:spLocks noChangeArrowheads="1"/>
            </p:cNvSpPr>
            <p:nvPr/>
          </p:nvSpPr>
          <p:spPr bwMode="auto">
            <a:xfrm>
              <a:off x="1411" y="2575"/>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89" name="Rectangle 317"/>
            <p:cNvSpPr>
              <a:spLocks noChangeArrowheads="1"/>
            </p:cNvSpPr>
            <p:nvPr/>
          </p:nvSpPr>
          <p:spPr bwMode="auto">
            <a:xfrm>
              <a:off x="1411" y="2575"/>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90" name="Line 318"/>
            <p:cNvSpPr>
              <a:spLocks noChangeShapeType="1"/>
            </p:cNvSpPr>
            <p:nvPr/>
          </p:nvSpPr>
          <p:spPr bwMode="auto">
            <a:xfrm flipV="1">
              <a:off x="1478" y="3288"/>
              <a:ext cx="1" cy="84"/>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91" name="Rectangle 319"/>
            <p:cNvSpPr>
              <a:spLocks noChangeArrowheads="1"/>
            </p:cNvSpPr>
            <p:nvPr/>
          </p:nvSpPr>
          <p:spPr bwMode="auto">
            <a:xfrm>
              <a:off x="1478" y="3372"/>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92" name="Rectangle 320"/>
            <p:cNvSpPr>
              <a:spLocks noChangeArrowheads="1"/>
            </p:cNvSpPr>
            <p:nvPr/>
          </p:nvSpPr>
          <p:spPr bwMode="auto">
            <a:xfrm>
              <a:off x="1478" y="3372"/>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93" name="Picture 321"/>
            <p:cNvPicPr>
              <a:picLocks noChangeAspect="1" noChangeArrowheads="1"/>
            </p:cNvPicPr>
            <p:nvPr/>
          </p:nvPicPr>
          <p:blipFill>
            <a:blip r:embed="rId2" cstate="print"/>
            <a:srcRect/>
            <a:stretch>
              <a:fillRect/>
            </a:stretch>
          </p:blipFill>
          <p:spPr bwMode="auto">
            <a:xfrm>
              <a:off x="1465" y="3229"/>
              <a:ext cx="27" cy="34"/>
            </a:xfrm>
            <a:prstGeom prst="rect">
              <a:avLst/>
            </a:prstGeom>
            <a:noFill/>
            <a:ln w="9525">
              <a:noFill/>
              <a:miter lim="800000"/>
              <a:headEnd/>
              <a:tailEnd/>
            </a:ln>
          </p:spPr>
        </p:pic>
        <p:sp>
          <p:nvSpPr>
            <p:cNvPr id="3394" name="Line 322"/>
            <p:cNvSpPr>
              <a:spLocks noChangeShapeType="1"/>
            </p:cNvSpPr>
            <p:nvPr/>
          </p:nvSpPr>
          <p:spPr bwMode="auto">
            <a:xfrm>
              <a:off x="1478" y="3238"/>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95" name="Line 323"/>
            <p:cNvSpPr>
              <a:spLocks noChangeShapeType="1"/>
            </p:cNvSpPr>
            <p:nvPr/>
          </p:nvSpPr>
          <p:spPr bwMode="auto">
            <a:xfrm flipV="1">
              <a:off x="1478" y="3372"/>
              <a:ext cx="1" cy="23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96" name="Rectangle 324"/>
            <p:cNvSpPr>
              <a:spLocks noChangeArrowheads="1"/>
            </p:cNvSpPr>
            <p:nvPr/>
          </p:nvSpPr>
          <p:spPr bwMode="auto">
            <a:xfrm>
              <a:off x="1478" y="3372"/>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97" name="Rectangle 325"/>
            <p:cNvSpPr>
              <a:spLocks noChangeArrowheads="1"/>
            </p:cNvSpPr>
            <p:nvPr/>
          </p:nvSpPr>
          <p:spPr bwMode="auto">
            <a:xfrm>
              <a:off x="1478" y="3372"/>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398" name="Picture 326"/>
            <p:cNvPicPr>
              <a:picLocks noChangeAspect="1" noChangeArrowheads="1"/>
            </p:cNvPicPr>
            <p:nvPr/>
          </p:nvPicPr>
          <p:blipFill>
            <a:blip r:embed="rId2" cstate="print"/>
            <a:srcRect/>
            <a:stretch>
              <a:fillRect/>
            </a:stretch>
          </p:blipFill>
          <p:spPr bwMode="auto">
            <a:xfrm>
              <a:off x="1465" y="3628"/>
              <a:ext cx="27" cy="34"/>
            </a:xfrm>
            <a:prstGeom prst="rect">
              <a:avLst/>
            </a:prstGeom>
            <a:noFill/>
            <a:ln w="9525">
              <a:noFill/>
              <a:miter lim="800000"/>
              <a:headEnd/>
              <a:tailEnd/>
            </a:ln>
          </p:spPr>
        </p:pic>
        <p:sp>
          <p:nvSpPr>
            <p:cNvPr id="3399" name="Line 327"/>
            <p:cNvSpPr>
              <a:spLocks noChangeShapeType="1"/>
            </p:cNvSpPr>
            <p:nvPr/>
          </p:nvSpPr>
          <p:spPr bwMode="auto">
            <a:xfrm flipV="1">
              <a:off x="1478" y="3603"/>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00" name="Freeform 328"/>
            <p:cNvSpPr>
              <a:spLocks/>
            </p:cNvSpPr>
            <p:nvPr/>
          </p:nvSpPr>
          <p:spPr bwMode="auto">
            <a:xfrm>
              <a:off x="739" y="2889"/>
              <a:ext cx="739" cy="483"/>
            </a:xfrm>
            <a:custGeom>
              <a:avLst/>
              <a:gdLst/>
              <a:ahLst/>
              <a:cxnLst>
                <a:cxn ang="0">
                  <a:pos x="0" y="483"/>
                </a:cxn>
                <a:cxn ang="0">
                  <a:pos x="0" y="0"/>
                </a:cxn>
                <a:cxn ang="0">
                  <a:pos x="739" y="0"/>
                </a:cxn>
                <a:cxn ang="0">
                  <a:pos x="739" y="21"/>
                </a:cxn>
              </a:cxnLst>
              <a:rect l="0" t="0" r="r" b="b"/>
              <a:pathLst>
                <a:path w="739" h="483">
                  <a:moveTo>
                    <a:pt x="0" y="483"/>
                  </a:moveTo>
                  <a:lnTo>
                    <a:pt x="0" y="0"/>
                  </a:lnTo>
                  <a:lnTo>
                    <a:pt x="739" y="0"/>
                  </a:lnTo>
                  <a:lnTo>
                    <a:pt x="739" y="21"/>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401" name="Picture 329"/>
            <p:cNvPicPr>
              <a:picLocks noChangeAspect="1" noChangeArrowheads="1"/>
            </p:cNvPicPr>
            <p:nvPr/>
          </p:nvPicPr>
          <p:blipFill>
            <a:blip r:embed="rId2" cstate="print"/>
            <a:srcRect/>
            <a:stretch>
              <a:fillRect/>
            </a:stretch>
          </p:blipFill>
          <p:spPr bwMode="auto">
            <a:xfrm>
              <a:off x="726" y="3397"/>
              <a:ext cx="27" cy="34"/>
            </a:xfrm>
            <a:prstGeom prst="rect">
              <a:avLst/>
            </a:prstGeom>
            <a:noFill/>
            <a:ln w="9525">
              <a:noFill/>
              <a:miter lim="800000"/>
              <a:headEnd/>
              <a:tailEnd/>
            </a:ln>
          </p:spPr>
        </p:pic>
        <p:sp>
          <p:nvSpPr>
            <p:cNvPr id="3402" name="Line 330"/>
            <p:cNvSpPr>
              <a:spLocks noChangeShapeType="1"/>
            </p:cNvSpPr>
            <p:nvPr/>
          </p:nvSpPr>
          <p:spPr bwMode="auto">
            <a:xfrm flipV="1">
              <a:off x="739" y="3372"/>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403" name="Picture 331"/>
            <p:cNvPicPr>
              <a:picLocks noChangeAspect="1" noChangeArrowheads="1"/>
            </p:cNvPicPr>
            <p:nvPr/>
          </p:nvPicPr>
          <p:blipFill>
            <a:blip r:embed="rId2" cstate="print"/>
            <a:srcRect/>
            <a:stretch>
              <a:fillRect/>
            </a:stretch>
          </p:blipFill>
          <p:spPr bwMode="auto">
            <a:xfrm>
              <a:off x="1465" y="2936"/>
              <a:ext cx="27" cy="33"/>
            </a:xfrm>
            <a:prstGeom prst="rect">
              <a:avLst/>
            </a:prstGeom>
            <a:noFill/>
            <a:ln w="9525">
              <a:noFill/>
              <a:miter lim="800000"/>
              <a:headEnd/>
              <a:tailEnd/>
            </a:ln>
          </p:spPr>
        </p:pic>
        <p:sp>
          <p:nvSpPr>
            <p:cNvPr id="3404" name="Line 332"/>
            <p:cNvSpPr>
              <a:spLocks noChangeShapeType="1"/>
            </p:cNvSpPr>
            <p:nvPr/>
          </p:nvSpPr>
          <p:spPr bwMode="auto">
            <a:xfrm flipV="1">
              <a:off x="1478" y="2910"/>
              <a:ext cx="1" cy="5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05" name="Line 333"/>
            <p:cNvSpPr>
              <a:spLocks noChangeShapeType="1"/>
            </p:cNvSpPr>
            <p:nvPr/>
          </p:nvSpPr>
          <p:spPr bwMode="auto">
            <a:xfrm>
              <a:off x="2234" y="3393"/>
              <a:ext cx="1" cy="65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06" name="Rectangle 334"/>
            <p:cNvSpPr>
              <a:spLocks noChangeArrowheads="1"/>
            </p:cNvSpPr>
            <p:nvPr/>
          </p:nvSpPr>
          <p:spPr bwMode="auto">
            <a:xfrm>
              <a:off x="2234" y="4044"/>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07" name="Rectangle 335"/>
            <p:cNvSpPr>
              <a:spLocks noChangeArrowheads="1"/>
            </p:cNvSpPr>
            <p:nvPr/>
          </p:nvSpPr>
          <p:spPr bwMode="auto">
            <a:xfrm>
              <a:off x="2234" y="4044"/>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408" name="Picture 336"/>
            <p:cNvPicPr>
              <a:picLocks noChangeAspect="1" noChangeArrowheads="1"/>
            </p:cNvPicPr>
            <p:nvPr/>
          </p:nvPicPr>
          <p:blipFill>
            <a:blip r:embed="rId2" cstate="print"/>
            <a:srcRect/>
            <a:stretch>
              <a:fillRect/>
            </a:stretch>
          </p:blipFill>
          <p:spPr bwMode="auto">
            <a:xfrm>
              <a:off x="2221" y="3334"/>
              <a:ext cx="26" cy="34"/>
            </a:xfrm>
            <a:prstGeom prst="rect">
              <a:avLst/>
            </a:prstGeom>
            <a:noFill/>
            <a:ln w="9525">
              <a:noFill/>
              <a:miter lim="800000"/>
              <a:headEnd/>
              <a:tailEnd/>
            </a:ln>
          </p:spPr>
        </p:pic>
        <p:sp>
          <p:nvSpPr>
            <p:cNvPr id="3409" name="Line 337"/>
            <p:cNvSpPr>
              <a:spLocks noChangeShapeType="1"/>
            </p:cNvSpPr>
            <p:nvPr/>
          </p:nvSpPr>
          <p:spPr bwMode="auto">
            <a:xfrm>
              <a:off x="2234" y="3343"/>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10" name="Freeform 338"/>
            <p:cNvSpPr>
              <a:spLocks/>
            </p:cNvSpPr>
            <p:nvPr/>
          </p:nvSpPr>
          <p:spPr bwMode="auto">
            <a:xfrm>
              <a:off x="2234" y="3414"/>
              <a:ext cx="504" cy="630"/>
            </a:xfrm>
            <a:custGeom>
              <a:avLst/>
              <a:gdLst/>
              <a:ahLst/>
              <a:cxnLst>
                <a:cxn ang="0">
                  <a:pos x="0" y="630"/>
                </a:cxn>
                <a:cxn ang="0">
                  <a:pos x="504" y="630"/>
                </a:cxn>
                <a:cxn ang="0">
                  <a:pos x="504" y="0"/>
                </a:cxn>
              </a:cxnLst>
              <a:rect l="0" t="0" r="r" b="b"/>
              <a:pathLst>
                <a:path w="504" h="630">
                  <a:moveTo>
                    <a:pt x="0" y="630"/>
                  </a:moveTo>
                  <a:lnTo>
                    <a:pt x="504" y="630"/>
                  </a:lnTo>
                  <a:lnTo>
                    <a:pt x="504"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11" name="Rectangle 339"/>
            <p:cNvSpPr>
              <a:spLocks noChangeArrowheads="1"/>
            </p:cNvSpPr>
            <p:nvPr/>
          </p:nvSpPr>
          <p:spPr bwMode="auto">
            <a:xfrm>
              <a:off x="2234" y="4044"/>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12" name="Rectangle 340"/>
            <p:cNvSpPr>
              <a:spLocks noChangeArrowheads="1"/>
            </p:cNvSpPr>
            <p:nvPr/>
          </p:nvSpPr>
          <p:spPr bwMode="auto">
            <a:xfrm>
              <a:off x="2234" y="4044"/>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413" name="Picture 341"/>
            <p:cNvPicPr>
              <a:picLocks noChangeAspect="1" noChangeArrowheads="1"/>
            </p:cNvPicPr>
            <p:nvPr/>
          </p:nvPicPr>
          <p:blipFill>
            <a:blip r:embed="rId2" cstate="print"/>
            <a:srcRect/>
            <a:stretch>
              <a:fillRect/>
            </a:stretch>
          </p:blipFill>
          <p:spPr bwMode="auto">
            <a:xfrm>
              <a:off x="2724" y="3355"/>
              <a:ext cx="27" cy="34"/>
            </a:xfrm>
            <a:prstGeom prst="rect">
              <a:avLst/>
            </a:prstGeom>
            <a:noFill/>
            <a:ln w="9525">
              <a:noFill/>
              <a:miter lim="800000"/>
              <a:headEnd/>
              <a:tailEnd/>
            </a:ln>
          </p:spPr>
        </p:pic>
        <p:sp>
          <p:nvSpPr>
            <p:cNvPr id="3414" name="Line 342"/>
            <p:cNvSpPr>
              <a:spLocks noChangeShapeType="1"/>
            </p:cNvSpPr>
            <p:nvPr/>
          </p:nvSpPr>
          <p:spPr bwMode="auto">
            <a:xfrm>
              <a:off x="2738" y="3364"/>
              <a:ext cx="1" cy="50"/>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15" name="Line 343"/>
            <p:cNvSpPr>
              <a:spLocks noChangeShapeType="1"/>
            </p:cNvSpPr>
            <p:nvPr/>
          </p:nvSpPr>
          <p:spPr bwMode="auto">
            <a:xfrm flipV="1">
              <a:off x="1478" y="3981"/>
              <a:ext cx="1" cy="63"/>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16" name="Rectangle 344"/>
            <p:cNvSpPr>
              <a:spLocks noChangeArrowheads="1"/>
            </p:cNvSpPr>
            <p:nvPr/>
          </p:nvSpPr>
          <p:spPr bwMode="auto">
            <a:xfrm>
              <a:off x="1478" y="4044"/>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17" name="Rectangle 345"/>
            <p:cNvSpPr>
              <a:spLocks noChangeArrowheads="1"/>
            </p:cNvSpPr>
            <p:nvPr/>
          </p:nvSpPr>
          <p:spPr bwMode="auto">
            <a:xfrm>
              <a:off x="1478" y="4044"/>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418" name="Picture 346"/>
            <p:cNvPicPr>
              <a:picLocks noChangeAspect="1" noChangeArrowheads="1"/>
            </p:cNvPicPr>
            <p:nvPr/>
          </p:nvPicPr>
          <p:blipFill>
            <a:blip r:embed="rId2" cstate="print"/>
            <a:srcRect/>
            <a:stretch>
              <a:fillRect/>
            </a:stretch>
          </p:blipFill>
          <p:spPr bwMode="auto">
            <a:xfrm>
              <a:off x="1465" y="3922"/>
              <a:ext cx="27" cy="33"/>
            </a:xfrm>
            <a:prstGeom prst="rect">
              <a:avLst/>
            </a:prstGeom>
            <a:noFill/>
            <a:ln w="9525">
              <a:noFill/>
              <a:miter lim="800000"/>
              <a:headEnd/>
              <a:tailEnd/>
            </a:ln>
          </p:spPr>
        </p:pic>
        <p:sp>
          <p:nvSpPr>
            <p:cNvPr id="3419" name="Line 347"/>
            <p:cNvSpPr>
              <a:spLocks noChangeShapeType="1"/>
            </p:cNvSpPr>
            <p:nvPr/>
          </p:nvSpPr>
          <p:spPr bwMode="auto">
            <a:xfrm>
              <a:off x="1478" y="3930"/>
              <a:ext cx="1" cy="5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20" name="Freeform 348"/>
            <p:cNvSpPr>
              <a:spLocks/>
            </p:cNvSpPr>
            <p:nvPr/>
          </p:nvSpPr>
          <p:spPr bwMode="auto">
            <a:xfrm>
              <a:off x="739" y="3645"/>
              <a:ext cx="739" cy="545"/>
            </a:xfrm>
            <a:custGeom>
              <a:avLst/>
              <a:gdLst/>
              <a:ahLst/>
              <a:cxnLst>
                <a:cxn ang="0">
                  <a:pos x="0" y="0"/>
                </a:cxn>
                <a:cxn ang="0">
                  <a:pos x="0" y="545"/>
                </a:cxn>
                <a:cxn ang="0">
                  <a:pos x="739" y="545"/>
                </a:cxn>
                <a:cxn ang="0">
                  <a:pos x="739" y="399"/>
                </a:cxn>
              </a:cxnLst>
              <a:rect l="0" t="0" r="r" b="b"/>
              <a:pathLst>
                <a:path w="739" h="545">
                  <a:moveTo>
                    <a:pt x="0" y="0"/>
                  </a:moveTo>
                  <a:lnTo>
                    <a:pt x="0" y="545"/>
                  </a:lnTo>
                  <a:lnTo>
                    <a:pt x="739" y="545"/>
                  </a:lnTo>
                  <a:lnTo>
                    <a:pt x="739" y="399"/>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21" name="Rectangle 349"/>
            <p:cNvSpPr>
              <a:spLocks noChangeArrowheads="1"/>
            </p:cNvSpPr>
            <p:nvPr/>
          </p:nvSpPr>
          <p:spPr bwMode="auto">
            <a:xfrm>
              <a:off x="1478" y="4044"/>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22" name="Rectangle 350"/>
            <p:cNvSpPr>
              <a:spLocks noChangeArrowheads="1"/>
            </p:cNvSpPr>
            <p:nvPr/>
          </p:nvSpPr>
          <p:spPr bwMode="auto">
            <a:xfrm>
              <a:off x="1478" y="4044"/>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423" name="Picture 351"/>
            <p:cNvPicPr>
              <a:picLocks noChangeAspect="1" noChangeArrowheads="1"/>
            </p:cNvPicPr>
            <p:nvPr/>
          </p:nvPicPr>
          <p:blipFill>
            <a:blip r:embed="rId2" cstate="print"/>
            <a:srcRect/>
            <a:stretch>
              <a:fillRect/>
            </a:stretch>
          </p:blipFill>
          <p:spPr bwMode="auto">
            <a:xfrm>
              <a:off x="726" y="3586"/>
              <a:ext cx="27" cy="34"/>
            </a:xfrm>
            <a:prstGeom prst="rect">
              <a:avLst/>
            </a:prstGeom>
            <a:noFill/>
            <a:ln w="9525">
              <a:noFill/>
              <a:miter lim="800000"/>
              <a:headEnd/>
              <a:tailEnd/>
            </a:ln>
          </p:spPr>
        </p:pic>
        <p:sp>
          <p:nvSpPr>
            <p:cNvPr id="3424" name="Line 352"/>
            <p:cNvSpPr>
              <a:spLocks noChangeShapeType="1"/>
            </p:cNvSpPr>
            <p:nvPr/>
          </p:nvSpPr>
          <p:spPr bwMode="auto">
            <a:xfrm>
              <a:off x="739" y="3594"/>
              <a:ext cx="1" cy="5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25" name="Line 353"/>
            <p:cNvSpPr>
              <a:spLocks noChangeShapeType="1"/>
            </p:cNvSpPr>
            <p:nvPr/>
          </p:nvSpPr>
          <p:spPr bwMode="auto">
            <a:xfrm>
              <a:off x="1478" y="4044"/>
              <a:ext cx="756"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26" name="Rectangle 354"/>
            <p:cNvSpPr>
              <a:spLocks noChangeArrowheads="1"/>
            </p:cNvSpPr>
            <p:nvPr/>
          </p:nvSpPr>
          <p:spPr bwMode="auto">
            <a:xfrm>
              <a:off x="2234" y="4044"/>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27" name="Rectangle 355"/>
            <p:cNvSpPr>
              <a:spLocks noChangeArrowheads="1"/>
            </p:cNvSpPr>
            <p:nvPr/>
          </p:nvSpPr>
          <p:spPr bwMode="auto">
            <a:xfrm>
              <a:off x="2234" y="4044"/>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28" name="Rectangle 356"/>
            <p:cNvSpPr>
              <a:spLocks noChangeArrowheads="1"/>
            </p:cNvSpPr>
            <p:nvPr/>
          </p:nvSpPr>
          <p:spPr bwMode="auto">
            <a:xfrm>
              <a:off x="1478" y="4044"/>
              <a:ext cx="7" cy="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29" name="Rectangle 357"/>
            <p:cNvSpPr>
              <a:spLocks noChangeArrowheads="1"/>
            </p:cNvSpPr>
            <p:nvPr/>
          </p:nvSpPr>
          <p:spPr bwMode="auto">
            <a:xfrm>
              <a:off x="1478" y="4044"/>
              <a:ext cx="7" cy="8"/>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0" name="Line 358"/>
            <p:cNvSpPr>
              <a:spLocks noChangeShapeType="1"/>
            </p:cNvSpPr>
            <p:nvPr/>
          </p:nvSpPr>
          <p:spPr bwMode="auto">
            <a:xfrm flipH="1">
              <a:off x="1092" y="3498"/>
              <a:ext cx="33"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1" name="Freeform 359"/>
            <p:cNvSpPr>
              <a:spLocks/>
            </p:cNvSpPr>
            <p:nvPr/>
          </p:nvSpPr>
          <p:spPr bwMode="auto">
            <a:xfrm>
              <a:off x="1109" y="3477"/>
              <a:ext cx="33" cy="42"/>
            </a:xfrm>
            <a:custGeom>
              <a:avLst/>
              <a:gdLst/>
              <a:ahLst/>
              <a:cxnLst>
                <a:cxn ang="0">
                  <a:pos x="0" y="0"/>
                </a:cxn>
                <a:cxn ang="0">
                  <a:pos x="0" y="42"/>
                </a:cxn>
                <a:cxn ang="0">
                  <a:pos x="33" y="21"/>
                </a:cxn>
                <a:cxn ang="0">
                  <a:pos x="0" y="0"/>
                </a:cxn>
              </a:cxnLst>
              <a:rect l="0" t="0" r="r" b="b"/>
              <a:pathLst>
                <a:path w="33" h="42">
                  <a:moveTo>
                    <a:pt x="0" y="0"/>
                  </a:moveTo>
                  <a:lnTo>
                    <a:pt x="0" y="42"/>
                  </a:lnTo>
                  <a:lnTo>
                    <a:pt x="33" y="21"/>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2" name="Freeform 360"/>
            <p:cNvSpPr>
              <a:spLocks/>
            </p:cNvSpPr>
            <p:nvPr/>
          </p:nvSpPr>
          <p:spPr bwMode="auto">
            <a:xfrm>
              <a:off x="1058" y="3099"/>
              <a:ext cx="41" cy="399"/>
            </a:xfrm>
            <a:custGeom>
              <a:avLst/>
              <a:gdLst/>
              <a:ahLst/>
              <a:cxnLst>
                <a:cxn ang="0">
                  <a:pos x="0" y="0"/>
                </a:cxn>
                <a:cxn ang="0">
                  <a:pos x="0" y="399"/>
                </a:cxn>
                <a:cxn ang="0">
                  <a:pos x="34" y="399"/>
                </a:cxn>
                <a:cxn ang="0">
                  <a:pos x="41" y="399"/>
                </a:cxn>
              </a:cxnLst>
              <a:rect l="0" t="0" r="r" b="b"/>
              <a:pathLst>
                <a:path w="41" h="399">
                  <a:moveTo>
                    <a:pt x="0" y="0"/>
                  </a:moveTo>
                  <a:lnTo>
                    <a:pt x="0" y="399"/>
                  </a:lnTo>
                  <a:lnTo>
                    <a:pt x="34" y="399"/>
                  </a:lnTo>
                  <a:lnTo>
                    <a:pt x="41" y="399"/>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3" name="Line 361"/>
            <p:cNvSpPr>
              <a:spLocks noChangeShapeType="1"/>
            </p:cNvSpPr>
            <p:nvPr/>
          </p:nvSpPr>
          <p:spPr bwMode="auto">
            <a:xfrm flipV="1">
              <a:off x="1411" y="2910"/>
              <a:ext cx="1" cy="42"/>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4" name="Freeform 362"/>
            <p:cNvSpPr>
              <a:spLocks/>
            </p:cNvSpPr>
            <p:nvPr/>
          </p:nvSpPr>
          <p:spPr bwMode="auto">
            <a:xfrm>
              <a:off x="1394" y="2931"/>
              <a:ext cx="34" cy="42"/>
            </a:xfrm>
            <a:custGeom>
              <a:avLst/>
              <a:gdLst/>
              <a:ahLst/>
              <a:cxnLst>
                <a:cxn ang="0">
                  <a:pos x="34" y="0"/>
                </a:cxn>
                <a:cxn ang="0">
                  <a:pos x="0" y="0"/>
                </a:cxn>
                <a:cxn ang="0">
                  <a:pos x="17" y="42"/>
                </a:cxn>
                <a:cxn ang="0">
                  <a:pos x="34" y="0"/>
                </a:cxn>
              </a:cxnLst>
              <a:rect l="0" t="0" r="r" b="b"/>
              <a:pathLst>
                <a:path w="34" h="42">
                  <a:moveTo>
                    <a:pt x="34" y="0"/>
                  </a:moveTo>
                  <a:lnTo>
                    <a:pt x="0" y="0"/>
                  </a:lnTo>
                  <a:lnTo>
                    <a:pt x="17" y="42"/>
                  </a:lnTo>
                  <a:lnTo>
                    <a:pt x="3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5" name="Freeform 363"/>
            <p:cNvSpPr>
              <a:spLocks/>
            </p:cNvSpPr>
            <p:nvPr/>
          </p:nvSpPr>
          <p:spPr bwMode="auto">
            <a:xfrm>
              <a:off x="1058" y="2910"/>
              <a:ext cx="353" cy="189"/>
            </a:xfrm>
            <a:custGeom>
              <a:avLst/>
              <a:gdLst/>
              <a:ahLst/>
              <a:cxnLst>
                <a:cxn ang="0">
                  <a:pos x="0" y="189"/>
                </a:cxn>
                <a:cxn ang="0">
                  <a:pos x="34" y="189"/>
                </a:cxn>
                <a:cxn ang="0">
                  <a:pos x="34" y="0"/>
                </a:cxn>
                <a:cxn ang="0">
                  <a:pos x="353" y="0"/>
                </a:cxn>
                <a:cxn ang="0">
                  <a:pos x="353" y="0"/>
                </a:cxn>
              </a:cxnLst>
              <a:rect l="0" t="0" r="r" b="b"/>
              <a:pathLst>
                <a:path w="353" h="189">
                  <a:moveTo>
                    <a:pt x="0" y="189"/>
                  </a:moveTo>
                  <a:lnTo>
                    <a:pt x="34" y="189"/>
                  </a:lnTo>
                  <a:lnTo>
                    <a:pt x="34" y="0"/>
                  </a:lnTo>
                  <a:lnTo>
                    <a:pt x="353" y="0"/>
                  </a:lnTo>
                  <a:lnTo>
                    <a:pt x="353"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6" name="Line 364"/>
            <p:cNvSpPr>
              <a:spLocks noChangeShapeType="1"/>
            </p:cNvSpPr>
            <p:nvPr/>
          </p:nvSpPr>
          <p:spPr bwMode="auto">
            <a:xfrm>
              <a:off x="1008" y="3099"/>
              <a:ext cx="17"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7" name="Freeform 365"/>
            <p:cNvSpPr>
              <a:spLocks/>
            </p:cNvSpPr>
            <p:nvPr/>
          </p:nvSpPr>
          <p:spPr bwMode="auto">
            <a:xfrm>
              <a:off x="1018" y="3099"/>
              <a:ext cx="40" cy="1"/>
            </a:xfrm>
            <a:custGeom>
              <a:avLst/>
              <a:gdLst/>
              <a:ahLst/>
              <a:cxnLst>
                <a:cxn ang="0">
                  <a:pos x="0" y="0"/>
                </a:cxn>
                <a:cxn ang="0">
                  <a:pos x="7" y="0"/>
                </a:cxn>
                <a:cxn ang="0">
                  <a:pos x="40" y="0"/>
                </a:cxn>
              </a:cxnLst>
              <a:rect l="0" t="0" r="r" b="b"/>
              <a:pathLst>
                <a:path w="40">
                  <a:moveTo>
                    <a:pt x="0" y="0"/>
                  </a:moveTo>
                  <a:lnTo>
                    <a:pt x="7" y="0"/>
                  </a:lnTo>
                  <a:lnTo>
                    <a:pt x="4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8" name="Rectangle 366"/>
            <p:cNvSpPr>
              <a:spLocks noChangeArrowheads="1"/>
            </p:cNvSpPr>
            <p:nvPr/>
          </p:nvSpPr>
          <p:spPr bwMode="auto">
            <a:xfrm>
              <a:off x="1058" y="3099"/>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9" name="Rectangle 367"/>
            <p:cNvSpPr>
              <a:spLocks noChangeArrowheads="1"/>
            </p:cNvSpPr>
            <p:nvPr/>
          </p:nvSpPr>
          <p:spPr bwMode="auto">
            <a:xfrm>
              <a:off x="1058" y="3099"/>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0" name="Line 368"/>
            <p:cNvSpPr>
              <a:spLocks noChangeShapeType="1"/>
            </p:cNvSpPr>
            <p:nvPr/>
          </p:nvSpPr>
          <p:spPr bwMode="auto">
            <a:xfrm flipH="1">
              <a:off x="1041" y="1987"/>
              <a:ext cx="34"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1" name="Freeform 369"/>
            <p:cNvSpPr>
              <a:spLocks/>
            </p:cNvSpPr>
            <p:nvPr/>
          </p:nvSpPr>
          <p:spPr bwMode="auto">
            <a:xfrm>
              <a:off x="1058" y="1966"/>
              <a:ext cx="34" cy="42"/>
            </a:xfrm>
            <a:custGeom>
              <a:avLst/>
              <a:gdLst/>
              <a:ahLst/>
              <a:cxnLst>
                <a:cxn ang="0">
                  <a:pos x="0" y="0"/>
                </a:cxn>
                <a:cxn ang="0">
                  <a:pos x="0" y="42"/>
                </a:cxn>
                <a:cxn ang="0">
                  <a:pos x="34" y="21"/>
                </a:cxn>
                <a:cxn ang="0">
                  <a:pos x="0" y="0"/>
                </a:cxn>
              </a:cxnLst>
              <a:rect l="0" t="0" r="r" b="b"/>
              <a:pathLst>
                <a:path w="34" h="42">
                  <a:moveTo>
                    <a:pt x="0" y="0"/>
                  </a:moveTo>
                  <a:lnTo>
                    <a:pt x="0" y="42"/>
                  </a:lnTo>
                  <a:lnTo>
                    <a:pt x="34" y="21"/>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2" name="Freeform 370"/>
            <p:cNvSpPr>
              <a:spLocks/>
            </p:cNvSpPr>
            <p:nvPr/>
          </p:nvSpPr>
          <p:spPr bwMode="auto">
            <a:xfrm>
              <a:off x="974" y="1399"/>
              <a:ext cx="74" cy="588"/>
            </a:xfrm>
            <a:custGeom>
              <a:avLst/>
              <a:gdLst/>
              <a:ahLst/>
              <a:cxnLst>
                <a:cxn ang="0">
                  <a:pos x="0" y="0"/>
                </a:cxn>
                <a:cxn ang="0">
                  <a:pos x="0" y="588"/>
                </a:cxn>
                <a:cxn ang="0">
                  <a:pos x="67" y="588"/>
                </a:cxn>
                <a:cxn ang="0">
                  <a:pos x="74" y="588"/>
                </a:cxn>
              </a:cxnLst>
              <a:rect l="0" t="0" r="r" b="b"/>
              <a:pathLst>
                <a:path w="74" h="588">
                  <a:moveTo>
                    <a:pt x="0" y="0"/>
                  </a:moveTo>
                  <a:lnTo>
                    <a:pt x="0" y="588"/>
                  </a:lnTo>
                  <a:lnTo>
                    <a:pt x="67" y="588"/>
                  </a:lnTo>
                  <a:lnTo>
                    <a:pt x="74" y="588"/>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3" name="Line 371"/>
            <p:cNvSpPr>
              <a:spLocks noChangeShapeType="1"/>
            </p:cNvSpPr>
            <p:nvPr/>
          </p:nvSpPr>
          <p:spPr bwMode="auto">
            <a:xfrm flipV="1">
              <a:off x="1344" y="1274"/>
              <a:ext cx="1" cy="42"/>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4" name="Freeform 372"/>
            <p:cNvSpPr>
              <a:spLocks/>
            </p:cNvSpPr>
            <p:nvPr/>
          </p:nvSpPr>
          <p:spPr bwMode="auto">
            <a:xfrm>
              <a:off x="1327" y="1295"/>
              <a:ext cx="34" cy="42"/>
            </a:xfrm>
            <a:custGeom>
              <a:avLst/>
              <a:gdLst/>
              <a:ahLst/>
              <a:cxnLst>
                <a:cxn ang="0">
                  <a:pos x="34" y="0"/>
                </a:cxn>
                <a:cxn ang="0">
                  <a:pos x="0" y="0"/>
                </a:cxn>
                <a:cxn ang="0">
                  <a:pos x="17" y="42"/>
                </a:cxn>
                <a:cxn ang="0">
                  <a:pos x="34" y="0"/>
                </a:cxn>
              </a:cxnLst>
              <a:rect l="0" t="0" r="r" b="b"/>
              <a:pathLst>
                <a:path w="34" h="42">
                  <a:moveTo>
                    <a:pt x="34" y="0"/>
                  </a:moveTo>
                  <a:lnTo>
                    <a:pt x="0" y="0"/>
                  </a:lnTo>
                  <a:lnTo>
                    <a:pt x="17" y="42"/>
                  </a:lnTo>
                  <a:lnTo>
                    <a:pt x="3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5" name="Freeform 373"/>
            <p:cNvSpPr>
              <a:spLocks/>
            </p:cNvSpPr>
            <p:nvPr/>
          </p:nvSpPr>
          <p:spPr bwMode="auto">
            <a:xfrm>
              <a:off x="974" y="1274"/>
              <a:ext cx="370" cy="125"/>
            </a:xfrm>
            <a:custGeom>
              <a:avLst/>
              <a:gdLst/>
              <a:ahLst/>
              <a:cxnLst>
                <a:cxn ang="0">
                  <a:pos x="0" y="125"/>
                </a:cxn>
                <a:cxn ang="0">
                  <a:pos x="303" y="125"/>
                </a:cxn>
                <a:cxn ang="0">
                  <a:pos x="303" y="0"/>
                </a:cxn>
                <a:cxn ang="0">
                  <a:pos x="370" y="0"/>
                </a:cxn>
                <a:cxn ang="0">
                  <a:pos x="370" y="0"/>
                </a:cxn>
              </a:cxnLst>
              <a:rect l="0" t="0" r="r" b="b"/>
              <a:pathLst>
                <a:path w="370" h="125">
                  <a:moveTo>
                    <a:pt x="0" y="125"/>
                  </a:moveTo>
                  <a:lnTo>
                    <a:pt x="303" y="125"/>
                  </a:lnTo>
                  <a:lnTo>
                    <a:pt x="303" y="0"/>
                  </a:lnTo>
                  <a:lnTo>
                    <a:pt x="370" y="0"/>
                  </a:lnTo>
                  <a:lnTo>
                    <a:pt x="37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6" name="Line 374"/>
            <p:cNvSpPr>
              <a:spLocks noChangeShapeType="1"/>
            </p:cNvSpPr>
            <p:nvPr/>
          </p:nvSpPr>
          <p:spPr bwMode="auto">
            <a:xfrm>
              <a:off x="873" y="1399"/>
              <a:ext cx="17"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7" name="Freeform 375"/>
            <p:cNvSpPr>
              <a:spLocks/>
            </p:cNvSpPr>
            <p:nvPr/>
          </p:nvSpPr>
          <p:spPr bwMode="auto">
            <a:xfrm>
              <a:off x="884" y="1399"/>
              <a:ext cx="90" cy="1"/>
            </a:xfrm>
            <a:custGeom>
              <a:avLst/>
              <a:gdLst/>
              <a:ahLst/>
              <a:cxnLst>
                <a:cxn ang="0">
                  <a:pos x="0" y="0"/>
                </a:cxn>
                <a:cxn ang="0">
                  <a:pos x="6" y="0"/>
                </a:cxn>
                <a:cxn ang="0">
                  <a:pos x="90" y="0"/>
                </a:cxn>
              </a:cxnLst>
              <a:rect l="0" t="0" r="r" b="b"/>
              <a:pathLst>
                <a:path w="90">
                  <a:moveTo>
                    <a:pt x="0" y="0"/>
                  </a:moveTo>
                  <a:lnTo>
                    <a:pt x="6" y="0"/>
                  </a:lnTo>
                  <a:lnTo>
                    <a:pt x="90"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8" name="Rectangle 376"/>
            <p:cNvSpPr>
              <a:spLocks noChangeArrowheads="1"/>
            </p:cNvSpPr>
            <p:nvPr/>
          </p:nvSpPr>
          <p:spPr bwMode="auto">
            <a:xfrm>
              <a:off x="974" y="1399"/>
              <a:ext cx="7" cy="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49" name="Rectangle 377"/>
            <p:cNvSpPr>
              <a:spLocks noChangeArrowheads="1"/>
            </p:cNvSpPr>
            <p:nvPr/>
          </p:nvSpPr>
          <p:spPr bwMode="auto">
            <a:xfrm>
              <a:off x="974" y="1399"/>
              <a:ext cx="7" cy="9"/>
            </a:xfrm>
            <a:prstGeom prst="rect">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0" name="Line 378"/>
            <p:cNvSpPr>
              <a:spLocks noChangeShapeType="1"/>
            </p:cNvSpPr>
            <p:nvPr/>
          </p:nvSpPr>
          <p:spPr bwMode="auto">
            <a:xfrm>
              <a:off x="1193" y="1987"/>
              <a:ext cx="16"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1" name="Line 379"/>
            <p:cNvSpPr>
              <a:spLocks noChangeShapeType="1"/>
            </p:cNvSpPr>
            <p:nvPr/>
          </p:nvSpPr>
          <p:spPr bwMode="auto">
            <a:xfrm flipV="1">
              <a:off x="1344" y="2134"/>
              <a:ext cx="1" cy="42"/>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2" name="Freeform 380"/>
            <p:cNvSpPr>
              <a:spLocks/>
            </p:cNvSpPr>
            <p:nvPr/>
          </p:nvSpPr>
          <p:spPr bwMode="auto">
            <a:xfrm>
              <a:off x="1327" y="2155"/>
              <a:ext cx="34" cy="42"/>
            </a:xfrm>
            <a:custGeom>
              <a:avLst/>
              <a:gdLst/>
              <a:ahLst/>
              <a:cxnLst>
                <a:cxn ang="0">
                  <a:pos x="34" y="0"/>
                </a:cxn>
                <a:cxn ang="0">
                  <a:pos x="0" y="0"/>
                </a:cxn>
                <a:cxn ang="0">
                  <a:pos x="17" y="42"/>
                </a:cxn>
                <a:cxn ang="0">
                  <a:pos x="34" y="0"/>
                </a:cxn>
              </a:cxnLst>
              <a:rect l="0" t="0" r="r" b="b"/>
              <a:pathLst>
                <a:path w="34" h="42">
                  <a:moveTo>
                    <a:pt x="34" y="0"/>
                  </a:moveTo>
                  <a:lnTo>
                    <a:pt x="0" y="0"/>
                  </a:lnTo>
                  <a:lnTo>
                    <a:pt x="17" y="42"/>
                  </a:lnTo>
                  <a:lnTo>
                    <a:pt x="3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3" name="Freeform 381"/>
            <p:cNvSpPr>
              <a:spLocks/>
            </p:cNvSpPr>
            <p:nvPr/>
          </p:nvSpPr>
          <p:spPr bwMode="auto">
            <a:xfrm>
              <a:off x="1203" y="1987"/>
              <a:ext cx="141" cy="147"/>
            </a:xfrm>
            <a:custGeom>
              <a:avLst/>
              <a:gdLst/>
              <a:ahLst/>
              <a:cxnLst>
                <a:cxn ang="0">
                  <a:pos x="0" y="0"/>
                </a:cxn>
                <a:cxn ang="0">
                  <a:pos x="6" y="0"/>
                </a:cxn>
                <a:cxn ang="0">
                  <a:pos x="141" y="0"/>
                </a:cxn>
                <a:cxn ang="0">
                  <a:pos x="141" y="147"/>
                </a:cxn>
                <a:cxn ang="0">
                  <a:pos x="141" y="147"/>
                </a:cxn>
              </a:cxnLst>
              <a:rect l="0" t="0" r="r" b="b"/>
              <a:pathLst>
                <a:path w="141" h="147">
                  <a:moveTo>
                    <a:pt x="0" y="0"/>
                  </a:moveTo>
                  <a:lnTo>
                    <a:pt x="6" y="0"/>
                  </a:lnTo>
                  <a:lnTo>
                    <a:pt x="141" y="0"/>
                  </a:lnTo>
                  <a:lnTo>
                    <a:pt x="141" y="147"/>
                  </a:lnTo>
                  <a:lnTo>
                    <a:pt x="141" y="147"/>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4" name="Line 382"/>
            <p:cNvSpPr>
              <a:spLocks noChangeShapeType="1"/>
            </p:cNvSpPr>
            <p:nvPr/>
          </p:nvSpPr>
          <p:spPr bwMode="auto">
            <a:xfrm>
              <a:off x="1243" y="3498"/>
              <a:ext cx="17"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5" name="Line 383"/>
            <p:cNvSpPr>
              <a:spLocks noChangeShapeType="1"/>
            </p:cNvSpPr>
            <p:nvPr/>
          </p:nvSpPr>
          <p:spPr bwMode="auto">
            <a:xfrm flipV="1">
              <a:off x="1411" y="3603"/>
              <a:ext cx="1" cy="42"/>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6" name="Freeform 384"/>
            <p:cNvSpPr>
              <a:spLocks/>
            </p:cNvSpPr>
            <p:nvPr/>
          </p:nvSpPr>
          <p:spPr bwMode="auto">
            <a:xfrm>
              <a:off x="1394" y="3624"/>
              <a:ext cx="34" cy="42"/>
            </a:xfrm>
            <a:custGeom>
              <a:avLst/>
              <a:gdLst/>
              <a:ahLst/>
              <a:cxnLst>
                <a:cxn ang="0">
                  <a:pos x="34" y="0"/>
                </a:cxn>
                <a:cxn ang="0">
                  <a:pos x="0" y="0"/>
                </a:cxn>
                <a:cxn ang="0">
                  <a:pos x="17" y="42"/>
                </a:cxn>
                <a:cxn ang="0">
                  <a:pos x="34" y="0"/>
                </a:cxn>
              </a:cxnLst>
              <a:rect l="0" t="0" r="r" b="b"/>
              <a:pathLst>
                <a:path w="34" h="42">
                  <a:moveTo>
                    <a:pt x="34" y="0"/>
                  </a:moveTo>
                  <a:lnTo>
                    <a:pt x="0" y="0"/>
                  </a:lnTo>
                  <a:lnTo>
                    <a:pt x="17" y="42"/>
                  </a:lnTo>
                  <a:lnTo>
                    <a:pt x="3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7" name="Freeform 385"/>
            <p:cNvSpPr>
              <a:spLocks/>
            </p:cNvSpPr>
            <p:nvPr/>
          </p:nvSpPr>
          <p:spPr bwMode="auto">
            <a:xfrm>
              <a:off x="1253" y="3498"/>
              <a:ext cx="158" cy="105"/>
            </a:xfrm>
            <a:custGeom>
              <a:avLst/>
              <a:gdLst/>
              <a:ahLst/>
              <a:cxnLst>
                <a:cxn ang="0">
                  <a:pos x="0" y="0"/>
                </a:cxn>
                <a:cxn ang="0">
                  <a:pos x="7" y="0"/>
                </a:cxn>
                <a:cxn ang="0">
                  <a:pos x="158" y="0"/>
                </a:cxn>
                <a:cxn ang="0">
                  <a:pos x="158" y="105"/>
                </a:cxn>
                <a:cxn ang="0">
                  <a:pos x="158" y="105"/>
                </a:cxn>
              </a:cxnLst>
              <a:rect l="0" t="0" r="r" b="b"/>
              <a:pathLst>
                <a:path w="158" h="105">
                  <a:moveTo>
                    <a:pt x="0" y="0"/>
                  </a:moveTo>
                  <a:lnTo>
                    <a:pt x="7" y="0"/>
                  </a:lnTo>
                  <a:lnTo>
                    <a:pt x="158" y="0"/>
                  </a:lnTo>
                  <a:lnTo>
                    <a:pt x="158" y="105"/>
                  </a:lnTo>
                  <a:lnTo>
                    <a:pt x="158" y="105"/>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8" name="Line 386"/>
            <p:cNvSpPr>
              <a:spLocks noChangeShapeType="1"/>
            </p:cNvSpPr>
            <p:nvPr/>
          </p:nvSpPr>
          <p:spPr bwMode="auto">
            <a:xfrm>
              <a:off x="4350" y="2554"/>
              <a:ext cx="17"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9" name="Line 387"/>
            <p:cNvSpPr>
              <a:spLocks noChangeShapeType="1"/>
            </p:cNvSpPr>
            <p:nvPr/>
          </p:nvSpPr>
          <p:spPr bwMode="auto">
            <a:xfrm flipH="1">
              <a:off x="4535" y="2491"/>
              <a:ext cx="34" cy="1"/>
            </a:xfrm>
            <a:prstGeom prst="line">
              <a:avLst/>
            </a:pr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60" name="Freeform 388"/>
            <p:cNvSpPr>
              <a:spLocks/>
            </p:cNvSpPr>
            <p:nvPr/>
          </p:nvSpPr>
          <p:spPr bwMode="auto">
            <a:xfrm>
              <a:off x="4552" y="2470"/>
              <a:ext cx="33" cy="42"/>
            </a:xfrm>
            <a:custGeom>
              <a:avLst/>
              <a:gdLst/>
              <a:ahLst/>
              <a:cxnLst>
                <a:cxn ang="0">
                  <a:pos x="0" y="0"/>
                </a:cxn>
                <a:cxn ang="0">
                  <a:pos x="0" y="42"/>
                </a:cxn>
                <a:cxn ang="0">
                  <a:pos x="33" y="21"/>
                </a:cxn>
                <a:cxn ang="0">
                  <a:pos x="0" y="0"/>
                </a:cxn>
              </a:cxnLst>
              <a:rect l="0" t="0" r="r" b="b"/>
              <a:pathLst>
                <a:path w="33" h="42">
                  <a:moveTo>
                    <a:pt x="0" y="0"/>
                  </a:moveTo>
                  <a:lnTo>
                    <a:pt x="0" y="42"/>
                  </a:lnTo>
                  <a:lnTo>
                    <a:pt x="33" y="21"/>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1" name="Freeform 389"/>
            <p:cNvSpPr>
              <a:spLocks/>
            </p:cNvSpPr>
            <p:nvPr/>
          </p:nvSpPr>
          <p:spPr bwMode="auto">
            <a:xfrm>
              <a:off x="4360" y="2491"/>
              <a:ext cx="182" cy="63"/>
            </a:xfrm>
            <a:custGeom>
              <a:avLst/>
              <a:gdLst/>
              <a:ahLst/>
              <a:cxnLst>
                <a:cxn ang="0">
                  <a:pos x="0" y="63"/>
                </a:cxn>
                <a:cxn ang="0">
                  <a:pos x="7" y="63"/>
                </a:cxn>
                <a:cxn ang="0">
                  <a:pos x="91" y="63"/>
                </a:cxn>
                <a:cxn ang="0">
                  <a:pos x="91" y="0"/>
                </a:cxn>
                <a:cxn ang="0">
                  <a:pos x="175" y="0"/>
                </a:cxn>
                <a:cxn ang="0">
                  <a:pos x="182" y="0"/>
                </a:cxn>
              </a:cxnLst>
              <a:rect l="0" t="0" r="r" b="b"/>
              <a:pathLst>
                <a:path w="182" h="63">
                  <a:moveTo>
                    <a:pt x="0" y="63"/>
                  </a:moveTo>
                  <a:lnTo>
                    <a:pt x="7" y="63"/>
                  </a:lnTo>
                  <a:lnTo>
                    <a:pt x="91" y="63"/>
                  </a:lnTo>
                  <a:lnTo>
                    <a:pt x="91" y="0"/>
                  </a:lnTo>
                  <a:lnTo>
                    <a:pt x="175" y="0"/>
                  </a:lnTo>
                  <a:lnTo>
                    <a:pt x="182" y="0"/>
                  </a:lnTo>
                </a:path>
              </a:pathLst>
            </a:custGeom>
            <a:no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Autofit/>
          </a:bodyPr>
          <a:lstStyle/>
          <a:p>
            <a:r>
              <a:rPr lang="en-US" sz="2400" dirty="0" smtClean="0"/>
              <a:t>Output waveform for Incremental reduction cascade H-Bridge Inverter</a:t>
            </a:r>
            <a:endParaRPr lang="en-US" sz="2400" dirty="0"/>
          </a:p>
        </p:txBody>
      </p:sp>
      <p:pic>
        <p:nvPicPr>
          <p:cNvPr id="13315" name="Picture 3"/>
          <p:cNvPicPr>
            <a:picLocks noGrp="1" noChangeAspect="1" noChangeArrowheads="1"/>
          </p:cNvPicPr>
          <p:nvPr>
            <p:ph idx="1"/>
          </p:nvPr>
        </p:nvPicPr>
        <p:blipFill>
          <a:blip r:embed="rId2" cstate="print"/>
          <a:srcRect/>
          <a:stretch>
            <a:fillRect/>
          </a:stretch>
        </p:blipFill>
        <p:spPr bwMode="auto">
          <a:xfrm>
            <a:off x="0" y="1524000"/>
            <a:ext cx="91440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9" name="Picture 3" descr="C:\Users\ayyapa\Desktop\increm red h bridge.jpg"/>
          <p:cNvPicPr>
            <a:picLocks noGrp="1" noChangeAspect="1" noChangeArrowheads="1"/>
          </p:cNvPicPr>
          <p:nvPr>
            <p:ph idx="1"/>
          </p:nvPr>
        </p:nvPicPr>
        <p:blipFill>
          <a:blip r:embed="rId2" cstate="print"/>
          <a:srcRect/>
          <a:stretch>
            <a:fillRect/>
          </a:stretch>
        </p:blipFill>
        <p:spPr bwMode="auto">
          <a:xfrm>
            <a:off x="0" y="0"/>
            <a:ext cx="9144000" cy="6857999"/>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743712"/>
          </a:xfrm>
        </p:spPr>
        <p:txBody>
          <a:bodyPr>
            <a:normAutofit/>
          </a:bodyPr>
          <a:lstStyle/>
          <a:p>
            <a:r>
              <a:rPr lang="en-US" sz="2800" dirty="0" smtClean="0"/>
              <a:t> </a:t>
            </a:r>
            <a:r>
              <a:rPr lang="en-US" sz="2400" dirty="0" smtClean="0"/>
              <a:t>Simulation diagram for Combined cell cascade Multilevel Inverter</a:t>
            </a:r>
            <a:endParaRPr lang="en-US" sz="2400" dirty="0"/>
          </a:p>
        </p:txBody>
      </p:sp>
      <p:grpSp>
        <p:nvGrpSpPr>
          <p:cNvPr id="4100" name="Group 4"/>
          <p:cNvGrpSpPr>
            <a:grpSpLocks noChangeAspect="1"/>
          </p:cNvGrpSpPr>
          <p:nvPr/>
        </p:nvGrpSpPr>
        <p:grpSpPr bwMode="auto">
          <a:xfrm>
            <a:off x="-158750" y="1516063"/>
            <a:ext cx="9510713" cy="5113337"/>
            <a:chOff x="-100" y="955"/>
            <a:chExt cx="5991" cy="3221"/>
          </a:xfrm>
        </p:grpSpPr>
        <p:sp>
          <p:nvSpPr>
            <p:cNvPr id="4099" name="AutoShape 3"/>
            <p:cNvSpPr>
              <a:spLocks noChangeAspect="1" noChangeArrowheads="1" noTextEdit="1"/>
            </p:cNvSpPr>
            <p:nvPr/>
          </p:nvSpPr>
          <p:spPr bwMode="auto">
            <a:xfrm>
              <a:off x="-96" y="960"/>
              <a:ext cx="5987" cy="3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301" name="Group 205"/>
            <p:cNvGrpSpPr>
              <a:grpSpLocks/>
            </p:cNvGrpSpPr>
            <p:nvPr/>
          </p:nvGrpSpPr>
          <p:grpSpPr bwMode="auto">
            <a:xfrm>
              <a:off x="-100" y="955"/>
              <a:ext cx="4738" cy="3107"/>
              <a:chOff x="-100" y="955"/>
              <a:chExt cx="4738" cy="3107"/>
            </a:xfrm>
          </p:grpSpPr>
          <p:sp>
            <p:nvSpPr>
              <p:cNvPr id="4101" name="Rectangle 5"/>
              <p:cNvSpPr>
                <a:spLocks noChangeArrowheads="1"/>
              </p:cNvSpPr>
              <p:nvPr/>
            </p:nvSpPr>
            <p:spPr bwMode="auto">
              <a:xfrm>
                <a:off x="-100" y="955"/>
                <a:ext cx="8" cy="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02" name="Rectangle 6"/>
              <p:cNvSpPr>
                <a:spLocks noChangeArrowheads="1"/>
              </p:cNvSpPr>
              <p:nvPr/>
            </p:nvSpPr>
            <p:spPr bwMode="auto">
              <a:xfrm>
                <a:off x="4347" y="1313"/>
                <a:ext cx="239" cy="19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03" name="Rectangle 7"/>
              <p:cNvSpPr>
                <a:spLocks noChangeArrowheads="1"/>
              </p:cNvSpPr>
              <p:nvPr/>
            </p:nvSpPr>
            <p:spPr bwMode="auto">
              <a:xfrm>
                <a:off x="4376" y="1343"/>
                <a:ext cx="203"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CC"/>
                    </a:solidFill>
                    <a:effectLst/>
                    <a:latin typeface="Verdana" pitchFamily="34" charset="0"/>
                    <a:cs typeface="Arial" pitchFamily="34" charset="0"/>
                  </a:rPr>
                  <a:t>Discrete,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04" name="Rectangle 8"/>
              <p:cNvSpPr>
                <a:spLocks noChangeArrowheads="1"/>
              </p:cNvSpPr>
              <p:nvPr/>
            </p:nvSpPr>
            <p:spPr bwMode="auto">
              <a:xfrm>
                <a:off x="4315" y="1402"/>
                <a:ext cx="323"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CC"/>
                    </a:solidFill>
                    <a:effectLst/>
                    <a:latin typeface="Verdana" pitchFamily="34" charset="0"/>
                    <a:cs typeface="Arial" pitchFamily="34" charset="0"/>
                  </a:rPr>
                  <a:t>Ts = 5e-005 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05" name="Rectangle 9"/>
              <p:cNvSpPr>
                <a:spLocks noChangeArrowheads="1"/>
              </p:cNvSpPr>
              <p:nvPr/>
            </p:nvSpPr>
            <p:spPr bwMode="auto">
              <a:xfrm>
                <a:off x="4347" y="1313"/>
                <a:ext cx="239" cy="194"/>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06" name="Rectangle 10"/>
              <p:cNvSpPr>
                <a:spLocks noChangeArrowheads="1"/>
              </p:cNvSpPr>
              <p:nvPr/>
            </p:nvSpPr>
            <p:spPr bwMode="auto">
              <a:xfrm>
                <a:off x="4376" y="1512"/>
                <a:ext cx="20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powergui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07" name="Rectangle 11"/>
              <p:cNvSpPr>
                <a:spLocks noChangeArrowheads="1"/>
              </p:cNvSpPr>
              <p:nvPr/>
            </p:nvSpPr>
            <p:spPr bwMode="auto">
              <a:xfrm>
                <a:off x="3930" y="2372"/>
                <a:ext cx="91" cy="1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08" name="Rectangle 12"/>
              <p:cNvSpPr>
                <a:spLocks noChangeArrowheads="1"/>
              </p:cNvSpPr>
              <p:nvPr/>
            </p:nvSpPr>
            <p:spPr bwMode="auto">
              <a:xfrm>
                <a:off x="3930" y="2372"/>
                <a:ext cx="91" cy="11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09" name="Rectangle 13"/>
              <p:cNvSpPr>
                <a:spLocks noChangeArrowheads="1"/>
              </p:cNvSpPr>
              <p:nvPr/>
            </p:nvSpPr>
            <p:spPr bwMode="auto">
              <a:xfrm>
                <a:off x="3985" y="2396"/>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0" name="Rectangle 14"/>
              <p:cNvSpPr>
                <a:spLocks noChangeArrowheads="1"/>
              </p:cNvSpPr>
              <p:nvPr/>
            </p:nvSpPr>
            <p:spPr bwMode="auto">
              <a:xfrm>
                <a:off x="3938" y="2372"/>
                <a:ext cx="54"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1" name="Rectangle 15"/>
              <p:cNvSpPr>
                <a:spLocks noChangeArrowheads="1"/>
              </p:cNvSpPr>
              <p:nvPr/>
            </p:nvSpPr>
            <p:spPr bwMode="auto">
              <a:xfrm>
                <a:off x="3938" y="2421"/>
                <a:ext cx="40"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2" name="Rectangle 16"/>
              <p:cNvSpPr>
                <a:spLocks noChangeArrowheads="1"/>
              </p:cNvSpPr>
              <p:nvPr/>
            </p:nvSpPr>
            <p:spPr bwMode="auto">
              <a:xfrm>
                <a:off x="3746" y="2496"/>
                <a:ext cx="460"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Verdana" pitchFamily="34" charset="0"/>
                    <a:cs typeface="Arial" pitchFamily="34" charset="0"/>
                  </a:rPr>
                  <a:t>Voltage Measurement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3" name="Rectangle 17"/>
              <p:cNvSpPr>
                <a:spLocks noChangeArrowheads="1"/>
              </p:cNvSpPr>
              <p:nvPr/>
            </p:nvSpPr>
            <p:spPr bwMode="auto">
              <a:xfrm>
                <a:off x="3427" y="2357"/>
                <a:ext cx="101" cy="3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4" name="Freeform 18"/>
              <p:cNvSpPr>
                <a:spLocks/>
              </p:cNvSpPr>
              <p:nvPr/>
            </p:nvSpPr>
            <p:spPr bwMode="auto">
              <a:xfrm>
                <a:off x="3448" y="2352"/>
                <a:ext cx="47" cy="343"/>
              </a:xfrm>
              <a:custGeom>
                <a:avLst/>
                <a:gdLst/>
                <a:ahLst/>
                <a:cxnLst>
                  <a:cxn ang="0">
                    <a:pos x="7" y="0"/>
                  </a:cxn>
                  <a:cxn ang="0">
                    <a:pos x="7" y="14"/>
                  </a:cxn>
                  <a:cxn ang="0">
                    <a:pos x="7" y="14"/>
                  </a:cxn>
                  <a:cxn ang="0">
                    <a:pos x="0" y="17"/>
                  </a:cxn>
                  <a:cxn ang="0">
                    <a:pos x="13" y="24"/>
                  </a:cxn>
                  <a:cxn ang="0">
                    <a:pos x="0" y="31"/>
                  </a:cxn>
                  <a:cxn ang="0">
                    <a:pos x="13" y="38"/>
                  </a:cxn>
                  <a:cxn ang="0">
                    <a:pos x="0" y="45"/>
                  </a:cxn>
                  <a:cxn ang="0">
                    <a:pos x="13" y="52"/>
                  </a:cxn>
                  <a:cxn ang="0">
                    <a:pos x="7" y="55"/>
                  </a:cxn>
                  <a:cxn ang="0">
                    <a:pos x="7" y="55"/>
                  </a:cxn>
                  <a:cxn ang="0">
                    <a:pos x="7" y="69"/>
                  </a:cxn>
                </a:cxnLst>
                <a:rect l="0" t="0" r="r" b="b"/>
                <a:pathLst>
                  <a:path w="13" h="69">
                    <a:moveTo>
                      <a:pt x="7" y="0"/>
                    </a:moveTo>
                    <a:lnTo>
                      <a:pt x="7" y="14"/>
                    </a:lnTo>
                    <a:lnTo>
                      <a:pt x="7" y="14"/>
                    </a:lnTo>
                    <a:lnTo>
                      <a:pt x="0" y="17"/>
                    </a:lnTo>
                    <a:lnTo>
                      <a:pt x="13" y="24"/>
                    </a:lnTo>
                    <a:lnTo>
                      <a:pt x="0" y="31"/>
                    </a:lnTo>
                    <a:lnTo>
                      <a:pt x="13" y="38"/>
                    </a:lnTo>
                    <a:lnTo>
                      <a:pt x="0" y="45"/>
                    </a:lnTo>
                    <a:lnTo>
                      <a:pt x="13" y="52"/>
                    </a:lnTo>
                    <a:lnTo>
                      <a:pt x="7" y="55"/>
                    </a:lnTo>
                    <a:lnTo>
                      <a:pt x="7" y="55"/>
                    </a:lnTo>
                    <a:lnTo>
                      <a:pt x="7" y="69"/>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5" name="Rectangle 19"/>
              <p:cNvSpPr>
                <a:spLocks noChangeArrowheads="1"/>
              </p:cNvSpPr>
              <p:nvPr/>
            </p:nvSpPr>
            <p:spPr bwMode="auto">
              <a:xfrm>
                <a:off x="3412" y="2496"/>
                <a:ext cx="380" cy="6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u="none" strike="noStrike" cap="none" normalizeH="0" baseline="0" dirty="0" smtClean="0">
                    <a:ln>
                      <a:noFill/>
                    </a:ln>
                    <a:solidFill>
                      <a:srgbClr val="000000"/>
                    </a:solidFill>
                    <a:effectLst/>
                    <a:latin typeface="Verdana" pitchFamily="34" charset="0"/>
                    <a:cs typeface="Arial" pitchFamily="34" charset="0"/>
                  </a:rPr>
                  <a:t>R</a:t>
                </a:r>
                <a:endParaRPr kumimoji="0" lang="en-US" sz="1800" b="0" u="none" strike="noStrike" cap="none" normalizeH="0" baseline="0" dirty="0" smtClean="0">
                  <a:ln>
                    <a:noFill/>
                  </a:ln>
                  <a:solidFill>
                    <a:schemeClr val="tx1"/>
                  </a:solidFill>
                  <a:effectLst/>
                  <a:latin typeface="Arial" pitchFamily="34" charset="0"/>
                  <a:cs typeface="Arial" pitchFamily="34" charset="0"/>
                </a:endParaRPr>
              </a:p>
            </p:txBody>
          </p:sp>
          <p:sp>
            <p:nvSpPr>
              <p:cNvPr id="4116" name="Rectangle 20"/>
              <p:cNvSpPr>
                <a:spLocks noChangeArrowheads="1"/>
              </p:cNvSpPr>
              <p:nvPr/>
            </p:nvSpPr>
            <p:spPr bwMode="auto">
              <a:xfrm>
                <a:off x="4347" y="2352"/>
                <a:ext cx="109" cy="15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7" name="Rectangle 21"/>
              <p:cNvSpPr>
                <a:spLocks noChangeArrowheads="1"/>
              </p:cNvSpPr>
              <p:nvPr/>
            </p:nvSpPr>
            <p:spPr bwMode="auto">
              <a:xfrm>
                <a:off x="4347" y="2352"/>
                <a:ext cx="109" cy="15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8" name="Rectangle 22"/>
              <p:cNvSpPr>
                <a:spLocks noChangeArrowheads="1"/>
              </p:cNvSpPr>
              <p:nvPr/>
            </p:nvSpPr>
            <p:spPr bwMode="auto">
              <a:xfrm>
                <a:off x="4362" y="2372"/>
                <a:ext cx="79" cy="5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9" name="Rectangle 23"/>
              <p:cNvSpPr>
                <a:spLocks noChangeArrowheads="1"/>
              </p:cNvSpPr>
              <p:nvPr/>
            </p:nvSpPr>
            <p:spPr bwMode="auto">
              <a:xfrm>
                <a:off x="4343" y="2516"/>
                <a:ext cx="130"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Scope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20" name="Rectangle 24"/>
              <p:cNvSpPr>
                <a:spLocks noChangeArrowheads="1"/>
              </p:cNvSpPr>
              <p:nvPr/>
            </p:nvSpPr>
            <p:spPr bwMode="auto">
              <a:xfrm>
                <a:off x="1919" y="3028"/>
                <a:ext cx="109" cy="1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1" name="Freeform 25"/>
              <p:cNvSpPr>
                <a:spLocks/>
              </p:cNvSpPr>
              <p:nvPr/>
            </p:nvSpPr>
            <p:spPr bwMode="auto">
              <a:xfrm>
                <a:off x="1926" y="3038"/>
                <a:ext cx="87" cy="119"/>
              </a:xfrm>
              <a:custGeom>
                <a:avLst/>
                <a:gdLst/>
                <a:ahLst/>
                <a:cxnLst>
                  <a:cxn ang="0">
                    <a:pos x="0" y="24"/>
                  </a:cxn>
                  <a:cxn ang="0">
                    <a:pos x="6" y="24"/>
                  </a:cxn>
                  <a:cxn ang="0">
                    <a:pos x="6" y="0"/>
                  </a:cxn>
                  <a:cxn ang="0">
                    <a:pos x="7" y="0"/>
                  </a:cxn>
                  <a:cxn ang="0">
                    <a:pos x="7" y="24"/>
                  </a:cxn>
                  <a:cxn ang="0">
                    <a:pos x="8" y="24"/>
                  </a:cxn>
                  <a:cxn ang="0">
                    <a:pos x="8" y="24"/>
                  </a:cxn>
                  <a:cxn ang="0">
                    <a:pos x="14" y="24"/>
                  </a:cxn>
                  <a:cxn ang="0">
                    <a:pos x="14" y="0"/>
                  </a:cxn>
                  <a:cxn ang="0">
                    <a:pos x="15" y="0"/>
                  </a:cxn>
                  <a:cxn ang="0">
                    <a:pos x="15" y="24"/>
                  </a:cxn>
                  <a:cxn ang="0">
                    <a:pos x="16" y="24"/>
                  </a:cxn>
                  <a:cxn ang="0">
                    <a:pos x="16" y="24"/>
                  </a:cxn>
                  <a:cxn ang="0">
                    <a:pos x="22" y="24"/>
                  </a:cxn>
                  <a:cxn ang="0">
                    <a:pos x="22" y="0"/>
                  </a:cxn>
                  <a:cxn ang="0">
                    <a:pos x="23" y="0"/>
                  </a:cxn>
                  <a:cxn ang="0">
                    <a:pos x="23" y="24"/>
                  </a:cxn>
                  <a:cxn ang="0">
                    <a:pos x="24" y="24"/>
                  </a:cxn>
                  <a:cxn ang="0">
                    <a:pos x="24" y="24"/>
                  </a:cxn>
                </a:cxnLst>
                <a:rect l="0" t="0" r="r" b="b"/>
                <a:pathLst>
                  <a:path w="24" h="24">
                    <a:moveTo>
                      <a:pt x="0" y="24"/>
                    </a:moveTo>
                    <a:lnTo>
                      <a:pt x="6" y="24"/>
                    </a:lnTo>
                    <a:lnTo>
                      <a:pt x="6" y="0"/>
                    </a:lnTo>
                    <a:lnTo>
                      <a:pt x="7" y="0"/>
                    </a:lnTo>
                    <a:lnTo>
                      <a:pt x="7" y="24"/>
                    </a:lnTo>
                    <a:lnTo>
                      <a:pt x="8" y="24"/>
                    </a:lnTo>
                    <a:lnTo>
                      <a:pt x="8" y="24"/>
                    </a:lnTo>
                    <a:lnTo>
                      <a:pt x="14" y="24"/>
                    </a:lnTo>
                    <a:lnTo>
                      <a:pt x="14" y="0"/>
                    </a:lnTo>
                    <a:lnTo>
                      <a:pt x="15" y="0"/>
                    </a:lnTo>
                    <a:lnTo>
                      <a:pt x="15" y="24"/>
                    </a:lnTo>
                    <a:lnTo>
                      <a:pt x="16" y="24"/>
                    </a:lnTo>
                    <a:lnTo>
                      <a:pt x="16" y="24"/>
                    </a:lnTo>
                    <a:lnTo>
                      <a:pt x="22" y="24"/>
                    </a:lnTo>
                    <a:lnTo>
                      <a:pt x="22" y="0"/>
                    </a:lnTo>
                    <a:lnTo>
                      <a:pt x="23" y="0"/>
                    </a:lnTo>
                    <a:lnTo>
                      <a:pt x="23" y="24"/>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2" name="Rectangle 26"/>
              <p:cNvSpPr>
                <a:spLocks noChangeArrowheads="1"/>
              </p:cNvSpPr>
              <p:nvPr/>
            </p:nvSpPr>
            <p:spPr bwMode="auto">
              <a:xfrm>
                <a:off x="1919" y="3028"/>
                <a:ext cx="109" cy="14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3" name="Rectangle 27"/>
              <p:cNvSpPr>
                <a:spLocks noChangeArrowheads="1"/>
              </p:cNvSpPr>
              <p:nvPr/>
            </p:nvSpPr>
            <p:spPr bwMode="auto">
              <a:xfrm>
                <a:off x="1883" y="3182"/>
                <a:ext cx="199"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24" name="Rectangle 28"/>
              <p:cNvSpPr>
                <a:spLocks noChangeArrowheads="1"/>
              </p:cNvSpPr>
              <p:nvPr/>
            </p:nvSpPr>
            <p:spPr bwMode="auto">
              <a:xfrm>
                <a:off x="1872" y="3246"/>
                <a:ext cx="217"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Sequence3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25" name="Rectangle 29"/>
              <p:cNvSpPr>
                <a:spLocks noChangeArrowheads="1"/>
              </p:cNvSpPr>
              <p:nvPr/>
            </p:nvSpPr>
            <p:spPr bwMode="auto">
              <a:xfrm>
                <a:off x="1828" y="1114"/>
                <a:ext cx="109" cy="1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6" name="Freeform 30"/>
              <p:cNvSpPr>
                <a:spLocks/>
              </p:cNvSpPr>
              <p:nvPr/>
            </p:nvSpPr>
            <p:spPr bwMode="auto">
              <a:xfrm>
                <a:off x="1836" y="1124"/>
                <a:ext cx="87" cy="119"/>
              </a:xfrm>
              <a:custGeom>
                <a:avLst/>
                <a:gdLst/>
                <a:ahLst/>
                <a:cxnLst>
                  <a:cxn ang="0">
                    <a:pos x="0" y="24"/>
                  </a:cxn>
                  <a:cxn ang="0">
                    <a:pos x="5" y="24"/>
                  </a:cxn>
                  <a:cxn ang="0">
                    <a:pos x="5" y="0"/>
                  </a:cxn>
                  <a:cxn ang="0">
                    <a:pos x="8" y="0"/>
                  </a:cxn>
                  <a:cxn ang="0">
                    <a:pos x="8" y="24"/>
                  </a:cxn>
                  <a:cxn ang="0">
                    <a:pos x="8" y="24"/>
                  </a:cxn>
                  <a:cxn ang="0">
                    <a:pos x="13" y="24"/>
                  </a:cxn>
                  <a:cxn ang="0">
                    <a:pos x="13" y="0"/>
                  </a:cxn>
                  <a:cxn ang="0">
                    <a:pos x="16" y="0"/>
                  </a:cxn>
                  <a:cxn ang="0">
                    <a:pos x="16" y="24"/>
                  </a:cxn>
                  <a:cxn ang="0">
                    <a:pos x="16" y="24"/>
                  </a:cxn>
                  <a:cxn ang="0">
                    <a:pos x="21" y="24"/>
                  </a:cxn>
                  <a:cxn ang="0">
                    <a:pos x="21" y="0"/>
                  </a:cxn>
                  <a:cxn ang="0">
                    <a:pos x="24" y="0"/>
                  </a:cxn>
                  <a:cxn ang="0">
                    <a:pos x="24" y="24"/>
                  </a:cxn>
                  <a:cxn ang="0">
                    <a:pos x="24" y="24"/>
                  </a:cxn>
                </a:cxnLst>
                <a:rect l="0" t="0" r="r" b="b"/>
                <a:pathLst>
                  <a:path w="24" h="24">
                    <a:moveTo>
                      <a:pt x="0" y="24"/>
                    </a:moveTo>
                    <a:lnTo>
                      <a:pt x="5" y="24"/>
                    </a:lnTo>
                    <a:lnTo>
                      <a:pt x="5" y="0"/>
                    </a:lnTo>
                    <a:lnTo>
                      <a:pt x="8" y="0"/>
                    </a:lnTo>
                    <a:lnTo>
                      <a:pt x="8" y="24"/>
                    </a:lnTo>
                    <a:lnTo>
                      <a:pt x="8" y="24"/>
                    </a:lnTo>
                    <a:lnTo>
                      <a:pt x="13" y="24"/>
                    </a:lnTo>
                    <a:lnTo>
                      <a:pt x="13" y="0"/>
                    </a:lnTo>
                    <a:lnTo>
                      <a:pt x="16" y="0"/>
                    </a:lnTo>
                    <a:lnTo>
                      <a:pt x="16" y="24"/>
                    </a:lnTo>
                    <a:lnTo>
                      <a:pt x="16" y="24"/>
                    </a:lnTo>
                    <a:lnTo>
                      <a:pt x="21" y="24"/>
                    </a:lnTo>
                    <a:lnTo>
                      <a:pt x="21" y="0"/>
                    </a:lnTo>
                    <a:lnTo>
                      <a:pt x="24" y="0"/>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7" name="Rectangle 31"/>
              <p:cNvSpPr>
                <a:spLocks noChangeArrowheads="1"/>
              </p:cNvSpPr>
              <p:nvPr/>
            </p:nvSpPr>
            <p:spPr bwMode="auto">
              <a:xfrm>
                <a:off x="1828" y="1114"/>
                <a:ext cx="109" cy="14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8" name="Rectangle 32"/>
              <p:cNvSpPr>
                <a:spLocks noChangeArrowheads="1"/>
              </p:cNvSpPr>
              <p:nvPr/>
            </p:nvSpPr>
            <p:spPr bwMode="auto">
              <a:xfrm>
                <a:off x="1792" y="1268"/>
                <a:ext cx="199"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29" name="Rectangle 33"/>
              <p:cNvSpPr>
                <a:spLocks noChangeArrowheads="1"/>
              </p:cNvSpPr>
              <p:nvPr/>
            </p:nvSpPr>
            <p:spPr bwMode="auto">
              <a:xfrm>
                <a:off x="1781" y="1333"/>
                <a:ext cx="217"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Sequence2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30" name="Rectangle 34"/>
              <p:cNvSpPr>
                <a:spLocks noChangeArrowheads="1"/>
              </p:cNvSpPr>
              <p:nvPr/>
            </p:nvSpPr>
            <p:spPr bwMode="auto">
              <a:xfrm>
                <a:off x="1104" y="3152"/>
                <a:ext cx="108" cy="1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1" name="Freeform 35"/>
              <p:cNvSpPr>
                <a:spLocks/>
              </p:cNvSpPr>
              <p:nvPr/>
            </p:nvSpPr>
            <p:spPr bwMode="auto">
              <a:xfrm>
                <a:off x="1111" y="3162"/>
                <a:ext cx="87" cy="119"/>
              </a:xfrm>
              <a:custGeom>
                <a:avLst/>
                <a:gdLst/>
                <a:ahLst/>
                <a:cxnLst>
                  <a:cxn ang="0">
                    <a:pos x="0" y="24"/>
                  </a:cxn>
                  <a:cxn ang="0">
                    <a:pos x="2" y="24"/>
                  </a:cxn>
                  <a:cxn ang="0">
                    <a:pos x="2" y="0"/>
                  </a:cxn>
                  <a:cxn ang="0">
                    <a:pos x="3" y="0"/>
                  </a:cxn>
                  <a:cxn ang="0">
                    <a:pos x="3" y="24"/>
                  </a:cxn>
                  <a:cxn ang="0">
                    <a:pos x="8" y="24"/>
                  </a:cxn>
                  <a:cxn ang="0">
                    <a:pos x="8" y="24"/>
                  </a:cxn>
                  <a:cxn ang="0">
                    <a:pos x="10" y="24"/>
                  </a:cxn>
                  <a:cxn ang="0">
                    <a:pos x="10" y="0"/>
                  </a:cxn>
                  <a:cxn ang="0">
                    <a:pos x="11" y="0"/>
                  </a:cxn>
                  <a:cxn ang="0">
                    <a:pos x="11" y="24"/>
                  </a:cxn>
                  <a:cxn ang="0">
                    <a:pos x="16" y="24"/>
                  </a:cxn>
                  <a:cxn ang="0">
                    <a:pos x="16" y="24"/>
                  </a:cxn>
                  <a:cxn ang="0">
                    <a:pos x="18" y="24"/>
                  </a:cxn>
                  <a:cxn ang="0">
                    <a:pos x="18" y="0"/>
                  </a:cxn>
                  <a:cxn ang="0">
                    <a:pos x="19" y="0"/>
                  </a:cxn>
                  <a:cxn ang="0">
                    <a:pos x="19" y="24"/>
                  </a:cxn>
                  <a:cxn ang="0">
                    <a:pos x="24" y="24"/>
                  </a:cxn>
                  <a:cxn ang="0">
                    <a:pos x="24" y="24"/>
                  </a:cxn>
                </a:cxnLst>
                <a:rect l="0" t="0" r="r" b="b"/>
                <a:pathLst>
                  <a:path w="24" h="24">
                    <a:moveTo>
                      <a:pt x="0" y="24"/>
                    </a:moveTo>
                    <a:lnTo>
                      <a:pt x="2" y="24"/>
                    </a:lnTo>
                    <a:lnTo>
                      <a:pt x="2" y="0"/>
                    </a:lnTo>
                    <a:lnTo>
                      <a:pt x="3" y="0"/>
                    </a:lnTo>
                    <a:lnTo>
                      <a:pt x="3" y="24"/>
                    </a:lnTo>
                    <a:lnTo>
                      <a:pt x="8" y="24"/>
                    </a:lnTo>
                    <a:lnTo>
                      <a:pt x="8" y="24"/>
                    </a:lnTo>
                    <a:lnTo>
                      <a:pt x="10" y="24"/>
                    </a:lnTo>
                    <a:lnTo>
                      <a:pt x="10" y="0"/>
                    </a:lnTo>
                    <a:lnTo>
                      <a:pt x="11" y="0"/>
                    </a:lnTo>
                    <a:lnTo>
                      <a:pt x="11" y="24"/>
                    </a:lnTo>
                    <a:lnTo>
                      <a:pt x="16" y="24"/>
                    </a:lnTo>
                    <a:lnTo>
                      <a:pt x="16" y="24"/>
                    </a:lnTo>
                    <a:lnTo>
                      <a:pt x="18" y="24"/>
                    </a:lnTo>
                    <a:lnTo>
                      <a:pt x="18" y="0"/>
                    </a:lnTo>
                    <a:lnTo>
                      <a:pt x="19" y="0"/>
                    </a:lnTo>
                    <a:lnTo>
                      <a:pt x="19" y="24"/>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2" name="Rectangle 36"/>
              <p:cNvSpPr>
                <a:spLocks noChangeArrowheads="1"/>
              </p:cNvSpPr>
              <p:nvPr/>
            </p:nvSpPr>
            <p:spPr bwMode="auto">
              <a:xfrm>
                <a:off x="1104" y="3152"/>
                <a:ext cx="108" cy="14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3" name="Rectangle 37"/>
              <p:cNvSpPr>
                <a:spLocks noChangeArrowheads="1"/>
              </p:cNvSpPr>
              <p:nvPr/>
            </p:nvSpPr>
            <p:spPr bwMode="auto">
              <a:xfrm>
                <a:off x="1067" y="3306"/>
                <a:ext cx="199"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34" name="Rectangle 38"/>
              <p:cNvSpPr>
                <a:spLocks noChangeArrowheads="1"/>
              </p:cNvSpPr>
              <p:nvPr/>
            </p:nvSpPr>
            <p:spPr bwMode="auto">
              <a:xfrm>
                <a:off x="1056" y="3371"/>
                <a:ext cx="217"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Sequence1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35" name="Rectangle 39"/>
              <p:cNvSpPr>
                <a:spLocks noChangeArrowheads="1"/>
              </p:cNvSpPr>
              <p:nvPr/>
            </p:nvSpPr>
            <p:spPr bwMode="auto">
              <a:xfrm>
                <a:off x="1104" y="1164"/>
                <a:ext cx="108" cy="1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6" name="Freeform 40"/>
              <p:cNvSpPr>
                <a:spLocks/>
              </p:cNvSpPr>
              <p:nvPr/>
            </p:nvSpPr>
            <p:spPr bwMode="auto">
              <a:xfrm>
                <a:off x="1111" y="1174"/>
                <a:ext cx="87" cy="119"/>
              </a:xfrm>
              <a:custGeom>
                <a:avLst/>
                <a:gdLst/>
                <a:ahLst/>
                <a:cxnLst>
                  <a:cxn ang="0">
                    <a:pos x="0" y="24"/>
                  </a:cxn>
                  <a:cxn ang="0">
                    <a:pos x="1" y="24"/>
                  </a:cxn>
                  <a:cxn ang="0">
                    <a:pos x="1" y="0"/>
                  </a:cxn>
                  <a:cxn ang="0">
                    <a:pos x="4" y="0"/>
                  </a:cxn>
                  <a:cxn ang="0">
                    <a:pos x="4" y="24"/>
                  </a:cxn>
                  <a:cxn ang="0">
                    <a:pos x="8" y="24"/>
                  </a:cxn>
                  <a:cxn ang="0">
                    <a:pos x="8" y="24"/>
                  </a:cxn>
                  <a:cxn ang="0">
                    <a:pos x="9" y="24"/>
                  </a:cxn>
                  <a:cxn ang="0">
                    <a:pos x="9" y="0"/>
                  </a:cxn>
                  <a:cxn ang="0">
                    <a:pos x="12" y="0"/>
                  </a:cxn>
                  <a:cxn ang="0">
                    <a:pos x="12" y="24"/>
                  </a:cxn>
                  <a:cxn ang="0">
                    <a:pos x="16" y="24"/>
                  </a:cxn>
                  <a:cxn ang="0">
                    <a:pos x="16" y="24"/>
                  </a:cxn>
                  <a:cxn ang="0">
                    <a:pos x="17" y="24"/>
                  </a:cxn>
                  <a:cxn ang="0">
                    <a:pos x="17" y="0"/>
                  </a:cxn>
                  <a:cxn ang="0">
                    <a:pos x="20" y="0"/>
                  </a:cxn>
                  <a:cxn ang="0">
                    <a:pos x="20" y="24"/>
                  </a:cxn>
                  <a:cxn ang="0">
                    <a:pos x="24" y="24"/>
                  </a:cxn>
                  <a:cxn ang="0">
                    <a:pos x="24" y="24"/>
                  </a:cxn>
                </a:cxnLst>
                <a:rect l="0" t="0" r="r" b="b"/>
                <a:pathLst>
                  <a:path w="24" h="24">
                    <a:moveTo>
                      <a:pt x="0" y="24"/>
                    </a:moveTo>
                    <a:lnTo>
                      <a:pt x="1" y="24"/>
                    </a:lnTo>
                    <a:lnTo>
                      <a:pt x="1" y="0"/>
                    </a:lnTo>
                    <a:lnTo>
                      <a:pt x="4" y="0"/>
                    </a:lnTo>
                    <a:lnTo>
                      <a:pt x="4" y="24"/>
                    </a:lnTo>
                    <a:lnTo>
                      <a:pt x="8" y="24"/>
                    </a:lnTo>
                    <a:lnTo>
                      <a:pt x="8" y="24"/>
                    </a:lnTo>
                    <a:lnTo>
                      <a:pt x="9" y="24"/>
                    </a:lnTo>
                    <a:lnTo>
                      <a:pt x="9" y="0"/>
                    </a:lnTo>
                    <a:lnTo>
                      <a:pt x="12" y="0"/>
                    </a:lnTo>
                    <a:lnTo>
                      <a:pt x="12" y="24"/>
                    </a:lnTo>
                    <a:lnTo>
                      <a:pt x="16" y="24"/>
                    </a:lnTo>
                    <a:lnTo>
                      <a:pt x="16" y="24"/>
                    </a:lnTo>
                    <a:lnTo>
                      <a:pt x="17" y="24"/>
                    </a:lnTo>
                    <a:lnTo>
                      <a:pt x="17" y="0"/>
                    </a:lnTo>
                    <a:lnTo>
                      <a:pt x="20" y="0"/>
                    </a:lnTo>
                    <a:lnTo>
                      <a:pt x="20" y="24"/>
                    </a:lnTo>
                    <a:lnTo>
                      <a:pt x="24" y="24"/>
                    </a:lnTo>
                    <a:lnTo>
                      <a:pt x="24" y="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7" name="Rectangle 41"/>
              <p:cNvSpPr>
                <a:spLocks noChangeArrowheads="1"/>
              </p:cNvSpPr>
              <p:nvPr/>
            </p:nvSpPr>
            <p:spPr bwMode="auto">
              <a:xfrm>
                <a:off x="1104" y="1164"/>
                <a:ext cx="108" cy="14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8" name="Rectangle 42"/>
              <p:cNvSpPr>
                <a:spLocks noChangeArrowheads="1"/>
              </p:cNvSpPr>
              <p:nvPr/>
            </p:nvSpPr>
            <p:spPr bwMode="auto">
              <a:xfrm>
                <a:off x="1067" y="1318"/>
                <a:ext cx="199"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Repeating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39" name="Rectangle 43"/>
              <p:cNvSpPr>
                <a:spLocks noChangeArrowheads="1"/>
              </p:cNvSpPr>
              <p:nvPr/>
            </p:nvSpPr>
            <p:spPr bwMode="auto">
              <a:xfrm>
                <a:off x="1067" y="1382"/>
                <a:ext cx="196"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Sequence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40" name="Rectangle 44"/>
              <p:cNvSpPr>
                <a:spLocks noChangeArrowheads="1"/>
              </p:cNvSpPr>
              <p:nvPr/>
            </p:nvSpPr>
            <p:spPr bwMode="auto">
              <a:xfrm>
                <a:off x="1448" y="3545"/>
                <a:ext cx="109" cy="15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41" name="Rectangle 45"/>
              <p:cNvSpPr>
                <a:spLocks noChangeArrowheads="1"/>
              </p:cNvSpPr>
              <p:nvPr/>
            </p:nvSpPr>
            <p:spPr bwMode="auto">
              <a:xfrm>
                <a:off x="1448" y="3545"/>
                <a:ext cx="109" cy="15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42" name="Rectangle 46"/>
              <p:cNvSpPr>
                <a:spLocks noChangeArrowheads="1"/>
              </p:cNvSpPr>
              <p:nvPr/>
            </p:nvSpPr>
            <p:spPr bwMode="auto">
              <a:xfrm>
                <a:off x="1459" y="3584"/>
                <a:ext cx="101"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43" name="Rectangle 47"/>
              <p:cNvSpPr>
                <a:spLocks noChangeArrowheads="1"/>
              </p:cNvSpPr>
              <p:nvPr/>
            </p:nvSpPr>
            <p:spPr bwMode="auto">
              <a:xfrm>
                <a:off x="1437" y="3401"/>
                <a:ext cx="145"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44" name="Rectangle 48"/>
              <p:cNvSpPr>
                <a:spLocks noChangeArrowheads="1"/>
              </p:cNvSpPr>
              <p:nvPr/>
            </p:nvSpPr>
            <p:spPr bwMode="auto">
              <a:xfrm>
                <a:off x="1415" y="3465"/>
                <a:ext cx="196"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Operator3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45" name="Rectangle 49"/>
              <p:cNvSpPr>
                <a:spLocks noChangeArrowheads="1"/>
              </p:cNvSpPr>
              <p:nvPr/>
            </p:nvSpPr>
            <p:spPr bwMode="auto">
              <a:xfrm>
                <a:off x="2100" y="3619"/>
                <a:ext cx="109" cy="15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46" name="Rectangle 50"/>
              <p:cNvSpPr>
                <a:spLocks noChangeArrowheads="1"/>
              </p:cNvSpPr>
              <p:nvPr/>
            </p:nvSpPr>
            <p:spPr bwMode="auto">
              <a:xfrm>
                <a:off x="2100" y="3619"/>
                <a:ext cx="109" cy="15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47" name="Rectangle 51"/>
              <p:cNvSpPr>
                <a:spLocks noChangeArrowheads="1"/>
              </p:cNvSpPr>
              <p:nvPr/>
            </p:nvSpPr>
            <p:spPr bwMode="auto">
              <a:xfrm>
                <a:off x="2111" y="3659"/>
                <a:ext cx="101"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48" name="Rectangle 52"/>
              <p:cNvSpPr>
                <a:spLocks noChangeArrowheads="1"/>
              </p:cNvSpPr>
              <p:nvPr/>
            </p:nvSpPr>
            <p:spPr bwMode="auto">
              <a:xfrm>
                <a:off x="2089" y="3475"/>
                <a:ext cx="145"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49" name="Rectangle 53"/>
              <p:cNvSpPr>
                <a:spLocks noChangeArrowheads="1"/>
              </p:cNvSpPr>
              <p:nvPr/>
            </p:nvSpPr>
            <p:spPr bwMode="auto">
              <a:xfrm>
                <a:off x="2068" y="3540"/>
                <a:ext cx="196"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Operator2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50" name="Rectangle 54"/>
              <p:cNvSpPr>
                <a:spLocks noChangeArrowheads="1"/>
              </p:cNvSpPr>
              <p:nvPr/>
            </p:nvSpPr>
            <p:spPr bwMode="auto">
              <a:xfrm>
                <a:off x="1991" y="1755"/>
                <a:ext cx="109" cy="15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51" name="Rectangle 55"/>
              <p:cNvSpPr>
                <a:spLocks noChangeArrowheads="1"/>
              </p:cNvSpPr>
              <p:nvPr/>
            </p:nvSpPr>
            <p:spPr bwMode="auto">
              <a:xfrm>
                <a:off x="1991" y="1755"/>
                <a:ext cx="109" cy="15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52" name="Rectangle 56"/>
              <p:cNvSpPr>
                <a:spLocks noChangeArrowheads="1"/>
              </p:cNvSpPr>
              <p:nvPr/>
            </p:nvSpPr>
            <p:spPr bwMode="auto">
              <a:xfrm>
                <a:off x="2002" y="1795"/>
                <a:ext cx="101"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53" name="Rectangle 57"/>
              <p:cNvSpPr>
                <a:spLocks noChangeArrowheads="1"/>
              </p:cNvSpPr>
              <p:nvPr/>
            </p:nvSpPr>
            <p:spPr bwMode="auto">
              <a:xfrm>
                <a:off x="1981" y="1611"/>
                <a:ext cx="145"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54" name="Rectangle 58"/>
              <p:cNvSpPr>
                <a:spLocks noChangeArrowheads="1"/>
              </p:cNvSpPr>
              <p:nvPr/>
            </p:nvSpPr>
            <p:spPr bwMode="auto">
              <a:xfrm>
                <a:off x="1959" y="1676"/>
                <a:ext cx="196"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Operator1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55" name="Rectangle 59"/>
              <p:cNvSpPr>
                <a:spLocks noChangeArrowheads="1"/>
              </p:cNvSpPr>
              <p:nvPr/>
            </p:nvSpPr>
            <p:spPr bwMode="auto">
              <a:xfrm>
                <a:off x="1375" y="1656"/>
                <a:ext cx="109" cy="15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56" name="Rectangle 60"/>
              <p:cNvSpPr>
                <a:spLocks noChangeArrowheads="1"/>
              </p:cNvSpPr>
              <p:nvPr/>
            </p:nvSpPr>
            <p:spPr bwMode="auto">
              <a:xfrm>
                <a:off x="1375" y="1656"/>
                <a:ext cx="109" cy="15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57" name="Rectangle 61"/>
              <p:cNvSpPr>
                <a:spLocks noChangeArrowheads="1"/>
              </p:cNvSpPr>
              <p:nvPr/>
            </p:nvSpPr>
            <p:spPr bwMode="auto">
              <a:xfrm>
                <a:off x="1386" y="1696"/>
                <a:ext cx="101"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NOT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58" name="Rectangle 62"/>
              <p:cNvSpPr>
                <a:spLocks noChangeArrowheads="1"/>
              </p:cNvSpPr>
              <p:nvPr/>
            </p:nvSpPr>
            <p:spPr bwMode="auto">
              <a:xfrm>
                <a:off x="1365" y="1512"/>
                <a:ext cx="145"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Logical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59" name="Rectangle 63"/>
              <p:cNvSpPr>
                <a:spLocks noChangeArrowheads="1"/>
              </p:cNvSpPr>
              <p:nvPr/>
            </p:nvSpPr>
            <p:spPr bwMode="auto">
              <a:xfrm>
                <a:off x="1354" y="1576"/>
                <a:ext cx="174" cy="8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Helvetica" charset="0"/>
                    <a:cs typeface="Arial" pitchFamily="34" charset="0"/>
                  </a:rPr>
                  <a:t>Operator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60" name="Rectangle 64"/>
              <p:cNvSpPr>
                <a:spLocks noChangeArrowheads="1"/>
              </p:cNvSpPr>
              <p:nvPr/>
            </p:nvSpPr>
            <p:spPr bwMode="auto">
              <a:xfrm>
                <a:off x="1712" y="3699"/>
                <a:ext cx="160" cy="29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61" name="Rectangle 65"/>
              <p:cNvSpPr>
                <a:spLocks noChangeArrowheads="1"/>
              </p:cNvSpPr>
              <p:nvPr/>
            </p:nvSpPr>
            <p:spPr bwMode="auto">
              <a:xfrm>
                <a:off x="1712" y="3699"/>
                <a:ext cx="160" cy="29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62" name="Rectangle 66"/>
              <p:cNvSpPr>
                <a:spLocks noChangeArrowheads="1"/>
              </p:cNvSpPr>
              <p:nvPr/>
            </p:nvSpPr>
            <p:spPr bwMode="auto">
              <a:xfrm rot="16200000">
                <a:off x="1745" y="3682"/>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63" name="Rectangle 67"/>
              <p:cNvSpPr>
                <a:spLocks noChangeArrowheads="1"/>
              </p:cNvSpPr>
              <p:nvPr/>
            </p:nvSpPr>
            <p:spPr bwMode="auto">
              <a:xfrm rot="16200000">
                <a:off x="1738" y="3908"/>
                <a:ext cx="62"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64" name="Rectangle 68"/>
              <p:cNvSpPr>
                <a:spLocks noChangeArrowheads="1"/>
              </p:cNvSpPr>
              <p:nvPr/>
            </p:nvSpPr>
            <p:spPr bwMode="auto">
              <a:xfrm rot="16200000">
                <a:off x="1815" y="3684"/>
                <a:ext cx="51"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65" name="Rectangle 69"/>
              <p:cNvSpPr>
                <a:spLocks noChangeArrowheads="1"/>
              </p:cNvSpPr>
              <p:nvPr/>
            </p:nvSpPr>
            <p:spPr bwMode="auto">
              <a:xfrm rot="16200000">
                <a:off x="1817" y="3915"/>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66" name="Freeform 70"/>
              <p:cNvSpPr>
                <a:spLocks/>
              </p:cNvSpPr>
              <p:nvPr/>
            </p:nvSpPr>
            <p:spPr bwMode="auto">
              <a:xfrm>
                <a:off x="1720" y="3813"/>
                <a:ext cx="50" cy="6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67" name="Freeform 71"/>
              <p:cNvSpPr>
                <a:spLocks/>
              </p:cNvSpPr>
              <p:nvPr/>
            </p:nvSpPr>
            <p:spPr bwMode="auto">
              <a:xfrm>
                <a:off x="1781" y="3744"/>
                <a:ext cx="40" cy="19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68" name="Freeform 72"/>
              <p:cNvSpPr>
                <a:spLocks/>
              </p:cNvSpPr>
              <p:nvPr/>
            </p:nvSpPr>
            <p:spPr bwMode="auto">
              <a:xfrm>
                <a:off x="1799" y="3868"/>
                <a:ext cx="15" cy="35"/>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69" name="Freeform 73"/>
              <p:cNvSpPr>
                <a:spLocks/>
              </p:cNvSpPr>
              <p:nvPr/>
            </p:nvSpPr>
            <p:spPr bwMode="auto">
              <a:xfrm>
                <a:off x="1821" y="3758"/>
                <a:ext cx="18" cy="70"/>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0" name="Freeform 74"/>
              <p:cNvSpPr>
                <a:spLocks/>
              </p:cNvSpPr>
              <p:nvPr/>
            </p:nvSpPr>
            <p:spPr bwMode="auto">
              <a:xfrm>
                <a:off x="1821" y="3828"/>
                <a:ext cx="36" cy="25"/>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1" name="Freeform 75"/>
              <p:cNvSpPr>
                <a:spLocks/>
              </p:cNvSpPr>
              <p:nvPr/>
            </p:nvSpPr>
            <p:spPr bwMode="auto">
              <a:xfrm>
                <a:off x="1821" y="3853"/>
                <a:ext cx="18" cy="74"/>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2" name="Rectangle 76"/>
              <p:cNvSpPr>
                <a:spLocks noChangeArrowheads="1"/>
              </p:cNvSpPr>
              <p:nvPr/>
            </p:nvSpPr>
            <p:spPr bwMode="auto">
              <a:xfrm>
                <a:off x="1712" y="3699"/>
                <a:ext cx="160" cy="29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3" name="Freeform 77"/>
              <p:cNvSpPr>
                <a:spLocks/>
              </p:cNvSpPr>
              <p:nvPr/>
            </p:nvSpPr>
            <p:spPr bwMode="auto">
              <a:xfrm>
                <a:off x="1741" y="3992"/>
                <a:ext cx="22" cy="20"/>
              </a:xfrm>
              <a:custGeom>
                <a:avLst/>
                <a:gdLst/>
                <a:ahLst/>
                <a:cxnLst>
                  <a:cxn ang="0">
                    <a:pos x="22" y="0"/>
                  </a:cxn>
                  <a:cxn ang="0">
                    <a:pos x="11" y="20"/>
                  </a:cxn>
                  <a:cxn ang="0">
                    <a:pos x="0" y="0"/>
                  </a:cxn>
                </a:cxnLst>
                <a:rect l="0" t="0" r="r" b="b"/>
                <a:pathLst>
                  <a:path w="22" h="20">
                    <a:moveTo>
                      <a:pt x="22" y="0"/>
                    </a:moveTo>
                    <a:lnTo>
                      <a:pt x="11" y="2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4" name="Rectangle 78"/>
              <p:cNvSpPr>
                <a:spLocks noChangeArrowheads="1"/>
              </p:cNvSpPr>
              <p:nvPr/>
            </p:nvSpPr>
            <p:spPr bwMode="auto">
              <a:xfrm>
                <a:off x="1433" y="3813"/>
                <a:ext cx="279"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Verdana" pitchFamily="34" charset="0"/>
                    <a:cs typeface="Arial" pitchFamily="34" charset="0"/>
                  </a:rPr>
                  <a:t>IGBT/Diode7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75" name="Rectangle 79"/>
              <p:cNvSpPr>
                <a:spLocks noChangeArrowheads="1"/>
              </p:cNvSpPr>
              <p:nvPr/>
            </p:nvSpPr>
            <p:spPr bwMode="auto">
              <a:xfrm>
                <a:off x="2347" y="3748"/>
                <a:ext cx="159" cy="29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6" name="Rectangle 80"/>
              <p:cNvSpPr>
                <a:spLocks noChangeArrowheads="1"/>
              </p:cNvSpPr>
              <p:nvPr/>
            </p:nvSpPr>
            <p:spPr bwMode="auto">
              <a:xfrm>
                <a:off x="2347" y="3748"/>
                <a:ext cx="159" cy="29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7" name="Rectangle 81"/>
              <p:cNvSpPr>
                <a:spLocks noChangeArrowheads="1"/>
              </p:cNvSpPr>
              <p:nvPr/>
            </p:nvSpPr>
            <p:spPr bwMode="auto">
              <a:xfrm rot="16200000">
                <a:off x="2379" y="3731"/>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78" name="Rectangle 82"/>
              <p:cNvSpPr>
                <a:spLocks noChangeArrowheads="1"/>
              </p:cNvSpPr>
              <p:nvPr/>
            </p:nvSpPr>
            <p:spPr bwMode="auto">
              <a:xfrm rot="16200000">
                <a:off x="2372" y="3958"/>
                <a:ext cx="62"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79" name="Rectangle 83"/>
              <p:cNvSpPr>
                <a:spLocks noChangeArrowheads="1"/>
              </p:cNvSpPr>
              <p:nvPr/>
            </p:nvSpPr>
            <p:spPr bwMode="auto">
              <a:xfrm rot="16200000">
                <a:off x="2449" y="3734"/>
                <a:ext cx="51"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80" name="Rectangle 84"/>
              <p:cNvSpPr>
                <a:spLocks noChangeArrowheads="1"/>
              </p:cNvSpPr>
              <p:nvPr/>
            </p:nvSpPr>
            <p:spPr bwMode="auto">
              <a:xfrm rot="16200000">
                <a:off x="2451" y="3965"/>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81" name="Freeform 85"/>
              <p:cNvSpPr>
                <a:spLocks/>
              </p:cNvSpPr>
              <p:nvPr/>
            </p:nvSpPr>
            <p:spPr bwMode="auto">
              <a:xfrm>
                <a:off x="2354" y="3863"/>
                <a:ext cx="51" cy="59"/>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2" name="Freeform 86"/>
              <p:cNvSpPr>
                <a:spLocks/>
              </p:cNvSpPr>
              <p:nvPr/>
            </p:nvSpPr>
            <p:spPr bwMode="auto">
              <a:xfrm>
                <a:off x="2415" y="3793"/>
                <a:ext cx="40" cy="19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3" name="Freeform 87"/>
              <p:cNvSpPr>
                <a:spLocks/>
              </p:cNvSpPr>
              <p:nvPr/>
            </p:nvSpPr>
            <p:spPr bwMode="auto">
              <a:xfrm>
                <a:off x="2434" y="3917"/>
                <a:ext cx="14" cy="35"/>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4" name="Freeform 88"/>
              <p:cNvSpPr>
                <a:spLocks/>
              </p:cNvSpPr>
              <p:nvPr/>
            </p:nvSpPr>
            <p:spPr bwMode="auto">
              <a:xfrm>
                <a:off x="2455" y="3808"/>
                <a:ext cx="18" cy="70"/>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5" name="Freeform 89"/>
              <p:cNvSpPr>
                <a:spLocks/>
              </p:cNvSpPr>
              <p:nvPr/>
            </p:nvSpPr>
            <p:spPr bwMode="auto">
              <a:xfrm>
                <a:off x="2455" y="3878"/>
                <a:ext cx="37" cy="25"/>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6" name="Freeform 90"/>
              <p:cNvSpPr>
                <a:spLocks/>
              </p:cNvSpPr>
              <p:nvPr/>
            </p:nvSpPr>
            <p:spPr bwMode="auto">
              <a:xfrm>
                <a:off x="2455" y="3903"/>
                <a:ext cx="18" cy="74"/>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7" name="Rectangle 91"/>
              <p:cNvSpPr>
                <a:spLocks noChangeArrowheads="1"/>
              </p:cNvSpPr>
              <p:nvPr/>
            </p:nvSpPr>
            <p:spPr bwMode="auto">
              <a:xfrm>
                <a:off x="2347" y="3748"/>
                <a:ext cx="159" cy="29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8" name="Freeform 92"/>
              <p:cNvSpPr>
                <a:spLocks/>
              </p:cNvSpPr>
              <p:nvPr/>
            </p:nvSpPr>
            <p:spPr bwMode="auto">
              <a:xfrm>
                <a:off x="2376" y="4042"/>
                <a:ext cx="21" cy="20"/>
              </a:xfrm>
              <a:custGeom>
                <a:avLst/>
                <a:gdLst/>
                <a:ahLst/>
                <a:cxnLst>
                  <a:cxn ang="0">
                    <a:pos x="21" y="0"/>
                  </a:cxn>
                  <a:cxn ang="0">
                    <a:pos x="10" y="20"/>
                  </a:cxn>
                  <a:cxn ang="0">
                    <a:pos x="0" y="0"/>
                  </a:cxn>
                </a:cxnLst>
                <a:rect l="0" t="0" r="r" b="b"/>
                <a:pathLst>
                  <a:path w="21" h="20">
                    <a:moveTo>
                      <a:pt x="21" y="0"/>
                    </a:moveTo>
                    <a:lnTo>
                      <a:pt x="10" y="2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9" name="Rectangle 93"/>
              <p:cNvSpPr>
                <a:spLocks noChangeArrowheads="1"/>
              </p:cNvSpPr>
              <p:nvPr/>
            </p:nvSpPr>
            <p:spPr bwMode="auto">
              <a:xfrm>
                <a:off x="2068" y="3863"/>
                <a:ext cx="279"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Verdana" pitchFamily="34" charset="0"/>
                    <a:cs typeface="Arial" pitchFamily="34" charset="0"/>
                  </a:rPr>
                  <a:t>IGBT/Diode6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0" name="Rectangle 94"/>
              <p:cNvSpPr>
                <a:spLocks noChangeArrowheads="1"/>
              </p:cNvSpPr>
              <p:nvPr/>
            </p:nvSpPr>
            <p:spPr bwMode="auto">
              <a:xfrm>
                <a:off x="1676" y="3102"/>
                <a:ext cx="160" cy="29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1" name="Rectangle 95"/>
              <p:cNvSpPr>
                <a:spLocks noChangeArrowheads="1"/>
              </p:cNvSpPr>
              <p:nvPr/>
            </p:nvSpPr>
            <p:spPr bwMode="auto">
              <a:xfrm>
                <a:off x="1676" y="3102"/>
                <a:ext cx="160" cy="29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2" name="Rectangle 96"/>
              <p:cNvSpPr>
                <a:spLocks noChangeArrowheads="1"/>
              </p:cNvSpPr>
              <p:nvPr/>
            </p:nvSpPr>
            <p:spPr bwMode="auto">
              <a:xfrm rot="16200000">
                <a:off x="1708" y="3085"/>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3" name="Rectangle 97"/>
              <p:cNvSpPr>
                <a:spLocks noChangeArrowheads="1"/>
              </p:cNvSpPr>
              <p:nvPr/>
            </p:nvSpPr>
            <p:spPr bwMode="auto">
              <a:xfrm rot="16200000">
                <a:off x="1701" y="3312"/>
                <a:ext cx="62"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4" name="Rectangle 98"/>
              <p:cNvSpPr>
                <a:spLocks noChangeArrowheads="1"/>
              </p:cNvSpPr>
              <p:nvPr/>
            </p:nvSpPr>
            <p:spPr bwMode="auto">
              <a:xfrm rot="16200000">
                <a:off x="1779" y="3088"/>
                <a:ext cx="51"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5" name="Rectangle 99"/>
              <p:cNvSpPr>
                <a:spLocks noChangeArrowheads="1"/>
              </p:cNvSpPr>
              <p:nvPr/>
            </p:nvSpPr>
            <p:spPr bwMode="auto">
              <a:xfrm rot="16200000">
                <a:off x="1781" y="3319"/>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6" name="Freeform 100"/>
              <p:cNvSpPr>
                <a:spLocks/>
              </p:cNvSpPr>
              <p:nvPr/>
            </p:nvSpPr>
            <p:spPr bwMode="auto">
              <a:xfrm>
                <a:off x="1683" y="3217"/>
                <a:ext cx="51" cy="59"/>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7" name="Freeform 101"/>
              <p:cNvSpPr>
                <a:spLocks/>
              </p:cNvSpPr>
              <p:nvPr/>
            </p:nvSpPr>
            <p:spPr bwMode="auto">
              <a:xfrm>
                <a:off x="1745" y="3147"/>
                <a:ext cx="40" cy="19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8" name="Freeform 102"/>
              <p:cNvSpPr>
                <a:spLocks/>
              </p:cNvSpPr>
              <p:nvPr/>
            </p:nvSpPr>
            <p:spPr bwMode="auto">
              <a:xfrm>
                <a:off x="1763" y="3271"/>
                <a:ext cx="15" cy="35"/>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9" name="Freeform 103"/>
              <p:cNvSpPr>
                <a:spLocks/>
              </p:cNvSpPr>
              <p:nvPr/>
            </p:nvSpPr>
            <p:spPr bwMode="auto">
              <a:xfrm>
                <a:off x="1785" y="3162"/>
                <a:ext cx="18" cy="70"/>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0" name="Freeform 104"/>
              <p:cNvSpPr>
                <a:spLocks/>
              </p:cNvSpPr>
              <p:nvPr/>
            </p:nvSpPr>
            <p:spPr bwMode="auto">
              <a:xfrm>
                <a:off x="1785" y="3232"/>
                <a:ext cx="36" cy="24"/>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1" name="Freeform 105"/>
              <p:cNvSpPr>
                <a:spLocks/>
              </p:cNvSpPr>
              <p:nvPr/>
            </p:nvSpPr>
            <p:spPr bwMode="auto">
              <a:xfrm>
                <a:off x="1785" y="3256"/>
                <a:ext cx="18" cy="75"/>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2" name="Rectangle 106"/>
              <p:cNvSpPr>
                <a:spLocks noChangeArrowheads="1"/>
              </p:cNvSpPr>
              <p:nvPr/>
            </p:nvSpPr>
            <p:spPr bwMode="auto">
              <a:xfrm>
                <a:off x="1676" y="3102"/>
                <a:ext cx="160" cy="29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3" name="Freeform 107"/>
              <p:cNvSpPr>
                <a:spLocks/>
              </p:cNvSpPr>
              <p:nvPr/>
            </p:nvSpPr>
            <p:spPr bwMode="auto">
              <a:xfrm>
                <a:off x="1705" y="3396"/>
                <a:ext cx="22" cy="19"/>
              </a:xfrm>
              <a:custGeom>
                <a:avLst/>
                <a:gdLst/>
                <a:ahLst/>
                <a:cxnLst>
                  <a:cxn ang="0">
                    <a:pos x="22" y="0"/>
                  </a:cxn>
                  <a:cxn ang="0">
                    <a:pos x="11" y="19"/>
                  </a:cxn>
                  <a:cxn ang="0">
                    <a:pos x="0" y="0"/>
                  </a:cxn>
                </a:cxnLst>
                <a:rect l="0" t="0" r="r" b="b"/>
                <a:pathLst>
                  <a:path w="22" h="19">
                    <a:moveTo>
                      <a:pt x="22" y="0"/>
                    </a:moveTo>
                    <a:lnTo>
                      <a:pt x="11" y="19"/>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4" name="Rectangle 108"/>
              <p:cNvSpPr>
                <a:spLocks noChangeArrowheads="1"/>
              </p:cNvSpPr>
              <p:nvPr/>
            </p:nvSpPr>
            <p:spPr bwMode="auto">
              <a:xfrm>
                <a:off x="1397" y="3217"/>
                <a:ext cx="279"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Verdana" pitchFamily="34" charset="0"/>
                    <a:cs typeface="Arial" pitchFamily="34" charset="0"/>
                  </a:rPr>
                  <a:t>IGBT/Diode5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05" name="Rectangle 109"/>
              <p:cNvSpPr>
                <a:spLocks noChangeArrowheads="1"/>
              </p:cNvSpPr>
              <p:nvPr/>
            </p:nvSpPr>
            <p:spPr bwMode="auto">
              <a:xfrm>
                <a:off x="2274" y="3102"/>
                <a:ext cx="160" cy="29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6" name="Rectangle 110"/>
              <p:cNvSpPr>
                <a:spLocks noChangeArrowheads="1"/>
              </p:cNvSpPr>
              <p:nvPr/>
            </p:nvSpPr>
            <p:spPr bwMode="auto">
              <a:xfrm>
                <a:off x="2274" y="3102"/>
                <a:ext cx="160" cy="29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7" name="Rectangle 111"/>
              <p:cNvSpPr>
                <a:spLocks noChangeArrowheads="1"/>
              </p:cNvSpPr>
              <p:nvPr/>
            </p:nvSpPr>
            <p:spPr bwMode="auto">
              <a:xfrm rot="16200000">
                <a:off x="2306" y="3084"/>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08" name="Rectangle 112"/>
              <p:cNvSpPr>
                <a:spLocks noChangeArrowheads="1"/>
              </p:cNvSpPr>
              <p:nvPr/>
            </p:nvSpPr>
            <p:spPr bwMode="auto">
              <a:xfrm rot="16200000">
                <a:off x="2299" y="3311"/>
                <a:ext cx="62"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09" name="Rectangle 113"/>
              <p:cNvSpPr>
                <a:spLocks noChangeArrowheads="1"/>
              </p:cNvSpPr>
              <p:nvPr/>
            </p:nvSpPr>
            <p:spPr bwMode="auto">
              <a:xfrm rot="16200000">
                <a:off x="2377" y="3087"/>
                <a:ext cx="51"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10" name="Rectangle 114"/>
              <p:cNvSpPr>
                <a:spLocks noChangeArrowheads="1"/>
              </p:cNvSpPr>
              <p:nvPr/>
            </p:nvSpPr>
            <p:spPr bwMode="auto">
              <a:xfrm rot="16200000">
                <a:off x="2379" y="3318"/>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11" name="Freeform 115"/>
              <p:cNvSpPr>
                <a:spLocks/>
              </p:cNvSpPr>
              <p:nvPr/>
            </p:nvSpPr>
            <p:spPr bwMode="auto">
              <a:xfrm>
                <a:off x="2281" y="3217"/>
                <a:ext cx="51" cy="59"/>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2" name="Freeform 116"/>
              <p:cNvSpPr>
                <a:spLocks/>
              </p:cNvSpPr>
              <p:nvPr/>
            </p:nvSpPr>
            <p:spPr bwMode="auto">
              <a:xfrm>
                <a:off x="2343" y="3147"/>
                <a:ext cx="40" cy="19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3" name="Freeform 117"/>
              <p:cNvSpPr>
                <a:spLocks/>
              </p:cNvSpPr>
              <p:nvPr/>
            </p:nvSpPr>
            <p:spPr bwMode="auto">
              <a:xfrm>
                <a:off x="2361" y="3271"/>
                <a:ext cx="15" cy="35"/>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4" name="Freeform 118"/>
              <p:cNvSpPr>
                <a:spLocks/>
              </p:cNvSpPr>
              <p:nvPr/>
            </p:nvSpPr>
            <p:spPr bwMode="auto">
              <a:xfrm>
                <a:off x="2383" y="3162"/>
                <a:ext cx="18" cy="70"/>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5" name="Freeform 119"/>
              <p:cNvSpPr>
                <a:spLocks/>
              </p:cNvSpPr>
              <p:nvPr/>
            </p:nvSpPr>
            <p:spPr bwMode="auto">
              <a:xfrm>
                <a:off x="2383" y="3232"/>
                <a:ext cx="36" cy="24"/>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6" name="Freeform 120"/>
              <p:cNvSpPr>
                <a:spLocks/>
              </p:cNvSpPr>
              <p:nvPr/>
            </p:nvSpPr>
            <p:spPr bwMode="auto">
              <a:xfrm>
                <a:off x="2383" y="3256"/>
                <a:ext cx="18" cy="75"/>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7" name="Rectangle 121"/>
              <p:cNvSpPr>
                <a:spLocks noChangeArrowheads="1"/>
              </p:cNvSpPr>
              <p:nvPr/>
            </p:nvSpPr>
            <p:spPr bwMode="auto">
              <a:xfrm>
                <a:off x="2274" y="3102"/>
                <a:ext cx="160" cy="299"/>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8" name="Freeform 122"/>
              <p:cNvSpPr>
                <a:spLocks/>
              </p:cNvSpPr>
              <p:nvPr/>
            </p:nvSpPr>
            <p:spPr bwMode="auto">
              <a:xfrm>
                <a:off x="2303" y="3396"/>
                <a:ext cx="22" cy="19"/>
              </a:xfrm>
              <a:custGeom>
                <a:avLst/>
                <a:gdLst/>
                <a:ahLst/>
                <a:cxnLst>
                  <a:cxn ang="0">
                    <a:pos x="22" y="0"/>
                  </a:cxn>
                  <a:cxn ang="0">
                    <a:pos x="11" y="19"/>
                  </a:cxn>
                  <a:cxn ang="0">
                    <a:pos x="0" y="0"/>
                  </a:cxn>
                </a:cxnLst>
                <a:rect l="0" t="0" r="r" b="b"/>
                <a:pathLst>
                  <a:path w="22" h="19">
                    <a:moveTo>
                      <a:pt x="22" y="0"/>
                    </a:moveTo>
                    <a:lnTo>
                      <a:pt x="11" y="19"/>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9" name="Rectangle 123"/>
              <p:cNvSpPr>
                <a:spLocks noChangeArrowheads="1"/>
              </p:cNvSpPr>
              <p:nvPr/>
            </p:nvSpPr>
            <p:spPr bwMode="auto">
              <a:xfrm>
                <a:off x="1995" y="3217"/>
                <a:ext cx="279"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Verdana" pitchFamily="34" charset="0"/>
                    <a:cs typeface="Arial" pitchFamily="34" charset="0"/>
                  </a:rPr>
                  <a:t>IGBT/Diode4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20" name="Rectangle 124"/>
              <p:cNvSpPr>
                <a:spLocks noChangeArrowheads="1"/>
              </p:cNvSpPr>
              <p:nvPr/>
            </p:nvSpPr>
            <p:spPr bwMode="auto">
              <a:xfrm>
                <a:off x="2165" y="1139"/>
                <a:ext cx="160" cy="29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21" name="Rectangle 125"/>
              <p:cNvSpPr>
                <a:spLocks noChangeArrowheads="1"/>
              </p:cNvSpPr>
              <p:nvPr/>
            </p:nvSpPr>
            <p:spPr bwMode="auto">
              <a:xfrm>
                <a:off x="2165" y="1139"/>
                <a:ext cx="160" cy="29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22" name="Rectangle 126"/>
              <p:cNvSpPr>
                <a:spLocks noChangeArrowheads="1"/>
              </p:cNvSpPr>
              <p:nvPr/>
            </p:nvSpPr>
            <p:spPr bwMode="auto">
              <a:xfrm rot="16200000">
                <a:off x="2198" y="1121"/>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23" name="Rectangle 127"/>
              <p:cNvSpPr>
                <a:spLocks noChangeArrowheads="1"/>
              </p:cNvSpPr>
              <p:nvPr/>
            </p:nvSpPr>
            <p:spPr bwMode="auto">
              <a:xfrm rot="16200000">
                <a:off x="2191" y="1348"/>
                <a:ext cx="62"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24" name="Rectangle 128"/>
              <p:cNvSpPr>
                <a:spLocks noChangeArrowheads="1"/>
              </p:cNvSpPr>
              <p:nvPr/>
            </p:nvSpPr>
            <p:spPr bwMode="auto">
              <a:xfrm rot="16200000">
                <a:off x="2268" y="1124"/>
                <a:ext cx="51"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25" name="Rectangle 129"/>
              <p:cNvSpPr>
                <a:spLocks noChangeArrowheads="1"/>
              </p:cNvSpPr>
              <p:nvPr/>
            </p:nvSpPr>
            <p:spPr bwMode="auto">
              <a:xfrm rot="16200000">
                <a:off x="2270" y="1355"/>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26" name="Freeform 130"/>
              <p:cNvSpPr>
                <a:spLocks/>
              </p:cNvSpPr>
              <p:nvPr/>
            </p:nvSpPr>
            <p:spPr bwMode="auto">
              <a:xfrm>
                <a:off x="2173" y="1253"/>
                <a:ext cx="50" cy="6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27" name="Freeform 131"/>
              <p:cNvSpPr>
                <a:spLocks/>
              </p:cNvSpPr>
              <p:nvPr/>
            </p:nvSpPr>
            <p:spPr bwMode="auto">
              <a:xfrm>
                <a:off x="2234" y="1184"/>
                <a:ext cx="40" cy="19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28" name="Freeform 132"/>
              <p:cNvSpPr>
                <a:spLocks/>
              </p:cNvSpPr>
              <p:nvPr/>
            </p:nvSpPr>
            <p:spPr bwMode="auto">
              <a:xfrm>
                <a:off x="2252" y="1308"/>
                <a:ext cx="15" cy="35"/>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29" name="Freeform 133"/>
              <p:cNvSpPr>
                <a:spLocks/>
              </p:cNvSpPr>
              <p:nvPr/>
            </p:nvSpPr>
            <p:spPr bwMode="auto">
              <a:xfrm>
                <a:off x="2274" y="1199"/>
                <a:ext cx="18" cy="6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30" name="Freeform 134"/>
              <p:cNvSpPr>
                <a:spLocks/>
              </p:cNvSpPr>
              <p:nvPr/>
            </p:nvSpPr>
            <p:spPr bwMode="auto">
              <a:xfrm>
                <a:off x="2274" y="1268"/>
                <a:ext cx="36" cy="25"/>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31" name="Freeform 135"/>
              <p:cNvSpPr>
                <a:spLocks/>
              </p:cNvSpPr>
              <p:nvPr/>
            </p:nvSpPr>
            <p:spPr bwMode="auto">
              <a:xfrm>
                <a:off x="2274" y="1293"/>
                <a:ext cx="18" cy="75"/>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32" name="Rectangle 136"/>
              <p:cNvSpPr>
                <a:spLocks noChangeArrowheads="1"/>
              </p:cNvSpPr>
              <p:nvPr/>
            </p:nvSpPr>
            <p:spPr bwMode="auto">
              <a:xfrm>
                <a:off x="2165" y="1139"/>
                <a:ext cx="160" cy="29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33" name="Freeform 137"/>
              <p:cNvSpPr>
                <a:spLocks/>
              </p:cNvSpPr>
              <p:nvPr/>
            </p:nvSpPr>
            <p:spPr bwMode="auto">
              <a:xfrm>
                <a:off x="2194" y="1432"/>
                <a:ext cx="22" cy="20"/>
              </a:xfrm>
              <a:custGeom>
                <a:avLst/>
                <a:gdLst/>
                <a:ahLst/>
                <a:cxnLst>
                  <a:cxn ang="0">
                    <a:pos x="22" y="0"/>
                  </a:cxn>
                  <a:cxn ang="0">
                    <a:pos x="11" y="20"/>
                  </a:cxn>
                  <a:cxn ang="0">
                    <a:pos x="0" y="0"/>
                  </a:cxn>
                </a:cxnLst>
                <a:rect l="0" t="0" r="r" b="b"/>
                <a:pathLst>
                  <a:path w="22" h="20">
                    <a:moveTo>
                      <a:pt x="22" y="0"/>
                    </a:moveTo>
                    <a:lnTo>
                      <a:pt x="11" y="2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34" name="Rectangle 138"/>
              <p:cNvSpPr>
                <a:spLocks noChangeArrowheads="1"/>
              </p:cNvSpPr>
              <p:nvPr/>
            </p:nvSpPr>
            <p:spPr bwMode="auto">
              <a:xfrm>
                <a:off x="1886" y="1253"/>
                <a:ext cx="279"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Verdana" pitchFamily="34" charset="0"/>
                    <a:cs typeface="Arial" pitchFamily="34" charset="0"/>
                  </a:rPr>
                  <a:t>IGBT/Diode3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35" name="Rectangle 139"/>
              <p:cNvSpPr>
                <a:spLocks noChangeArrowheads="1"/>
              </p:cNvSpPr>
              <p:nvPr/>
            </p:nvSpPr>
            <p:spPr bwMode="auto">
              <a:xfrm>
                <a:off x="1604" y="1860"/>
                <a:ext cx="159" cy="29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36" name="Rectangle 140"/>
              <p:cNvSpPr>
                <a:spLocks noChangeArrowheads="1"/>
              </p:cNvSpPr>
              <p:nvPr/>
            </p:nvSpPr>
            <p:spPr bwMode="auto">
              <a:xfrm>
                <a:off x="1604" y="1860"/>
                <a:ext cx="159" cy="29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37" name="Rectangle 141"/>
              <p:cNvSpPr>
                <a:spLocks noChangeArrowheads="1"/>
              </p:cNvSpPr>
              <p:nvPr/>
            </p:nvSpPr>
            <p:spPr bwMode="auto">
              <a:xfrm rot="16200000">
                <a:off x="1636" y="1842"/>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38" name="Rectangle 142"/>
              <p:cNvSpPr>
                <a:spLocks noChangeArrowheads="1"/>
              </p:cNvSpPr>
              <p:nvPr/>
            </p:nvSpPr>
            <p:spPr bwMode="auto">
              <a:xfrm rot="16200000">
                <a:off x="1629" y="2069"/>
                <a:ext cx="62"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39" name="Rectangle 143"/>
              <p:cNvSpPr>
                <a:spLocks noChangeArrowheads="1"/>
              </p:cNvSpPr>
              <p:nvPr/>
            </p:nvSpPr>
            <p:spPr bwMode="auto">
              <a:xfrm rot="16200000">
                <a:off x="1706" y="1845"/>
                <a:ext cx="51"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40" name="Rectangle 144"/>
              <p:cNvSpPr>
                <a:spLocks noChangeArrowheads="1"/>
              </p:cNvSpPr>
              <p:nvPr/>
            </p:nvSpPr>
            <p:spPr bwMode="auto">
              <a:xfrm rot="16200000">
                <a:off x="1708" y="2076"/>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41" name="Freeform 145"/>
              <p:cNvSpPr>
                <a:spLocks/>
              </p:cNvSpPr>
              <p:nvPr/>
            </p:nvSpPr>
            <p:spPr bwMode="auto">
              <a:xfrm>
                <a:off x="1611" y="1974"/>
                <a:ext cx="51" cy="6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42" name="Freeform 146"/>
              <p:cNvSpPr>
                <a:spLocks/>
              </p:cNvSpPr>
              <p:nvPr/>
            </p:nvSpPr>
            <p:spPr bwMode="auto">
              <a:xfrm>
                <a:off x="1673" y="1904"/>
                <a:ext cx="39" cy="19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43" name="Freeform 147"/>
              <p:cNvSpPr>
                <a:spLocks/>
              </p:cNvSpPr>
              <p:nvPr/>
            </p:nvSpPr>
            <p:spPr bwMode="auto">
              <a:xfrm>
                <a:off x="1691" y="2029"/>
                <a:ext cx="14" cy="34"/>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44" name="Freeform 148"/>
              <p:cNvSpPr>
                <a:spLocks/>
              </p:cNvSpPr>
              <p:nvPr/>
            </p:nvSpPr>
            <p:spPr bwMode="auto">
              <a:xfrm>
                <a:off x="1712" y="1919"/>
                <a:ext cx="19" cy="70"/>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45" name="Freeform 149"/>
              <p:cNvSpPr>
                <a:spLocks/>
              </p:cNvSpPr>
              <p:nvPr/>
            </p:nvSpPr>
            <p:spPr bwMode="auto">
              <a:xfrm>
                <a:off x="1712" y="1989"/>
                <a:ext cx="37" cy="25"/>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46" name="Freeform 150"/>
              <p:cNvSpPr>
                <a:spLocks/>
              </p:cNvSpPr>
              <p:nvPr/>
            </p:nvSpPr>
            <p:spPr bwMode="auto">
              <a:xfrm>
                <a:off x="1712" y="2014"/>
                <a:ext cx="19" cy="74"/>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47" name="Rectangle 151"/>
              <p:cNvSpPr>
                <a:spLocks noChangeArrowheads="1"/>
              </p:cNvSpPr>
              <p:nvPr/>
            </p:nvSpPr>
            <p:spPr bwMode="auto">
              <a:xfrm>
                <a:off x="1604" y="1860"/>
                <a:ext cx="159" cy="29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48" name="Freeform 152"/>
              <p:cNvSpPr>
                <a:spLocks/>
              </p:cNvSpPr>
              <p:nvPr/>
            </p:nvSpPr>
            <p:spPr bwMode="auto">
              <a:xfrm>
                <a:off x="1633" y="2153"/>
                <a:ext cx="21" cy="20"/>
              </a:xfrm>
              <a:custGeom>
                <a:avLst/>
                <a:gdLst/>
                <a:ahLst/>
                <a:cxnLst>
                  <a:cxn ang="0">
                    <a:pos x="21" y="0"/>
                  </a:cxn>
                  <a:cxn ang="0">
                    <a:pos x="11" y="20"/>
                  </a:cxn>
                  <a:cxn ang="0">
                    <a:pos x="0" y="0"/>
                  </a:cxn>
                </a:cxnLst>
                <a:rect l="0" t="0" r="r" b="b"/>
                <a:pathLst>
                  <a:path w="21" h="20">
                    <a:moveTo>
                      <a:pt x="21" y="0"/>
                    </a:moveTo>
                    <a:lnTo>
                      <a:pt x="11" y="2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49" name="Rectangle 153"/>
              <p:cNvSpPr>
                <a:spLocks noChangeArrowheads="1"/>
              </p:cNvSpPr>
              <p:nvPr/>
            </p:nvSpPr>
            <p:spPr bwMode="auto">
              <a:xfrm>
                <a:off x="1325" y="1974"/>
                <a:ext cx="279"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Verdana" pitchFamily="34" charset="0"/>
                    <a:cs typeface="Arial" pitchFamily="34" charset="0"/>
                  </a:rPr>
                  <a:t>IGBT/Diode2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50" name="Rectangle 154"/>
              <p:cNvSpPr>
                <a:spLocks noChangeArrowheads="1"/>
              </p:cNvSpPr>
              <p:nvPr/>
            </p:nvSpPr>
            <p:spPr bwMode="auto">
              <a:xfrm>
                <a:off x="2202" y="1860"/>
                <a:ext cx="159" cy="29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51" name="Rectangle 155"/>
              <p:cNvSpPr>
                <a:spLocks noChangeArrowheads="1"/>
              </p:cNvSpPr>
              <p:nvPr/>
            </p:nvSpPr>
            <p:spPr bwMode="auto">
              <a:xfrm>
                <a:off x="2202" y="1860"/>
                <a:ext cx="159" cy="29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52" name="Rectangle 156"/>
              <p:cNvSpPr>
                <a:spLocks noChangeArrowheads="1"/>
              </p:cNvSpPr>
              <p:nvPr/>
            </p:nvSpPr>
            <p:spPr bwMode="auto">
              <a:xfrm rot="16200000">
                <a:off x="2234" y="1841"/>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53" name="Rectangle 157"/>
              <p:cNvSpPr>
                <a:spLocks noChangeArrowheads="1"/>
              </p:cNvSpPr>
              <p:nvPr/>
            </p:nvSpPr>
            <p:spPr bwMode="auto">
              <a:xfrm rot="16200000">
                <a:off x="2227" y="2068"/>
                <a:ext cx="62"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54" name="Rectangle 158"/>
              <p:cNvSpPr>
                <a:spLocks noChangeArrowheads="1"/>
              </p:cNvSpPr>
              <p:nvPr/>
            </p:nvSpPr>
            <p:spPr bwMode="auto">
              <a:xfrm rot="16200000">
                <a:off x="2304" y="1844"/>
                <a:ext cx="51"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55" name="Rectangle 159"/>
              <p:cNvSpPr>
                <a:spLocks noChangeArrowheads="1"/>
              </p:cNvSpPr>
              <p:nvPr/>
            </p:nvSpPr>
            <p:spPr bwMode="auto">
              <a:xfrm rot="16200000">
                <a:off x="2306" y="2075"/>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56" name="Freeform 160"/>
              <p:cNvSpPr>
                <a:spLocks/>
              </p:cNvSpPr>
              <p:nvPr/>
            </p:nvSpPr>
            <p:spPr bwMode="auto">
              <a:xfrm>
                <a:off x="2209" y="1974"/>
                <a:ext cx="51" cy="6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57" name="Freeform 161"/>
              <p:cNvSpPr>
                <a:spLocks/>
              </p:cNvSpPr>
              <p:nvPr/>
            </p:nvSpPr>
            <p:spPr bwMode="auto">
              <a:xfrm>
                <a:off x="2271" y="1904"/>
                <a:ext cx="39" cy="199"/>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58" name="Freeform 162"/>
              <p:cNvSpPr>
                <a:spLocks/>
              </p:cNvSpPr>
              <p:nvPr/>
            </p:nvSpPr>
            <p:spPr bwMode="auto">
              <a:xfrm>
                <a:off x="2289" y="2029"/>
                <a:ext cx="14" cy="34"/>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59" name="Freeform 163"/>
              <p:cNvSpPr>
                <a:spLocks/>
              </p:cNvSpPr>
              <p:nvPr/>
            </p:nvSpPr>
            <p:spPr bwMode="auto">
              <a:xfrm>
                <a:off x="2310" y="1919"/>
                <a:ext cx="19" cy="70"/>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60" name="Freeform 164"/>
              <p:cNvSpPr>
                <a:spLocks/>
              </p:cNvSpPr>
              <p:nvPr/>
            </p:nvSpPr>
            <p:spPr bwMode="auto">
              <a:xfrm>
                <a:off x="2310" y="1989"/>
                <a:ext cx="37" cy="25"/>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61" name="Freeform 165"/>
              <p:cNvSpPr>
                <a:spLocks/>
              </p:cNvSpPr>
              <p:nvPr/>
            </p:nvSpPr>
            <p:spPr bwMode="auto">
              <a:xfrm>
                <a:off x="2310" y="2014"/>
                <a:ext cx="19" cy="74"/>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62" name="Rectangle 166"/>
              <p:cNvSpPr>
                <a:spLocks noChangeArrowheads="1"/>
              </p:cNvSpPr>
              <p:nvPr/>
            </p:nvSpPr>
            <p:spPr bwMode="auto">
              <a:xfrm>
                <a:off x="2202" y="1860"/>
                <a:ext cx="159" cy="29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63" name="Freeform 167"/>
              <p:cNvSpPr>
                <a:spLocks/>
              </p:cNvSpPr>
              <p:nvPr/>
            </p:nvSpPr>
            <p:spPr bwMode="auto">
              <a:xfrm>
                <a:off x="2231" y="2153"/>
                <a:ext cx="21" cy="20"/>
              </a:xfrm>
              <a:custGeom>
                <a:avLst/>
                <a:gdLst/>
                <a:ahLst/>
                <a:cxnLst>
                  <a:cxn ang="0">
                    <a:pos x="21" y="0"/>
                  </a:cxn>
                  <a:cxn ang="0">
                    <a:pos x="11" y="20"/>
                  </a:cxn>
                  <a:cxn ang="0">
                    <a:pos x="0" y="0"/>
                  </a:cxn>
                </a:cxnLst>
                <a:rect l="0" t="0" r="r" b="b"/>
                <a:pathLst>
                  <a:path w="21" h="20">
                    <a:moveTo>
                      <a:pt x="21" y="0"/>
                    </a:moveTo>
                    <a:lnTo>
                      <a:pt x="11" y="2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64" name="Rectangle 168"/>
              <p:cNvSpPr>
                <a:spLocks noChangeArrowheads="1"/>
              </p:cNvSpPr>
              <p:nvPr/>
            </p:nvSpPr>
            <p:spPr bwMode="auto">
              <a:xfrm>
                <a:off x="1923" y="1974"/>
                <a:ext cx="279"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Verdana" pitchFamily="34" charset="0"/>
                    <a:cs typeface="Arial" pitchFamily="34" charset="0"/>
                  </a:rPr>
                  <a:t>IGBT/Diode1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65" name="Rectangle 169"/>
              <p:cNvSpPr>
                <a:spLocks noChangeArrowheads="1"/>
              </p:cNvSpPr>
              <p:nvPr/>
            </p:nvSpPr>
            <p:spPr bwMode="auto">
              <a:xfrm>
                <a:off x="1622" y="1139"/>
                <a:ext cx="159" cy="29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66" name="Rectangle 170"/>
              <p:cNvSpPr>
                <a:spLocks noChangeArrowheads="1"/>
              </p:cNvSpPr>
              <p:nvPr/>
            </p:nvSpPr>
            <p:spPr bwMode="auto">
              <a:xfrm>
                <a:off x="1622" y="1139"/>
                <a:ext cx="159" cy="29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67" name="Rectangle 171"/>
              <p:cNvSpPr>
                <a:spLocks noChangeArrowheads="1"/>
              </p:cNvSpPr>
              <p:nvPr/>
            </p:nvSpPr>
            <p:spPr bwMode="auto">
              <a:xfrm rot="16200000">
                <a:off x="1654" y="1121"/>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68" name="Rectangle 172"/>
              <p:cNvSpPr>
                <a:spLocks noChangeArrowheads="1"/>
              </p:cNvSpPr>
              <p:nvPr/>
            </p:nvSpPr>
            <p:spPr bwMode="auto">
              <a:xfrm rot="16200000">
                <a:off x="1647" y="1347"/>
                <a:ext cx="62"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69" name="Rectangle 173"/>
              <p:cNvSpPr>
                <a:spLocks noChangeArrowheads="1"/>
              </p:cNvSpPr>
              <p:nvPr/>
            </p:nvSpPr>
            <p:spPr bwMode="auto">
              <a:xfrm rot="16200000">
                <a:off x="1724" y="1124"/>
                <a:ext cx="51"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70" name="Rectangle 174"/>
              <p:cNvSpPr>
                <a:spLocks noChangeArrowheads="1"/>
              </p:cNvSpPr>
              <p:nvPr/>
            </p:nvSpPr>
            <p:spPr bwMode="auto">
              <a:xfrm rot="16200000">
                <a:off x="1726" y="1354"/>
                <a:ext cx="47"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0000"/>
                    </a:solidFill>
                    <a:effectLst/>
                    <a:latin typeface="Verdana" pitchFamily="34"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71" name="Freeform 175"/>
              <p:cNvSpPr>
                <a:spLocks/>
              </p:cNvSpPr>
              <p:nvPr/>
            </p:nvSpPr>
            <p:spPr bwMode="auto">
              <a:xfrm>
                <a:off x="1629" y="1253"/>
                <a:ext cx="51" cy="60"/>
              </a:xfrm>
              <a:custGeom>
                <a:avLst/>
                <a:gdLst/>
                <a:ahLst/>
                <a:cxnLst>
                  <a:cxn ang="0">
                    <a:pos x="0" y="6"/>
                  </a:cxn>
                  <a:cxn ang="0">
                    <a:pos x="14" y="6"/>
                  </a:cxn>
                  <a:cxn ang="0">
                    <a:pos x="14" y="0"/>
                  </a:cxn>
                  <a:cxn ang="0">
                    <a:pos x="14" y="12"/>
                  </a:cxn>
                </a:cxnLst>
                <a:rect l="0" t="0" r="r" b="b"/>
                <a:pathLst>
                  <a:path w="14" h="12">
                    <a:moveTo>
                      <a:pt x="0" y="6"/>
                    </a:moveTo>
                    <a:lnTo>
                      <a:pt x="14" y="6"/>
                    </a:lnTo>
                    <a:lnTo>
                      <a:pt x="14" y="0"/>
                    </a:lnTo>
                    <a:lnTo>
                      <a:pt x="14" y="1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72" name="Freeform 176"/>
              <p:cNvSpPr>
                <a:spLocks/>
              </p:cNvSpPr>
              <p:nvPr/>
            </p:nvSpPr>
            <p:spPr bwMode="auto">
              <a:xfrm>
                <a:off x="1691" y="1184"/>
                <a:ext cx="40" cy="198"/>
              </a:xfrm>
              <a:custGeom>
                <a:avLst/>
                <a:gdLst/>
                <a:ahLst/>
                <a:cxnLst>
                  <a:cxn ang="0">
                    <a:pos x="11" y="0"/>
                  </a:cxn>
                  <a:cxn ang="0">
                    <a:pos x="11" y="7"/>
                  </a:cxn>
                  <a:cxn ang="0">
                    <a:pos x="0" y="14"/>
                  </a:cxn>
                  <a:cxn ang="0">
                    <a:pos x="0" y="7"/>
                  </a:cxn>
                  <a:cxn ang="0">
                    <a:pos x="0" y="32"/>
                  </a:cxn>
                  <a:cxn ang="0">
                    <a:pos x="0" y="24"/>
                  </a:cxn>
                  <a:cxn ang="0">
                    <a:pos x="11" y="31"/>
                  </a:cxn>
                  <a:cxn ang="0">
                    <a:pos x="11" y="40"/>
                  </a:cxn>
                </a:cxnLst>
                <a:rect l="0" t="0" r="r" b="b"/>
                <a:pathLst>
                  <a:path w="11" h="40">
                    <a:moveTo>
                      <a:pt x="11" y="0"/>
                    </a:moveTo>
                    <a:lnTo>
                      <a:pt x="11" y="7"/>
                    </a:lnTo>
                    <a:lnTo>
                      <a:pt x="0" y="14"/>
                    </a:lnTo>
                    <a:lnTo>
                      <a:pt x="0" y="7"/>
                    </a:lnTo>
                    <a:lnTo>
                      <a:pt x="0" y="32"/>
                    </a:lnTo>
                    <a:lnTo>
                      <a:pt x="0" y="24"/>
                    </a:lnTo>
                    <a:lnTo>
                      <a:pt x="11" y="31"/>
                    </a:lnTo>
                    <a:lnTo>
                      <a:pt x="11" y="4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73" name="Freeform 177"/>
              <p:cNvSpPr>
                <a:spLocks/>
              </p:cNvSpPr>
              <p:nvPr/>
            </p:nvSpPr>
            <p:spPr bwMode="auto">
              <a:xfrm>
                <a:off x="1709" y="1308"/>
                <a:ext cx="14" cy="35"/>
              </a:xfrm>
              <a:custGeom>
                <a:avLst/>
                <a:gdLst/>
                <a:ahLst/>
                <a:cxnLst>
                  <a:cxn ang="0">
                    <a:pos x="4" y="5"/>
                  </a:cxn>
                  <a:cxn ang="0">
                    <a:pos x="0" y="7"/>
                  </a:cxn>
                  <a:cxn ang="0">
                    <a:pos x="3" y="0"/>
                  </a:cxn>
                  <a:cxn ang="0">
                    <a:pos x="4" y="5"/>
                  </a:cxn>
                </a:cxnLst>
                <a:rect l="0" t="0" r="r" b="b"/>
                <a:pathLst>
                  <a:path w="4" h="7">
                    <a:moveTo>
                      <a:pt x="4" y="5"/>
                    </a:moveTo>
                    <a:lnTo>
                      <a:pt x="0" y="7"/>
                    </a:lnTo>
                    <a:lnTo>
                      <a:pt x="3" y="0"/>
                    </a:lnTo>
                    <a:lnTo>
                      <a:pt x="4" y="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74" name="Freeform 178"/>
              <p:cNvSpPr>
                <a:spLocks/>
              </p:cNvSpPr>
              <p:nvPr/>
            </p:nvSpPr>
            <p:spPr bwMode="auto">
              <a:xfrm>
                <a:off x="1731" y="1199"/>
                <a:ext cx="18" cy="69"/>
              </a:xfrm>
              <a:custGeom>
                <a:avLst/>
                <a:gdLst/>
                <a:ahLst/>
                <a:cxnLst>
                  <a:cxn ang="0">
                    <a:pos x="0" y="0"/>
                  </a:cxn>
                  <a:cxn ang="0">
                    <a:pos x="5" y="0"/>
                  </a:cxn>
                  <a:cxn ang="0">
                    <a:pos x="5" y="14"/>
                  </a:cxn>
                </a:cxnLst>
                <a:rect l="0" t="0" r="r" b="b"/>
                <a:pathLst>
                  <a:path w="5" h="14">
                    <a:moveTo>
                      <a:pt x="0" y="0"/>
                    </a:moveTo>
                    <a:lnTo>
                      <a:pt x="5" y="0"/>
                    </a:lnTo>
                    <a:lnTo>
                      <a:pt x="5" y="1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75" name="Freeform 179"/>
              <p:cNvSpPr>
                <a:spLocks/>
              </p:cNvSpPr>
              <p:nvPr/>
            </p:nvSpPr>
            <p:spPr bwMode="auto">
              <a:xfrm>
                <a:off x="1731" y="1268"/>
                <a:ext cx="36" cy="25"/>
              </a:xfrm>
              <a:custGeom>
                <a:avLst/>
                <a:gdLst/>
                <a:ahLst/>
                <a:cxnLst>
                  <a:cxn ang="0">
                    <a:pos x="5" y="0"/>
                  </a:cxn>
                  <a:cxn ang="0">
                    <a:pos x="0" y="5"/>
                  </a:cxn>
                  <a:cxn ang="0">
                    <a:pos x="10" y="5"/>
                  </a:cxn>
                  <a:cxn ang="0">
                    <a:pos x="5" y="0"/>
                  </a:cxn>
                  <a:cxn ang="0">
                    <a:pos x="0" y="0"/>
                  </a:cxn>
                  <a:cxn ang="0">
                    <a:pos x="10" y="0"/>
                  </a:cxn>
                  <a:cxn ang="0">
                    <a:pos x="5" y="0"/>
                  </a:cxn>
                </a:cxnLst>
                <a:rect l="0" t="0" r="r" b="b"/>
                <a:pathLst>
                  <a:path w="10" h="5">
                    <a:moveTo>
                      <a:pt x="5" y="0"/>
                    </a:moveTo>
                    <a:lnTo>
                      <a:pt x="0" y="5"/>
                    </a:lnTo>
                    <a:lnTo>
                      <a:pt x="10" y="5"/>
                    </a:lnTo>
                    <a:lnTo>
                      <a:pt x="5" y="0"/>
                    </a:lnTo>
                    <a:lnTo>
                      <a:pt x="0" y="0"/>
                    </a:lnTo>
                    <a:lnTo>
                      <a:pt x="10" y="0"/>
                    </a:lnTo>
                    <a:lnTo>
                      <a:pt x="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76" name="Freeform 180"/>
              <p:cNvSpPr>
                <a:spLocks/>
              </p:cNvSpPr>
              <p:nvPr/>
            </p:nvSpPr>
            <p:spPr bwMode="auto">
              <a:xfrm>
                <a:off x="1731" y="1293"/>
                <a:ext cx="18" cy="75"/>
              </a:xfrm>
              <a:custGeom>
                <a:avLst/>
                <a:gdLst/>
                <a:ahLst/>
                <a:cxnLst>
                  <a:cxn ang="0">
                    <a:pos x="5" y="0"/>
                  </a:cxn>
                  <a:cxn ang="0">
                    <a:pos x="5" y="15"/>
                  </a:cxn>
                  <a:cxn ang="0">
                    <a:pos x="0" y="15"/>
                  </a:cxn>
                </a:cxnLst>
                <a:rect l="0" t="0" r="r" b="b"/>
                <a:pathLst>
                  <a:path w="5" h="15">
                    <a:moveTo>
                      <a:pt x="5" y="0"/>
                    </a:moveTo>
                    <a:lnTo>
                      <a:pt x="5" y="15"/>
                    </a:lnTo>
                    <a:lnTo>
                      <a:pt x="0" y="15"/>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77" name="Rectangle 181"/>
              <p:cNvSpPr>
                <a:spLocks noChangeArrowheads="1"/>
              </p:cNvSpPr>
              <p:nvPr/>
            </p:nvSpPr>
            <p:spPr bwMode="auto">
              <a:xfrm>
                <a:off x="1622" y="1139"/>
                <a:ext cx="159" cy="298"/>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78" name="Freeform 182"/>
              <p:cNvSpPr>
                <a:spLocks/>
              </p:cNvSpPr>
              <p:nvPr/>
            </p:nvSpPr>
            <p:spPr bwMode="auto">
              <a:xfrm>
                <a:off x="1651" y="1432"/>
                <a:ext cx="22" cy="20"/>
              </a:xfrm>
              <a:custGeom>
                <a:avLst/>
                <a:gdLst/>
                <a:ahLst/>
                <a:cxnLst>
                  <a:cxn ang="0">
                    <a:pos x="22" y="0"/>
                  </a:cxn>
                  <a:cxn ang="0">
                    <a:pos x="11" y="20"/>
                  </a:cxn>
                  <a:cxn ang="0">
                    <a:pos x="0" y="0"/>
                  </a:cxn>
                </a:cxnLst>
                <a:rect l="0" t="0" r="r" b="b"/>
                <a:pathLst>
                  <a:path w="22" h="20">
                    <a:moveTo>
                      <a:pt x="22" y="0"/>
                    </a:moveTo>
                    <a:lnTo>
                      <a:pt x="11" y="2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79" name="Rectangle 183"/>
              <p:cNvSpPr>
                <a:spLocks noChangeArrowheads="1"/>
              </p:cNvSpPr>
              <p:nvPr/>
            </p:nvSpPr>
            <p:spPr bwMode="auto">
              <a:xfrm>
                <a:off x="1368" y="1253"/>
                <a:ext cx="254"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Verdana" pitchFamily="34" charset="0"/>
                    <a:cs typeface="Arial" pitchFamily="34" charset="0"/>
                  </a:rPr>
                  <a:t>IGBT/Diode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80" name="Rectangle 184"/>
              <p:cNvSpPr>
                <a:spLocks noChangeArrowheads="1"/>
              </p:cNvSpPr>
              <p:nvPr/>
            </p:nvSpPr>
            <p:spPr bwMode="auto">
              <a:xfrm>
                <a:off x="571" y="3276"/>
                <a:ext cx="304" cy="6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81" name="Freeform 185"/>
              <p:cNvSpPr>
                <a:spLocks/>
              </p:cNvSpPr>
              <p:nvPr/>
            </p:nvSpPr>
            <p:spPr bwMode="auto">
              <a:xfrm>
                <a:off x="567" y="3271"/>
                <a:ext cx="301" cy="269"/>
              </a:xfrm>
              <a:custGeom>
                <a:avLst/>
                <a:gdLst/>
                <a:ahLst/>
                <a:cxnLst>
                  <a:cxn ang="0">
                    <a:pos x="42" y="0"/>
                  </a:cxn>
                  <a:cxn ang="0">
                    <a:pos x="42" y="54"/>
                  </a:cxn>
                  <a:cxn ang="0">
                    <a:pos x="0" y="54"/>
                  </a:cxn>
                  <a:cxn ang="0">
                    <a:pos x="83" y="54"/>
                  </a:cxn>
                </a:cxnLst>
                <a:rect l="0" t="0" r="r" b="b"/>
                <a:pathLst>
                  <a:path w="83" h="54">
                    <a:moveTo>
                      <a:pt x="42" y="0"/>
                    </a:moveTo>
                    <a:lnTo>
                      <a:pt x="42" y="54"/>
                    </a:lnTo>
                    <a:lnTo>
                      <a:pt x="0" y="54"/>
                    </a:lnTo>
                    <a:lnTo>
                      <a:pt x="83" y="5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82" name="Freeform 186"/>
              <p:cNvSpPr>
                <a:spLocks/>
              </p:cNvSpPr>
              <p:nvPr/>
            </p:nvSpPr>
            <p:spPr bwMode="auto">
              <a:xfrm>
                <a:off x="658" y="3619"/>
                <a:ext cx="119" cy="269"/>
              </a:xfrm>
              <a:custGeom>
                <a:avLst/>
                <a:gdLst/>
                <a:ahLst/>
                <a:cxnLst>
                  <a:cxn ang="0">
                    <a:pos x="17" y="54"/>
                  </a:cxn>
                  <a:cxn ang="0">
                    <a:pos x="17" y="0"/>
                  </a:cxn>
                  <a:cxn ang="0">
                    <a:pos x="33" y="0"/>
                  </a:cxn>
                  <a:cxn ang="0">
                    <a:pos x="0" y="0"/>
                  </a:cxn>
                </a:cxnLst>
                <a:rect l="0" t="0" r="r" b="b"/>
                <a:pathLst>
                  <a:path w="33" h="54">
                    <a:moveTo>
                      <a:pt x="17" y="54"/>
                    </a:moveTo>
                    <a:lnTo>
                      <a:pt x="17" y="0"/>
                    </a:lnTo>
                    <a:lnTo>
                      <a:pt x="33" y="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83" name="Freeform 187"/>
              <p:cNvSpPr>
                <a:spLocks/>
              </p:cNvSpPr>
              <p:nvPr/>
            </p:nvSpPr>
            <p:spPr bwMode="auto">
              <a:xfrm>
                <a:off x="596" y="3396"/>
                <a:ext cx="62" cy="59"/>
              </a:xfrm>
              <a:custGeom>
                <a:avLst/>
                <a:gdLst/>
                <a:ahLst/>
                <a:cxnLst>
                  <a:cxn ang="0">
                    <a:pos x="9" y="0"/>
                  </a:cxn>
                  <a:cxn ang="0">
                    <a:pos x="9" y="12"/>
                  </a:cxn>
                  <a:cxn ang="0">
                    <a:pos x="9" y="6"/>
                  </a:cxn>
                  <a:cxn ang="0">
                    <a:pos x="0" y="6"/>
                  </a:cxn>
                  <a:cxn ang="0">
                    <a:pos x="17" y="6"/>
                  </a:cxn>
                </a:cxnLst>
                <a:rect l="0" t="0" r="r" b="b"/>
                <a:pathLst>
                  <a:path w="17" h="12">
                    <a:moveTo>
                      <a:pt x="9" y="0"/>
                    </a:moveTo>
                    <a:lnTo>
                      <a:pt x="9" y="12"/>
                    </a:lnTo>
                    <a:lnTo>
                      <a:pt x="9" y="6"/>
                    </a:lnTo>
                    <a:lnTo>
                      <a:pt x="0" y="6"/>
                    </a:lnTo>
                    <a:lnTo>
                      <a:pt x="17" y="6"/>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84" name="Rectangle 188"/>
              <p:cNvSpPr>
                <a:spLocks noChangeArrowheads="1"/>
              </p:cNvSpPr>
              <p:nvPr/>
            </p:nvSpPr>
            <p:spPr bwMode="auto">
              <a:xfrm>
                <a:off x="879" y="3550"/>
                <a:ext cx="424"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Verdana" pitchFamily="34" charset="0"/>
                    <a:cs typeface="Arial" pitchFamily="34" charset="0"/>
                  </a:rPr>
                  <a:t>DC Voltage Source1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85" name="Rectangle 189"/>
              <p:cNvSpPr>
                <a:spLocks noChangeArrowheads="1"/>
              </p:cNvSpPr>
              <p:nvPr/>
            </p:nvSpPr>
            <p:spPr bwMode="auto">
              <a:xfrm>
                <a:off x="669" y="1611"/>
                <a:ext cx="217" cy="29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86" name="Freeform 190"/>
              <p:cNvSpPr>
                <a:spLocks/>
              </p:cNvSpPr>
              <p:nvPr/>
            </p:nvSpPr>
            <p:spPr bwMode="auto">
              <a:xfrm>
                <a:off x="665" y="1606"/>
                <a:ext cx="214" cy="129"/>
              </a:xfrm>
              <a:custGeom>
                <a:avLst/>
                <a:gdLst/>
                <a:ahLst/>
                <a:cxnLst>
                  <a:cxn ang="0">
                    <a:pos x="30" y="0"/>
                  </a:cxn>
                  <a:cxn ang="0">
                    <a:pos x="30" y="26"/>
                  </a:cxn>
                  <a:cxn ang="0">
                    <a:pos x="0" y="26"/>
                  </a:cxn>
                  <a:cxn ang="0">
                    <a:pos x="59" y="26"/>
                  </a:cxn>
                </a:cxnLst>
                <a:rect l="0" t="0" r="r" b="b"/>
                <a:pathLst>
                  <a:path w="59" h="26">
                    <a:moveTo>
                      <a:pt x="30" y="0"/>
                    </a:moveTo>
                    <a:lnTo>
                      <a:pt x="30" y="26"/>
                    </a:lnTo>
                    <a:lnTo>
                      <a:pt x="0" y="26"/>
                    </a:lnTo>
                    <a:lnTo>
                      <a:pt x="59" y="26"/>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87" name="Freeform 191"/>
              <p:cNvSpPr>
                <a:spLocks/>
              </p:cNvSpPr>
              <p:nvPr/>
            </p:nvSpPr>
            <p:spPr bwMode="auto">
              <a:xfrm>
                <a:off x="730" y="1770"/>
                <a:ext cx="84" cy="129"/>
              </a:xfrm>
              <a:custGeom>
                <a:avLst/>
                <a:gdLst/>
                <a:ahLst/>
                <a:cxnLst>
                  <a:cxn ang="0">
                    <a:pos x="12" y="26"/>
                  </a:cxn>
                  <a:cxn ang="0">
                    <a:pos x="12" y="0"/>
                  </a:cxn>
                  <a:cxn ang="0">
                    <a:pos x="23" y="0"/>
                  </a:cxn>
                  <a:cxn ang="0">
                    <a:pos x="0" y="0"/>
                  </a:cxn>
                </a:cxnLst>
                <a:rect l="0" t="0" r="r" b="b"/>
                <a:pathLst>
                  <a:path w="23" h="26">
                    <a:moveTo>
                      <a:pt x="12" y="26"/>
                    </a:moveTo>
                    <a:lnTo>
                      <a:pt x="12" y="0"/>
                    </a:lnTo>
                    <a:lnTo>
                      <a:pt x="23" y="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88" name="Freeform 192"/>
              <p:cNvSpPr>
                <a:spLocks/>
              </p:cNvSpPr>
              <p:nvPr/>
            </p:nvSpPr>
            <p:spPr bwMode="auto">
              <a:xfrm>
                <a:off x="687" y="1666"/>
                <a:ext cx="43" cy="30"/>
              </a:xfrm>
              <a:custGeom>
                <a:avLst/>
                <a:gdLst/>
                <a:ahLst/>
                <a:cxnLst>
                  <a:cxn ang="0">
                    <a:pos x="6" y="0"/>
                  </a:cxn>
                  <a:cxn ang="0">
                    <a:pos x="6" y="6"/>
                  </a:cxn>
                  <a:cxn ang="0">
                    <a:pos x="6" y="3"/>
                  </a:cxn>
                  <a:cxn ang="0">
                    <a:pos x="0" y="3"/>
                  </a:cxn>
                  <a:cxn ang="0">
                    <a:pos x="12" y="3"/>
                  </a:cxn>
                </a:cxnLst>
                <a:rect l="0" t="0" r="r" b="b"/>
                <a:pathLst>
                  <a:path w="12" h="6">
                    <a:moveTo>
                      <a:pt x="6" y="0"/>
                    </a:moveTo>
                    <a:lnTo>
                      <a:pt x="6" y="6"/>
                    </a:lnTo>
                    <a:lnTo>
                      <a:pt x="6" y="3"/>
                    </a:lnTo>
                    <a:lnTo>
                      <a:pt x="0" y="3"/>
                    </a:lnTo>
                    <a:lnTo>
                      <a:pt x="12" y="3"/>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89" name="Rectangle 193"/>
              <p:cNvSpPr>
                <a:spLocks noChangeArrowheads="1"/>
              </p:cNvSpPr>
              <p:nvPr/>
            </p:nvSpPr>
            <p:spPr bwMode="auto">
              <a:xfrm>
                <a:off x="890" y="1725"/>
                <a:ext cx="399" cy="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Verdana" pitchFamily="34" charset="0"/>
                    <a:cs typeface="Arial" pitchFamily="34" charset="0"/>
                  </a:rPr>
                  <a:t>DC Voltage Source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90" name="Line 194"/>
              <p:cNvSpPr>
                <a:spLocks noChangeShapeType="1"/>
              </p:cNvSpPr>
              <p:nvPr/>
            </p:nvSpPr>
            <p:spPr bwMode="auto">
              <a:xfrm>
                <a:off x="1734" y="1010"/>
                <a:ext cx="1" cy="4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91" name="Rectangle 195"/>
              <p:cNvSpPr>
                <a:spLocks noChangeArrowheads="1"/>
              </p:cNvSpPr>
              <p:nvPr/>
            </p:nvSpPr>
            <p:spPr bwMode="auto">
              <a:xfrm>
                <a:off x="1734" y="1010"/>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92" name="Rectangle 196"/>
              <p:cNvSpPr>
                <a:spLocks noChangeArrowheads="1"/>
              </p:cNvSpPr>
              <p:nvPr/>
            </p:nvSpPr>
            <p:spPr bwMode="auto">
              <a:xfrm>
                <a:off x="1734" y="1010"/>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293" name="Picture 197"/>
              <p:cNvPicPr>
                <a:picLocks noChangeAspect="1" noChangeArrowheads="1"/>
              </p:cNvPicPr>
              <p:nvPr/>
            </p:nvPicPr>
            <p:blipFill>
              <a:blip r:embed="rId2" cstate="print"/>
              <a:srcRect/>
              <a:stretch>
                <a:fillRect/>
              </a:stretch>
            </p:blipFill>
            <p:spPr bwMode="auto">
              <a:xfrm>
                <a:off x="1720" y="1089"/>
                <a:ext cx="29" cy="40"/>
              </a:xfrm>
              <a:prstGeom prst="rect">
                <a:avLst/>
              </a:prstGeom>
              <a:noFill/>
              <a:ln w="9525">
                <a:noFill/>
                <a:miter lim="800000"/>
                <a:headEnd/>
                <a:tailEnd/>
              </a:ln>
            </p:spPr>
          </p:pic>
          <p:sp>
            <p:nvSpPr>
              <p:cNvPr id="4294" name="Line 198"/>
              <p:cNvSpPr>
                <a:spLocks noChangeShapeType="1"/>
              </p:cNvSpPr>
              <p:nvPr/>
            </p:nvSpPr>
            <p:spPr bwMode="auto">
              <a:xfrm flipV="1">
                <a:off x="1734" y="1059"/>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95" name="Freeform 199"/>
              <p:cNvSpPr>
                <a:spLocks/>
              </p:cNvSpPr>
              <p:nvPr/>
            </p:nvSpPr>
            <p:spPr bwMode="auto">
              <a:xfrm>
                <a:off x="1734" y="1010"/>
                <a:ext cx="544" cy="49"/>
              </a:xfrm>
              <a:custGeom>
                <a:avLst/>
                <a:gdLst/>
                <a:ahLst/>
                <a:cxnLst>
                  <a:cxn ang="0">
                    <a:pos x="0" y="0"/>
                  </a:cxn>
                  <a:cxn ang="0">
                    <a:pos x="544" y="0"/>
                  </a:cxn>
                  <a:cxn ang="0">
                    <a:pos x="544" y="49"/>
                  </a:cxn>
                </a:cxnLst>
                <a:rect l="0" t="0" r="r" b="b"/>
                <a:pathLst>
                  <a:path w="544" h="49">
                    <a:moveTo>
                      <a:pt x="0" y="0"/>
                    </a:moveTo>
                    <a:lnTo>
                      <a:pt x="544" y="0"/>
                    </a:lnTo>
                    <a:lnTo>
                      <a:pt x="544" y="49"/>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96" name="Rectangle 200"/>
              <p:cNvSpPr>
                <a:spLocks noChangeArrowheads="1"/>
              </p:cNvSpPr>
              <p:nvPr/>
            </p:nvSpPr>
            <p:spPr bwMode="auto">
              <a:xfrm>
                <a:off x="1734" y="1010"/>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97" name="Rectangle 201"/>
              <p:cNvSpPr>
                <a:spLocks noChangeArrowheads="1"/>
              </p:cNvSpPr>
              <p:nvPr/>
            </p:nvSpPr>
            <p:spPr bwMode="auto">
              <a:xfrm>
                <a:off x="1734" y="1010"/>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298" name="Picture 202"/>
              <p:cNvPicPr>
                <a:picLocks noChangeAspect="1" noChangeArrowheads="1"/>
              </p:cNvPicPr>
              <p:nvPr/>
            </p:nvPicPr>
            <p:blipFill>
              <a:blip r:embed="rId2" cstate="print"/>
              <a:srcRect/>
              <a:stretch>
                <a:fillRect/>
              </a:stretch>
            </p:blipFill>
            <p:spPr bwMode="auto">
              <a:xfrm>
                <a:off x="2263" y="1089"/>
                <a:ext cx="29" cy="40"/>
              </a:xfrm>
              <a:prstGeom prst="rect">
                <a:avLst/>
              </a:prstGeom>
              <a:noFill/>
              <a:ln w="9525">
                <a:noFill/>
                <a:miter lim="800000"/>
                <a:headEnd/>
                <a:tailEnd/>
              </a:ln>
            </p:spPr>
          </p:pic>
          <p:sp>
            <p:nvSpPr>
              <p:cNvPr id="4299" name="Line 203"/>
              <p:cNvSpPr>
                <a:spLocks noChangeShapeType="1"/>
              </p:cNvSpPr>
              <p:nvPr/>
            </p:nvSpPr>
            <p:spPr bwMode="auto">
              <a:xfrm flipV="1">
                <a:off x="2278" y="1059"/>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00" name="Freeform 204"/>
              <p:cNvSpPr>
                <a:spLocks/>
              </p:cNvSpPr>
              <p:nvPr/>
            </p:nvSpPr>
            <p:spPr bwMode="auto">
              <a:xfrm>
                <a:off x="774" y="1010"/>
                <a:ext cx="960" cy="522"/>
              </a:xfrm>
              <a:custGeom>
                <a:avLst/>
                <a:gdLst/>
                <a:ahLst/>
                <a:cxnLst>
                  <a:cxn ang="0">
                    <a:pos x="0" y="522"/>
                  </a:cxn>
                  <a:cxn ang="0">
                    <a:pos x="0" y="0"/>
                  </a:cxn>
                  <a:cxn ang="0">
                    <a:pos x="960" y="0"/>
                  </a:cxn>
                </a:cxnLst>
                <a:rect l="0" t="0" r="r" b="b"/>
                <a:pathLst>
                  <a:path w="960" h="522">
                    <a:moveTo>
                      <a:pt x="0" y="522"/>
                    </a:moveTo>
                    <a:lnTo>
                      <a:pt x="0" y="0"/>
                    </a:lnTo>
                    <a:lnTo>
                      <a:pt x="96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4302" name="Rectangle 206"/>
            <p:cNvSpPr>
              <a:spLocks noChangeArrowheads="1"/>
            </p:cNvSpPr>
            <p:nvPr/>
          </p:nvSpPr>
          <p:spPr bwMode="auto">
            <a:xfrm>
              <a:off x="1734" y="1010"/>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03" name="Rectangle 207"/>
            <p:cNvSpPr>
              <a:spLocks noChangeArrowheads="1"/>
            </p:cNvSpPr>
            <p:nvPr/>
          </p:nvSpPr>
          <p:spPr bwMode="auto">
            <a:xfrm>
              <a:off x="1734" y="1010"/>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04" name="Picture 208"/>
            <p:cNvPicPr>
              <a:picLocks noChangeAspect="1" noChangeArrowheads="1"/>
            </p:cNvPicPr>
            <p:nvPr/>
          </p:nvPicPr>
          <p:blipFill>
            <a:blip r:embed="rId2" cstate="print"/>
            <a:srcRect/>
            <a:stretch>
              <a:fillRect/>
            </a:stretch>
          </p:blipFill>
          <p:spPr bwMode="auto">
            <a:xfrm>
              <a:off x="759" y="1561"/>
              <a:ext cx="29" cy="40"/>
            </a:xfrm>
            <a:prstGeom prst="rect">
              <a:avLst/>
            </a:prstGeom>
            <a:noFill/>
            <a:ln w="9525">
              <a:noFill/>
              <a:miter lim="800000"/>
              <a:headEnd/>
              <a:tailEnd/>
            </a:ln>
          </p:spPr>
        </p:pic>
        <p:sp>
          <p:nvSpPr>
            <p:cNvPr id="4305" name="Line 209"/>
            <p:cNvSpPr>
              <a:spLocks noChangeShapeType="1"/>
            </p:cNvSpPr>
            <p:nvPr/>
          </p:nvSpPr>
          <p:spPr bwMode="auto">
            <a:xfrm flipV="1">
              <a:off x="774" y="1532"/>
              <a:ext cx="1" cy="5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06" name="Freeform 210"/>
            <p:cNvSpPr>
              <a:spLocks/>
            </p:cNvSpPr>
            <p:nvPr/>
          </p:nvSpPr>
          <p:spPr bwMode="auto">
            <a:xfrm>
              <a:off x="3474" y="2029"/>
              <a:ext cx="398" cy="372"/>
            </a:xfrm>
            <a:custGeom>
              <a:avLst/>
              <a:gdLst/>
              <a:ahLst/>
              <a:cxnLst>
                <a:cxn ang="0">
                  <a:pos x="0" y="0"/>
                </a:cxn>
                <a:cxn ang="0">
                  <a:pos x="127" y="0"/>
                </a:cxn>
                <a:cxn ang="0">
                  <a:pos x="127" y="372"/>
                </a:cxn>
                <a:cxn ang="0">
                  <a:pos x="398" y="372"/>
                </a:cxn>
              </a:cxnLst>
              <a:rect l="0" t="0" r="r" b="b"/>
              <a:pathLst>
                <a:path w="398" h="372">
                  <a:moveTo>
                    <a:pt x="0" y="0"/>
                  </a:moveTo>
                  <a:lnTo>
                    <a:pt x="127" y="0"/>
                  </a:lnTo>
                  <a:lnTo>
                    <a:pt x="127" y="372"/>
                  </a:lnTo>
                  <a:lnTo>
                    <a:pt x="398" y="372"/>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07" name="Rectangle 211"/>
            <p:cNvSpPr>
              <a:spLocks noChangeArrowheads="1"/>
            </p:cNvSpPr>
            <p:nvPr/>
          </p:nvSpPr>
          <p:spPr bwMode="auto">
            <a:xfrm>
              <a:off x="3474" y="2029"/>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08" name="Rectangle 212"/>
            <p:cNvSpPr>
              <a:spLocks noChangeArrowheads="1"/>
            </p:cNvSpPr>
            <p:nvPr/>
          </p:nvSpPr>
          <p:spPr bwMode="auto">
            <a:xfrm>
              <a:off x="3474" y="2029"/>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09" name="Picture 213"/>
            <p:cNvPicPr>
              <a:picLocks noChangeAspect="1" noChangeArrowheads="1"/>
            </p:cNvPicPr>
            <p:nvPr/>
          </p:nvPicPr>
          <p:blipFill>
            <a:blip r:embed="rId2" cstate="print"/>
            <a:srcRect/>
            <a:stretch>
              <a:fillRect/>
            </a:stretch>
          </p:blipFill>
          <p:spPr bwMode="auto">
            <a:xfrm>
              <a:off x="3894" y="2382"/>
              <a:ext cx="29" cy="39"/>
            </a:xfrm>
            <a:prstGeom prst="rect">
              <a:avLst/>
            </a:prstGeom>
            <a:noFill/>
            <a:ln w="9525">
              <a:noFill/>
              <a:miter lim="800000"/>
              <a:headEnd/>
              <a:tailEnd/>
            </a:ln>
          </p:spPr>
        </p:pic>
        <p:sp>
          <p:nvSpPr>
            <p:cNvPr id="4310" name="Line 214"/>
            <p:cNvSpPr>
              <a:spLocks noChangeShapeType="1"/>
            </p:cNvSpPr>
            <p:nvPr/>
          </p:nvSpPr>
          <p:spPr bwMode="auto">
            <a:xfrm flipH="1">
              <a:off x="3872" y="2401"/>
              <a:ext cx="44"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11" name="Line 215"/>
            <p:cNvSpPr>
              <a:spLocks noChangeShapeType="1"/>
            </p:cNvSpPr>
            <p:nvPr/>
          </p:nvSpPr>
          <p:spPr bwMode="auto">
            <a:xfrm>
              <a:off x="3474" y="2029"/>
              <a:ext cx="1" cy="248"/>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12" name="Rectangle 216"/>
            <p:cNvSpPr>
              <a:spLocks noChangeArrowheads="1"/>
            </p:cNvSpPr>
            <p:nvPr/>
          </p:nvSpPr>
          <p:spPr bwMode="auto">
            <a:xfrm>
              <a:off x="3474" y="2029"/>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13" name="Rectangle 217"/>
            <p:cNvSpPr>
              <a:spLocks noChangeArrowheads="1"/>
            </p:cNvSpPr>
            <p:nvPr/>
          </p:nvSpPr>
          <p:spPr bwMode="auto">
            <a:xfrm>
              <a:off x="3474" y="2029"/>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14" name="Picture 218"/>
            <p:cNvPicPr>
              <a:picLocks noChangeAspect="1" noChangeArrowheads="1"/>
            </p:cNvPicPr>
            <p:nvPr/>
          </p:nvPicPr>
          <p:blipFill>
            <a:blip r:embed="rId2" cstate="print"/>
            <a:srcRect/>
            <a:stretch>
              <a:fillRect/>
            </a:stretch>
          </p:blipFill>
          <p:spPr bwMode="auto">
            <a:xfrm>
              <a:off x="3459" y="2307"/>
              <a:ext cx="29" cy="40"/>
            </a:xfrm>
            <a:prstGeom prst="rect">
              <a:avLst/>
            </a:prstGeom>
            <a:noFill/>
            <a:ln w="9525">
              <a:noFill/>
              <a:miter lim="800000"/>
              <a:headEnd/>
              <a:tailEnd/>
            </a:ln>
          </p:spPr>
        </p:pic>
        <p:sp>
          <p:nvSpPr>
            <p:cNvPr id="4315" name="Line 219"/>
            <p:cNvSpPr>
              <a:spLocks noChangeShapeType="1"/>
            </p:cNvSpPr>
            <p:nvPr/>
          </p:nvSpPr>
          <p:spPr bwMode="auto">
            <a:xfrm flipV="1">
              <a:off x="3474" y="2277"/>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16" name="Freeform 220"/>
            <p:cNvSpPr>
              <a:spLocks/>
            </p:cNvSpPr>
            <p:nvPr/>
          </p:nvSpPr>
          <p:spPr bwMode="auto">
            <a:xfrm>
              <a:off x="1716" y="1556"/>
              <a:ext cx="18" cy="224"/>
            </a:xfrm>
            <a:custGeom>
              <a:avLst/>
              <a:gdLst/>
              <a:ahLst/>
              <a:cxnLst>
                <a:cxn ang="0">
                  <a:pos x="18" y="0"/>
                </a:cxn>
                <a:cxn ang="0">
                  <a:pos x="18" y="75"/>
                </a:cxn>
                <a:cxn ang="0">
                  <a:pos x="0" y="75"/>
                </a:cxn>
                <a:cxn ang="0">
                  <a:pos x="0" y="224"/>
                </a:cxn>
              </a:cxnLst>
              <a:rect l="0" t="0" r="r" b="b"/>
              <a:pathLst>
                <a:path w="18" h="224">
                  <a:moveTo>
                    <a:pt x="18" y="0"/>
                  </a:moveTo>
                  <a:lnTo>
                    <a:pt x="18" y="75"/>
                  </a:lnTo>
                  <a:lnTo>
                    <a:pt x="0" y="75"/>
                  </a:lnTo>
                  <a:lnTo>
                    <a:pt x="0" y="224"/>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17" name="Rectangle 221"/>
            <p:cNvSpPr>
              <a:spLocks noChangeArrowheads="1"/>
            </p:cNvSpPr>
            <p:nvPr/>
          </p:nvSpPr>
          <p:spPr bwMode="auto">
            <a:xfrm>
              <a:off x="1734" y="155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18" name="Rectangle 222"/>
            <p:cNvSpPr>
              <a:spLocks noChangeArrowheads="1"/>
            </p:cNvSpPr>
            <p:nvPr/>
          </p:nvSpPr>
          <p:spPr bwMode="auto">
            <a:xfrm>
              <a:off x="1734" y="155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19" name="Picture 223"/>
            <p:cNvPicPr>
              <a:picLocks noChangeAspect="1" noChangeArrowheads="1"/>
            </p:cNvPicPr>
            <p:nvPr/>
          </p:nvPicPr>
          <p:blipFill>
            <a:blip r:embed="rId2" cstate="print"/>
            <a:srcRect/>
            <a:stretch>
              <a:fillRect/>
            </a:stretch>
          </p:blipFill>
          <p:spPr bwMode="auto">
            <a:xfrm>
              <a:off x="1702" y="1810"/>
              <a:ext cx="29" cy="40"/>
            </a:xfrm>
            <a:prstGeom prst="rect">
              <a:avLst/>
            </a:prstGeom>
            <a:noFill/>
            <a:ln w="9525">
              <a:noFill/>
              <a:miter lim="800000"/>
              <a:headEnd/>
              <a:tailEnd/>
            </a:ln>
          </p:spPr>
        </p:pic>
        <p:sp>
          <p:nvSpPr>
            <p:cNvPr id="4320" name="Line 224"/>
            <p:cNvSpPr>
              <a:spLocks noChangeShapeType="1"/>
            </p:cNvSpPr>
            <p:nvPr/>
          </p:nvSpPr>
          <p:spPr bwMode="auto">
            <a:xfrm flipV="1">
              <a:off x="1716" y="1780"/>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21" name="Line 225"/>
            <p:cNvSpPr>
              <a:spLocks noChangeShapeType="1"/>
            </p:cNvSpPr>
            <p:nvPr/>
          </p:nvSpPr>
          <p:spPr bwMode="auto">
            <a:xfrm>
              <a:off x="1734" y="1507"/>
              <a:ext cx="1" cy="4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22" name="Rectangle 226"/>
            <p:cNvSpPr>
              <a:spLocks noChangeArrowheads="1"/>
            </p:cNvSpPr>
            <p:nvPr/>
          </p:nvSpPr>
          <p:spPr bwMode="auto">
            <a:xfrm>
              <a:off x="1734" y="155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23" name="Rectangle 227"/>
            <p:cNvSpPr>
              <a:spLocks noChangeArrowheads="1"/>
            </p:cNvSpPr>
            <p:nvPr/>
          </p:nvSpPr>
          <p:spPr bwMode="auto">
            <a:xfrm>
              <a:off x="1734" y="155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24" name="Picture 228"/>
            <p:cNvPicPr>
              <a:picLocks noChangeAspect="1" noChangeArrowheads="1"/>
            </p:cNvPicPr>
            <p:nvPr/>
          </p:nvPicPr>
          <p:blipFill>
            <a:blip r:embed="rId2" cstate="print"/>
            <a:srcRect/>
            <a:stretch>
              <a:fillRect/>
            </a:stretch>
          </p:blipFill>
          <p:spPr bwMode="auto">
            <a:xfrm>
              <a:off x="1720" y="1437"/>
              <a:ext cx="29" cy="40"/>
            </a:xfrm>
            <a:prstGeom prst="rect">
              <a:avLst/>
            </a:prstGeom>
            <a:noFill/>
            <a:ln w="9525">
              <a:noFill/>
              <a:miter lim="800000"/>
              <a:headEnd/>
              <a:tailEnd/>
            </a:ln>
          </p:spPr>
        </p:pic>
        <p:sp>
          <p:nvSpPr>
            <p:cNvPr id="4325" name="Line 229"/>
            <p:cNvSpPr>
              <a:spLocks noChangeShapeType="1"/>
            </p:cNvSpPr>
            <p:nvPr/>
          </p:nvSpPr>
          <p:spPr bwMode="auto">
            <a:xfrm>
              <a:off x="1734" y="1447"/>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26" name="Freeform 230"/>
            <p:cNvSpPr>
              <a:spLocks/>
            </p:cNvSpPr>
            <p:nvPr/>
          </p:nvSpPr>
          <p:spPr bwMode="auto">
            <a:xfrm>
              <a:off x="1734" y="1556"/>
              <a:ext cx="1740" cy="473"/>
            </a:xfrm>
            <a:custGeom>
              <a:avLst/>
              <a:gdLst/>
              <a:ahLst/>
              <a:cxnLst>
                <a:cxn ang="0">
                  <a:pos x="0" y="0"/>
                </a:cxn>
                <a:cxn ang="0">
                  <a:pos x="1740" y="0"/>
                </a:cxn>
                <a:cxn ang="0">
                  <a:pos x="1740" y="473"/>
                </a:cxn>
              </a:cxnLst>
              <a:rect l="0" t="0" r="r" b="b"/>
              <a:pathLst>
                <a:path w="1740" h="473">
                  <a:moveTo>
                    <a:pt x="0" y="0"/>
                  </a:moveTo>
                  <a:lnTo>
                    <a:pt x="1740" y="0"/>
                  </a:lnTo>
                  <a:lnTo>
                    <a:pt x="1740" y="473"/>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27" name="Rectangle 231"/>
            <p:cNvSpPr>
              <a:spLocks noChangeArrowheads="1"/>
            </p:cNvSpPr>
            <p:nvPr/>
          </p:nvSpPr>
          <p:spPr bwMode="auto">
            <a:xfrm>
              <a:off x="3474" y="2029"/>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28" name="Rectangle 232"/>
            <p:cNvSpPr>
              <a:spLocks noChangeArrowheads="1"/>
            </p:cNvSpPr>
            <p:nvPr/>
          </p:nvSpPr>
          <p:spPr bwMode="auto">
            <a:xfrm>
              <a:off x="3474" y="2029"/>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29" name="Rectangle 233"/>
            <p:cNvSpPr>
              <a:spLocks noChangeArrowheads="1"/>
            </p:cNvSpPr>
            <p:nvPr/>
          </p:nvSpPr>
          <p:spPr bwMode="auto">
            <a:xfrm>
              <a:off x="1734" y="155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30" name="Rectangle 234"/>
            <p:cNvSpPr>
              <a:spLocks noChangeArrowheads="1"/>
            </p:cNvSpPr>
            <p:nvPr/>
          </p:nvSpPr>
          <p:spPr bwMode="auto">
            <a:xfrm>
              <a:off x="1734" y="155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31" name="Freeform 235"/>
            <p:cNvSpPr>
              <a:spLocks/>
            </p:cNvSpPr>
            <p:nvPr/>
          </p:nvSpPr>
          <p:spPr bwMode="auto">
            <a:xfrm>
              <a:off x="1716" y="2227"/>
              <a:ext cx="18" cy="249"/>
            </a:xfrm>
            <a:custGeom>
              <a:avLst/>
              <a:gdLst/>
              <a:ahLst/>
              <a:cxnLst>
                <a:cxn ang="0">
                  <a:pos x="0" y="0"/>
                </a:cxn>
                <a:cxn ang="0">
                  <a:pos x="0" y="249"/>
                </a:cxn>
                <a:cxn ang="0">
                  <a:pos x="18" y="249"/>
                </a:cxn>
              </a:cxnLst>
              <a:rect l="0" t="0" r="r" b="b"/>
              <a:pathLst>
                <a:path w="18" h="249">
                  <a:moveTo>
                    <a:pt x="0" y="0"/>
                  </a:moveTo>
                  <a:lnTo>
                    <a:pt x="0" y="249"/>
                  </a:lnTo>
                  <a:lnTo>
                    <a:pt x="18" y="249"/>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32" name="Rectangle 236"/>
            <p:cNvSpPr>
              <a:spLocks noChangeArrowheads="1"/>
            </p:cNvSpPr>
            <p:nvPr/>
          </p:nvSpPr>
          <p:spPr bwMode="auto">
            <a:xfrm>
              <a:off x="1734" y="247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33" name="Rectangle 237"/>
            <p:cNvSpPr>
              <a:spLocks noChangeArrowheads="1"/>
            </p:cNvSpPr>
            <p:nvPr/>
          </p:nvSpPr>
          <p:spPr bwMode="auto">
            <a:xfrm>
              <a:off x="1734" y="247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34" name="Picture 238"/>
            <p:cNvPicPr>
              <a:picLocks noChangeAspect="1" noChangeArrowheads="1"/>
            </p:cNvPicPr>
            <p:nvPr/>
          </p:nvPicPr>
          <p:blipFill>
            <a:blip r:embed="rId2" cstate="print"/>
            <a:srcRect/>
            <a:stretch>
              <a:fillRect/>
            </a:stretch>
          </p:blipFill>
          <p:spPr bwMode="auto">
            <a:xfrm>
              <a:off x="1702" y="2158"/>
              <a:ext cx="29" cy="40"/>
            </a:xfrm>
            <a:prstGeom prst="rect">
              <a:avLst/>
            </a:prstGeom>
            <a:noFill/>
            <a:ln w="9525">
              <a:noFill/>
              <a:miter lim="800000"/>
              <a:headEnd/>
              <a:tailEnd/>
            </a:ln>
          </p:spPr>
        </p:pic>
        <p:sp>
          <p:nvSpPr>
            <p:cNvPr id="4335" name="Line 239"/>
            <p:cNvSpPr>
              <a:spLocks noChangeShapeType="1"/>
            </p:cNvSpPr>
            <p:nvPr/>
          </p:nvSpPr>
          <p:spPr bwMode="auto">
            <a:xfrm>
              <a:off x="1716" y="2168"/>
              <a:ext cx="1" cy="5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36" name="Freeform 240"/>
            <p:cNvSpPr>
              <a:spLocks/>
            </p:cNvSpPr>
            <p:nvPr/>
          </p:nvSpPr>
          <p:spPr bwMode="auto">
            <a:xfrm>
              <a:off x="1734" y="2227"/>
              <a:ext cx="580" cy="249"/>
            </a:xfrm>
            <a:custGeom>
              <a:avLst/>
              <a:gdLst/>
              <a:ahLst/>
              <a:cxnLst>
                <a:cxn ang="0">
                  <a:pos x="0" y="249"/>
                </a:cxn>
                <a:cxn ang="0">
                  <a:pos x="580" y="249"/>
                </a:cxn>
                <a:cxn ang="0">
                  <a:pos x="580" y="0"/>
                </a:cxn>
              </a:cxnLst>
              <a:rect l="0" t="0" r="r" b="b"/>
              <a:pathLst>
                <a:path w="580" h="249">
                  <a:moveTo>
                    <a:pt x="0" y="249"/>
                  </a:moveTo>
                  <a:lnTo>
                    <a:pt x="580" y="249"/>
                  </a:lnTo>
                  <a:lnTo>
                    <a:pt x="58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37" name="Rectangle 241"/>
            <p:cNvSpPr>
              <a:spLocks noChangeArrowheads="1"/>
            </p:cNvSpPr>
            <p:nvPr/>
          </p:nvSpPr>
          <p:spPr bwMode="auto">
            <a:xfrm>
              <a:off x="1734" y="247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38" name="Rectangle 242"/>
            <p:cNvSpPr>
              <a:spLocks noChangeArrowheads="1"/>
            </p:cNvSpPr>
            <p:nvPr/>
          </p:nvSpPr>
          <p:spPr bwMode="auto">
            <a:xfrm>
              <a:off x="1734" y="247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39" name="Picture 243"/>
            <p:cNvPicPr>
              <a:picLocks noChangeAspect="1" noChangeArrowheads="1"/>
            </p:cNvPicPr>
            <p:nvPr/>
          </p:nvPicPr>
          <p:blipFill>
            <a:blip r:embed="rId2" cstate="print"/>
            <a:srcRect/>
            <a:stretch>
              <a:fillRect/>
            </a:stretch>
          </p:blipFill>
          <p:spPr bwMode="auto">
            <a:xfrm>
              <a:off x="2300" y="2158"/>
              <a:ext cx="29" cy="40"/>
            </a:xfrm>
            <a:prstGeom prst="rect">
              <a:avLst/>
            </a:prstGeom>
            <a:noFill/>
            <a:ln w="9525">
              <a:noFill/>
              <a:miter lim="800000"/>
              <a:headEnd/>
              <a:tailEnd/>
            </a:ln>
          </p:spPr>
        </p:pic>
        <p:sp>
          <p:nvSpPr>
            <p:cNvPr id="4340" name="Line 244"/>
            <p:cNvSpPr>
              <a:spLocks noChangeShapeType="1"/>
            </p:cNvSpPr>
            <p:nvPr/>
          </p:nvSpPr>
          <p:spPr bwMode="auto">
            <a:xfrm>
              <a:off x="2314" y="2168"/>
              <a:ext cx="1" cy="5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41" name="Freeform 245"/>
            <p:cNvSpPr>
              <a:spLocks/>
            </p:cNvSpPr>
            <p:nvPr/>
          </p:nvSpPr>
          <p:spPr bwMode="auto">
            <a:xfrm>
              <a:off x="774" y="1979"/>
              <a:ext cx="960" cy="497"/>
            </a:xfrm>
            <a:custGeom>
              <a:avLst/>
              <a:gdLst/>
              <a:ahLst/>
              <a:cxnLst>
                <a:cxn ang="0">
                  <a:pos x="0" y="0"/>
                </a:cxn>
                <a:cxn ang="0">
                  <a:pos x="0" y="497"/>
                </a:cxn>
                <a:cxn ang="0">
                  <a:pos x="960" y="497"/>
                </a:cxn>
              </a:cxnLst>
              <a:rect l="0" t="0" r="r" b="b"/>
              <a:pathLst>
                <a:path w="960" h="497">
                  <a:moveTo>
                    <a:pt x="0" y="0"/>
                  </a:moveTo>
                  <a:lnTo>
                    <a:pt x="0" y="497"/>
                  </a:lnTo>
                  <a:lnTo>
                    <a:pt x="960" y="497"/>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42" name="Rectangle 246"/>
            <p:cNvSpPr>
              <a:spLocks noChangeArrowheads="1"/>
            </p:cNvSpPr>
            <p:nvPr/>
          </p:nvSpPr>
          <p:spPr bwMode="auto">
            <a:xfrm>
              <a:off x="1734" y="247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43" name="Rectangle 247"/>
            <p:cNvSpPr>
              <a:spLocks noChangeArrowheads="1"/>
            </p:cNvSpPr>
            <p:nvPr/>
          </p:nvSpPr>
          <p:spPr bwMode="auto">
            <a:xfrm>
              <a:off x="1734" y="247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44" name="Picture 248"/>
            <p:cNvPicPr>
              <a:picLocks noChangeAspect="1" noChangeArrowheads="1"/>
            </p:cNvPicPr>
            <p:nvPr/>
          </p:nvPicPr>
          <p:blipFill>
            <a:blip r:embed="rId2" cstate="print"/>
            <a:srcRect/>
            <a:stretch>
              <a:fillRect/>
            </a:stretch>
          </p:blipFill>
          <p:spPr bwMode="auto">
            <a:xfrm>
              <a:off x="759" y="1909"/>
              <a:ext cx="29" cy="40"/>
            </a:xfrm>
            <a:prstGeom prst="rect">
              <a:avLst/>
            </a:prstGeom>
            <a:noFill/>
            <a:ln w="9525">
              <a:noFill/>
              <a:miter lim="800000"/>
              <a:headEnd/>
              <a:tailEnd/>
            </a:ln>
          </p:spPr>
        </p:pic>
        <p:sp>
          <p:nvSpPr>
            <p:cNvPr id="4345" name="Line 249"/>
            <p:cNvSpPr>
              <a:spLocks noChangeShapeType="1"/>
            </p:cNvSpPr>
            <p:nvPr/>
          </p:nvSpPr>
          <p:spPr bwMode="auto">
            <a:xfrm>
              <a:off x="774" y="1919"/>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46" name="Freeform 250"/>
            <p:cNvSpPr>
              <a:spLocks/>
            </p:cNvSpPr>
            <p:nvPr/>
          </p:nvSpPr>
          <p:spPr bwMode="auto">
            <a:xfrm>
              <a:off x="1770" y="2973"/>
              <a:ext cx="19" cy="50"/>
            </a:xfrm>
            <a:custGeom>
              <a:avLst/>
              <a:gdLst/>
              <a:ahLst/>
              <a:cxnLst>
                <a:cxn ang="0">
                  <a:pos x="0" y="0"/>
                </a:cxn>
                <a:cxn ang="0">
                  <a:pos x="19" y="0"/>
                </a:cxn>
                <a:cxn ang="0">
                  <a:pos x="19" y="50"/>
                </a:cxn>
              </a:cxnLst>
              <a:rect l="0" t="0" r="r" b="b"/>
              <a:pathLst>
                <a:path w="19" h="50">
                  <a:moveTo>
                    <a:pt x="0" y="0"/>
                  </a:moveTo>
                  <a:lnTo>
                    <a:pt x="19" y="0"/>
                  </a:lnTo>
                  <a:lnTo>
                    <a:pt x="19" y="5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47" name="Rectangle 251"/>
            <p:cNvSpPr>
              <a:spLocks noChangeArrowheads="1"/>
            </p:cNvSpPr>
            <p:nvPr/>
          </p:nvSpPr>
          <p:spPr bwMode="auto">
            <a:xfrm>
              <a:off x="1770" y="2973"/>
              <a:ext cx="8"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48" name="Rectangle 252"/>
            <p:cNvSpPr>
              <a:spLocks noChangeArrowheads="1"/>
            </p:cNvSpPr>
            <p:nvPr/>
          </p:nvSpPr>
          <p:spPr bwMode="auto">
            <a:xfrm>
              <a:off x="1770" y="2973"/>
              <a:ext cx="8"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49" name="Picture 253"/>
            <p:cNvPicPr>
              <a:picLocks noChangeAspect="1" noChangeArrowheads="1"/>
            </p:cNvPicPr>
            <p:nvPr/>
          </p:nvPicPr>
          <p:blipFill>
            <a:blip r:embed="rId2" cstate="print"/>
            <a:srcRect/>
            <a:stretch>
              <a:fillRect/>
            </a:stretch>
          </p:blipFill>
          <p:spPr bwMode="auto">
            <a:xfrm>
              <a:off x="1774" y="3053"/>
              <a:ext cx="29" cy="39"/>
            </a:xfrm>
            <a:prstGeom prst="rect">
              <a:avLst/>
            </a:prstGeom>
            <a:noFill/>
            <a:ln w="9525">
              <a:noFill/>
              <a:miter lim="800000"/>
              <a:headEnd/>
              <a:tailEnd/>
            </a:ln>
          </p:spPr>
        </p:pic>
        <p:sp>
          <p:nvSpPr>
            <p:cNvPr id="4350" name="Line 254"/>
            <p:cNvSpPr>
              <a:spLocks noChangeShapeType="1"/>
            </p:cNvSpPr>
            <p:nvPr/>
          </p:nvSpPr>
          <p:spPr bwMode="auto">
            <a:xfrm flipV="1">
              <a:off x="1789" y="3023"/>
              <a:ext cx="1" cy="5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51" name="Freeform 255"/>
            <p:cNvSpPr>
              <a:spLocks/>
            </p:cNvSpPr>
            <p:nvPr/>
          </p:nvSpPr>
          <p:spPr bwMode="auto">
            <a:xfrm>
              <a:off x="1770" y="2973"/>
              <a:ext cx="616" cy="50"/>
            </a:xfrm>
            <a:custGeom>
              <a:avLst/>
              <a:gdLst/>
              <a:ahLst/>
              <a:cxnLst>
                <a:cxn ang="0">
                  <a:pos x="0" y="0"/>
                </a:cxn>
                <a:cxn ang="0">
                  <a:pos x="616" y="0"/>
                </a:cxn>
                <a:cxn ang="0">
                  <a:pos x="616" y="50"/>
                </a:cxn>
              </a:cxnLst>
              <a:rect l="0" t="0" r="r" b="b"/>
              <a:pathLst>
                <a:path w="616" h="50">
                  <a:moveTo>
                    <a:pt x="0" y="0"/>
                  </a:moveTo>
                  <a:lnTo>
                    <a:pt x="616" y="0"/>
                  </a:lnTo>
                  <a:lnTo>
                    <a:pt x="616" y="5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52" name="Rectangle 256"/>
            <p:cNvSpPr>
              <a:spLocks noChangeArrowheads="1"/>
            </p:cNvSpPr>
            <p:nvPr/>
          </p:nvSpPr>
          <p:spPr bwMode="auto">
            <a:xfrm>
              <a:off x="1770" y="2973"/>
              <a:ext cx="8"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53" name="Rectangle 257"/>
            <p:cNvSpPr>
              <a:spLocks noChangeArrowheads="1"/>
            </p:cNvSpPr>
            <p:nvPr/>
          </p:nvSpPr>
          <p:spPr bwMode="auto">
            <a:xfrm>
              <a:off x="1770" y="2973"/>
              <a:ext cx="8"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54" name="Picture 258"/>
            <p:cNvPicPr>
              <a:picLocks noChangeAspect="1" noChangeArrowheads="1"/>
            </p:cNvPicPr>
            <p:nvPr/>
          </p:nvPicPr>
          <p:blipFill>
            <a:blip r:embed="rId2" cstate="print"/>
            <a:srcRect/>
            <a:stretch>
              <a:fillRect/>
            </a:stretch>
          </p:blipFill>
          <p:spPr bwMode="auto">
            <a:xfrm>
              <a:off x="2372" y="3053"/>
              <a:ext cx="29" cy="39"/>
            </a:xfrm>
            <a:prstGeom prst="rect">
              <a:avLst/>
            </a:prstGeom>
            <a:noFill/>
            <a:ln w="9525">
              <a:noFill/>
              <a:miter lim="800000"/>
              <a:headEnd/>
              <a:tailEnd/>
            </a:ln>
          </p:spPr>
        </p:pic>
        <p:sp>
          <p:nvSpPr>
            <p:cNvPr id="4355" name="Line 259"/>
            <p:cNvSpPr>
              <a:spLocks noChangeShapeType="1"/>
            </p:cNvSpPr>
            <p:nvPr/>
          </p:nvSpPr>
          <p:spPr bwMode="auto">
            <a:xfrm flipV="1">
              <a:off x="2386" y="3023"/>
              <a:ext cx="1" cy="5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56" name="Freeform 260"/>
            <p:cNvSpPr>
              <a:spLocks/>
            </p:cNvSpPr>
            <p:nvPr/>
          </p:nvSpPr>
          <p:spPr bwMode="auto">
            <a:xfrm>
              <a:off x="719" y="2973"/>
              <a:ext cx="1051" cy="224"/>
            </a:xfrm>
            <a:custGeom>
              <a:avLst/>
              <a:gdLst/>
              <a:ahLst/>
              <a:cxnLst>
                <a:cxn ang="0">
                  <a:pos x="0" y="224"/>
                </a:cxn>
                <a:cxn ang="0">
                  <a:pos x="0" y="0"/>
                </a:cxn>
                <a:cxn ang="0">
                  <a:pos x="1051" y="0"/>
                </a:cxn>
              </a:cxnLst>
              <a:rect l="0" t="0" r="r" b="b"/>
              <a:pathLst>
                <a:path w="1051" h="224">
                  <a:moveTo>
                    <a:pt x="0" y="224"/>
                  </a:moveTo>
                  <a:lnTo>
                    <a:pt x="0" y="0"/>
                  </a:lnTo>
                  <a:lnTo>
                    <a:pt x="1051"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57" name="Rectangle 261"/>
            <p:cNvSpPr>
              <a:spLocks noChangeArrowheads="1"/>
            </p:cNvSpPr>
            <p:nvPr/>
          </p:nvSpPr>
          <p:spPr bwMode="auto">
            <a:xfrm>
              <a:off x="1770" y="2973"/>
              <a:ext cx="8"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58" name="Rectangle 262"/>
            <p:cNvSpPr>
              <a:spLocks noChangeArrowheads="1"/>
            </p:cNvSpPr>
            <p:nvPr/>
          </p:nvSpPr>
          <p:spPr bwMode="auto">
            <a:xfrm>
              <a:off x="1770" y="2973"/>
              <a:ext cx="8"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59" name="Picture 263"/>
            <p:cNvPicPr>
              <a:picLocks noChangeAspect="1" noChangeArrowheads="1"/>
            </p:cNvPicPr>
            <p:nvPr/>
          </p:nvPicPr>
          <p:blipFill>
            <a:blip r:embed="rId2" cstate="print"/>
            <a:srcRect/>
            <a:stretch>
              <a:fillRect/>
            </a:stretch>
          </p:blipFill>
          <p:spPr bwMode="auto">
            <a:xfrm>
              <a:off x="705" y="3227"/>
              <a:ext cx="29" cy="39"/>
            </a:xfrm>
            <a:prstGeom prst="rect">
              <a:avLst/>
            </a:prstGeom>
            <a:noFill/>
            <a:ln w="9525">
              <a:noFill/>
              <a:miter lim="800000"/>
              <a:headEnd/>
              <a:tailEnd/>
            </a:ln>
          </p:spPr>
        </p:pic>
        <p:sp>
          <p:nvSpPr>
            <p:cNvPr id="4360" name="Line 264"/>
            <p:cNvSpPr>
              <a:spLocks noChangeShapeType="1"/>
            </p:cNvSpPr>
            <p:nvPr/>
          </p:nvSpPr>
          <p:spPr bwMode="auto">
            <a:xfrm flipV="1">
              <a:off x="719" y="3197"/>
              <a:ext cx="1" cy="5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61" name="Freeform 265"/>
            <p:cNvSpPr>
              <a:spLocks/>
            </p:cNvSpPr>
            <p:nvPr/>
          </p:nvSpPr>
          <p:spPr bwMode="auto">
            <a:xfrm>
              <a:off x="2278" y="1507"/>
              <a:ext cx="36" cy="199"/>
            </a:xfrm>
            <a:custGeom>
              <a:avLst/>
              <a:gdLst/>
              <a:ahLst/>
              <a:cxnLst>
                <a:cxn ang="0">
                  <a:pos x="36" y="199"/>
                </a:cxn>
                <a:cxn ang="0">
                  <a:pos x="36" y="149"/>
                </a:cxn>
                <a:cxn ang="0">
                  <a:pos x="0" y="149"/>
                </a:cxn>
                <a:cxn ang="0">
                  <a:pos x="0" y="0"/>
                </a:cxn>
              </a:cxnLst>
              <a:rect l="0" t="0" r="r" b="b"/>
              <a:pathLst>
                <a:path w="36" h="199">
                  <a:moveTo>
                    <a:pt x="36" y="199"/>
                  </a:moveTo>
                  <a:lnTo>
                    <a:pt x="36" y="149"/>
                  </a:lnTo>
                  <a:lnTo>
                    <a:pt x="0" y="149"/>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62" name="Rectangle 266"/>
            <p:cNvSpPr>
              <a:spLocks noChangeArrowheads="1"/>
            </p:cNvSpPr>
            <p:nvPr/>
          </p:nvSpPr>
          <p:spPr bwMode="auto">
            <a:xfrm>
              <a:off x="2314" y="170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63" name="Rectangle 267"/>
            <p:cNvSpPr>
              <a:spLocks noChangeArrowheads="1"/>
            </p:cNvSpPr>
            <p:nvPr/>
          </p:nvSpPr>
          <p:spPr bwMode="auto">
            <a:xfrm>
              <a:off x="2314" y="170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64" name="Picture 268"/>
            <p:cNvPicPr>
              <a:picLocks noChangeAspect="1" noChangeArrowheads="1"/>
            </p:cNvPicPr>
            <p:nvPr/>
          </p:nvPicPr>
          <p:blipFill>
            <a:blip r:embed="rId2" cstate="print"/>
            <a:srcRect/>
            <a:stretch>
              <a:fillRect/>
            </a:stretch>
          </p:blipFill>
          <p:spPr bwMode="auto">
            <a:xfrm>
              <a:off x="2263" y="1437"/>
              <a:ext cx="29" cy="40"/>
            </a:xfrm>
            <a:prstGeom prst="rect">
              <a:avLst/>
            </a:prstGeom>
            <a:noFill/>
            <a:ln w="9525">
              <a:noFill/>
              <a:miter lim="800000"/>
              <a:headEnd/>
              <a:tailEnd/>
            </a:ln>
          </p:spPr>
        </p:pic>
        <p:sp>
          <p:nvSpPr>
            <p:cNvPr id="4365" name="Line 269"/>
            <p:cNvSpPr>
              <a:spLocks noChangeShapeType="1"/>
            </p:cNvSpPr>
            <p:nvPr/>
          </p:nvSpPr>
          <p:spPr bwMode="auto">
            <a:xfrm>
              <a:off x="2278" y="1447"/>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66" name="Line 270"/>
            <p:cNvSpPr>
              <a:spLocks noChangeShapeType="1"/>
            </p:cNvSpPr>
            <p:nvPr/>
          </p:nvSpPr>
          <p:spPr bwMode="auto">
            <a:xfrm flipV="1">
              <a:off x="2314" y="1706"/>
              <a:ext cx="1" cy="74"/>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67" name="Rectangle 271"/>
            <p:cNvSpPr>
              <a:spLocks noChangeArrowheads="1"/>
            </p:cNvSpPr>
            <p:nvPr/>
          </p:nvSpPr>
          <p:spPr bwMode="auto">
            <a:xfrm>
              <a:off x="2314" y="170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68" name="Rectangle 272"/>
            <p:cNvSpPr>
              <a:spLocks noChangeArrowheads="1"/>
            </p:cNvSpPr>
            <p:nvPr/>
          </p:nvSpPr>
          <p:spPr bwMode="auto">
            <a:xfrm>
              <a:off x="2314" y="170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69" name="Picture 273"/>
            <p:cNvPicPr>
              <a:picLocks noChangeAspect="1" noChangeArrowheads="1"/>
            </p:cNvPicPr>
            <p:nvPr/>
          </p:nvPicPr>
          <p:blipFill>
            <a:blip r:embed="rId2" cstate="print"/>
            <a:srcRect/>
            <a:stretch>
              <a:fillRect/>
            </a:stretch>
          </p:blipFill>
          <p:spPr bwMode="auto">
            <a:xfrm>
              <a:off x="2300" y="1810"/>
              <a:ext cx="29" cy="40"/>
            </a:xfrm>
            <a:prstGeom prst="rect">
              <a:avLst/>
            </a:prstGeom>
            <a:noFill/>
            <a:ln w="9525">
              <a:noFill/>
              <a:miter lim="800000"/>
              <a:headEnd/>
              <a:tailEnd/>
            </a:ln>
          </p:spPr>
        </p:pic>
        <p:sp>
          <p:nvSpPr>
            <p:cNvPr id="4370" name="Line 274"/>
            <p:cNvSpPr>
              <a:spLocks noChangeShapeType="1"/>
            </p:cNvSpPr>
            <p:nvPr/>
          </p:nvSpPr>
          <p:spPr bwMode="auto">
            <a:xfrm flipV="1">
              <a:off x="2314" y="1780"/>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71" name="Freeform 275"/>
            <p:cNvSpPr>
              <a:spLocks/>
            </p:cNvSpPr>
            <p:nvPr/>
          </p:nvSpPr>
          <p:spPr bwMode="auto">
            <a:xfrm>
              <a:off x="1789" y="1706"/>
              <a:ext cx="797" cy="1789"/>
            </a:xfrm>
            <a:custGeom>
              <a:avLst/>
              <a:gdLst/>
              <a:ahLst/>
              <a:cxnLst>
                <a:cxn ang="0">
                  <a:pos x="525" y="0"/>
                </a:cxn>
                <a:cxn ang="0">
                  <a:pos x="797" y="0"/>
                </a:cxn>
                <a:cxn ang="0">
                  <a:pos x="797" y="1789"/>
                </a:cxn>
                <a:cxn ang="0">
                  <a:pos x="0" y="1789"/>
                </a:cxn>
              </a:cxnLst>
              <a:rect l="0" t="0" r="r" b="b"/>
              <a:pathLst>
                <a:path w="797" h="1789">
                  <a:moveTo>
                    <a:pt x="525" y="0"/>
                  </a:moveTo>
                  <a:lnTo>
                    <a:pt x="797" y="0"/>
                  </a:lnTo>
                  <a:lnTo>
                    <a:pt x="797" y="1789"/>
                  </a:lnTo>
                  <a:lnTo>
                    <a:pt x="0" y="1789"/>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72" name="Rectangle 276"/>
            <p:cNvSpPr>
              <a:spLocks noChangeArrowheads="1"/>
            </p:cNvSpPr>
            <p:nvPr/>
          </p:nvSpPr>
          <p:spPr bwMode="auto">
            <a:xfrm>
              <a:off x="1789" y="3495"/>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73" name="Rectangle 277"/>
            <p:cNvSpPr>
              <a:spLocks noChangeArrowheads="1"/>
            </p:cNvSpPr>
            <p:nvPr/>
          </p:nvSpPr>
          <p:spPr bwMode="auto">
            <a:xfrm>
              <a:off x="1789" y="3495"/>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74" name="Rectangle 278"/>
            <p:cNvSpPr>
              <a:spLocks noChangeArrowheads="1"/>
            </p:cNvSpPr>
            <p:nvPr/>
          </p:nvSpPr>
          <p:spPr bwMode="auto">
            <a:xfrm>
              <a:off x="2314" y="170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75" name="Rectangle 279"/>
            <p:cNvSpPr>
              <a:spLocks noChangeArrowheads="1"/>
            </p:cNvSpPr>
            <p:nvPr/>
          </p:nvSpPr>
          <p:spPr bwMode="auto">
            <a:xfrm>
              <a:off x="2314" y="170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76" name="Line 280"/>
            <p:cNvSpPr>
              <a:spLocks noChangeShapeType="1"/>
            </p:cNvSpPr>
            <p:nvPr/>
          </p:nvSpPr>
          <p:spPr bwMode="auto">
            <a:xfrm flipV="1">
              <a:off x="1789" y="3470"/>
              <a:ext cx="1" cy="25"/>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77" name="Rectangle 281"/>
            <p:cNvSpPr>
              <a:spLocks noChangeArrowheads="1"/>
            </p:cNvSpPr>
            <p:nvPr/>
          </p:nvSpPr>
          <p:spPr bwMode="auto">
            <a:xfrm>
              <a:off x="1789" y="3495"/>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78" name="Rectangle 282"/>
            <p:cNvSpPr>
              <a:spLocks noChangeArrowheads="1"/>
            </p:cNvSpPr>
            <p:nvPr/>
          </p:nvSpPr>
          <p:spPr bwMode="auto">
            <a:xfrm>
              <a:off x="1789" y="3495"/>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79" name="Picture 283"/>
            <p:cNvPicPr>
              <a:picLocks noChangeAspect="1" noChangeArrowheads="1"/>
            </p:cNvPicPr>
            <p:nvPr/>
          </p:nvPicPr>
          <p:blipFill>
            <a:blip r:embed="rId2" cstate="print"/>
            <a:srcRect/>
            <a:stretch>
              <a:fillRect/>
            </a:stretch>
          </p:blipFill>
          <p:spPr bwMode="auto">
            <a:xfrm>
              <a:off x="1774" y="3401"/>
              <a:ext cx="29" cy="39"/>
            </a:xfrm>
            <a:prstGeom prst="rect">
              <a:avLst/>
            </a:prstGeom>
            <a:noFill/>
            <a:ln w="9525">
              <a:noFill/>
              <a:miter lim="800000"/>
              <a:headEnd/>
              <a:tailEnd/>
            </a:ln>
          </p:spPr>
        </p:pic>
        <p:sp>
          <p:nvSpPr>
            <p:cNvPr id="4380" name="Line 284"/>
            <p:cNvSpPr>
              <a:spLocks noChangeShapeType="1"/>
            </p:cNvSpPr>
            <p:nvPr/>
          </p:nvSpPr>
          <p:spPr bwMode="auto">
            <a:xfrm>
              <a:off x="1789" y="3410"/>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81" name="Freeform 285"/>
            <p:cNvSpPr>
              <a:spLocks/>
            </p:cNvSpPr>
            <p:nvPr/>
          </p:nvSpPr>
          <p:spPr bwMode="auto">
            <a:xfrm>
              <a:off x="1789" y="3495"/>
              <a:ext cx="36" cy="124"/>
            </a:xfrm>
            <a:custGeom>
              <a:avLst/>
              <a:gdLst/>
              <a:ahLst/>
              <a:cxnLst>
                <a:cxn ang="0">
                  <a:pos x="36" y="124"/>
                </a:cxn>
                <a:cxn ang="0">
                  <a:pos x="36" y="50"/>
                </a:cxn>
                <a:cxn ang="0">
                  <a:pos x="0" y="50"/>
                </a:cxn>
                <a:cxn ang="0">
                  <a:pos x="0" y="0"/>
                </a:cxn>
              </a:cxnLst>
              <a:rect l="0" t="0" r="r" b="b"/>
              <a:pathLst>
                <a:path w="36" h="124">
                  <a:moveTo>
                    <a:pt x="36" y="124"/>
                  </a:moveTo>
                  <a:lnTo>
                    <a:pt x="36" y="50"/>
                  </a:lnTo>
                  <a:lnTo>
                    <a:pt x="0" y="5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82" name="Rectangle 286"/>
            <p:cNvSpPr>
              <a:spLocks noChangeArrowheads="1"/>
            </p:cNvSpPr>
            <p:nvPr/>
          </p:nvSpPr>
          <p:spPr bwMode="auto">
            <a:xfrm>
              <a:off x="1789" y="3495"/>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83" name="Rectangle 287"/>
            <p:cNvSpPr>
              <a:spLocks noChangeArrowheads="1"/>
            </p:cNvSpPr>
            <p:nvPr/>
          </p:nvSpPr>
          <p:spPr bwMode="auto">
            <a:xfrm>
              <a:off x="1789" y="3495"/>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84" name="Picture 288"/>
            <p:cNvPicPr>
              <a:picLocks noChangeAspect="1" noChangeArrowheads="1"/>
            </p:cNvPicPr>
            <p:nvPr/>
          </p:nvPicPr>
          <p:blipFill>
            <a:blip r:embed="rId2" cstate="print"/>
            <a:srcRect/>
            <a:stretch>
              <a:fillRect/>
            </a:stretch>
          </p:blipFill>
          <p:spPr bwMode="auto">
            <a:xfrm>
              <a:off x="1810" y="3649"/>
              <a:ext cx="29" cy="40"/>
            </a:xfrm>
            <a:prstGeom prst="rect">
              <a:avLst/>
            </a:prstGeom>
            <a:noFill/>
            <a:ln w="9525">
              <a:noFill/>
              <a:miter lim="800000"/>
              <a:headEnd/>
              <a:tailEnd/>
            </a:ln>
          </p:spPr>
        </p:pic>
        <p:sp>
          <p:nvSpPr>
            <p:cNvPr id="4385" name="Line 289"/>
            <p:cNvSpPr>
              <a:spLocks noChangeShapeType="1"/>
            </p:cNvSpPr>
            <p:nvPr/>
          </p:nvSpPr>
          <p:spPr bwMode="auto">
            <a:xfrm flipV="1">
              <a:off x="1825" y="3619"/>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86" name="Freeform 290"/>
            <p:cNvSpPr>
              <a:spLocks/>
            </p:cNvSpPr>
            <p:nvPr/>
          </p:nvSpPr>
          <p:spPr bwMode="auto">
            <a:xfrm>
              <a:off x="3474" y="2451"/>
              <a:ext cx="398" cy="373"/>
            </a:xfrm>
            <a:custGeom>
              <a:avLst/>
              <a:gdLst/>
              <a:ahLst/>
              <a:cxnLst>
                <a:cxn ang="0">
                  <a:pos x="0" y="373"/>
                </a:cxn>
                <a:cxn ang="0">
                  <a:pos x="145" y="373"/>
                </a:cxn>
                <a:cxn ang="0">
                  <a:pos x="145" y="0"/>
                </a:cxn>
                <a:cxn ang="0">
                  <a:pos x="398" y="0"/>
                </a:cxn>
              </a:cxnLst>
              <a:rect l="0" t="0" r="r" b="b"/>
              <a:pathLst>
                <a:path w="398" h="373">
                  <a:moveTo>
                    <a:pt x="0" y="373"/>
                  </a:moveTo>
                  <a:lnTo>
                    <a:pt x="145" y="373"/>
                  </a:lnTo>
                  <a:lnTo>
                    <a:pt x="145" y="0"/>
                  </a:lnTo>
                  <a:lnTo>
                    <a:pt x="398"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87" name="Rectangle 291"/>
            <p:cNvSpPr>
              <a:spLocks noChangeArrowheads="1"/>
            </p:cNvSpPr>
            <p:nvPr/>
          </p:nvSpPr>
          <p:spPr bwMode="auto">
            <a:xfrm>
              <a:off x="3474" y="2824"/>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88" name="Rectangle 292"/>
            <p:cNvSpPr>
              <a:spLocks noChangeArrowheads="1"/>
            </p:cNvSpPr>
            <p:nvPr/>
          </p:nvSpPr>
          <p:spPr bwMode="auto">
            <a:xfrm>
              <a:off x="3474" y="2824"/>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89" name="Picture 293"/>
            <p:cNvPicPr>
              <a:picLocks noChangeAspect="1" noChangeArrowheads="1"/>
            </p:cNvPicPr>
            <p:nvPr/>
          </p:nvPicPr>
          <p:blipFill>
            <a:blip r:embed="rId2" cstate="print"/>
            <a:srcRect/>
            <a:stretch>
              <a:fillRect/>
            </a:stretch>
          </p:blipFill>
          <p:spPr bwMode="auto">
            <a:xfrm>
              <a:off x="3894" y="2431"/>
              <a:ext cx="29" cy="40"/>
            </a:xfrm>
            <a:prstGeom prst="rect">
              <a:avLst/>
            </a:prstGeom>
            <a:noFill/>
            <a:ln w="9525">
              <a:noFill/>
              <a:miter lim="800000"/>
              <a:headEnd/>
              <a:tailEnd/>
            </a:ln>
          </p:spPr>
        </p:pic>
        <p:sp>
          <p:nvSpPr>
            <p:cNvPr id="4390" name="Line 294"/>
            <p:cNvSpPr>
              <a:spLocks noChangeShapeType="1"/>
            </p:cNvSpPr>
            <p:nvPr/>
          </p:nvSpPr>
          <p:spPr bwMode="auto">
            <a:xfrm flipH="1">
              <a:off x="3872" y="2451"/>
              <a:ext cx="44"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91" name="Freeform 295"/>
            <p:cNvSpPr>
              <a:spLocks/>
            </p:cNvSpPr>
            <p:nvPr/>
          </p:nvSpPr>
          <p:spPr bwMode="auto">
            <a:xfrm>
              <a:off x="2386" y="3470"/>
              <a:ext cx="73" cy="174"/>
            </a:xfrm>
            <a:custGeom>
              <a:avLst/>
              <a:gdLst/>
              <a:ahLst/>
              <a:cxnLst>
                <a:cxn ang="0">
                  <a:pos x="73" y="174"/>
                </a:cxn>
                <a:cxn ang="0">
                  <a:pos x="73" y="100"/>
                </a:cxn>
                <a:cxn ang="0">
                  <a:pos x="0" y="100"/>
                </a:cxn>
                <a:cxn ang="0">
                  <a:pos x="0" y="0"/>
                </a:cxn>
              </a:cxnLst>
              <a:rect l="0" t="0" r="r" b="b"/>
              <a:pathLst>
                <a:path w="73" h="174">
                  <a:moveTo>
                    <a:pt x="73" y="174"/>
                  </a:moveTo>
                  <a:lnTo>
                    <a:pt x="73" y="100"/>
                  </a:lnTo>
                  <a:lnTo>
                    <a:pt x="0" y="100"/>
                  </a:lnTo>
                  <a:lnTo>
                    <a:pt x="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92" name="Rectangle 296"/>
            <p:cNvSpPr>
              <a:spLocks noChangeArrowheads="1"/>
            </p:cNvSpPr>
            <p:nvPr/>
          </p:nvSpPr>
          <p:spPr bwMode="auto">
            <a:xfrm>
              <a:off x="2459" y="3644"/>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93" name="Rectangle 297"/>
            <p:cNvSpPr>
              <a:spLocks noChangeArrowheads="1"/>
            </p:cNvSpPr>
            <p:nvPr/>
          </p:nvSpPr>
          <p:spPr bwMode="auto">
            <a:xfrm>
              <a:off x="2459" y="3644"/>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94" name="Picture 298"/>
            <p:cNvPicPr>
              <a:picLocks noChangeAspect="1" noChangeArrowheads="1"/>
            </p:cNvPicPr>
            <p:nvPr/>
          </p:nvPicPr>
          <p:blipFill>
            <a:blip r:embed="rId2" cstate="print"/>
            <a:srcRect/>
            <a:stretch>
              <a:fillRect/>
            </a:stretch>
          </p:blipFill>
          <p:spPr bwMode="auto">
            <a:xfrm>
              <a:off x="2372" y="3401"/>
              <a:ext cx="29" cy="39"/>
            </a:xfrm>
            <a:prstGeom prst="rect">
              <a:avLst/>
            </a:prstGeom>
            <a:noFill/>
            <a:ln w="9525">
              <a:noFill/>
              <a:miter lim="800000"/>
              <a:headEnd/>
              <a:tailEnd/>
            </a:ln>
          </p:spPr>
        </p:pic>
        <p:sp>
          <p:nvSpPr>
            <p:cNvPr id="4395" name="Line 299"/>
            <p:cNvSpPr>
              <a:spLocks noChangeShapeType="1"/>
            </p:cNvSpPr>
            <p:nvPr/>
          </p:nvSpPr>
          <p:spPr bwMode="auto">
            <a:xfrm>
              <a:off x="2386" y="3410"/>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96" name="Line 300"/>
            <p:cNvSpPr>
              <a:spLocks noChangeShapeType="1"/>
            </p:cNvSpPr>
            <p:nvPr/>
          </p:nvSpPr>
          <p:spPr bwMode="auto">
            <a:xfrm flipV="1">
              <a:off x="2459" y="3644"/>
              <a:ext cx="1" cy="25"/>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97" name="Rectangle 301"/>
            <p:cNvSpPr>
              <a:spLocks noChangeArrowheads="1"/>
            </p:cNvSpPr>
            <p:nvPr/>
          </p:nvSpPr>
          <p:spPr bwMode="auto">
            <a:xfrm>
              <a:off x="2459" y="3644"/>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98" name="Rectangle 302"/>
            <p:cNvSpPr>
              <a:spLocks noChangeArrowheads="1"/>
            </p:cNvSpPr>
            <p:nvPr/>
          </p:nvSpPr>
          <p:spPr bwMode="auto">
            <a:xfrm>
              <a:off x="2459" y="3644"/>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399" name="Picture 303"/>
            <p:cNvPicPr>
              <a:picLocks noChangeAspect="1" noChangeArrowheads="1"/>
            </p:cNvPicPr>
            <p:nvPr/>
          </p:nvPicPr>
          <p:blipFill>
            <a:blip r:embed="rId2" cstate="print"/>
            <a:srcRect/>
            <a:stretch>
              <a:fillRect/>
            </a:stretch>
          </p:blipFill>
          <p:spPr bwMode="auto">
            <a:xfrm>
              <a:off x="2444" y="3699"/>
              <a:ext cx="29" cy="40"/>
            </a:xfrm>
            <a:prstGeom prst="rect">
              <a:avLst/>
            </a:prstGeom>
            <a:noFill/>
            <a:ln w="9525">
              <a:noFill/>
              <a:miter lim="800000"/>
              <a:headEnd/>
              <a:tailEnd/>
            </a:ln>
          </p:spPr>
        </p:pic>
        <p:sp>
          <p:nvSpPr>
            <p:cNvPr id="4400" name="Line 304"/>
            <p:cNvSpPr>
              <a:spLocks noChangeShapeType="1"/>
            </p:cNvSpPr>
            <p:nvPr/>
          </p:nvSpPr>
          <p:spPr bwMode="auto">
            <a:xfrm flipV="1">
              <a:off x="2459" y="3669"/>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1" name="Freeform 305"/>
            <p:cNvSpPr>
              <a:spLocks/>
            </p:cNvSpPr>
            <p:nvPr/>
          </p:nvSpPr>
          <p:spPr bwMode="auto">
            <a:xfrm>
              <a:off x="2459" y="2824"/>
              <a:ext cx="1015" cy="820"/>
            </a:xfrm>
            <a:custGeom>
              <a:avLst/>
              <a:gdLst/>
              <a:ahLst/>
              <a:cxnLst>
                <a:cxn ang="0">
                  <a:pos x="1015" y="0"/>
                </a:cxn>
                <a:cxn ang="0">
                  <a:pos x="1015" y="820"/>
                </a:cxn>
                <a:cxn ang="0">
                  <a:pos x="0" y="820"/>
                </a:cxn>
              </a:cxnLst>
              <a:rect l="0" t="0" r="r" b="b"/>
              <a:pathLst>
                <a:path w="1015" h="820">
                  <a:moveTo>
                    <a:pt x="1015" y="0"/>
                  </a:moveTo>
                  <a:lnTo>
                    <a:pt x="1015" y="820"/>
                  </a:lnTo>
                  <a:lnTo>
                    <a:pt x="0" y="82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2" name="Rectangle 306"/>
            <p:cNvSpPr>
              <a:spLocks noChangeArrowheads="1"/>
            </p:cNvSpPr>
            <p:nvPr/>
          </p:nvSpPr>
          <p:spPr bwMode="auto">
            <a:xfrm>
              <a:off x="2459" y="3644"/>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3" name="Rectangle 307"/>
            <p:cNvSpPr>
              <a:spLocks noChangeArrowheads="1"/>
            </p:cNvSpPr>
            <p:nvPr/>
          </p:nvSpPr>
          <p:spPr bwMode="auto">
            <a:xfrm>
              <a:off x="2459" y="3644"/>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4" name="Rectangle 308"/>
            <p:cNvSpPr>
              <a:spLocks noChangeArrowheads="1"/>
            </p:cNvSpPr>
            <p:nvPr/>
          </p:nvSpPr>
          <p:spPr bwMode="auto">
            <a:xfrm>
              <a:off x="3474" y="2824"/>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5" name="Rectangle 309"/>
            <p:cNvSpPr>
              <a:spLocks noChangeArrowheads="1"/>
            </p:cNvSpPr>
            <p:nvPr/>
          </p:nvSpPr>
          <p:spPr bwMode="auto">
            <a:xfrm>
              <a:off x="3474" y="2824"/>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6" name="Line 310"/>
            <p:cNvSpPr>
              <a:spLocks noChangeShapeType="1"/>
            </p:cNvSpPr>
            <p:nvPr/>
          </p:nvSpPr>
          <p:spPr bwMode="auto">
            <a:xfrm>
              <a:off x="3474" y="2774"/>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7" name="Rectangle 311"/>
            <p:cNvSpPr>
              <a:spLocks noChangeArrowheads="1"/>
            </p:cNvSpPr>
            <p:nvPr/>
          </p:nvSpPr>
          <p:spPr bwMode="auto">
            <a:xfrm>
              <a:off x="3474" y="2824"/>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8" name="Rectangle 312"/>
            <p:cNvSpPr>
              <a:spLocks noChangeArrowheads="1"/>
            </p:cNvSpPr>
            <p:nvPr/>
          </p:nvSpPr>
          <p:spPr bwMode="auto">
            <a:xfrm>
              <a:off x="3474" y="2824"/>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409" name="Picture 313"/>
            <p:cNvPicPr>
              <a:picLocks noChangeAspect="1" noChangeArrowheads="1"/>
            </p:cNvPicPr>
            <p:nvPr/>
          </p:nvPicPr>
          <p:blipFill>
            <a:blip r:embed="rId2" cstate="print"/>
            <a:srcRect/>
            <a:stretch>
              <a:fillRect/>
            </a:stretch>
          </p:blipFill>
          <p:spPr bwMode="auto">
            <a:xfrm>
              <a:off x="3459" y="2705"/>
              <a:ext cx="29" cy="39"/>
            </a:xfrm>
            <a:prstGeom prst="rect">
              <a:avLst/>
            </a:prstGeom>
            <a:noFill/>
            <a:ln w="9525">
              <a:noFill/>
              <a:miter lim="800000"/>
              <a:headEnd/>
              <a:tailEnd/>
            </a:ln>
          </p:spPr>
        </p:pic>
        <p:sp>
          <p:nvSpPr>
            <p:cNvPr id="4410" name="Line 314"/>
            <p:cNvSpPr>
              <a:spLocks noChangeShapeType="1"/>
            </p:cNvSpPr>
            <p:nvPr/>
          </p:nvSpPr>
          <p:spPr bwMode="auto">
            <a:xfrm>
              <a:off x="3474" y="2715"/>
              <a:ext cx="1" cy="5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11" name="Line 315"/>
            <p:cNvSpPr>
              <a:spLocks noChangeShapeType="1"/>
            </p:cNvSpPr>
            <p:nvPr/>
          </p:nvSpPr>
          <p:spPr bwMode="auto">
            <a:xfrm>
              <a:off x="1825" y="4067"/>
              <a:ext cx="1" cy="4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12" name="Rectangle 316"/>
            <p:cNvSpPr>
              <a:spLocks noChangeArrowheads="1"/>
            </p:cNvSpPr>
            <p:nvPr/>
          </p:nvSpPr>
          <p:spPr bwMode="auto">
            <a:xfrm>
              <a:off x="1825" y="411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13" name="Rectangle 317"/>
            <p:cNvSpPr>
              <a:spLocks noChangeArrowheads="1"/>
            </p:cNvSpPr>
            <p:nvPr/>
          </p:nvSpPr>
          <p:spPr bwMode="auto">
            <a:xfrm>
              <a:off x="1825" y="411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414" name="Picture 318"/>
            <p:cNvPicPr>
              <a:picLocks noChangeAspect="1" noChangeArrowheads="1"/>
            </p:cNvPicPr>
            <p:nvPr/>
          </p:nvPicPr>
          <p:blipFill>
            <a:blip r:embed="rId2" cstate="print"/>
            <a:srcRect/>
            <a:stretch>
              <a:fillRect/>
            </a:stretch>
          </p:blipFill>
          <p:spPr bwMode="auto">
            <a:xfrm>
              <a:off x="1810" y="3997"/>
              <a:ext cx="29" cy="40"/>
            </a:xfrm>
            <a:prstGeom prst="rect">
              <a:avLst/>
            </a:prstGeom>
            <a:noFill/>
            <a:ln w="9525">
              <a:noFill/>
              <a:miter lim="800000"/>
              <a:headEnd/>
              <a:tailEnd/>
            </a:ln>
          </p:spPr>
        </p:pic>
        <p:sp>
          <p:nvSpPr>
            <p:cNvPr id="4415" name="Line 319"/>
            <p:cNvSpPr>
              <a:spLocks noChangeShapeType="1"/>
            </p:cNvSpPr>
            <p:nvPr/>
          </p:nvSpPr>
          <p:spPr bwMode="auto">
            <a:xfrm>
              <a:off x="1825" y="4007"/>
              <a:ext cx="1" cy="6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16" name="Line 320"/>
            <p:cNvSpPr>
              <a:spLocks noChangeShapeType="1"/>
            </p:cNvSpPr>
            <p:nvPr/>
          </p:nvSpPr>
          <p:spPr bwMode="auto">
            <a:xfrm>
              <a:off x="1825" y="4116"/>
              <a:ext cx="634"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17" name="Rectangle 321"/>
            <p:cNvSpPr>
              <a:spLocks noChangeArrowheads="1"/>
            </p:cNvSpPr>
            <p:nvPr/>
          </p:nvSpPr>
          <p:spPr bwMode="auto">
            <a:xfrm>
              <a:off x="1825" y="411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18" name="Rectangle 322"/>
            <p:cNvSpPr>
              <a:spLocks noChangeArrowheads="1"/>
            </p:cNvSpPr>
            <p:nvPr/>
          </p:nvSpPr>
          <p:spPr bwMode="auto">
            <a:xfrm>
              <a:off x="1825" y="411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419" name="Picture 323"/>
            <p:cNvPicPr>
              <a:picLocks noChangeAspect="1" noChangeArrowheads="1"/>
            </p:cNvPicPr>
            <p:nvPr/>
          </p:nvPicPr>
          <p:blipFill>
            <a:blip r:embed="rId2" cstate="print"/>
            <a:srcRect/>
            <a:stretch>
              <a:fillRect/>
            </a:stretch>
          </p:blipFill>
          <p:spPr bwMode="auto">
            <a:xfrm>
              <a:off x="2444" y="4047"/>
              <a:ext cx="29" cy="39"/>
            </a:xfrm>
            <a:prstGeom prst="rect">
              <a:avLst/>
            </a:prstGeom>
            <a:noFill/>
            <a:ln w="9525">
              <a:noFill/>
              <a:miter lim="800000"/>
              <a:headEnd/>
              <a:tailEnd/>
            </a:ln>
          </p:spPr>
        </p:pic>
        <p:sp>
          <p:nvSpPr>
            <p:cNvPr id="4420" name="Line 324"/>
            <p:cNvSpPr>
              <a:spLocks noChangeShapeType="1"/>
            </p:cNvSpPr>
            <p:nvPr/>
          </p:nvSpPr>
          <p:spPr bwMode="auto">
            <a:xfrm>
              <a:off x="2459" y="4057"/>
              <a:ext cx="1" cy="5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21" name="Freeform 325"/>
            <p:cNvSpPr>
              <a:spLocks/>
            </p:cNvSpPr>
            <p:nvPr/>
          </p:nvSpPr>
          <p:spPr bwMode="auto">
            <a:xfrm>
              <a:off x="719" y="3967"/>
              <a:ext cx="1106" cy="149"/>
            </a:xfrm>
            <a:custGeom>
              <a:avLst/>
              <a:gdLst/>
              <a:ahLst/>
              <a:cxnLst>
                <a:cxn ang="0">
                  <a:pos x="0" y="0"/>
                </a:cxn>
                <a:cxn ang="0">
                  <a:pos x="0" y="149"/>
                </a:cxn>
                <a:cxn ang="0">
                  <a:pos x="1106" y="149"/>
                </a:cxn>
              </a:cxnLst>
              <a:rect l="0" t="0" r="r" b="b"/>
              <a:pathLst>
                <a:path w="1106" h="149">
                  <a:moveTo>
                    <a:pt x="0" y="0"/>
                  </a:moveTo>
                  <a:lnTo>
                    <a:pt x="0" y="149"/>
                  </a:lnTo>
                  <a:lnTo>
                    <a:pt x="1106" y="149"/>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22" name="Rectangle 326"/>
            <p:cNvSpPr>
              <a:spLocks noChangeArrowheads="1"/>
            </p:cNvSpPr>
            <p:nvPr/>
          </p:nvSpPr>
          <p:spPr bwMode="auto">
            <a:xfrm>
              <a:off x="1825" y="4116"/>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23" name="Rectangle 327"/>
            <p:cNvSpPr>
              <a:spLocks noChangeArrowheads="1"/>
            </p:cNvSpPr>
            <p:nvPr/>
          </p:nvSpPr>
          <p:spPr bwMode="auto">
            <a:xfrm>
              <a:off x="1825" y="4116"/>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424" name="Picture 328"/>
            <p:cNvPicPr>
              <a:picLocks noChangeAspect="1" noChangeArrowheads="1"/>
            </p:cNvPicPr>
            <p:nvPr/>
          </p:nvPicPr>
          <p:blipFill>
            <a:blip r:embed="rId2" cstate="print"/>
            <a:srcRect/>
            <a:stretch>
              <a:fillRect/>
            </a:stretch>
          </p:blipFill>
          <p:spPr bwMode="auto">
            <a:xfrm>
              <a:off x="705" y="3898"/>
              <a:ext cx="29" cy="39"/>
            </a:xfrm>
            <a:prstGeom prst="rect">
              <a:avLst/>
            </a:prstGeom>
            <a:noFill/>
            <a:ln w="9525">
              <a:noFill/>
              <a:miter lim="800000"/>
              <a:headEnd/>
              <a:tailEnd/>
            </a:ln>
          </p:spPr>
        </p:pic>
        <p:sp>
          <p:nvSpPr>
            <p:cNvPr id="4425" name="Line 329"/>
            <p:cNvSpPr>
              <a:spLocks noChangeShapeType="1"/>
            </p:cNvSpPr>
            <p:nvPr/>
          </p:nvSpPr>
          <p:spPr bwMode="auto">
            <a:xfrm>
              <a:off x="719" y="3908"/>
              <a:ext cx="1" cy="5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26" name="Line 330"/>
            <p:cNvSpPr>
              <a:spLocks noChangeShapeType="1"/>
            </p:cNvSpPr>
            <p:nvPr/>
          </p:nvSpPr>
          <p:spPr bwMode="auto">
            <a:xfrm flipH="1">
              <a:off x="1317" y="1730"/>
              <a:ext cx="37"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27" name="Freeform 331"/>
            <p:cNvSpPr>
              <a:spLocks/>
            </p:cNvSpPr>
            <p:nvPr/>
          </p:nvSpPr>
          <p:spPr bwMode="auto">
            <a:xfrm>
              <a:off x="1336" y="1706"/>
              <a:ext cx="36" cy="49"/>
            </a:xfrm>
            <a:custGeom>
              <a:avLst/>
              <a:gdLst/>
              <a:ahLst/>
              <a:cxnLst>
                <a:cxn ang="0">
                  <a:pos x="0" y="0"/>
                </a:cxn>
                <a:cxn ang="0">
                  <a:pos x="0" y="49"/>
                </a:cxn>
                <a:cxn ang="0">
                  <a:pos x="36" y="24"/>
                </a:cxn>
                <a:cxn ang="0">
                  <a:pos x="0" y="0"/>
                </a:cxn>
              </a:cxnLst>
              <a:rect l="0" t="0" r="r" b="b"/>
              <a:pathLst>
                <a:path w="36" h="49">
                  <a:moveTo>
                    <a:pt x="0" y="0"/>
                  </a:moveTo>
                  <a:lnTo>
                    <a:pt x="0" y="49"/>
                  </a:lnTo>
                  <a:lnTo>
                    <a:pt x="36" y="24"/>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8" name="Freeform 332"/>
            <p:cNvSpPr>
              <a:spLocks/>
            </p:cNvSpPr>
            <p:nvPr/>
          </p:nvSpPr>
          <p:spPr bwMode="auto">
            <a:xfrm>
              <a:off x="1263" y="1209"/>
              <a:ext cx="62" cy="521"/>
            </a:xfrm>
            <a:custGeom>
              <a:avLst/>
              <a:gdLst/>
              <a:ahLst/>
              <a:cxnLst>
                <a:cxn ang="0">
                  <a:pos x="0" y="24"/>
                </a:cxn>
                <a:cxn ang="0">
                  <a:pos x="0" y="0"/>
                </a:cxn>
                <a:cxn ang="0">
                  <a:pos x="18" y="0"/>
                </a:cxn>
                <a:cxn ang="0">
                  <a:pos x="18" y="521"/>
                </a:cxn>
                <a:cxn ang="0">
                  <a:pos x="54" y="521"/>
                </a:cxn>
                <a:cxn ang="0">
                  <a:pos x="62" y="521"/>
                </a:cxn>
              </a:cxnLst>
              <a:rect l="0" t="0" r="r" b="b"/>
              <a:pathLst>
                <a:path w="62" h="521">
                  <a:moveTo>
                    <a:pt x="0" y="24"/>
                  </a:moveTo>
                  <a:lnTo>
                    <a:pt x="0" y="0"/>
                  </a:lnTo>
                  <a:lnTo>
                    <a:pt x="18" y="0"/>
                  </a:lnTo>
                  <a:lnTo>
                    <a:pt x="18" y="521"/>
                  </a:lnTo>
                  <a:lnTo>
                    <a:pt x="54" y="521"/>
                  </a:lnTo>
                  <a:lnTo>
                    <a:pt x="62" y="521"/>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29" name="Line 333"/>
            <p:cNvSpPr>
              <a:spLocks noChangeShapeType="1"/>
            </p:cNvSpPr>
            <p:nvPr/>
          </p:nvSpPr>
          <p:spPr bwMode="auto">
            <a:xfrm flipV="1">
              <a:off x="1662" y="1059"/>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30" name="Freeform 334"/>
            <p:cNvSpPr>
              <a:spLocks/>
            </p:cNvSpPr>
            <p:nvPr/>
          </p:nvSpPr>
          <p:spPr bwMode="auto">
            <a:xfrm>
              <a:off x="1644" y="1084"/>
              <a:ext cx="36" cy="50"/>
            </a:xfrm>
            <a:custGeom>
              <a:avLst/>
              <a:gdLst/>
              <a:ahLst/>
              <a:cxnLst>
                <a:cxn ang="0">
                  <a:pos x="36" y="0"/>
                </a:cxn>
                <a:cxn ang="0">
                  <a:pos x="0" y="0"/>
                </a:cxn>
                <a:cxn ang="0">
                  <a:pos x="18" y="50"/>
                </a:cxn>
                <a:cxn ang="0">
                  <a:pos x="36" y="0"/>
                </a:cxn>
              </a:cxnLst>
              <a:rect l="0" t="0" r="r" b="b"/>
              <a:pathLst>
                <a:path w="36" h="50">
                  <a:moveTo>
                    <a:pt x="36" y="0"/>
                  </a:moveTo>
                  <a:lnTo>
                    <a:pt x="0" y="0"/>
                  </a:lnTo>
                  <a:lnTo>
                    <a:pt x="18" y="50"/>
                  </a:lnTo>
                  <a:lnTo>
                    <a:pt x="3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1" name="Freeform 335"/>
            <p:cNvSpPr>
              <a:spLocks/>
            </p:cNvSpPr>
            <p:nvPr/>
          </p:nvSpPr>
          <p:spPr bwMode="auto">
            <a:xfrm>
              <a:off x="1263" y="1059"/>
              <a:ext cx="399" cy="174"/>
            </a:xfrm>
            <a:custGeom>
              <a:avLst/>
              <a:gdLst/>
              <a:ahLst/>
              <a:cxnLst>
                <a:cxn ang="0">
                  <a:pos x="0" y="174"/>
                </a:cxn>
                <a:cxn ang="0">
                  <a:pos x="326" y="174"/>
                </a:cxn>
                <a:cxn ang="0">
                  <a:pos x="326" y="0"/>
                </a:cxn>
                <a:cxn ang="0">
                  <a:pos x="399" y="0"/>
                </a:cxn>
                <a:cxn ang="0">
                  <a:pos x="399" y="0"/>
                </a:cxn>
              </a:cxnLst>
              <a:rect l="0" t="0" r="r" b="b"/>
              <a:pathLst>
                <a:path w="399" h="174">
                  <a:moveTo>
                    <a:pt x="0" y="174"/>
                  </a:moveTo>
                  <a:lnTo>
                    <a:pt x="326" y="174"/>
                  </a:lnTo>
                  <a:lnTo>
                    <a:pt x="326" y="0"/>
                  </a:lnTo>
                  <a:lnTo>
                    <a:pt x="399" y="0"/>
                  </a:lnTo>
                  <a:lnTo>
                    <a:pt x="399"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32" name="Line 336"/>
            <p:cNvSpPr>
              <a:spLocks noChangeShapeType="1"/>
            </p:cNvSpPr>
            <p:nvPr/>
          </p:nvSpPr>
          <p:spPr bwMode="auto">
            <a:xfrm>
              <a:off x="1209" y="1233"/>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33" name="Freeform 337"/>
            <p:cNvSpPr>
              <a:spLocks/>
            </p:cNvSpPr>
            <p:nvPr/>
          </p:nvSpPr>
          <p:spPr bwMode="auto">
            <a:xfrm>
              <a:off x="1220" y="1233"/>
              <a:ext cx="43" cy="1"/>
            </a:xfrm>
            <a:custGeom>
              <a:avLst/>
              <a:gdLst/>
              <a:ahLst/>
              <a:cxnLst>
                <a:cxn ang="0">
                  <a:pos x="0" y="0"/>
                </a:cxn>
                <a:cxn ang="0">
                  <a:pos x="7" y="0"/>
                </a:cxn>
                <a:cxn ang="0">
                  <a:pos x="43" y="0"/>
                </a:cxn>
              </a:cxnLst>
              <a:rect l="0" t="0" r="r" b="b"/>
              <a:pathLst>
                <a:path w="43">
                  <a:moveTo>
                    <a:pt x="0" y="0"/>
                  </a:moveTo>
                  <a:lnTo>
                    <a:pt x="7" y="0"/>
                  </a:lnTo>
                  <a:lnTo>
                    <a:pt x="43"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34" name="Rectangle 338"/>
            <p:cNvSpPr>
              <a:spLocks noChangeArrowheads="1"/>
            </p:cNvSpPr>
            <p:nvPr/>
          </p:nvSpPr>
          <p:spPr bwMode="auto">
            <a:xfrm>
              <a:off x="1263" y="1233"/>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35" name="Rectangle 339"/>
            <p:cNvSpPr>
              <a:spLocks noChangeArrowheads="1"/>
            </p:cNvSpPr>
            <p:nvPr/>
          </p:nvSpPr>
          <p:spPr bwMode="auto">
            <a:xfrm>
              <a:off x="1263" y="1233"/>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36" name="Line 340"/>
            <p:cNvSpPr>
              <a:spLocks noChangeShapeType="1"/>
            </p:cNvSpPr>
            <p:nvPr/>
          </p:nvSpPr>
          <p:spPr bwMode="auto">
            <a:xfrm flipH="1">
              <a:off x="1933" y="1830"/>
              <a:ext cx="37"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37" name="Freeform 341"/>
            <p:cNvSpPr>
              <a:spLocks/>
            </p:cNvSpPr>
            <p:nvPr/>
          </p:nvSpPr>
          <p:spPr bwMode="auto">
            <a:xfrm>
              <a:off x="1952" y="1805"/>
              <a:ext cx="36" cy="50"/>
            </a:xfrm>
            <a:custGeom>
              <a:avLst/>
              <a:gdLst/>
              <a:ahLst/>
              <a:cxnLst>
                <a:cxn ang="0">
                  <a:pos x="0" y="0"/>
                </a:cxn>
                <a:cxn ang="0">
                  <a:pos x="0" y="50"/>
                </a:cxn>
                <a:cxn ang="0">
                  <a:pos x="36" y="25"/>
                </a:cxn>
                <a:cxn ang="0">
                  <a:pos x="0" y="0"/>
                </a:cxn>
              </a:cxnLst>
              <a:rect l="0" t="0" r="r" b="b"/>
              <a:pathLst>
                <a:path w="36" h="50">
                  <a:moveTo>
                    <a:pt x="0" y="0"/>
                  </a:moveTo>
                  <a:lnTo>
                    <a:pt x="0" y="50"/>
                  </a:lnTo>
                  <a:lnTo>
                    <a:pt x="36" y="25"/>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8" name="Freeform 342"/>
            <p:cNvSpPr>
              <a:spLocks/>
            </p:cNvSpPr>
            <p:nvPr/>
          </p:nvSpPr>
          <p:spPr bwMode="auto">
            <a:xfrm>
              <a:off x="1933" y="1184"/>
              <a:ext cx="109" cy="646"/>
            </a:xfrm>
            <a:custGeom>
              <a:avLst/>
              <a:gdLst/>
              <a:ahLst/>
              <a:cxnLst>
                <a:cxn ang="0">
                  <a:pos x="109" y="0"/>
                </a:cxn>
                <a:cxn ang="0">
                  <a:pos x="109" y="273"/>
                </a:cxn>
                <a:cxn ang="0">
                  <a:pos x="0" y="273"/>
                </a:cxn>
                <a:cxn ang="0">
                  <a:pos x="0" y="646"/>
                </a:cxn>
                <a:cxn ang="0">
                  <a:pos x="8" y="646"/>
                </a:cxn>
              </a:cxnLst>
              <a:rect l="0" t="0" r="r" b="b"/>
              <a:pathLst>
                <a:path w="109" h="646">
                  <a:moveTo>
                    <a:pt x="109" y="0"/>
                  </a:moveTo>
                  <a:lnTo>
                    <a:pt x="109" y="273"/>
                  </a:lnTo>
                  <a:lnTo>
                    <a:pt x="0" y="273"/>
                  </a:lnTo>
                  <a:lnTo>
                    <a:pt x="0" y="646"/>
                  </a:lnTo>
                  <a:lnTo>
                    <a:pt x="8" y="646"/>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39" name="Line 343"/>
            <p:cNvSpPr>
              <a:spLocks noChangeShapeType="1"/>
            </p:cNvSpPr>
            <p:nvPr/>
          </p:nvSpPr>
          <p:spPr bwMode="auto">
            <a:xfrm flipV="1">
              <a:off x="2205" y="1059"/>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40" name="Freeform 344"/>
            <p:cNvSpPr>
              <a:spLocks/>
            </p:cNvSpPr>
            <p:nvPr/>
          </p:nvSpPr>
          <p:spPr bwMode="auto">
            <a:xfrm>
              <a:off x="2187" y="1084"/>
              <a:ext cx="36" cy="50"/>
            </a:xfrm>
            <a:custGeom>
              <a:avLst/>
              <a:gdLst/>
              <a:ahLst/>
              <a:cxnLst>
                <a:cxn ang="0">
                  <a:pos x="36" y="0"/>
                </a:cxn>
                <a:cxn ang="0">
                  <a:pos x="0" y="0"/>
                </a:cxn>
                <a:cxn ang="0">
                  <a:pos x="18" y="50"/>
                </a:cxn>
                <a:cxn ang="0">
                  <a:pos x="36" y="0"/>
                </a:cxn>
              </a:cxnLst>
              <a:rect l="0" t="0" r="r" b="b"/>
              <a:pathLst>
                <a:path w="36" h="50">
                  <a:moveTo>
                    <a:pt x="36" y="0"/>
                  </a:moveTo>
                  <a:lnTo>
                    <a:pt x="0" y="0"/>
                  </a:lnTo>
                  <a:lnTo>
                    <a:pt x="18" y="50"/>
                  </a:lnTo>
                  <a:lnTo>
                    <a:pt x="3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1" name="Freeform 345"/>
            <p:cNvSpPr>
              <a:spLocks/>
            </p:cNvSpPr>
            <p:nvPr/>
          </p:nvSpPr>
          <p:spPr bwMode="auto">
            <a:xfrm>
              <a:off x="2042" y="1059"/>
              <a:ext cx="163" cy="125"/>
            </a:xfrm>
            <a:custGeom>
              <a:avLst/>
              <a:gdLst/>
              <a:ahLst/>
              <a:cxnLst>
                <a:cxn ang="0">
                  <a:pos x="0" y="125"/>
                </a:cxn>
                <a:cxn ang="0">
                  <a:pos x="91" y="125"/>
                </a:cxn>
                <a:cxn ang="0">
                  <a:pos x="91" y="0"/>
                </a:cxn>
                <a:cxn ang="0">
                  <a:pos x="163" y="0"/>
                </a:cxn>
                <a:cxn ang="0">
                  <a:pos x="163" y="0"/>
                </a:cxn>
              </a:cxnLst>
              <a:rect l="0" t="0" r="r" b="b"/>
              <a:pathLst>
                <a:path w="163" h="125">
                  <a:moveTo>
                    <a:pt x="0" y="125"/>
                  </a:moveTo>
                  <a:lnTo>
                    <a:pt x="91" y="125"/>
                  </a:lnTo>
                  <a:lnTo>
                    <a:pt x="91" y="0"/>
                  </a:lnTo>
                  <a:lnTo>
                    <a:pt x="163" y="0"/>
                  </a:lnTo>
                  <a:lnTo>
                    <a:pt x="163"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42" name="Line 346"/>
            <p:cNvSpPr>
              <a:spLocks noChangeShapeType="1"/>
            </p:cNvSpPr>
            <p:nvPr/>
          </p:nvSpPr>
          <p:spPr bwMode="auto">
            <a:xfrm>
              <a:off x="1933" y="1184"/>
              <a:ext cx="19"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43" name="Freeform 347"/>
            <p:cNvSpPr>
              <a:spLocks/>
            </p:cNvSpPr>
            <p:nvPr/>
          </p:nvSpPr>
          <p:spPr bwMode="auto">
            <a:xfrm>
              <a:off x="1944" y="1184"/>
              <a:ext cx="98" cy="1"/>
            </a:xfrm>
            <a:custGeom>
              <a:avLst/>
              <a:gdLst/>
              <a:ahLst/>
              <a:cxnLst>
                <a:cxn ang="0">
                  <a:pos x="0" y="0"/>
                </a:cxn>
                <a:cxn ang="0">
                  <a:pos x="8" y="0"/>
                </a:cxn>
                <a:cxn ang="0">
                  <a:pos x="98" y="0"/>
                </a:cxn>
              </a:cxnLst>
              <a:rect l="0" t="0" r="r" b="b"/>
              <a:pathLst>
                <a:path w="98">
                  <a:moveTo>
                    <a:pt x="0" y="0"/>
                  </a:moveTo>
                  <a:lnTo>
                    <a:pt x="8" y="0"/>
                  </a:lnTo>
                  <a:lnTo>
                    <a:pt x="98"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44" name="Rectangle 348"/>
            <p:cNvSpPr>
              <a:spLocks noChangeArrowheads="1"/>
            </p:cNvSpPr>
            <p:nvPr/>
          </p:nvSpPr>
          <p:spPr bwMode="auto">
            <a:xfrm>
              <a:off x="2042" y="1184"/>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45" name="Rectangle 349"/>
            <p:cNvSpPr>
              <a:spLocks noChangeArrowheads="1"/>
            </p:cNvSpPr>
            <p:nvPr/>
          </p:nvSpPr>
          <p:spPr bwMode="auto">
            <a:xfrm>
              <a:off x="2042" y="1184"/>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46" name="Line 350"/>
            <p:cNvSpPr>
              <a:spLocks noChangeShapeType="1"/>
            </p:cNvSpPr>
            <p:nvPr/>
          </p:nvSpPr>
          <p:spPr bwMode="auto">
            <a:xfrm flipH="1">
              <a:off x="1390" y="3619"/>
              <a:ext cx="36"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47" name="Freeform 351"/>
            <p:cNvSpPr>
              <a:spLocks/>
            </p:cNvSpPr>
            <p:nvPr/>
          </p:nvSpPr>
          <p:spPr bwMode="auto">
            <a:xfrm>
              <a:off x="1408" y="3594"/>
              <a:ext cx="36" cy="50"/>
            </a:xfrm>
            <a:custGeom>
              <a:avLst/>
              <a:gdLst/>
              <a:ahLst/>
              <a:cxnLst>
                <a:cxn ang="0">
                  <a:pos x="0" y="0"/>
                </a:cxn>
                <a:cxn ang="0">
                  <a:pos x="0" y="50"/>
                </a:cxn>
                <a:cxn ang="0">
                  <a:pos x="36" y="25"/>
                </a:cxn>
                <a:cxn ang="0">
                  <a:pos x="0" y="0"/>
                </a:cxn>
              </a:cxnLst>
              <a:rect l="0" t="0" r="r" b="b"/>
              <a:pathLst>
                <a:path w="36" h="50">
                  <a:moveTo>
                    <a:pt x="0" y="0"/>
                  </a:moveTo>
                  <a:lnTo>
                    <a:pt x="0" y="50"/>
                  </a:lnTo>
                  <a:lnTo>
                    <a:pt x="36" y="25"/>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8" name="Freeform 352"/>
            <p:cNvSpPr>
              <a:spLocks/>
            </p:cNvSpPr>
            <p:nvPr/>
          </p:nvSpPr>
          <p:spPr bwMode="auto">
            <a:xfrm>
              <a:off x="1336" y="3222"/>
              <a:ext cx="61" cy="397"/>
            </a:xfrm>
            <a:custGeom>
              <a:avLst/>
              <a:gdLst/>
              <a:ahLst/>
              <a:cxnLst>
                <a:cxn ang="0">
                  <a:pos x="0" y="0"/>
                </a:cxn>
                <a:cxn ang="0">
                  <a:pos x="0" y="397"/>
                </a:cxn>
                <a:cxn ang="0">
                  <a:pos x="54" y="397"/>
                </a:cxn>
                <a:cxn ang="0">
                  <a:pos x="61" y="397"/>
                </a:cxn>
              </a:cxnLst>
              <a:rect l="0" t="0" r="r" b="b"/>
              <a:pathLst>
                <a:path w="61" h="397">
                  <a:moveTo>
                    <a:pt x="0" y="0"/>
                  </a:moveTo>
                  <a:lnTo>
                    <a:pt x="0" y="397"/>
                  </a:lnTo>
                  <a:lnTo>
                    <a:pt x="54" y="397"/>
                  </a:lnTo>
                  <a:lnTo>
                    <a:pt x="61" y="397"/>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49" name="Line 353"/>
            <p:cNvSpPr>
              <a:spLocks noChangeShapeType="1"/>
            </p:cNvSpPr>
            <p:nvPr/>
          </p:nvSpPr>
          <p:spPr bwMode="auto">
            <a:xfrm flipV="1">
              <a:off x="1716" y="3023"/>
              <a:ext cx="1" cy="4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50" name="Freeform 354"/>
            <p:cNvSpPr>
              <a:spLocks/>
            </p:cNvSpPr>
            <p:nvPr/>
          </p:nvSpPr>
          <p:spPr bwMode="auto">
            <a:xfrm>
              <a:off x="1698" y="3048"/>
              <a:ext cx="36" cy="49"/>
            </a:xfrm>
            <a:custGeom>
              <a:avLst/>
              <a:gdLst/>
              <a:ahLst/>
              <a:cxnLst>
                <a:cxn ang="0">
                  <a:pos x="36" y="0"/>
                </a:cxn>
                <a:cxn ang="0">
                  <a:pos x="0" y="0"/>
                </a:cxn>
                <a:cxn ang="0">
                  <a:pos x="18" y="49"/>
                </a:cxn>
                <a:cxn ang="0">
                  <a:pos x="36" y="0"/>
                </a:cxn>
              </a:cxnLst>
              <a:rect l="0" t="0" r="r" b="b"/>
              <a:pathLst>
                <a:path w="36" h="49">
                  <a:moveTo>
                    <a:pt x="36" y="0"/>
                  </a:moveTo>
                  <a:lnTo>
                    <a:pt x="0" y="0"/>
                  </a:lnTo>
                  <a:lnTo>
                    <a:pt x="18" y="49"/>
                  </a:lnTo>
                  <a:lnTo>
                    <a:pt x="3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1" name="Freeform 355"/>
            <p:cNvSpPr>
              <a:spLocks/>
            </p:cNvSpPr>
            <p:nvPr/>
          </p:nvSpPr>
          <p:spPr bwMode="auto">
            <a:xfrm>
              <a:off x="1336" y="3023"/>
              <a:ext cx="380" cy="199"/>
            </a:xfrm>
            <a:custGeom>
              <a:avLst/>
              <a:gdLst/>
              <a:ahLst/>
              <a:cxnLst>
                <a:cxn ang="0">
                  <a:pos x="0" y="199"/>
                </a:cxn>
                <a:cxn ang="0">
                  <a:pos x="36" y="199"/>
                </a:cxn>
                <a:cxn ang="0">
                  <a:pos x="36" y="0"/>
                </a:cxn>
                <a:cxn ang="0">
                  <a:pos x="380" y="0"/>
                </a:cxn>
                <a:cxn ang="0">
                  <a:pos x="380" y="0"/>
                </a:cxn>
              </a:cxnLst>
              <a:rect l="0" t="0" r="r" b="b"/>
              <a:pathLst>
                <a:path w="380" h="199">
                  <a:moveTo>
                    <a:pt x="0" y="199"/>
                  </a:moveTo>
                  <a:lnTo>
                    <a:pt x="36" y="199"/>
                  </a:lnTo>
                  <a:lnTo>
                    <a:pt x="36" y="0"/>
                  </a:lnTo>
                  <a:lnTo>
                    <a:pt x="380" y="0"/>
                  </a:lnTo>
                  <a:lnTo>
                    <a:pt x="38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52" name="Line 356"/>
            <p:cNvSpPr>
              <a:spLocks noChangeShapeType="1"/>
            </p:cNvSpPr>
            <p:nvPr/>
          </p:nvSpPr>
          <p:spPr bwMode="auto">
            <a:xfrm>
              <a:off x="1209" y="3222"/>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53" name="Freeform 357"/>
            <p:cNvSpPr>
              <a:spLocks/>
            </p:cNvSpPr>
            <p:nvPr/>
          </p:nvSpPr>
          <p:spPr bwMode="auto">
            <a:xfrm>
              <a:off x="1220" y="3222"/>
              <a:ext cx="116" cy="1"/>
            </a:xfrm>
            <a:custGeom>
              <a:avLst/>
              <a:gdLst/>
              <a:ahLst/>
              <a:cxnLst>
                <a:cxn ang="0">
                  <a:pos x="0" y="0"/>
                </a:cxn>
                <a:cxn ang="0">
                  <a:pos x="7" y="0"/>
                </a:cxn>
                <a:cxn ang="0">
                  <a:pos x="116" y="0"/>
                </a:cxn>
              </a:cxnLst>
              <a:rect l="0" t="0" r="r" b="b"/>
              <a:pathLst>
                <a:path w="116">
                  <a:moveTo>
                    <a:pt x="0" y="0"/>
                  </a:moveTo>
                  <a:lnTo>
                    <a:pt x="7" y="0"/>
                  </a:lnTo>
                  <a:lnTo>
                    <a:pt x="116"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54" name="Rectangle 358"/>
            <p:cNvSpPr>
              <a:spLocks noChangeArrowheads="1"/>
            </p:cNvSpPr>
            <p:nvPr/>
          </p:nvSpPr>
          <p:spPr bwMode="auto">
            <a:xfrm>
              <a:off x="1336" y="3222"/>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55" name="Rectangle 359"/>
            <p:cNvSpPr>
              <a:spLocks noChangeArrowheads="1"/>
            </p:cNvSpPr>
            <p:nvPr/>
          </p:nvSpPr>
          <p:spPr bwMode="auto">
            <a:xfrm>
              <a:off x="1336" y="3222"/>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56" name="Line 360"/>
            <p:cNvSpPr>
              <a:spLocks noChangeShapeType="1"/>
            </p:cNvSpPr>
            <p:nvPr/>
          </p:nvSpPr>
          <p:spPr bwMode="auto">
            <a:xfrm flipH="1">
              <a:off x="2042" y="3694"/>
              <a:ext cx="36"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57" name="Freeform 361"/>
            <p:cNvSpPr>
              <a:spLocks/>
            </p:cNvSpPr>
            <p:nvPr/>
          </p:nvSpPr>
          <p:spPr bwMode="auto">
            <a:xfrm>
              <a:off x="2060" y="3669"/>
              <a:ext cx="37" cy="50"/>
            </a:xfrm>
            <a:custGeom>
              <a:avLst/>
              <a:gdLst/>
              <a:ahLst/>
              <a:cxnLst>
                <a:cxn ang="0">
                  <a:pos x="0" y="0"/>
                </a:cxn>
                <a:cxn ang="0">
                  <a:pos x="0" y="50"/>
                </a:cxn>
                <a:cxn ang="0">
                  <a:pos x="37" y="25"/>
                </a:cxn>
                <a:cxn ang="0">
                  <a:pos x="0" y="0"/>
                </a:cxn>
              </a:cxnLst>
              <a:rect l="0" t="0" r="r" b="b"/>
              <a:pathLst>
                <a:path w="37" h="50">
                  <a:moveTo>
                    <a:pt x="0" y="0"/>
                  </a:moveTo>
                  <a:lnTo>
                    <a:pt x="0" y="50"/>
                  </a:lnTo>
                  <a:lnTo>
                    <a:pt x="37" y="25"/>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8" name="Freeform 362"/>
            <p:cNvSpPr>
              <a:spLocks/>
            </p:cNvSpPr>
            <p:nvPr/>
          </p:nvSpPr>
          <p:spPr bwMode="auto">
            <a:xfrm>
              <a:off x="2042" y="3097"/>
              <a:ext cx="109" cy="597"/>
            </a:xfrm>
            <a:custGeom>
              <a:avLst/>
              <a:gdLst/>
              <a:ahLst/>
              <a:cxnLst>
                <a:cxn ang="0">
                  <a:pos x="109" y="0"/>
                </a:cxn>
                <a:cxn ang="0">
                  <a:pos x="109" y="249"/>
                </a:cxn>
                <a:cxn ang="0">
                  <a:pos x="0" y="249"/>
                </a:cxn>
                <a:cxn ang="0">
                  <a:pos x="0" y="597"/>
                </a:cxn>
                <a:cxn ang="0">
                  <a:pos x="7" y="597"/>
                </a:cxn>
              </a:cxnLst>
              <a:rect l="0" t="0" r="r" b="b"/>
              <a:pathLst>
                <a:path w="109" h="597">
                  <a:moveTo>
                    <a:pt x="109" y="0"/>
                  </a:moveTo>
                  <a:lnTo>
                    <a:pt x="109" y="249"/>
                  </a:lnTo>
                  <a:lnTo>
                    <a:pt x="0" y="249"/>
                  </a:lnTo>
                  <a:lnTo>
                    <a:pt x="0" y="597"/>
                  </a:lnTo>
                  <a:lnTo>
                    <a:pt x="7" y="597"/>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59" name="Line 363"/>
            <p:cNvSpPr>
              <a:spLocks noChangeShapeType="1"/>
            </p:cNvSpPr>
            <p:nvPr/>
          </p:nvSpPr>
          <p:spPr bwMode="auto">
            <a:xfrm flipV="1">
              <a:off x="2314" y="3023"/>
              <a:ext cx="1" cy="49"/>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0" name="Freeform 364"/>
            <p:cNvSpPr>
              <a:spLocks/>
            </p:cNvSpPr>
            <p:nvPr/>
          </p:nvSpPr>
          <p:spPr bwMode="auto">
            <a:xfrm>
              <a:off x="2296" y="3048"/>
              <a:ext cx="36" cy="49"/>
            </a:xfrm>
            <a:custGeom>
              <a:avLst/>
              <a:gdLst/>
              <a:ahLst/>
              <a:cxnLst>
                <a:cxn ang="0">
                  <a:pos x="36" y="0"/>
                </a:cxn>
                <a:cxn ang="0">
                  <a:pos x="0" y="0"/>
                </a:cxn>
                <a:cxn ang="0">
                  <a:pos x="18" y="49"/>
                </a:cxn>
                <a:cxn ang="0">
                  <a:pos x="36" y="0"/>
                </a:cxn>
              </a:cxnLst>
              <a:rect l="0" t="0" r="r" b="b"/>
              <a:pathLst>
                <a:path w="36" h="49">
                  <a:moveTo>
                    <a:pt x="36" y="0"/>
                  </a:moveTo>
                  <a:lnTo>
                    <a:pt x="0" y="0"/>
                  </a:lnTo>
                  <a:lnTo>
                    <a:pt x="18" y="49"/>
                  </a:lnTo>
                  <a:lnTo>
                    <a:pt x="3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1" name="Freeform 365"/>
            <p:cNvSpPr>
              <a:spLocks/>
            </p:cNvSpPr>
            <p:nvPr/>
          </p:nvSpPr>
          <p:spPr bwMode="auto">
            <a:xfrm>
              <a:off x="2151" y="3023"/>
              <a:ext cx="163" cy="74"/>
            </a:xfrm>
            <a:custGeom>
              <a:avLst/>
              <a:gdLst/>
              <a:ahLst/>
              <a:cxnLst>
                <a:cxn ang="0">
                  <a:pos x="0" y="74"/>
                </a:cxn>
                <a:cxn ang="0">
                  <a:pos x="91" y="74"/>
                </a:cxn>
                <a:cxn ang="0">
                  <a:pos x="91" y="0"/>
                </a:cxn>
                <a:cxn ang="0">
                  <a:pos x="163" y="0"/>
                </a:cxn>
                <a:cxn ang="0">
                  <a:pos x="163" y="0"/>
                </a:cxn>
              </a:cxnLst>
              <a:rect l="0" t="0" r="r" b="b"/>
              <a:pathLst>
                <a:path w="163" h="74">
                  <a:moveTo>
                    <a:pt x="0" y="74"/>
                  </a:moveTo>
                  <a:lnTo>
                    <a:pt x="91" y="74"/>
                  </a:lnTo>
                  <a:lnTo>
                    <a:pt x="91" y="0"/>
                  </a:lnTo>
                  <a:lnTo>
                    <a:pt x="163" y="0"/>
                  </a:lnTo>
                  <a:lnTo>
                    <a:pt x="163"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2" name="Line 366"/>
            <p:cNvSpPr>
              <a:spLocks noChangeShapeType="1"/>
            </p:cNvSpPr>
            <p:nvPr/>
          </p:nvSpPr>
          <p:spPr bwMode="auto">
            <a:xfrm>
              <a:off x="2024" y="3097"/>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3" name="Freeform 367"/>
            <p:cNvSpPr>
              <a:spLocks/>
            </p:cNvSpPr>
            <p:nvPr/>
          </p:nvSpPr>
          <p:spPr bwMode="auto">
            <a:xfrm>
              <a:off x="2035" y="3097"/>
              <a:ext cx="116" cy="1"/>
            </a:xfrm>
            <a:custGeom>
              <a:avLst/>
              <a:gdLst/>
              <a:ahLst/>
              <a:cxnLst>
                <a:cxn ang="0">
                  <a:pos x="0" y="0"/>
                </a:cxn>
                <a:cxn ang="0">
                  <a:pos x="7" y="0"/>
                </a:cxn>
                <a:cxn ang="0">
                  <a:pos x="116" y="0"/>
                </a:cxn>
              </a:cxnLst>
              <a:rect l="0" t="0" r="r" b="b"/>
              <a:pathLst>
                <a:path w="116">
                  <a:moveTo>
                    <a:pt x="0" y="0"/>
                  </a:moveTo>
                  <a:lnTo>
                    <a:pt x="7" y="0"/>
                  </a:lnTo>
                  <a:lnTo>
                    <a:pt x="116"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4" name="Rectangle 368"/>
            <p:cNvSpPr>
              <a:spLocks noChangeArrowheads="1"/>
            </p:cNvSpPr>
            <p:nvPr/>
          </p:nvSpPr>
          <p:spPr bwMode="auto">
            <a:xfrm>
              <a:off x="2151" y="3097"/>
              <a:ext cx="7"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5" name="Rectangle 369"/>
            <p:cNvSpPr>
              <a:spLocks noChangeArrowheads="1"/>
            </p:cNvSpPr>
            <p:nvPr/>
          </p:nvSpPr>
          <p:spPr bwMode="auto">
            <a:xfrm>
              <a:off x="2151" y="3097"/>
              <a:ext cx="7" cy="10"/>
            </a:xfrm>
            <a:prstGeom prst="rect">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6" name="Line 370"/>
            <p:cNvSpPr>
              <a:spLocks noChangeShapeType="1"/>
            </p:cNvSpPr>
            <p:nvPr/>
          </p:nvSpPr>
          <p:spPr bwMode="auto">
            <a:xfrm>
              <a:off x="4017" y="2426"/>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7" name="Line 371"/>
            <p:cNvSpPr>
              <a:spLocks noChangeShapeType="1"/>
            </p:cNvSpPr>
            <p:nvPr/>
          </p:nvSpPr>
          <p:spPr bwMode="auto">
            <a:xfrm flipH="1">
              <a:off x="4289" y="2426"/>
              <a:ext cx="36"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8" name="Freeform 372"/>
            <p:cNvSpPr>
              <a:spLocks/>
            </p:cNvSpPr>
            <p:nvPr/>
          </p:nvSpPr>
          <p:spPr bwMode="auto">
            <a:xfrm>
              <a:off x="4307" y="2401"/>
              <a:ext cx="36" cy="50"/>
            </a:xfrm>
            <a:custGeom>
              <a:avLst/>
              <a:gdLst/>
              <a:ahLst/>
              <a:cxnLst>
                <a:cxn ang="0">
                  <a:pos x="0" y="0"/>
                </a:cxn>
                <a:cxn ang="0">
                  <a:pos x="0" y="50"/>
                </a:cxn>
                <a:cxn ang="0">
                  <a:pos x="36" y="25"/>
                </a:cxn>
                <a:cxn ang="0">
                  <a:pos x="0" y="0"/>
                </a:cxn>
              </a:cxnLst>
              <a:rect l="0" t="0" r="r" b="b"/>
              <a:pathLst>
                <a:path w="36" h="50">
                  <a:moveTo>
                    <a:pt x="0" y="0"/>
                  </a:moveTo>
                  <a:lnTo>
                    <a:pt x="0" y="50"/>
                  </a:lnTo>
                  <a:lnTo>
                    <a:pt x="36" y="25"/>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9" name="Freeform 373"/>
            <p:cNvSpPr>
              <a:spLocks/>
            </p:cNvSpPr>
            <p:nvPr/>
          </p:nvSpPr>
          <p:spPr bwMode="auto">
            <a:xfrm>
              <a:off x="4028" y="2426"/>
              <a:ext cx="268" cy="1"/>
            </a:xfrm>
            <a:custGeom>
              <a:avLst/>
              <a:gdLst/>
              <a:ahLst/>
              <a:cxnLst>
                <a:cxn ang="0">
                  <a:pos x="0" y="0"/>
                </a:cxn>
                <a:cxn ang="0">
                  <a:pos x="7" y="0"/>
                </a:cxn>
                <a:cxn ang="0">
                  <a:pos x="261" y="0"/>
                </a:cxn>
                <a:cxn ang="0">
                  <a:pos x="268" y="0"/>
                </a:cxn>
              </a:cxnLst>
              <a:rect l="0" t="0" r="r" b="b"/>
              <a:pathLst>
                <a:path w="268">
                  <a:moveTo>
                    <a:pt x="0" y="0"/>
                  </a:moveTo>
                  <a:lnTo>
                    <a:pt x="7" y="0"/>
                  </a:lnTo>
                  <a:lnTo>
                    <a:pt x="261" y="0"/>
                  </a:lnTo>
                  <a:lnTo>
                    <a:pt x="268"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0" name="Line 374"/>
            <p:cNvSpPr>
              <a:spLocks noChangeShapeType="1"/>
            </p:cNvSpPr>
            <p:nvPr/>
          </p:nvSpPr>
          <p:spPr bwMode="auto">
            <a:xfrm>
              <a:off x="1480" y="1730"/>
              <a:ext cx="19"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1" name="Line 375"/>
            <p:cNvSpPr>
              <a:spLocks noChangeShapeType="1"/>
            </p:cNvSpPr>
            <p:nvPr/>
          </p:nvSpPr>
          <p:spPr bwMode="auto">
            <a:xfrm flipV="1">
              <a:off x="1644" y="1780"/>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2" name="Freeform 376"/>
            <p:cNvSpPr>
              <a:spLocks/>
            </p:cNvSpPr>
            <p:nvPr/>
          </p:nvSpPr>
          <p:spPr bwMode="auto">
            <a:xfrm>
              <a:off x="1625" y="1805"/>
              <a:ext cx="37" cy="50"/>
            </a:xfrm>
            <a:custGeom>
              <a:avLst/>
              <a:gdLst/>
              <a:ahLst/>
              <a:cxnLst>
                <a:cxn ang="0">
                  <a:pos x="37" y="0"/>
                </a:cxn>
                <a:cxn ang="0">
                  <a:pos x="0" y="0"/>
                </a:cxn>
                <a:cxn ang="0">
                  <a:pos x="19" y="50"/>
                </a:cxn>
                <a:cxn ang="0">
                  <a:pos x="37" y="0"/>
                </a:cxn>
              </a:cxnLst>
              <a:rect l="0" t="0" r="r" b="b"/>
              <a:pathLst>
                <a:path w="37" h="50">
                  <a:moveTo>
                    <a:pt x="37" y="0"/>
                  </a:moveTo>
                  <a:lnTo>
                    <a:pt x="0" y="0"/>
                  </a:lnTo>
                  <a:lnTo>
                    <a:pt x="19" y="5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3" name="Freeform 377"/>
            <p:cNvSpPr>
              <a:spLocks/>
            </p:cNvSpPr>
            <p:nvPr/>
          </p:nvSpPr>
          <p:spPr bwMode="auto">
            <a:xfrm>
              <a:off x="1491" y="1730"/>
              <a:ext cx="153" cy="50"/>
            </a:xfrm>
            <a:custGeom>
              <a:avLst/>
              <a:gdLst/>
              <a:ahLst/>
              <a:cxnLst>
                <a:cxn ang="0">
                  <a:pos x="0" y="0"/>
                </a:cxn>
                <a:cxn ang="0">
                  <a:pos x="8" y="0"/>
                </a:cxn>
                <a:cxn ang="0">
                  <a:pos x="153" y="0"/>
                </a:cxn>
                <a:cxn ang="0">
                  <a:pos x="153" y="50"/>
                </a:cxn>
                <a:cxn ang="0">
                  <a:pos x="153" y="50"/>
                </a:cxn>
              </a:cxnLst>
              <a:rect l="0" t="0" r="r" b="b"/>
              <a:pathLst>
                <a:path w="153" h="50">
                  <a:moveTo>
                    <a:pt x="0" y="0"/>
                  </a:moveTo>
                  <a:lnTo>
                    <a:pt x="8" y="0"/>
                  </a:lnTo>
                  <a:lnTo>
                    <a:pt x="153" y="0"/>
                  </a:lnTo>
                  <a:lnTo>
                    <a:pt x="153" y="50"/>
                  </a:lnTo>
                  <a:lnTo>
                    <a:pt x="153" y="5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4" name="Line 378"/>
            <p:cNvSpPr>
              <a:spLocks noChangeShapeType="1"/>
            </p:cNvSpPr>
            <p:nvPr/>
          </p:nvSpPr>
          <p:spPr bwMode="auto">
            <a:xfrm>
              <a:off x="2097" y="1830"/>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5" name="Line 379"/>
            <p:cNvSpPr>
              <a:spLocks noChangeShapeType="1"/>
            </p:cNvSpPr>
            <p:nvPr/>
          </p:nvSpPr>
          <p:spPr bwMode="auto">
            <a:xfrm flipV="1">
              <a:off x="2242" y="1780"/>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6" name="Freeform 380"/>
            <p:cNvSpPr>
              <a:spLocks/>
            </p:cNvSpPr>
            <p:nvPr/>
          </p:nvSpPr>
          <p:spPr bwMode="auto">
            <a:xfrm>
              <a:off x="2223" y="1805"/>
              <a:ext cx="37" cy="50"/>
            </a:xfrm>
            <a:custGeom>
              <a:avLst/>
              <a:gdLst/>
              <a:ahLst/>
              <a:cxnLst>
                <a:cxn ang="0">
                  <a:pos x="37" y="0"/>
                </a:cxn>
                <a:cxn ang="0">
                  <a:pos x="0" y="0"/>
                </a:cxn>
                <a:cxn ang="0">
                  <a:pos x="19" y="50"/>
                </a:cxn>
                <a:cxn ang="0">
                  <a:pos x="37" y="0"/>
                </a:cxn>
              </a:cxnLst>
              <a:rect l="0" t="0" r="r" b="b"/>
              <a:pathLst>
                <a:path w="37" h="50">
                  <a:moveTo>
                    <a:pt x="37" y="0"/>
                  </a:moveTo>
                  <a:lnTo>
                    <a:pt x="0" y="0"/>
                  </a:lnTo>
                  <a:lnTo>
                    <a:pt x="19" y="5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7" name="Freeform 381"/>
            <p:cNvSpPr>
              <a:spLocks/>
            </p:cNvSpPr>
            <p:nvPr/>
          </p:nvSpPr>
          <p:spPr bwMode="auto">
            <a:xfrm>
              <a:off x="2107" y="1780"/>
              <a:ext cx="135" cy="50"/>
            </a:xfrm>
            <a:custGeom>
              <a:avLst/>
              <a:gdLst/>
              <a:ahLst/>
              <a:cxnLst>
                <a:cxn ang="0">
                  <a:pos x="0" y="50"/>
                </a:cxn>
                <a:cxn ang="0">
                  <a:pos x="8" y="50"/>
                </a:cxn>
                <a:cxn ang="0">
                  <a:pos x="116" y="50"/>
                </a:cxn>
                <a:cxn ang="0">
                  <a:pos x="116" y="0"/>
                </a:cxn>
                <a:cxn ang="0">
                  <a:pos x="135" y="0"/>
                </a:cxn>
                <a:cxn ang="0">
                  <a:pos x="135" y="0"/>
                </a:cxn>
              </a:cxnLst>
              <a:rect l="0" t="0" r="r" b="b"/>
              <a:pathLst>
                <a:path w="135" h="50">
                  <a:moveTo>
                    <a:pt x="0" y="50"/>
                  </a:moveTo>
                  <a:lnTo>
                    <a:pt x="8" y="50"/>
                  </a:lnTo>
                  <a:lnTo>
                    <a:pt x="116" y="50"/>
                  </a:lnTo>
                  <a:lnTo>
                    <a:pt x="116" y="0"/>
                  </a:lnTo>
                  <a:lnTo>
                    <a:pt x="135" y="0"/>
                  </a:lnTo>
                  <a:lnTo>
                    <a:pt x="135"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8" name="Line 382"/>
            <p:cNvSpPr>
              <a:spLocks noChangeShapeType="1"/>
            </p:cNvSpPr>
            <p:nvPr/>
          </p:nvSpPr>
          <p:spPr bwMode="auto">
            <a:xfrm>
              <a:off x="2205" y="3694"/>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9" name="Line 383"/>
            <p:cNvSpPr>
              <a:spLocks noChangeShapeType="1"/>
            </p:cNvSpPr>
            <p:nvPr/>
          </p:nvSpPr>
          <p:spPr bwMode="auto">
            <a:xfrm flipV="1">
              <a:off x="2386" y="3669"/>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80" name="Freeform 384"/>
            <p:cNvSpPr>
              <a:spLocks/>
            </p:cNvSpPr>
            <p:nvPr/>
          </p:nvSpPr>
          <p:spPr bwMode="auto">
            <a:xfrm>
              <a:off x="2368" y="3694"/>
              <a:ext cx="37" cy="50"/>
            </a:xfrm>
            <a:custGeom>
              <a:avLst/>
              <a:gdLst/>
              <a:ahLst/>
              <a:cxnLst>
                <a:cxn ang="0">
                  <a:pos x="37" y="0"/>
                </a:cxn>
                <a:cxn ang="0">
                  <a:pos x="0" y="0"/>
                </a:cxn>
                <a:cxn ang="0">
                  <a:pos x="18" y="50"/>
                </a:cxn>
                <a:cxn ang="0">
                  <a:pos x="37" y="0"/>
                </a:cxn>
              </a:cxnLst>
              <a:rect l="0" t="0" r="r" b="b"/>
              <a:pathLst>
                <a:path w="37" h="50">
                  <a:moveTo>
                    <a:pt x="37" y="0"/>
                  </a:moveTo>
                  <a:lnTo>
                    <a:pt x="0" y="0"/>
                  </a:lnTo>
                  <a:lnTo>
                    <a:pt x="18" y="5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1" name="Freeform 385"/>
            <p:cNvSpPr>
              <a:spLocks/>
            </p:cNvSpPr>
            <p:nvPr/>
          </p:nvSpPr>
          <p:spPr bwMode="auto">
            <a:xfrm>
              <a:off x="2216" y="3669"/>
              <a:ext cx="170" cy="25"/>
            </a:xfrm>
            <a:custGeom>
              <a:avLst/>
              <a:gdLst/>
              <a:ahLst/>
              <a:cxnLst>
                <a:cxn ang="0">
                  <a:pos x="0" y="25"/>
                </a:cxn>
                <a:cxn ang="0">
                  <a:pos x="7" y="25"/>
                </a:cxn>
                <a:cxn ang="0">
                  <a:pos x="170" y="25"/>
                </a:cxn>
                <a:cxn ang="0">
                  <a:pos x="170" y="0"/>
                </a:cxn>
                <a:cxn ang="0">
                  <a:pos x="170" y="0"/>
                </a:cxn>
              </a:cxnLst>
              <a:rect l="0" t="0" r="r" b="b"/>
              <a:pathLst>
                <a:path w="170" h="25">
                  <a:moveTo>
                    <a:pt x="0" y="25"/>
                  </a:moveTo>
                  <a:lnTo>
                    <a:pt x="7" y="25"/>
                  </a:lnTo>
                  <a:lnTo>
                    <a:pt x="170" y="25"/>
                  </a:lnTo>
                  <a:lnTo>
                    <a:pt x="170" y="0"/>
                  </a:lnTo>
                  <a:lnTo>
                    <a:pt x="170"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82" name="Line 386"/>
            <p:cNvSpPr>
              <a:spLocks noChangeShapeType="1"/>
            </p:cNvSpPr>
            <p:nvPr/>
          </p:nvSpPr>
          <p:spPr bwMode="auto">
            <a:xfrm>
              <a:off x="1553" y="3619"/>
              <a:ext cx="18" cy="1"/>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83" name="Line 387"/>
            <p:cNvSpPr>
              <a:spLocks noChangeShapeType="1"/>
            </p:cNvSpPr>
            <p:nvPr/>
          </p:nvSpPr>
          <p:spPr bwMode="auto">
            <a:xfrm flipV="1">
              <a:off x="1752" y="3619"/>
              <a:ext cx="1" cy="50"/>
            </a:xfrm>
            <a:prstGeom prst="line">
              <a:avLst/>
            </a:pr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84" name="Freeform 388"/>
            <p:cNvSpPr>
              <a:spLocks/>
            </p:cNvSpPr>
            <p:nvPr/>
          </p:nvSpPr>
          <p:spPr bwMode="auto">
            <a:xfrm>
              <a:off x="1734" y="3644"/>
              <a:ext cx="36" cy="50"/>
            </a:xfrm>
            <a:custGeom>
              <a:avLst/>
              <a:gdLst/>
              <a:ahLst/>
              <a:cxnLst>
                <a:cxn ang="0">
                  <a:pos x="36" y="0"/>
                </a:cxn>
                <a:cxn ang="0">
                  <a:pos x="0" y="0"/>
                </a:cxn>
                <a:cxn ang="0">
                  <a:pos x="18" y="50"/>
                </a:cxn>
                <a:cxn ang="0">
                  <a:pos x="36" y="0"/>
                </a:cxn>
              </a:cxnLst>
              <a:rect l="0" t="0" r="r" b="b"/>
              <a:pathLst>
                <a:path w="36" h="50">
                  <a:moveTo>
                    <a:pt x="36" y="0"/>
                  </a:moveTo>
                  <a:lnTo>
                    <a:pt x="0" y="0"/>
                  </a:lnTo>
                  <a:lnTo>
                    <a:pt x="18" y="50"/>
                  </a:lnTo>
                  <a:lnTo>
                    <a:pt x="3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5" name="Freeform 389"/>
            <p:cNvSpPr>
              <a:spLocks/>
            </p:cNvSpPr>
            <p:nvPr/>
          </p:nvSpPr>
          <p:spPr bwMode="auto">
            <a:xfrm>
              <a:off x="1564" y="3619"/>
              <a:ext cx="188" cy="1"/>
            </a:xfrm>
            <a:custGeom>
              <a:avLst/>
              <a:gdLst/>
              <a:ahLst/>
              <a:cxnLst>
                <a:cxn ang="0">
                  <a:pos x="0" y="0"/>
                </a:cxn>
                <a:cxn ang="0">
                  <a:pos x="7" y="0"/>
                </a:cxn>
                <a:cxn ang="0">
                  <a:pos x="188" y="0"/>
                </a:cxn>
                <a:cxn ang="0">
                  <a:pos x="188" y="0"/>
                </a:cxn>
              </a:cxnLst>
              <a:rect l="0" t="0" r="r" b="b"/>
              <a:pathLst>
                <a:path w="188">
                  <a:moveTo>
                    <a:pt x="0" y="0"/>
                  </a:moveTo>
                  <a:lnTo>
                    <a:pt x="7" y="0"/>
                  </a:lnTo>
                  <a:lnTo>
                    <a:pt x="188" y="0"/>
                  </a:lnTo>
                  <a:lnTo>
                    <a:pt x="188" y="0"/>
                  </a:lnTo>
                </a:path>
              </a:pathLst>
            </a:custGeom>
            <a:no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2400" dirty="0" smtClean="0"/>
              <a:t>         Output waveform for combined cell cascade inverter</a:t>
            </a:r>
            <a:endParaRPr lang="en-US" sz="2400"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0" y="1600200"/>
            <a:ext cx="91440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ayyapa\Desktop\combined cell inverter.jpg"/>
          <p:cNvPicPr>
            <a:picLocks noGrp="1" noChangeAspect="1" noChangeArrowheads="1"/>
          </p:cNvPicPr>
          <p:nvPr>
            <p:ph idx="1"/>
          </p:nvPr>
        </p:nvPicPr>
        <p:blipFill>
          <a:blip r:embed="rId2" cstate="print"/>
          <a:srcRect/>
          <a:stretch>
            <a:fillRect/>
          </a:stretch>
        </p:blipFill>
        <p:spPr bwMode="auto">
          <a:xfrm>
            <a:off x="0" y="0"/>
            <a:ext cx="9144000" cy="6857999"/>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dirty="0" smtClean="0"/>
              <a:t>     Table for comparison of Five Multilevel Inverters</a:t>
            </a:r>
            <a:endParaRPr lang="en-US" sz="2800" dirty="0"/>
          </a:p>
        </p:txBody>
      </p:sp>
      <p:graphicFrame>
        <p:nvGraphicFramePr>
          <p:cNvPr id="6" name="Content Placeholder 5"/>
          <p:cNvGraphicFramePr>
            <a:graphicFrameLocks noGrp="1"/>
          </p:cNvGraphicFramePr>
          <p:nvPr>
            <p:ph idx="1"/>
          </p:nvPr>
        </p:nvGraphicFramePr>
        <p:xfrm>
          <a:off x="0" y="1400880"/>
          <a:ext cx="9144000" cy="4847522"/>
        </p:xfrm>
        <a:graphic>
          <a:graphicData uri="http://schemas.openxmlformats.org/drawingml/2006/table">
            <a:tbl>
              <a:tblPr firstRow="1" bandRow="1">
                <a:tableStyleId>{F5AB1C69-6EDB-4FF4-983F-18BD219EF322}</a:tableStyleId>
              </a:tblPr>
              <a:tblGrid>
                <a:gridCol w="1828800"/>
                <a:gridCol w="1828800"/>
                <a:gridCol w="1828800"/>
                <a:gridCol w="1828800"/>
                <a:gridCol w="1828800"/>
              </a:tblGrid>
              <a:tr h="584125">
                <a:tc>
                  <a:txBody>
                    <a:bodyPr/>
                    <a:lstStyle/>
                    <a:p>
                      <a:r>
                        <a:rPr lang="en-US" dirty="0" smtClean="0"/>
                        <a:t>Topology</a:t>
                      </a:r>
                      <a:endParaRPr lang="en-US" dirty="0"/>
                    </a:p>
                  </a:txBody>
                  <a:tcPr/>
                </a:tc>
                <a:tc>
                  <a:txBody>
                    <a:bodyPr/>
                    <a:lstStyle/>
                    <a:p>
                      <a:r>
                        <a:rPr lang="en-US" dirty="0" smtClean="0"/>
                        <a:t>Levels</a:t>
                      </a:r>
                      <a:r>
                        <a:rPr lang="en-US" baseline="0" dirty="0" smtClean="0"/>
                        <a:t> number</a:t>
                      </a:r>
                      <a:endParaRPr lang="en-US" dirty="0"/>
                    </a:p>
                  </a:txBody>
                  <a:tcPr/>
                </a:tc>
                <a:tc>
                  <a:txBody>
                    <a:bodyPr/>
                    <a:lstStyle/>
                    <a:p>
                      <a:pPr algn="ctr"/>
                      <a:r>
                        <a:rPr lang="en-US" dirty="0" smtClean="0"/>
                        <a:t>THD</a:t>
                      </a:r>
                      <a:endParaRPr lang="en-US" dirty="0"/>
                    </a:p>
                  </a:txBody>
                  <a:tcPr/>
                </a:tc>
                <a:tc>
                  <a:txBody>
                    <a:bodyPr/>
                    <a:lstStyle/>
                    <a:p>
                      <a:r>
                        <a:rPr lang="en-US" dirty="0" smtClean="0"/>
                        <a:t>Switch number</a:t>
                      </a:r>
                      <a:endParaRPr lang="en-US" dirty="0"/>
                    </a:p>
                  </a:txBody>
                  <a:tcPr/>
                </a:tc>
                <a:tc>
                  <a:txBody>
                    <a:bodyPr/>
                    <a:lstStyle/>
                    <a:p>
                      <a:r>
                        <a:rPr lang="en-US" dirty="0" smtClean="0"/>
                        <a:t>Separated DC source</a:t>
                      </a:r>
                      <a:endParaRPr lang="en-US" dirty="0"/>
                    </a:p>
                  </a:txBody>
                  <a:tcPr/>
                </a:tc>
              </a:tr>
              <a:tr h="584125">
                <a:tc>
                  <a:txBody>
                    <a:bodyPr/>
                    <a:lstStyle/>
                    <a:p>
                      <a:r>
                        <a:rPr lang="en-US" dirty="0" smtClean="0"/>
                        <a:t>Cascade</a:t>
                      </a:r>
                      <a:r>
                        <a:rPr lang="en-US" baseline="0" dirty="0" smtClean="0"/>
                        <a:t> H-bridge</a:t>
                      </a:r>
                      <a:endParaRPr lang="en-US" dirty="0"/>
                    </a:p>
                  </a:txBody>
                  <a:tcPr/>
                </a:tc>
                <a:tc>
                  <a:txBody>
                    <a:bodyPr/>
                    <a:lstStyle/>
                    <a:p>
                      <a:pPr algn="ctr"/>
                      <a:r>
                        <a:rPr lang="en-US" dirty="0" smtClean="0">
                          <a:latin typeface="+mj-lt"/>
                        </a:rPr>
                        <a:t>5</a:t>
                      </a:r>
                      <a:endParaRPr lang="en-US" dirty="0">
                        <a:latin typeface="+mj-lt"/>
                      </a:endParaRPr>
                    </a:p>
                  </a:txBody>
                  <a:tcPr/>
                </a:tc>
                <a:tc>
                  <a:txBody>
                    <a:bodyPr/>
                    <a:lstStyle/>
                    <a:p>
                      <a:pPr algn="ctr"/>
                      <a:r>
                        <a:rPr lang="en-US" dirty="0" smtClean="0">
                          <a:latin typeface="+mj-lt"/>
                        </a:rPr>
                        <a:t>20.45%</a:t>
                      </a:r>
                      <a:endParaRPr lang="en-US" dirty="0">
                        <a:latin typeface="+mj-lt"/>
                      </a:endParaRPr>
                    </a:p>
                  </a:txBody>
                  <a:tcPr/>
                </a:tc>
                <a:tc>
                  <a:txBody>
                    <a:bodyPr/>
                    <a:lstStyle/>
                    <a:p>
                      <a:pPr algn="ctr"/>
                      <a:r>
                        <a:rPr lang="en-US" dirty="0" smtClean="0">
                          <a:latin typeface="+mj-lt"/>
                        </a:rPr>
                        <a:t>8</a:t>
                      </a:r>
                      <a:endParaRPr lang="en-US" dirty="0">
                        <a:latin typeface="+mj-lt"/>
                      </a:endParaRPr>
                    </a:p>
                  </a:txBody>
                  <a:tcPr/>
                </a:tc>
                <a:tc>
                  <a:txBody>
                    <a:bodyPr/>
                    <a:lstStyle/>
                    <a:p>
                      <a:pPr algn="ctr"/>
                      <a:r>
                        <a:rPr lang="en-US" dirty="0" smtClean="0">
                          <a:latin typeface="+mj-lt"/>
                        </a:rPr>
                        <a:t>2</a:t>
                      </a:r>
                      <a:endParaRPr lang="en-US" dirty="0">
                        <a:latin typeface="+mj-lt"/>
                      </a:endParaRPr>
                    </a:p>
                  </a:txBody>
                  <a:tcPr/>
                </a:tc>
              </a:tr>
              <a:tr h="834464">
                <a:tc>
                  <a:txBody>
                    <a:bodyPr/>
                    <a:lstStyle/>
                    <a:p>
                      <a:r>
                        <a:rPr lang="en-US" dirty="0" smtClean="0"/>
                        <a:t>Incremental</a:t>
                      </a:r>
                      <a:r>
                        <a:rPr lang="en-US" baseline="0" dirty="0" smtClean="0"/>
                        <a:t> cascade H-bridge</a:t>
                      </a:r>
                      <a:endParaRPr lang="en-US" dirty="0"/>
                    </a:p>
                  </a:txBody>
                  <a:tcPr/>
                </a:tc>
                <a:tc>
                  <a:txBody>
                    <a:bodyPr/>
                    <a:lstStyle/>
                    <a:p>
                      <a:pPr algn="ctr"/>
                      <a:r>
                        <a:rPr lang="en-US" dirty="0" smtClean="0">
                          <a:latin typeface="+mj-lt"/>
                        </a:rPr>
                        <a:t>7</a:t>
                      </a:r>
                      <a:endParaRPr lang="en-US" dirty="0">
                        <a:latin typeface="+mj-lt"/>
                      </a:endParaRPr>
                    </a:p>
                  </a:txBody>
                  <a:tcPr/>
                </a:tc>
                <a:tc>
                  <a:txBody>
                    <a:bodyPr/>
                    <a:lstStyle/>
                    <a:p>
                      <a:pPr algn="ctr"/>
                      <a:r>
                        <a:rPr lang="en-US" dirty="0" smtClean="0">
                          <a:latin typeface="+mj-lt"/>
                        </a:rPr>
                        <a:t>21.42%</a:t>
                      </a:r>
                      <a:endParaRPr lang="en-US" dirty="0">
                        <a:latin typeface="+mj-lt"/>
                      </a:endParaRPr>
                    </a:p>
                  </a:txBody>
                  <a:tcPr/>
                </a:tc>
                <a:tc>
                  <a:txBody>
                    <a:bodyPr/>
                    <a:lstStyle/>
                    <a:p>
                      <a:pPr algn="ctr"/>
                      <a:r>
                        <a:rPr lang="en-US" dirty="0" smtClean="0">
                          <a:latin typeface="+mj-lt"/>
                        </a:rPr>
                        <a:t>8</a:t>
                      </a:r>
                      <a:endParaRPr lang="en-US" dirty="0">
                        <a:latin typeface="+mj-lt"/>
                      </a:endParaRPr>
                    </a:p>
                  </a:txBody>
                  <a:tcPr/>
                </a:tc>
                <a:tc>
                  <a:txBody>
                    <a:bodyPr/>
                    <a:lstStyle/>
                    <a:p>
                      <a:pPr algn="ctr"/>
                      <a:r>
                        <a:rPr lang="en-US" dirty="0" smtClean="0">
                          <a:latin typeface="+mj-lt"/>
                        </a:rPr>
                        <a:t>2</a:t>
                      </a:r>
                      <a:endParaRPr lang="en-US" dirty="0">
                        <a:latin typeface="+mj-lt"/>
                      </a:endParaRPr>
                    </a:p>
                  </a:txBody>
                  <a:tcPr/>
                </a:tc>
              </a:tr>
              <a:tr h="824162">
                <a:tc>
                  <a:txBody>
                    <a:bodyPr/>
                    <a:lstStyle/>
                    <a:p>
                      <a:r>
                        <a:rPr lang="en-US" dirty="0" smtClean="0"/>
                        <a:t>Incremental cascade I-bridge</a:t>
                      </a:r>
                      <a:endParaRPr lang="en-US" dirty="0"/>
                    </a:p>
                  </a:txBody>
                  <a:tcPr/>
                </a:tc>
                <a:tc>
                  <a:txBody>
                    <a:bodyPr/>
                    <a:lstStyle/>
                    <a:p>
                      <a:pPr algn="ctr"/>
                      <a:r>
                        <a:rPr lang="en-US" dirty="0" smtClean="0">
                          <a:latin typeface="+mj-lt"/>
                        </a:rPr>
                        <a:t>7</a:t>
                      </a:r>
                      <a:endParaRPr lang="en-US" dirty="0">
                        <a:latin typeface="+mj-lt"/>
                      </a:endParaRPr>
                    </a:p>
                  </a:txBody>
                  <a:tcPr/>
                </a:tc>
                <a:tc>
                  <a:txBody>
                    <a:bodyPr/>
                    <a:lstStyle/>
                    <a:p>
                      <a:pPr algn="ctr"/>
                      <a:r>
                        <a:rPr lang="en-US" dirty="0" smtClean="0">
                          <a:latin typeface="+mj-lt"/>
                        </a:rPr>
                        <a:t>16.89%</a:t>
                      </a:r>
                      <a:endParaRPr lang="en-US" dirty="0">
                        <a:latin typeface="+mj-lt"/>
                      </a:endParaRPr>
                    </a:p>
                  </a:txBody>
                  <a:tcPr/>
                </a:tc>
                <a:tc>
                  <a:txBody>
                    <a:bodyPr/>
                    <a:lstStyle/>
                    <a:p>
                      <a:pPr algn="ctr"/>
                      <a:r>
                        <a:rPr lang="en-US" dirty="0" smtClean="0">
                          <a:latin typeface="+mj-lt"/>
                        </a:rPr>
                        <a:t>8</a:t>
                      </a:r>
                      <a:endParaRPr lang="en-US" dirty="0">
                        <a:latin typeface="+mj-lt"/>
                      </a:endParaRPr>
                    </a:p>
                  </a:txBody>
                  <a:tcPr/>
                </a:tc>
                <a:tc>
                  <a:txBody>
                    <a:bodyPr/>
                    <a:lstStyle/>
                    <a:p>
                      <a:pPr algn="ctr"/>
                      <a:r>
                        <a:rPr lang="en-US" dirty="0" smtClean="0">
                          <a:latin typeface="+mj-lt"/>
                        </a:rPr>
                        <a:t>2</a:t>
                      </a:r>
                      <a:endParaRPr lang="en-US" dirty="0">
                        <a:latin typeface="+mj-lt"/>
                      </a:endParaRPr>
                    </a:p>
                  </a:txBody>
                  <a:tcPr/>
                </a:tc>
              </a:tr>
              <a:tr h="1084803">
                <a:tc>
                  <a:txBody>
                    <a:bodyPr/>
                    <a:lstStyle/>
                    <a:p>
                      <a:r>
                        <a:rPr lang="en-US" dirty="0" smtClean="0"/>
                        <a:t>Incremental reduction</a:t>
                      </a:r>
                      <a:r>
                        <a:rPr lang="en-US" baseline="0" dirty="0" smtClean="0"/>
                        <a:t> cascade H-bridge</a:t>
                      </a:r>
                      <a:endParaRPr lang="en-US" dirty="0"/>
                    </a:p>
                  </a:txBody>
                  <a:tcPr/>
                </a:tc>
                <a:tc>
                  <a:txBody>
                    <a:bodyPr/>
                    <a:lstStyle/>
                    <a:p>
                      <a:pPr algn="ctr"/>
                      <a:r>
                        <a:rPr lang="en-US" dirty="0" smtClean="0">
                          <a:latin typeface="+mj-lt"/>
                        </a:rPr>
                        <a:t>9</a:t>
                      </a:r>
                      <a:endParaRPr lang="en-US" dirty="0">
                        <a:latin typeface="+mj-lt"/>
                      </a:endParaRPr>
                    </a:p>
                  </a:txBody>
                  <a:tcPr/>
                </a:tc>
                <a:tc>
                  <a:txBody>
                    <a:bodyPr/>
                    <a:lstStyle/>
                    <a:p>
                      <a:pPr algn="ctr"/>
                      <a:r>
                        <a:rPr lang="en-US" dirty="0" smtClean="0">
                          <a:latin typeface="+mj-lt"/>
                        </a:rPr>
                        <a:t>15.19%</a:t>
                      </a:r>
                      <a:endParaRPr lang="en-US" dirty="0">
                        <a:latin typeface="+mj-lt"/>
                      </a:endParaRPr>
                    </a:p>
                  </a:txBody>
                  <a:tcPr/>
                </a:tc>
                <a:tc>
                  <a:txBody>
                    <a:bodyPr/>
                    <a:lstStyle/>
                    <a:p>
                      <a:pPr algn="ctr"/>
                      <a:r>
                        <a:rPr lang="en-US" dirty="0" smtClean="0">
                          <a:latin typeface="+mj-lt"/>
                        </a:rPr>
                        <a:t>8</a:t>
                      </a:r>
                      <a:endParaRPr lang="en-US" dirty="0">
                        <a:latin typeface="+mj-lt"/>
                      </a:endParaRPr>
                    </a:p>
                  </a:txBody>
                  <a:tcPr/>
                </a:tc>
                <a:tc>
                  <a:txBody>
                    <a:bodyPr/>
                    <a:lstStyle/>
                    <a:p>
                      <a:pPr algn="ctr"/>
                      <a:r>
                        <a:rPr lang="en-US" dirty="0" smtClean="0">
                          <a:latin typeface="+mj-lt"/>
                        </a:rPr>
                        <a:t>2</a:t>
                      </a:r>
                      <a:endParaRPr lang="en-US" dirty="0">
                        <a:latin typeface="+mj-lt"/>
                      </a:endParaRPr>
                    </a:p>
                  </a:txBody>
                  <a:tcPr/>
                </a:tc>
              </a:tr>
              <a:tr h="584125">
                <a:tc>
                  <a:txBody>
                    <a:bodyPr/>
                    <a:lstStyle/>
                    <a:p>
                      <a:r>
                        <a:rPr lang="en-US" dirty="0" smtClean="0"/>
                        <a:t>Combined cell cascade</a:t>
                      </a:r>
                      <a:endParaRPr lang="en-US" dirty="0"/>
                    </a:p>
                  </a:txBody>
                  <a:tcPr/>
                </a:tc>
                <a:tc>
                  <a:txBody>
                    <a:bodyPr/>
                    <a:lstStyle/>
                    <a:p>
                      <a:pPr algn="ctr"/>
                      <a:r>
                        <a:rPr lang="en-US" dirty="0" smtClean="0">
                          <a:latin typeface="+mj-lt"/>
                        </a:rPr>
                        <a:t>25</a:t>
                      </a:r>
                      <a:endParaRPr lang="en-US" dirty="0">
                        <a:latin typeface="+mj-lt"/>
                      </a:endParaRPr>
                    </a:p>
                  </a:txBody>
                  <a:tcPr/>
                </a:tc>
                <a:tc>
                  <a:txBody>
                    <a:bodyPr/>
                    <a:lstStyle/>
                    <a:p>
                      <a:pPr algn="ctr"/>
                      <a:r>
                        <a:rPr lang="en-US" dirty="0" smtClean="0">
                          <a:latin typeface="+mj-lt"/>
                        </a:rPr>
                        <a:t>20.45%</a:t>
                      </a:r>
                      <a:endParaRPr lang="en-US" dirty="0">
                        <a:latin typeface="+mj-lt"/>
                      </a:endParaRPr>
                    </a:p>
                  </a:txBody>
                  <a:tcPr/>
                </a:tc>
                <a:tc>
                  <a:txBody>
                    <a:bodyPr/>
                    <a:lstStyle/>
                    <a:p>
                      <a:pPr algn="ctr"/>
                      <a:r>
                        <a:rPr lang="en-US" dirty="0" smtClean="0">
                          <a:latin typeface="+mj-lt"/>
                        </a:rPr>
                        <a:t>10</a:t>
                      </a:r>
                      <a:endParaRPr lang="en-US" dirty="0">
                        <a:latin typeface="+mj-lt"/>
                      </a:endParaRPr>
                    </a:p>
                  </a:txBody>
                  <a:tcPr/>
                </a:tc>
                <a:tc>
                  <a:txBody>
                    <a:bodyPr/>
                    <a:lstStyle/>
                    <a:p>
                      <a:pPr algn="ctr"/>
                      <a:r>
                        <a:rPr lang="en-US" dirty="0" smtClean="0">
                          <a:latin typeface="+mj-lt"/>
                        </a:rPr>
                        <a:t>2</a:t>
                      </a:r>
                      <a:endParaRPr lang="en-US" dirty="0">
                        <a:latin typeface="+mj-lt"/>
                      </a:endParaRPr>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multilevel inverters were simulated in MATLAB and the comparison results proved that the combined cascade multilevel inverter had the highest number of output voltage levels due to the number of cells in cascade.</a:t>
            </a:r>
          </a:p>
          <a:p>
            <a:r>
              <a:rPr lang="en-US" dirty="0" smtClean="0"/>
              <a:t>Increasing the number of output voltage levels reduces the lower order harmonics and the THD.</a:t>
            </a:r>
          </a:p>
          <a:p>
            <a:r>
              <a:rPr lang="en-US" dirty="0" smtClean="0"/>
              <a:t>In the incremental cascade H-bridge in which higher </a:t>
            </a:r>
            <a:r>
              <a:rPr lang="en-US" dirty="0" err="1" smtClean="0"/>
              <a:t>Dclink</a:t>
            </a:r>
            <a:r>
              <a:rPr lang="en-US" dirty="0" smtClean="0"/>
              <a:t> voltage has lower switching frequency, the number of switching devices and as a result the switching losses are reduced.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066800"/>
            <a:ext cx="6781800" cy="4876800"/>
          </a:xfrm>
        </p:spPr>
        <p:txBody>
          <a:bodyPr>
            <a:normAutofit/>
          </a:bodyPr>
          <a:lstStyle/>
          <a:p>
            <a:pPr algn="l"/>
            <a:r>
              <a:rPr lang="en-US" sz="3600" b="1" dirty="0" smtClean="0"/>
              <a:t>Outline of the presentation:-</a:t>
            </a:r>
          </a:p>
          <a:p>
            <a:pPr algn="l">
              <a:lnSpc>
                <a:spcPct val="120000"/>
              </a:lnSpc>
              <a:buFont typeface="Wingdings" pitchFamily="2" charset="2"/>
              <a:buChar char="Ø"/>
            </a:pPr>
            <a:r>
              <a:rPr lang="en-US" dirty="0" smtClean="0"/>
              <a:t>Introduction</a:t>
            </a:r>
          </a:p>
          <a:p>
            <a:pPr algn="l">
              <a:lnSpc>
                <a:spcPct val="120000"/>
              </a:lnSpc>
              <a:buFont typeface="Wingdings" pitchFamily="2" charset="2"/>
              <a:buChar char="Ø"/>
            </a:pPr>
            <a:r>
              <a:rPr lang="en-US" dirty="0" smtClean="0"/>
              <a:t>Multilevel Inverters</a:t>
            </a:r>
          </a:p>
          <a:p>
            <a:pPr algn="l">
              <a:lnSpc>
                <a:spcPct val="120000"/>
              </a:lnSpc>
              <a:buFont typeface="Wingdings" pitchFamily="2" charset="2"/>
              <a:buChar char="Ø"/>
            </a:pPr>
            <a:r>
              <a:rPr lang="en-US" dirty="0" smtClean="0"/>
              <a:t>Block Diagrams of Multilevel Inverters</a:t>
            </a:r>
          </a:p>
          <a:p>
            <a:pPr algn="l">
              <a:lnSpc>
                <a:spcPct val="120000"/>
              </a:lnSpc>
              <a:buFont typeface="Wingdings" pitchFamily="2" charset="2"/>
              <a:buChar char="Ø"/>
            </a:pPr>
            <a:r>
              <a:rPr lang="en-US" dirty="0" smtClean="0"/>
              <a:t>Simulation Diagrams &amp; outputs</a:t>
            </a:r>
          </a:p>
          <a:p>
            <a:pPr algn="l">
              <a:lnSpc>
                <a:spcPct val="120000"/>
              </a:lnSpc>
              <a:buFont typeface="Wingdings" pitchFamily="2" charset="2"/>
              <a:buChar char="Ø"/>
            </a:pPr>
            <a:r>
              <a:rPr lang="en-US" dirty="0" smtClean="0"/>
              <a:t>Table for comparison of Multilevel Inverters</a:t>
            </a:r>
          </a:p>
          <a:p>
            <a:pPr algn="l">
              <a:lnSpc>
                <a:spcPct val="120000"/>
              </a:lnSpc>
              <a:buFont typeface="Wingdings" pitchFamily="2" charset="2"/>
              <a:buChar char="Ø"/>
            </a:pPr>
            <a:r>
              <a:rPr lang="en-US" dirty="0" smtClean="0"/>
              <a:t>Conclusion</a:t>
            </a:r>
          </a:p>
          <a:p>
            <a:pPr algn="l">
              <a:lnSpc>
                <a:spcPct val="120000"/>
              </a:lnSpc>
            </a:pPr>
            <a:endParaRPr lang="en-US" dirty="0" smtClean="0"/>
          </a:p>
          <a:p>
            <a:pPr algn="l">
              <a:lnSpc>
                <a:spcPct val="120000"/>
              </a:lnSpc>
            </a:pPr>
            <a:endParaRPr lang="en-US" dirty="0" smtClean="0"/>
          </a:p>
          <a:p>
            <a:pPr algn="l">
              <a:buFont typeface="Wingdings" pitchFamily="2" charset="2"/>
              <a:buChar char="Ø"/>
            </a:pPr>
            <a:endParaRPr lang="en-US" dirty="0" smtClean="0"/>
          </a:p>
          <a:p>
            <a:pPr algn="l">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981200"/>
            <a:ext cx="5791200" cy="2743200"/>
          </a:xfrm>
        </p:spPr>
        <p:txBody>
          <a:bodyPr>
            <a:normAutofit/>
          </a:bodyPr>
          <a:lstStyle/>
          <a:p>
            <a:pPr algn="ctr">
              <a:buNone/>
            </a:pPr>
            <a:r>
              <a:rPr lang="en-US" sz="4400" dirty="0" smtClean="0">
                <a:solidFill>
                  <a:srgbClr val="FF0000"/>
                </a:solidFill>
              </a:rPr>
              <a:t>                                                    </a:t>
            </a:r>
            <a:r>
              <a:rPr lang="en-US" sz="4400" dirty="0" smtClean="0">
                <a:solidFill>
                  <a:srgbClr val="FF0000"/>
                </a:solidFill>
                <a:latin typeface="Aharoni" pitchFamily="2" charset="-79"/>
                <a:cs typeface="Aharoni" pitchFamily="2" charset="-79"/>
              </a:rPr>
              <a:t>THANK YOU</a:t>
            </a:r>
          </a:p>
          <a:p>
            <a:pPr algn="ctr"/>
            <a:endParaRPr lang="en-IN"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4000" b="1" dirty="0" smtClean="0">
                <a:solidFill>
                  <a:schemeClr val="tx1"/>
                </a:solidFill>
                <a:latin typeface="Times New Roman" pitchFamily="18" charset="0"/>
                <a:cs typeface="Times New Roman" pitchFamily="18" charset="0"/>
              </a:rPr>
              <a:t>Introduction</a:t>
            </a:r>
            <a:endParaRPr lang="en-US" sz="4000" dirty="0"/>
          </a:p>
        </p:txBody>
      </p:sp>
      <p:sp>
        <p:nvSpPr>
          <p:cNvPr id="3" name="Content Placeholder 2"/>
          <p:cNvSpPr>
            <a:spLocks noGrp="1"/>
          </p:cNvSpPr>
          <p:nvPr>
            <p:ph idx="1"/>
          </p:nvPr>
        </p:nvSpPr>
        <p:spPr>
          <a:xfrm>
            <a:off x="457200" y="1447800"/>
            <a:ext cx="8229600" cy="5791200"/>
          </a:xfrm>
        </p:spPr>
        <p:txBody>
          <a:bodyPr>
            <a:normAutofit/>
          </a:bodyPr>
          <a:lstStyle/>
          <a:p>
            <a:r>
              <a:rPr lang="en-US" sz="2400" dirty="0" smtClean="0"/>
              <a:t> Inverters are very popular power electronic devices which are widely used in adjustable speed motor drivers, power supplies and photovoltaic cells.</a:t>
            </a:r>
          </a:p>
          <a:p>
            <a:r>
              <a:rPr lang="en-US" sz="2400" dirty="0" smtClean="0"/>
              <a:t>The inverter sinusoidal output waveform causes the output harmonics to be optimized.</a:t>
            </a:r>
          </a:p>
          <a:p>
            <a:r>
              <a:rPr lang="en-US" sz="2400" dirty="0" smtClean="0"/>
              <a:t>A new structure of multilevel inverter is presented which significantly increases the number of output voltage levels for the same number of stages which is reduced the low order harmonics and also the total harmonic distortion (THD).</a:t>
            </a:r>
            <a:endParaRPr lang="en-US" sz="23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pPr>
              <a:buNone/>
            </a:pPr>
            <a:r>
              <a:rPr lang="en-US" dirty="0" smtClean="0"/>
              <a:t>                          </a:t>
            </a:r>
            <a:r>
              <a:rPr lang="en-US" sz="2800" b="1" dirty="0" smtClean="0"/>
              <a:t>MULTILEVEL INVERTERS</a:t>
            </a:r>
          </a:p>
          <a:p>
            <a:pPr>
              <a:buNone/>
            </a:pPr>
            <a:endParaRPr lang="en-US" dirty="0" smtClean="0"/>
          </a:p>
          <a:p>
            <a:pPr>
              <a:buFont typeface="Wingdings" pitchFamily="2" charset="2"/>
              <a:buChar char="Ø"/>
            </a:pPr>
            <a:r>
              <a:rPr lang="en-US" dirty="0" smtClean="0"/>
              <a:t>Cascaded H-Bridge</a:t>
            </a:r>
          </a:p>
          <a:p>
            <a:pPr>
              <a:buFont typeface="Wingdings" pitchFamily="2" charset="2"/>
              <a:buChar char="Ø"/>
            </a:pPr>
            <a:r>
              <a:rPr lang="en-US" dirty="0" smtClean="0"/>
              <a:t>Incremental cascade H-Bridge</a:t>
            </a:r>
          </a:p>
          <a:p>
            <a:pPr>
              <a:buFont typeface="Wingdings" pitchFamily="2" charset="2"/>
              <a:buChar char="Ø"/>
            </a:pPr>
            <a:r>
              <a:rPr lang="en-US" dirty="0" smtClean="0"/>
              <a:t>Incremental cascade I-Bridge</a:t>
            </a:r>
          </a:p>
          <a:p>
            <a:pPr>
              <a:buFont typeface="Wingdings" pitchFamily="2" charset="2"/>
              <a:buChar char="Ø"/>
            </a:pPr>
            <a:r>
              <a:rPr lang="en-US" dirty="0" smtClean="0"/>
              <a:t>Incremental-reduction cascade H-Bridge</a:t>
            </a:r>
          </a:p>
          <a:p>
            <a:pPr>
              <a:buFont typeface="Wingdings" pitchFamily="2" charset="2"/>
              <a:buChar char="Ø"/>
            </a:pPr>
            <a:r>
              <a:rPr lang="en-US" dirty="0" smtClean="0"/>
              <a:t>Combined cell cascade</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953512"/>
          </a:xfrm>
        </p:spPr>
        <p:txBody>
          <a:bodyPr>
            <a:normAutofit/>
          </a:bodyPr>
          <a:lstStyle/>
          <a:p>
            <a:r>
              <a:rPr lang="en-US" sz="4000" dirty="0" smtClean="0"/>
              <a:t>Block Diagrams of Multilevel Inverters</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371600"/>
            <a:ext cx="5334000" cy="381000"/>
          </a:xfrm>
        </p:spPr>
        <p:txBody>
          <a:bodyPr>
            <a:normAutofit fontScale="90000"/>
          </a:bodyPr>
          <a:lstStyle/>
          <a:p>
            <a:r>
              <a:rPr lang="en-US" sz="3600" b="1" dirty="0" smtClean="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Cascaded H-Bridge Multilevel Inverter</a:t>
            </a:r>
            <a:endParaRPr lang="en-US" sz="2200" dirty="0"/>
          </a:p>
        </p:txBody>
      </p:sp>
      <p:pic>
        <p:nvPicPr>
          <p:cNvPr id="3" name="Content Placeholder 2"/>
          <p:cNvPicPr>
            <a:picLocks noGrp="1" noChangeAspect="1" noChangeArrowheads="1"/>
          </p:cNvPicPr>
          <p:nvPr>
            <p:ph idx="1"/>
          </p:nvPr>
        </p:nvPicPr>
        <p:blipFill>
          <a:blip r:embed="rId2" cstate="print"/>
          <a:srcRect/>
          <a:stretch>
            <a:fillRect/>
          </a:stretch>
        </p:blipFill>
        <p:spPr bwMode="auto">
          <a:xfrm>
            <a:off x="1752600" y="1828800"/>
            <a:ext cx="5410199" cy="43156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382000" cy="762000"/>
          </a:xfrm>
        </p:spPr>
        <p:txBody>
          <a:bodyPr>
            <a:normAutofit fontScale="90000"/>
          </a:bodyPr>
          <a:lstStyle/>
          <a:p>
            <a:r>
              <a:rPr lang="en-US" dirty="0" smtClean="0"/>
              <a:t/>
            </a:r>
            <a:br>
              <a:rPr lang="en-US" dirty="0" smtClean="0"/>
            </a:br>
            <a:r>
              <a:rPr lang="en-US" dirty="0" smtClean="0"/>
              <a:t/>
            </a:r>
            <a:br>
              <a:rPr lang="en-US" dirty="0" smtClean="0"/>
            </a:br>
            <a:r>
              <a:rPr lang="en-US" dirty="0" smtClean="0"/>
              <a:t>        </a:t>
            </a:r>
            <a:r>
              <a:rPr lang="en-US" sz="2700" b="1" dirty="0" smtClean="0">
                <a:solidFill>
                  <a:schemeClr val="tx1"/>
                </a:solidFill>
              </a:rPr>
              <a:t>Incremental cascade H-Bridge Multilevel Inverter</a:t>
            </a:r>
            <a:r>
              <a:rPr lang="en-US" sz="2700" dirty="0" smtClean="0">
                <a:solidFill>
                  <a:schemeClr val="tx1"/>
                </a:solidFill>
              </a:rPr>
              <a:t/>
            </a:r>
            <a:br>
              <a:rPr lang="en-US" sz="2700" dirty="0" smtClean="0">
                <a:solidFill>
                  <a:schemeClr val="tx1"/>
                </a:solidFill>
              </a:rPr>
            </a:br>
            <a:endParaRPr lang="en-US" sz="27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600" y="1905000"/>
            <a:ext cx="6172200" cy="4495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t>                   Incremental cascade I-Bridge Multilevel Inverter</a:t>
            </a:r>
            <a:endParaRPr lang="en-US" sz="2400" b="1" dirty="0"/>
          </a:p>
        </p:txBody>
      </p:sp>
      <p:pic>
        <p:nvPicPr>
          <p:cNvPr id="3074" name="Picture 2"/>
          <p:cNvPicPr>
            <a:picLocks noGrp="1" noChangeAspect="1" noChangeArrowheads="1"/>
          </p:cNvPicPr>
          <p:nvPr>
            <p:ph idx="1"/>
          </p:nvPr>
        </p:nvPicPr>
        <p:blipFill>
          <a:blip r:embed="rId2" cstate="print"/>
          <a:stretch>
            <a:fillRect/>
          </a:stretch>
        </p:blipFill>
        <p:spPr bwMode="auto">
          <a:xfrm>
            <a:off x="1447800" y="2133600"/>
            <a:ext cx="6172199" cy="4038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1594</TotalTime>
  <Words>735</Words>
  <Application>Microsoft Office PowerPoint</Application>
  <PresentationFormat>On-screen Show (4:3)</PresentationFormat>
  <Paragraphs>362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AN ADVANCED MODULATION TECHNIQUE FOR CASCADED MULTILEVEL INVERTER OF HIGHER VOLTAGE LEVEL AND LOWER TOTAL HARMONIC DISTORTION </vt:lpstr>
      <vt:lpstr>ABSTRACT</vt:lpstr>
      <vt:lpstr>Slide 3</vt:lpstr>
      <vt:lpstr>Introduction</vt:lpstr>
      <vt:lpstr>Slide 5</vt:lpstr>
      <vt:lpstr>Block Diagrams of Multilevel Inverters</vt:lpstr>
      <vt:lpstr>     Cascaded H-Bridge Multilevel Inverter</vt:lpstr>
      <vt:lpstr>          Incremental cascade H-Bridge Multilevel Inverter </vt:lpstr>
      <vt:lpstr>                   Incremental cascade I-Bridge Multilevel Inverter</vt:lpstr>
      <vt:lpstr>     Incremental-reduction cascade H-Bridge Multilevel Inverter</vt:lpstr>
      <vt:lpstr>                 Combined cell cascade Multilevel Inverter</vt:lpstr>
      <vt:lpstr>              Simulation Diagrams &amp; Outputs</vt:lpstr>
      <vt:lpstr>Simulation diagram for Cascade H-Bridge Multilevel Inverter</vt:lpstr>
      <vt:lpstr>        Output waveforms for cascaded H-Bridge Inverter</vt:lpstr>
      <vt:lpstr>Slide 15</vt:lpstr>
      <vt:lpstr>Simulation diagram for Incremental cascade H-Bridge Multilevel Inverter</vt:lpstr>
      <vt:lpstr>    Output waveform for incremental cascade H-Bridge Inverter </vt:lpstr>
      <vt:lpstr>Slide 18</vt:lpstr>
      <vt:lpstr>    Simulation diagram for Incremental cascade I-Bridge Multilevel Inverter</vt:lpstr>
      <vt:lpstr>    Output waveform for incremental cascade I-Bridge Inverter</vt:lpstr>
      <vt:lpstr>Slide 21</vt:lpstr>
      <vt:lpstr>Simulation diagram for Incremental reduction cascade H-Bridge        Multilevel Inverter</vt:lpstr>
      <vt:lpstr>Output waveform for Incremental reduction cascade H-Bridge Inverter</vt:lpstr>
      <vt:lpstr>Slide 24</vt:lpstr>
      <vt:lpstr> Simulation diagram for Combined cell cascade Multilevel Inverter</vt:lpstr>
      <vt:lpstr>         Output waveform for combined cell cascade inverter</vt:lpstr>
      <vt:lpstr>Slide 27</vt:lpstr>
      <vt:lpstr>     Table for comparison of Five Multilevel Inverters</vt:lpstr>
      <vt:lpstr>              CONCLUSION</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 DC/DC Converter:-</dc:title>
  <dc:creator>Ratnamala</dc:creator>
  <cp:lastModifiedBy>ayyapa</cp:lastModifiedBy>
  <cp:revision>328</cp:revision>
  <dcterms:created xsi:type="dcterms:W3CDTF">2006-08-16T00:00:00Z</dcterms:created>
  <dcterms:modified xsi:type="dcterms:W3CDTF">2014-04-25T03:37:13Z</dcterms:modified>
</cp:coreProperties>
</file>