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4"/>
  </p:notesMasterIdLst>
  <p:sldIdLst>
    <p:sldId id="256" r:id="rId2"/>
    <p:sldId id="257" r:id="rId3"/>
    <p:sldId id="258" r:id="rId4"/>
    <p:sldId id="259" r:id="rId5"/>
    <p:sldId id="260" r:id="rId6"/>
    <p:sldId id="261" r:id="rId7"/>
    <p:sldId id="262" r:id="rId8"/>
    <p:sldId id="284" r:id="rId9"/>
    <p:sldId id="285" r:id="rId10"/>
    <p:sldId id="272" r:id="rId11"/>
    <p:sldId id="273" r:id="rId12"/>
    <p:sldId id="274" r:id="rId13"/>
    <p:sldId id="275" r:id="rId14"/>
    <p:sldId id="276" r:id="rId15"/>
    <p:sldId id="277" r:id="rId16"/>
    <p:sldId id="278" r:id="rId17"/>
    <p:sldId id="279" r:id="rId18"/>
    <p:sldId id="280" r:id="rId19"/>
    <p:sldId id="281" r:id="rId20"/>
    <p:sldId id="268" r:id="rId21"/>
    <p:sldId id="269"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511A"/>
    <a:srgbClr val="D15501"/>
    <a:srgbClr val="FBF23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B2DDED-462D-42F8-8EF6-64B1C3C30213}" type="datetimeFigureOut">
              <a:rPr lang="en-US" smtClean="0"/>
              <a:pPr/>
              <a:t>4/25/2014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604694-81A7-4604-99AF-18E102E830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0604694-81A7-4604-99AF-18E102E830FA}"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67B7E98-2BDA-44ED-A8A6-56E213E23623}" type="datetimeFigureOut">
              <a:rPr lang="en-US" smtClean="0"/>
              <a:pPr/>
              <a:t>4/25/2014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1E40A7E-360C-4D1C-8CAC-9B21BEA4F3E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7B7E98-2BDA-44ED-A8A6-56E213E23623}"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40A7E-360C-4D1C-8CAC-9B21BEA4F3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7B7E98-2BDA-44ED-A8A6-56E213E23623}"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40A7E-360C-4D1C-8CAC-9B21BEA4F3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67B7E98-2BDA-44ED-A8A6-56E213E23623}" type="datetimeFigureOut">
              <a:rPr lang="en-US" smtClean="0"/>
              <a:pPr/>
              <a:t>4/25/2014</a:t>
            </a:fld>
            <a:endParaRPr lang="en-US"/>
          </a:p>
        </p:txBody>
      </p:sp>
      <p:sp>
        <p:nvSpPr>
          <p:cNvPr id="9" name="Slide Number Placeholder 8"/>
          <p:cNvSpPr>
            <a:spLocks noGrp="1"/>
          </p:cNvSpPr>
          <p:nvPr>
            <p:ph type="sldNum" sz="quarter" idx="15"/>
          </p:nvPr>
        </p:nvSpPr>
        <p:spPr/>
        <p:txBody>
          <a:bodyPr rtlCol="0"/>
          <a:lstStyle/>
          <a:p>
            <a:fld id="{91E40A7E-360C-4D1C-8CAC-9B21BEA4F3E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67B7E98-2BDA-44ED-A8A6-56E213E23623}" type="datetimeFigureOut">
              <a:rPr lang="en-US" smtClean="0"/>
              <a:pPr/>
              <a:t>4/25/2014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1E40A7E-360C-4D1C-8CAC-9B21BEA4F3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67B7E98-2BDA-44ED-A8A6-56E213E23623}" type="datetimeFigureOut">
              <a:rPr lang="en-US" smtClean="0"/>
              <a:pPr/>
              <a:t>4/25/2014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40A7E-360C-4D1C-8CAC-9B21BEA4F3E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67B7E98-2BDA-44ED-A8A6-56E213E23623}" type="datetimeFigureOut">
              <a:rPr lang="en-US" smtClean="0"/>
              <a:pPr/>
              <a:t>4/25/2014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40A7E-360C-4D1C-8CAC-9B21BEA4F3E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67B7E98-2BDA-44ED-A8A6-56E213E23623}" type="datetimeFigureOut">
              <a:rPr lang="en-US" smtClean="0"/>
              <a:pPr/>
              <a:t>4/25/2014</a:t>
            </a:fld>
            <a:endParaRPr lang="en-US"/>
          </a:p>
        </p:txBody>
      </p:sp>
      <p:sp>
        <p:nvSpPr>
          <p:cNvPr id="7" name="Slide Number Placeholder 6"/>
          <p:cNvSpPr>
            <a:spLocks noGrp="1"/>
          </p:cNvSpPr>
          <p:nvPr>
            <p:ph type="sldNum" sz="quarter" idx="11"/>
          </p:nvPr>
        </p:nvSpPr>
        <p:spPr/>
        <p:txBody>
          <a:bodyPr rtlCol="0"/>
          <a:lstStyle/>
          <a:p>
            <a:fld id="{91E40A7E-360C-4D1C-8CAC-9B21BEA4F3E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B7E98-2BDA-44ED-A8A6-56E213E23623}" type="datetimeFigureOut">
              <a:rPr lang="en-US" smtClean="0"/>
              <a:pPr/>
              <a:t>4/25/2014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40A7E-360C-4D1C-8CAC-9B21BEA4F3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67B7E98-2BDA-44ED-A8A6-56E213E23623}" type="datetimeFigureOut">
              <a:rPr lang="en-US" smtClean="0"/>
              <a:pPr/>
              <a:t>4/25/2014</a:t>
            </a:fld>
            <a:endParaRPr lang="en-US"/>
          </a:p>
        </p:txBody>
      </p:sp>
      <p:sp>
        <p:nvSpPr>
          <p:cNvPr id="22" name="Slide Number Placeholder 21"/>
          <p:cNvSpPr>
            <a:spLocks noGrp="1"/>
          </p:cNvSpPr>
          <p:nvPr>
            <p:ph type="sldNum" sz="quarter" idx="15"/>
          </p:nvPr>
        </p:nvSpPr>
        <p:spPr/>
        <p:txBody>
          <a:bodyPr rtlCol="0"/>
          <a:lstStyle/>
          <a:p>
            <a:fld id="{91E40A7E-360C-4D1C-8CAC-9B21BEA4F3E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67B7E98-2BDA-44ED-A8A6-56E213E23623}" type="datetimeFigureOut">
              <a:rPr lang="en-US" smtClean="0"/>
              <a:pPr/>
              <a:t>4/25/2014</a:t>
            </a:fld>
            <a:endParaRPr lang="en-US"/>
          </a:p>
        </p:txBody>
      </p:sp>
      <p:sp>
        <p:nvSpPr>
          <p:cNvPr id="18" name="Slide Number Placeholder 17"/>
          <p:cNvSpPr>
            <a:spLocks noGrp="1"/>
          </p:cNvSpPr>
          <p:nvPr>
            <p:ph type="sldNum" sz="quarter" idx="11"/>
          </p:nvPr>
        </p:nvSpPr>
        <p:spPr/>
        <p:txBody>
          <a:bodyPr rtlCol="0"/>
          <a:lstStyle/>
          <a:p>
            <a:fld id="{91E40A7E-360C-4D1C-8CAC-9B21BEA4F3E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67B7E98-2BDA-44ED-A8A6-56E213E23623}" type="datetimeFigureOut">
              <a:rPr lang="en-US" smtClean="0"/>
              <a:pPr/>
              <a:t>4/25/2014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1E40A7E-360C-4D1C-8CAC-9B21BEA4F3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33800" y="3505200"/>
            <a:ext cx="14478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1905000" y="1066801"/>
            <a:ext cx="6477000" cy="523220"/>
          </a:xfrm>
          <a:prstGeom prst="rect">
            <a:avLst/>
          </a:prstGeom>
        </p:spPr>
        <p:txBody>
          <a:bodyPr wrap="square">
            <a:spAutoFit/>
          </a:bodyPr>
          <a:lstStyle/>
          <a:p>
            <a:pPr algn="ctr"/>
            <a:r>
              <a:rPr lang="en-US" sz="2800" b="1" dirty="0" smtClean="0">
                <a:solidFill>
                  <a:srgbClr val="C00000"/>
                </a:solidFill>
                <a:latin typeface="Alice" pitchFamily="2" charset="0"/>
              </a:rPr>
              <a:t>    </a:t>
            </a:r>
          </a:p>
        </p:txBody>
      </p:sp>
      <p:sp>
        <p:nvSpPr>
          <p:cNvPr id="6" name="TextBox 5"/>
          <p:cNvSpPr txBox="1"/>
          <p:nvPr/>
        </p:nvSpPr>
        <p:spPr>
          <a:xfrm>
            <a:off x="1905000" y="304800"/>
            <a:ext cx="6172200" cy="584775"/>
          </a:xfrm>
          <a:prstGeom prst="rect">
            <a:avLst/>
          </a:prstGeom>
          <a:noFill/>
        </p:spPr>
        <p:txBody>
          <a:bodyPr wrap="square" rtlCol="0">
            <a:spAutoFit/>
          </a:bodyPr>
          <a:lstStyle/>
          <a:p>
            <a:pPr algn="ctr"/>
            <a:r>
              <a:rPr lang="en-US" sz="3200" dirty="0" smtClean="0">
                <a:solidFill>
                  <a:srgbClr val="FFFF00"/>
                </a:solidFill>
                <a:latin typeface="Alice" pitchFamily="2" charset="0"/>
              </a:rPr>
              <a:t>    </a:t>
            </a:r>
            <a:endParaRPr lang="en-US" sz="3200" b="1" dirty="0">
              <a:solidFill>
                <a:srgbClr val="FFFF00"/>
              </a:solidFill>
              <a:latin typeface="Alice" pitchFamily="2" charset="0"/>
            </a:endParaRPr>
          </a:p>
        </p:txBody>
      </p:sp>
      <p:sp>
        <p:nvSpPr>
          <p:cNvPr id="7" name="Rectangle 6"/>
          <p:cNvSpPr/>
          <p:nvPr/>
        </p:nvSpPr>
        <p:spPr>
          <a:xfrm>
            <a:off x="381000" y="1828800"/>
            <a:ext cx="8763000" cy="1523494"/>
          </a:xfrm>
          <a:prstGeom prst="rect">
            <a:avLst/>
          </a:prstGeom>
        </p:spPr>
        <p:txBody>
          <a:bodyPr wrap="square">
            <a:spAutoFit/>
          </a:bodyPr>
          <a:lstStyle/>
          <a:p>
            <a:pPr algn="ctr"/>
            <a:endParaRPr lang="en-US" altLang="en-US" dirty="0" smtClean="0">
              <a:solidFill>
                <a:srgbClr val="002060"/>
              </a:solidFill>
              <a:latin typeface="Times New Roman" pitchFamily="18" charset="0"/>
              <a:ea typeface="SimHei" pitchFamily="49" charset="-122"/>
              <a:sym typeface="Times New Roman" pitchFamily="18" charset="0"/>
            </a:endParaRPr>
          </a:p>
          <a:p>
            <a:pPr algn="ctr">
              <a:lnSpc>
                <a:spcPct val="150000"/>
              </a:lnSpc>
            </a:pPr>
            <a:r>
              <a:rPr lang="en-US" altLang="en-US" dirty="0" smtClean="0">
                <a:solidFill>
                  <a:srgbClr val="002060"/>
                </a:solidFill>
                <a:latin typeface="Times New Roman" pitchFamily="18" charset="0"/>
                <a:ea typeface="SimHei" pitchFamily="49" charset="-122"/>
                <a:sym typeface="Times New Roman" pitchFamily="18" charset="0"/>
              </a:rPr>
              <a:t>Under the esteemed guidance of</a:t>
            </a:r>
            <a:endParaRPr lang="en-US" altLang="en-US" b="1" i="1" dirty="0" smtClean="0">
              <a:solidFill>
                <a:schemeClr val="bg1"/>
              </a:solidFill>
              <a:latin typeface="Times New Roman" pitchFamily="18" charset="0"/>
              <a:ea typeface="SimHei" pitchFamily="49" charset="-122"/>
              <a:sym typeface="Times New Roman" pitchFamily="18" charset="0"/>
            </a:endParaRPr>
          </a:p>
          <a:p>
            <a:pPr algn="ctr">
              <a:lnSpc>
                <a:spcPct val="150000"/>
              </a:lnSpc>
            </a:pPr>
            <a:r>
              <a:rPr lang="en-US" altLang="en-US" b="1" i="1" dirty="0" smtClean="0">
                <a:solidFill>
                  <a:srgbClr val="00B0F0"/>
                </a:solidFill>
                <a:latin typeface="Times New Roman" pitchFamily="18" charset="0"/>
                <a:ea typeface="SimHei" pitchFamily="49" charset="-122"/>
                <a:sym typeface="Times New Roman" pitchFamily="18" charset="0"/>
              </a:rPr>
              <a:t> </a:t>
            </a:r>
            <a:r>
              <a:rPr lang="en-US" altLang="en-US" b="1" dirty="0" smtClean="0">
                <a:solidFill>
                  <a:srgbClr val="FF0000"/>
                </a:solidFill>
                <a:latin typeface="Times New Roman" pitchFamily="18" charset="0"/>
                <a:ea typeface="SimHei" pitchFamily="49" charset="-122"/>
                <a:sym typeface="Times New Roman" pitchFamily="18" charset="0"/>
              </a:rPr>
              <a:t>Mr. B. Ashok Kumar</a:t>
            </a:r>
            <a:r>
              <a:rPr lang="en-US" altLang="en-US" sz="1000" b="1" dirty="0" smtClean="0">
                <a:solidFill>
                  <a:srgbClr val="FF0000"/>
                </a:solidFill>
                <a:latin typeface="Times New Roman" pitchFamily="18" charset="0"/>
                <a:ea typeface="SimHei" pitchFamily="49" charset="-122"/>
                <a:sym typeface="Times New Roman" pitchFamily="18" charset="0"/>
              </a:rPr>
              <a:t> M.E</a:t>
            </a:r>
            <a:r>
              <a:rPr lang="en-US" altLang="en-US" b="1" dirty="0" smtClean="0">
                <a:solidFill>
                  <a:srgbClr val="FF0000"/>
                </a:solidFill>
                <a:latin typeface="Times New Roman" pitchFamily="18" charset="0"/>
                <a:ea typeface="SimHei" pitchFamily="49" charset="-122"/>
                <a:sym typeface="Times New Roman" pitchFamily="18" charset="0"/>
              </a:rPr>
              <a:t> (Ph.D)</a:t>
            </a:r>
          </a:p>
          <a:p>
            <a:pPr algn="ctr">
              <a:lnSpc>
                <a:spcPct val="150000"/>
              </a:lnSpc>
            </a:pPr>
            <a:r>
              <a:rPr lang="en-US" altLang="en-US" sz="1400" b="1" dirty="0" smtClean="0">
                <a:solidFill>
                  <a:srgbClr val="002060"/>
                </a:solidFill>
                <a:latin typeface="Times New Roman" pitchFamily="18" charset="0"/>
                <a:ea typeface="SimHei" pitchFamily="49" charset="-122"/>
                <a:sym typeface="Times New Roman" pitchFamily="18" charset="0"/>
              </a:rPr>
              <a:t>ASSISTANT PROFESSOR</a:t>
            </a:r>
          </a:p>
        </p:txBody>
      </p:sp>
      <p:sp>
        <p:nvSpPr>
          <p:cNvPr id="8" name="TextBox 7"/>
          <p:cNvSpPr txBox="1"/>
          <p:nvPr/>
        </p:nvSpPr>
        <p:spPr>
          <a:xfrm>
            <a:off x="4501468" y="4648200"/>
            <a:ext cx="2688557" cy="400110"/>
          </a:xfrm>
          <a:prstGeom prst="rect">
            <a:avLst/>
          </a:prstGeom>
          <a:noFill/>
        </p:spPr>
        <p:txBody>
          <a:bodyPr wrap="none" rtlCol="0">
            <a:spAutoFit/>
          </a:bodyPr>
          <a:lstStyle/>
          <a:p>
            <a:pPr algn="r"/>
            <a:r>
              <a:rPr lang="en-US" sz="2000" b="1" u="sng" dirty="0" smtClean="0"/>
              <a:t>Project Associates:</a:t>
            </a:r>
            <a:endParaRPr lang="en-US" sz="2000" b="1" u="sng" dirty="0"/>
          </a:p>
        </p:txBody>
      </p:sp>
      <p:sp>
        <p:nvSpPr>
          <p:cNvPr id="10" name="TextBox 9"/>
          <p:cNvSpPr txBox="1"/>
          <p:nvPr/>
        </p:nvSpPr>
        <p:spPr>
          <a:xfrm>
            <a:off x="4572000" y="5334000"/>
            <a:ext cx="4218334" cy="1323439"/>
          </a:xfrm>
          <a:prstGeom prst="rect">
            <a:avLst/>
          </a:prstGeom>
          <a:noFill/>
        </p:spPr>
        <p:txBody>
          <a:bodyPr wrap="none" rtlCol="0">
            <a:spAutoFit/>
          </a:bodyPr>
          <a:lstStyle/>
          <a:p>
            <a:r>
              <a:rPr lang="en-US" sz="2000" b="1" dirty="0" err="1" smtClean="0">
                <a:latin typeface="Times New Roman" pitchFamily="18" charset="0"/>
                <a:cs typeface="Times New Roman" pitchFamily="18" charset="0"/>
              </a:rPr>
              <a:t>A.Gopi</a:t>
            </a:r>
            <a:r>
              <a:rPr lang="en-US" sz="2000" b="1" dirty="0" smtClean="0">
                <a:latin typeface="Times New Roman" pitchFamily="18" charset="0"/>
                <a:cs typeface="Times New Roman" pitchFamily="18" charset="0"/>
              </a:rPr>
              <a:t>                         (11F05A0201</a:t>
            </a:r>
            <a:r>
              <a:rPr lang="en-US" sz="2000" b="1" dirty="0" smtClean="0">
                <a:latin typeface="Times New Roman" pitchFamily="18" charset="0"/>
                <a:cs typeface="Times New Roman" pitchFamily="18" charset="0"/>
              </a:rPr>
              <a:t>)</a:t>
            </a:r>
          </a:p>
          <a:p>
            <a:r>
              <a:rPr lang="en-US" sz="2000" b="1" dirty="0" err="1" smtClean="0">
                <a:latin typeface="Times New Roman" pitchFamily="18" charset="0"/>
                <a:cs typeface="Times New Roman" pitchFamily="18" charset="0"/>
              </a:rPr>
              <a:t>Y.Anand</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Babu</a:t>
            </a:r>
            <a:r>
              <a:rPr lang="en-US" sz="2000" b="1" dirty="0" smtClean="0">
                <a:latin typeface="Times New Roman" pitchFamily="18" charset="0"/>
                <a:cs typeface="Times New Roman" pitchFamily="18" charset="0"/>
              </a:rPr>
              <a:t>             (10F01A02B9</a:t>
            </a:r>
            <a:r>
              <a:rPr lang="en-US" sz="2000" b="1"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r>
              <a:rPr lang="en-US" sz="2000" b="1" dirty="0" err="1" smtClean="0">
                <a:latin typeface="Times New Roman" pitchFamily="18" charset="0"/>
                <a:cs typeface="Times New Roman" pitchFamily="18" charset="0"/>
              </a:rPr>
              <a:t>U.Durga</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Rao</a:t>
            </a:r>
            <a:r>
              <a:rPr lang="en-US" sz="2000" b="1" dirty="0" smtClean="0">
                <a:latin typeface="Times New Roman" pitchFamily="18" charset="0"/>
                <a:cs typeface="Times New Roman" pitchFamily="18" charset="0"/>
              </a:rPr>
              <a:t>               (10F01A02B0)</a:t>
            </a:r>
          </a:p>
          <a:p>
            <a:r>
              <a:rPr lang="en-US" sz="2000" b="1" dirty="0" err="1" smtClean="0">
                <a:latin typeface="Times New Roman" pitchFamily="18" charset="0"/>
                <a:cs typeface="Times New Roman" pitchFamily="18" charset="0"/>
              </a:rPr>
              <a:t>R.Yedukondalu</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Naik</a:t>
            </a:r>
            <a:r>
              <a:rPr lang="en-US" sz="2000" b="1" dirty="0" smtClean="0">
                <a:latin typeface="Times New Roman" pitchFamily="18" charset="0"/>
                <a:cs typeface="Times New Roman" pitchFamily="18" charset="0"/>
              </a:rPr>
              <a:t>  (11F05A0221)</a:t>
            </a:r>
            <a:endParaRPr lang="en-US" sz="2000" b="1" dirty="0">
              <a:latin typeface="Times New Roman" pitchFamily="18" charset="0"/>
              <a:cs typeface="Times New Roman" pitchFamily="18" charset="0"/>
            </a:endParaRPr>
          </a:p>
        </p:txBody>
      </p:sp>
      <p:sp>
        <p:nvSpPr>
          <p:cNvPr id="11" name="TextBox 10"/>
          <p:cNvSpPr txBox="1"/>
          <p:nvPr/>
        </p:nvSpPr>
        <p:spPr>
          <a:xfrm>
            <a:off x="381000" y="152400"/>
            <a:ext cx="8610600" cy="646331"/>
          </a:xfrm>
          <a:prstGeom prst="rect">
            <a:avLst/>
          </a:prstGeom>
          <a:solidFill>
            <a:srgbClr val="D15501"/>
          </a:solidFill>
        </p:spPr>
        <p:txBody>
          <a:bodyPr wrap="square" rtlCol="0">
            <a:spAutoFit/>
          </a:bodyPr>
          <a:lstStyle/>
          <a:p>
            <a:pPr algn="ctr"/>
            <a:r>
              <a:rPr lang="en-US" b="1" dirty="0" smtClean="0">
                <a:solidFill>
                  <a:schemeClr val="accent5">
                    <a:lumMod val="40000"/>
                    <a:lumOff val="60000"/>
                  </a:schemeClr>
                </a:solidFill>
                <a:latin typeface="Times New Roman" pitchFamily="18" charset="0"/>
                <a:cs typeface="Times New Roman" pitchFamily="18" charset="0"/>
              </a:rPr>
              <a:t>ST.ANN’S COLLEGE OF ENGINEERING &amp; TECHNOLOGY:: CHIRALA        DEPARTMENT OF ELECTRICAL &amp; ELECTRONICS ENGINEERING</a:t>
            </a:r>
            <a:endParaRPr lang="en-US" b="1" dirty="0">
              <a:solidFill>
                <a:schemeClr val="accent5">
                  <a:lumMod val="40000"/>
                  <a:lumOff val="60000"/>
                </a:schemeClr>
              </a:solidFill>
              <a:latin typeface="Times New Roman" pitchFamily="18" charset="0"/>
              <a:cs typeface="Times New Roman" pitchFamily="18" charset="0"/>
            </a:endParaRPr>
          </a:p>
        </p:txBody>
      </p:sp>
      <p:sp>
        <p:nvSpPr>
          <p:cNvPr id="12" name="TextBox 11"/>
          <p:cNvSpPr txBox="1"/>
          <p:nvPr/>
        </p:nvSpPr>
        <p:spPr>
          <a:xfrm>
            <a:off x="495479" y="990600"/>
            <a:ext cx="8648521" cy="923330"/>
          </a:xfrm>
          <a:prstGeom prst="rect">
            <a:avLst/>
          </a:prstGeom>
          <a:noFill/>
        </p:spPr>
        <p:txBody>
          <a:bodyPr wrap="none" rtlCol="0">
            <a:spAutoFit/>
          </a:bodyPr>
          <a:lstStyle/>
          <a:p>
            <a:pPr>
              <a:lnSpc>
                <a:spcPct val="150000"/>
              </a:lnSpc>
            </a:pPr>
            <a:r>
              <a:rPr lang="en-US" b="1" dirty="0" smtClean="0">
                <a:solidFill>
                  <a:srgbClr val="0F511A"/>
                </a:solidFill>
              </a:rPr>
              <a:t>DESIGN AND COMPARISION OF ASSORTED FACTS CONTROLLERS </a:t>
            </a:r>
          </a:p>
          <a:p>
            <a:pPr>
              <a:lnSpc>
                <a:spcPct val="150000"/>
              </a:lnSpc>
            </a:pPr>
            <a:r>
              <a:rPr lang="en-US" b="1" dirty="0" smtClean="0">
                <a:solidFill>
                  <a:srgbClr val="0F511A"/>
                </a:solidFill>
              </a:rPr>
              <a:t>                                         IN POWER SYSTEMS</a:t>
            </a:r>
            <a:endParaRPr lang="en-US" b="1" dirty="0">
              <a:solidFill>
                <a:srgbClr val="0F511A"/>
              </a:solidFill>
            </a:endParaRPr>
          </a:p>
        </p:txBody>
      </p:sp>
    </p:spTree>
    <p:extLst>
      <p:ext uri="{BB962C8B-B14F-4D97-AF65-F5344CB8AC3E}">
        <p14:creationId xmlns="" xmlns:p14="http://schemas.microsoft.com/office/powerpoint/2010/main" val="987427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533400" y="990600"/>
            <a:ext cx="8229600" cy="541020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304800" y="381000"/>
          <a:ext cx="7391400" cy="370840"/>
        </p:xfrm>
        <a:graphic>
          <a:graphicData uri="http://schemas.openxmlformats.org/drawingml/2006/table">
            <a:tbl>
              <a:tblPr firstRow="1" bandRow="1">
                <a:tableStyleId>{5C22544A-7EE6-4342-B048-85BDC9FD1C3A}</a:tableStyleId>
              </a:tblPr>
              <a:tblGrid>
                <a:gridCol w="7391400"/>
              </a:tblGrid>
              <a:tr h="370840">
                <a:tc>
                  <a:txBody>
                    <a:bodyPr/>
                    <a:lstStyle/>
                    <a:p>
                      <a:r>
                        <a:rPr lang="en-US" dirty="0" smtClean="0"/>
                        <a:t>FIXED CAPACITOR</a:t>
                      </a:r>
                      <a:r>
                        <a:rPr lang="en-US" baseline="0" dirty="0" smtClean="0"/>
                        <a:t> THYRISTOR CONTROLLED REACTOR</a:t>
                      </a:r>
                      <a:endParaRPr lang="en-US" dirty="0"/>
                    </a:p>
                  </a:txBody>
                  <a:tcPr/>
                </a:tc>
              </a:tr>
            </a:tbl>
          </a:graphicData>
        </a:graphic>
      </p:graphicFrame>
    </p:spTree>
    <p:extLst>
      <p:ext uri="{BB962C8B-B14F-4D97-AF65-F5344CB8AC3E}">
        <p14:creationId xmlns="" xmlns:p14="http://schemas.microsoft.com/office/powerpoint/2010/main" val="4208683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0" y="685800"/>
            <a:ext cx="8763000" cy="2667001"/>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52400" y="4114800"/>
            <a:ext cx="8686800" cy="252412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304800" y="152400"/>
          <a:ext cx="8458200" cy="370840"/>
        </p:xfrm>
        <a:graphic>
          <a:graphicData uri="http://schemas.openxmlformats.org/drawingml/2006/table">
            <a:tbl>
              <a:tblPr firstRow="1" bandRow="1">
                <a:tableStyleId>{5C22544A-7EE6-4342-B048-85BDC9FD1C3A}</a:tableStyleId>
              </a:tblPr>
              <a:tblGrid>
                <a:gridCol w="8458200"/>
              </a:tblGrid>
              <a:tr h="370840">
                <a:tc>
                  <a:txBody>
                    <a:bodyPr/>
                    <a:lstStyle/>
                    <a:p>
                      <a:r>
                        <a:rPr lang="en-US" dirty="0" smtClean="0"/>
                        <a:t>REAL</a:t>
                      </a:r>
                      <a:r>
                        <a:rPr lang="en-US" baseline="0" dirty="0" smtClean="0"/>
                        <a:t> POWER FLOW</a:t>
                      </a:r>
                      <a:endParaRPr lang="en-US" dirty="0"/>
                    </a:p>
                  </a:txBody>
                  <a:tcPr/>
                </a:tc>
              </a:tr>
            </a:tbl>
          </a:graphicData>
        </a:graphic>
      </p:graphicFrame>
      <p:graphicFrame>
        <p:nvGraphicFramePr>
          <p:cNvPr id="6" name="Table 5"/>
          <p:cNvGraphicFramePr>
            <a:graphicFrameLocks noGrp="1"/>
          </p:cNvGraphicFramePr>
          <p:nvPr/>
        </p:nvGraphicFramePr>
        <p:xfrm>
          <a:off x="228600" y="3581400"/>
          <a:ext cx="8534400" cy="370840"/>
        </p:xfrm>
        <a:graphic>
          <a:graphicData uri="http://schemas.openxmlformats.org/drawingml/2006/table">
            <a:tbl>
              <a:tblPr firstRow="1" bandRow="1">
                <a:tableStyleId>{5C22544A-7EE6-4342-B048-85BDC9FD1C3A}</a:tableStyleId>
              </a:tblPr>
              <a:tblGrid>
                <a:gridCol w="8534400"/>
              </a:tblGrid>
              <a:tr h="370840">
                <a:tc>
                  <a:txBody>
                    <a:bodyPr/>
                    <a:lstStyle/>
                    <a:p>
                      <a:r>
                        <a:rPr lang="en-US" dirty="0" smtClean="0"/>
                        <a:t>REACTIVE POWER FLOW</a:t>
                      </a:r>
                      <a:endParaRPr lang="en-US" dirty="0"/>
                    </a:p>
                  </a:txBody>
                  <a:tcPr/>
                </a:tc>
              </a:tr>
            </a:tbl>
          </a:graphicData>
        </a:graphic>
      </p:graphicFrame>
    </p:spTree>
    <p:extLst>
      <p:ext uri="{BB962C8B-B14F-4D97-AF65-F5344CB8AC3E}">
        <p14:creationId xmlns="" xmlns:p14="http://schemas.microsoft.com/office/powerpoint/2010/main" val="420868319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33400" y="990600"/>
            <a:ext cx="8153399" cy="5181600"/>
          </a:xfrm>
          <a:prstGeom prst="rect">
            <a:avLst/>
          </a:prstGeom>
          <a:noFill/>
          <a:ln w="9525">
            <a:noFill/>
            <a:miter lim="800000"/>
            <a:headEnd/>
            <a:tailEnd/>
          </a:ln>
          <a:effectLst/>
        </p:spPr>
      </p:pic>
      <p:graphicFrame>
        <p:nvGraphicFramePr>
          <p:cNvPr id="9" name="Table 8"/>
          <p:cNvGraphicFramePr>
            <a:graphicFrameLocks noGrp="1"/>
          </p:cNvGraphicFramePr>
          <p:nvPr/>
        </p:nvGraphicFramePr>
        <p:xfrm>
          <a:off x="228600" y="381000"/>
          <a:ext cx="8686800" cy="370840"/>
        </p:xfrm>
        <a:graphic>
          <a:graphicData uri="http://schemas.openxmlformats.org/drawingml/2006/table">
            <a:tbl>
              <a:tblPr firstRow="1" bandRow="1">
                <a:tableStyleId>{5C22544A-7EE6-4342-B048-85BDC9FD1C3A}</a:tableStyleId>
              </a:tblPr>
              <a:tblGrid>
                <a:gridCol w="8686800"/>
              </a:tblGrid>
              <a:tr h="370840">
                <a:tc>
                  <a:txBody>
                    <a:bodyPr/>
                    <a:lstStyle/>
                    <a:p>
                      <a:r>
                        <a:rPr lang="en-US" dirty="0" smtClean="0"/>
                        <a:t>THYRISTOR</a:t>
                      </a:r>
                      <a:r>
                        <a:rPr lang="en-US" baseline="0" dirty="0" smtClean="0"/>
                        <a:t> CONTROLLED SERIES CAPACITOR (TCSC)</a:t>
                      </a:r>
                      <a:endParaRPr lang="en-US" dirty="0"/>
                    </a:p>
                  </a:txBody>
                  <a:tcPr/>
                </a:tc>
              </a:tr>
            </a:tbl>
          </a:graphicData>
        </a:graphic>
      </p:graphicFrame>
    </p:spTree>
    <p:extLst>
      <p:ext uri="{BB962C8B-B14F-4D97-AF65-F5344CB8AC3E}">
        <p14:creationId xmlns="" xmlns:p14="http://schemas.microsoft.com/office/powerpoint/2010/main" val="4208683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685800"/>
            <a:ext cx="8382001" cy="2743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04800" y="4191000"/>
            <a:ext cx="8686800" cy="2519363"/>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457200" y="152400"/>
          <a:ext cx="8305800" cy="370840"/>
        </p:xfrm>
        <a:graphic>
          <a:graphicData uri="http://schemas.openxmlformats.org/drawingml/2006/table">
            <a:tbl>
              <a:tblPr firstRow="1" bandRow="1">
                <a:tableStyleId>{5C22544A-7EE6-4342-B048-85BDC9FD1C3A}</a:tableStyleId>
              </a:tblPr>
              <a:tblGrid>
                <a:gridCol w="8305800"/>
              </a:tblGrid>
              <a:tr h="370840">
                <a:tc>
                  <a:txBody>
                    <a:bodyPr/>
                    <a:lstStyle/>
                    <a:p>
                      <a:r>
                        <a:rPr lang="en-US" dirty="0" smtClean="0"/>
                        <a:t>REAL POWER FLOW</a:t>
                      </a:r>
                      <a:endParaRPr lang="en-US" dirty="0"/>
                    </a:p>
                  </a:txBody>
                  <a:tcPr/>
                </a:tc>
              </a:tr>
            </a:tbl>
          </a:graphicData>
        </a:graphic>
      </p:graphicFrame>
      <p:graphicFrame>
        <p:nvGraphicFramePr>
          <p:cNvPr id="6" name="Table 5"/>
          <p:cNvGraphicFramePr>
            <a:graphicFrameLocks noGrp="1"/>
          </p:cNvGraphicFramePr>
          <p:nvPr/>
        </p:nvGraphicFramePr>
        <p:xfrm>
          <a:off x="304800" y="3657600"/>
          <a:ext cx="8458200" cy="370840"/>
        </p:xfrm>
        <a:graphic>
          <a:graphicData uri="http://schemas.openxmlformats.org/drawingml/2006/table">
            <a:tbl>
              <a:tblPr firstRow="1" bandRow="1">
                <a:tableStyleId>{5C22544A-7EE6-4342-B048-85BDC9FD1C3A}</a:tableStyleId>
              </a:tblPr>
              <a:tblGrid>
                <a:gridCol w="8458200"/>
              </a:tblGrid>
              <a:tr h="370840">
                <a:tc>
                  <a:txBody>
                    <a:bodyPr/>
                    <a:lstStyle/>
                    <a:p>
                      <a:r>
                        <a:rPr lang="en-US" dirty="0" smtClean="0"/>
                        <a:t>REACTIVE POWER FLOW</a:t>
                      </a:r>
                      <a:endParaRPr lang="en-US" dirty="0"/>
                    </a:p>
                  </a:txBody>
                  <a:tcPr/>
                </a:tc>
              </a:tr>
            </a:tbl>
          </a:graphicData>
        </a:graphic>
      </p:graphicFrame>
    </p:spTree>
    <p:extLst>
      <p:ext uri="{BB962C8B-B14F-4D97-AF65-F5344CB8AC3E}">
        <p14:creationId xmlns="" xmlns:p14="http://schemas.microsoft.com/office/powerpoint/2010/main" val="4208683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57200" y="838200"/>
            <a:ext cx="8382000" cy="5562600"/>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228600" y="228600"/>
          <a:ext cx="7620000" cy="370840"/>
        </p:xfrm>
        <a:graphic>
          <a:graphicData uri="http://schemas.openxmlformats.org/drawingml/2006/table">
            <a:tbl>
              <a:tblPr firstRow="1" bandRow="1">
                <a:tableStyleId>{5C22544A-7EE6-4342-B048-85BDC9FD1C3A}</a:tableStyleId>
              </a:tblPr>
              <a:tblGrid>
                <a:gridCol w="7620000"/>
              </a:tblGrid>
              <a:tr h="370840">
                <a:tc>
                  <a:txBody>
                    <a:bodyPr/>
                    <a:lstStyle/>
                    <a:p>
                      <a:r>
                        <a:rPr lang="en-US" dirty="0" smtClean="0"/>
                        <a:t>STATIC SYNCHRONOUS SERIES</a:t>
                      </a:r>
                      <a:r>
                        <a:rPr lang="en-US" baseline="0" dirty="0" smtClean="0"/>
                        <a:t> COMPENSATOR (SSSC)</a:t>
                      </a:r>
                      <a:endParaRPr lang="en-US" dirty="0"/>
                    </a:p>
                  </a:txBody>
                  <a:tcPr/>
                </a:tc>
              </a:tr>
            </a:tbl>
          </a:graphicData>
        </a:graphic>
      </p:graphicFrame>
    </p:spTree>
    <p:extLst>
      <p:ext uri="{BB962C8B-B14F-4D97-AF65-F5344CB8AC3E}">
        <p14:creationId xmlns="" xmlns:p14="http://schemas.microsoft.com/office/powerpoint/2010/main" val="4208683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304800" y="685800"/>
            <a:ext cx="8458200" cy="2667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381000" y="4191000"/>
            <a:ext cx="8382000" cy="248602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304800" y="228600"/>
          <a:ext cx="8458200" cy="370840"/>
        </p:xfrm>
        <a:graphic>
          <a:graphicData uri="http://schemas.openxmlformats.org/drawingml/2006/table">
            <a:tbl>
              <a:tblPr firstRow="1" bandRow="1">
                <a:tableStyleId>{5C22544A-7EE6-4342-B048-85BDC9FD1C3A}</a:tableStyleId>
              </a:tblPr>
              <a:tblGrid>
                <a:gridCol w="8458200"/>
              </a:tblGrid>
              <a:tr h="370840">
                <a:tc>
                  <a:txBody>
                    <a:bodyPr/>
                    <a:lstStyle/>
                    <a:p>
                      <a:r>
                        <a:rPr lang="en-US" dirty="0" smtClean="0"/>
                        <a:t>REAL POWER FLOW</a:t>
                      </a:r>
                      <a:endParaRPr lang="en-US" dirty="0"/>
                    </a:p>
                  </a:txBody>
                  <a:tcPr/>
                </a:tc>
              </a:tr>
            </a:tbl>
          </a:graphicData>
        </a:graphic>
      </p:graphicFrame>
      <p:graphicFrame>
        <p:nvGraphicFramePr>
          <p:cNvPr id="6" name="Table 5"/>
          <p:cNvGraphicFramePr>
            <a:graphicFrameLocks noGrp="1"/>
          </p:cNvGraphicFramePr>
          <p:nvPr/>
        </p:nvGraphicFramePr>
        <p:xfrm>
          <a:off x="381000" y="3657600"/>
          <a:ext cx="8305800" cy="370840"/>
        </p:xfrm>
        <a:graphic>
          <a:graphicData uri="http://schemas.openxmlformats.org/drawingml/2006/table">
            <a:tbl>
              <a:tblPr firstRow="1" bandRow="1">
                <a:tableStyleId>{5C22544A-7EE6-4342-B048-85BDC9FD1C3A}</a:tableStyleId>
              </a:tblPr>
              <a:tblGrid>
                <a:gridCol w="8305800"/>
              </a:tblGrid>
              <a:tr h="370840">
                <a:tc>
                  <a:txBody>
                    <a:bodyPr/>
                    <a:lstStyle/>
                    <a:p>
                      <a:r>
                        <a:rPr lang="en-US" dirty="0" smtClean="0"/>
                        <a:t>REACTIVE POWER FLOW</a:t>
                      </a:r>
                      <a:endParaRPr lang="en-US" dirty="0"/>
                    </a:p>
                  </a:txBody>
                  <a:tcPr/>
                </a:tc>
              </a:tr>
            </a:tbl>
          </a:graphicData>
        </a:graphic>
      </p:graphicFrame>
    </p:spTree>
    <p:extLst>
      <p:ext uri="{BB962C8B-B14F-4D97-AF65-F5344CB8AC3E}">
        <p14:creationId xmlns="" xmlns:p14="http://schemas.microsoft.com/office/powerpoint/2010/main" val="4208683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33400" y="1219200"/>
            <a:ext cx="8115300" cy="5638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381000" y="228600"/>
          <a:ext cx="7162800" cy="370840"/>
        </p:xfrm>
        <a:graphic>
          <a:graphicData uri="http://schemas.openxmlformats.org/drawingml/2006/table">
            <a:tbl>
              <a:tblPr firstRow="1" bandRow="1">
                <a:tableStyleId>{5C22544A-7EE6-4342-B048-85BDC9FD1C3A}</a:tableStyleId>
              </a:tblPr>
              <a:tblGrid>
                <a:gridCol w="7162800"/>
              </a:tblGrid>
              <a:tr h="370840">
                <a:tc>
                  <a:txBody>
                    <a:bodyPr/>
                    <a:lstStyle/>
                    <a:p>
                      <a:r>
                        <a:rPr lang="en-US" dirty="0" smtClean="0"/>
                        <a:t>STATIC SYNCHRONOUS</a:t>
                      </a:r>
                      <a:r>
                        <a:rPr lang="en-US" baseline="0" dirty="0" smtClean="0"/>
                        <a:t> COMPENSATOR (STATCOM)</a:t>
                      </a:r>
                      <a:endParaRPr lang="en-US" dirty="0"/>
                    </a:p>
                  </a:txBody>
                  <a:tcPr/>
                </a:tc>
              </a:tr>
            </a:tbl>
          </a:graphicData>
        </a:graphic>
      </p:graphicFrame>
    </p:spTree>
    <p:extLst>
      <p:ext uri="{BB962C8B-B14F-4D97-AF65-F5344CB8AC3E}">
        <p14:creationId xmlns="" xmlns:p14="http://schemas.microsoft.com/office/powerpoint/2010/main" val="4208683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8600" y="4419600"/>
            <a:ext cx="8686800" cy="22621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28600" y="838200"/>
            <a:ext cx="8686800" cy="26670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304800" y="228600"/>
          <a:ext cx="8382000" cy="370840"/>
        </p:xfrm>
        <a:graphic>
          <a:graphicData uri="http://schemas.openxmlformats.org/drawingml/2006/table">
            <a:tbl>
              <a:tblPr firstRow="1" bandRow="1">
                <a:tableStyleId>{5C22544A-7EE6-4342-B048-85BDC9FD1C3A}</a:tableStyleId>
              </a:tblPr>
              <a:tblGrid>
                <a:gridCol w="8382000"/>
              </a:tblGrid>
              <a:tr h="370840">
                <a:tc>
                  <a:txBody>
                    <a:bodyPr/>
                    <a:lstStyle/>
                    <a:p>
                      <a:r>
                        <a:rPr lang="en-US" dirty="0" smtClean="0"/>
                        <a:t>REAL POWER FLOW</a:t>
                      </a:r>
                      <a:endParaRPr lang="en-US" dirty="0"/>
                    </a:p>
                  </a:txBody>
                  <a:tcPr/>
                </a:tc>
              </a:tr>
            </a:tbl>
          </a:graphicData>
        </a:graphic>
      </p:graphicFrame>
      <p:graphicFrame>
        <p:nvGraphicFramePr>
          <p:cNvPr id="5" name="Table 4"/>
          <p:cNvGraphicFramePr>
            <a:graphicFrameLocks noGrp="1"/>
          </p:cNvGraphicFramePr>
          <p:nvPr/>
        </p:nvGraphicFramePr>
        <p:xfrm>
          <a:off x="152400" y="3733801"/>
          <a:ext cx="8610600" cy="457199"/>
        </p:xfrm>
        <a:graphic>
          <a:graphicData uri="http://schemas.openxmlformats.org/drawingml/2006/table">
            <a:tbl>
              <a:tblPr firstRow="1" bandRow="1">
                <a:tableStyleId>{5C22544A-7EE6-4342-B048-85BDC9FD1C3A}</a:tableStyleId>
              </a:tblPr>
              <a:tblGrid>
                <a:gridCol w="8610600"/>
              </a:tblGrid>
              <a:tr h="457199">
                <a:tc>
                  <a:txBody>
                    <a:bodyPr/>
                    <a:lstStyle/>
                    <a:p>
                      <a:r>
                        <a:rPr lang="en-US" dirty="0" smtClean="0"/>
                        <a:t>REACTIVE POWER FLOW</a:t>
                      </a:r>
                      <a:endParaRPr lang="en-US" dirty="0"/>
                    </a:p>
                  </a:txBody>
                  <a:tcPr/>
                </a:tc>
              </a:tr>
            </a:tbl>
          </a:graphicData>
        </a:graphic>
      </p:graphicFrame>
    </p:spTree>
    <p:extLst>
      <p:ext uri="{BB962C8B-B14F-4D97-AF65-F5344CB8AC3E}">
        <p14:creationId xmlns="" xmlns:p14="http://schemas.microsoft.com/office/powerpoint/2010/main" val="4208683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609600" y="1143000"/>
            <a:ext cx="8229600" cy="54864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609600" y="381000"/>
          <a:ext cx="6096000" cy="37084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UNIFIED POWER FLOW CONTROLLER (UPFC)</a:t>
                      </a:r>
                      <a:endParaRPr lang="en-US" dirty="0"/>
                    </a:p>
                  </a:txBody>
                  <a:tcPr/>
                </a:tc>
              </a:tr>
            </a:tbl>
          </a:graphicData>
        </a:graphic>
      </p:graphicFrame>
    </p:spTree>
    <p:extLst>
      <p:ext uri="{BB962C8B-B14F-4D97-AF65-F5344CB8AC3E}">
        <p14:creationId xmlns="" xmlns:p14="http://schemas.microsoft.com/office/powerpoint/2010/main" val="4208683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33400" y="4191000"/>
            <a:ext cx="8458200" cy="24193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7200" y="762000"/>
            <a:ext cx="8458200" cy="2590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381000" y="228600"/>
          <a:ext cx="8458200" cy="370840"/>
        </p:xfrm>
        <a:graphic>
          <a:graphicData uri="http://schemas.openxmlformats.org/drawingml/2006/table">
            <a:tbl>
              <a:tblPr firstRow="1" bandRow="1">
                <a:tableStyleId>{5C22544A-7EE6-4342-B048-85BDC9FD1C3A}</a:tableStyleId>
              </a:tblPr>
              <a:tblGrid>
                <a:gridCol w="8458200"/>
              </a:tblGrid>
              <a:tr h="370840">
                <a:tc>
                  <a:txBody>
                    <a:bodyPr/>
                    <a:lstStyle/>
                    <a:p>
                      <a:r>
                        <a:rPr lang="en-US" dirty="0" smtClean="0"/>
                        <a:t>REAL POWER FLOW</a:t>
                      </a:r>
                      <a:endParaRPr lang="en-US" dirty="0"/>
                    </a:p>
                  </a:txBody>
                  <a:tcPr/>
                </a:tc>
              </a:tr>
            </a:tbl>
          </a:graphicData>
        </a:graphic>
      </p:graphicFrame>
      <p:graphicFrame>
        <p:nvGraphicFramePr>
          <p:cNvPr id="5" name="Table 4"/>
          <p:cNvGraphicFramePr>
            <a:graphicFrameLocks noGrp="1"/>
          </p:cNvGraphicFramePr>
          <p:nvPr/>
        </p:nvGraphicFramePr>
        <p:xfrm>
          <a:off x="457200" y="3581400"/>
          <a:ext cx="8305800" cy="370840"/>
        </p:xfrm>
        <a:graphic>
          <a:graphicData uri="http://schemas.openxmlformats.org/drawingml/2006/table">
            <a:tbl>
              <a:tblPr firstRow="1" bandRow="1">
                <a:tableStyleId>{5C22544A-7EE6-4342-B048-85BDC9FD1C3A}</a:tableStyleId>
              </a:tblPr>
              <a:tblGrid>
                <a:gridCol w="8305800"/>
              </a:tblGrid>
              <a:tr h="370840">
                <a:tc>
                  <a:txBody>
                    <a:bodyPr/>
                    <a:lstStyle/>
                    <a:p>
                      <a:r>
                        <a:rPr lang="en-US" dirty="0" smtClean="0"/>
                        <a:t>REACTIVE POWER FLOW</a:t>
                      </a:r>
                      <a:endParaRPr lang="en-US" dirty="0"/>
                    </a:p>
                  </a:txBody>
                  <a:tcPr/>
                </a:tc>
              </a:tr>
            </a:tbl>
          </a:graphicData>
        </a:graphic>
      </p:graphicFrame>
    </p:spTree>
    <p:extLst>
      <p:ext uri="{BB962C8B-B14F-4D97-AF65-F5344CB8AC3E}">
        <p14:creationId xmlns="" xmlns:p14="http://schemas.microsoft.com/office/powerpoint/2010/main" val="4208683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057400"/>
            <a:ext cx="8389620" cy="2677656"/>
          </a:xfrm>
          <a:prstGeom prst="rect">
            <a:avLst/>
          </a:prstGeom>
        </p:spPr>
        <p:txBody>
          <a:bodyPr wrap="square">
            <a:spAutoFit/>
          </a:bodyPr>
          <a:lstStyle/>
          <a:p>
            <a:r>
              <a:rPr lang="en-IN" sz="2400" dirty="0" smtClean="0">
                <a:latin typeface="Alice" pitchFamily="2" charset="0"/>
                <a:cs typeface="Times New Roman" pitchFamily="18" charset="0"/>
              </a:rPr>
              <a:t>	</a:t>
            </a:r>
            <a:r>
              <a:rPr lang="en-IN" sz="2400" dirty="0" smtClean="0">
                <a:latin typeface="Times New Roman" pitchFamily="18" charset="0"/>
                <a:cs typeface="Times New Roman" pitchFamily="18" charset="0"/>
              </a:rPr>
              <a:t>This project deals with the simulation of various FACTS controllers using simulation program with Integrated circuits Emphasis (PSPICE). The Power electronic based FACTS devices can be added to power transmission and distribution systems at strategic locations to improve system performance. The FACTS controllers will control series impedance, shunt impedance, current, voltage and phase angle. </a:t>
            </a:r>
            <a:endParaRPr lang="en-US" sz="2400"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609600" y="685800"/>
          <a:ext cx="6096000" cy="579120"/>
        </p:xfrm>
        <a:graphic>
          <a:graphicData uri="http://schemas.openxmlformats.org/drawingml/2006/table">
            <a:tbl>
              <a:tblPr firstRow="1" bandRow="1">
                <a:tableStyleId>{5C22544A-7EE6-4342-B048-85BDC9FD1C3A}</a:tableStyleId>
              </a:tblPr>
              <a:tblGrid>
                <a:gridCol w="6096000"/>
              </a:tblGrid>
              <a:tr h="370840">
                <a:tc>
                  <a:txBody>
                    <a:bodyPr/>
                    <a:lstStyle/>
                    <a:p>
                      <a:r>
                        <a:rPr lang="en-US" sz="3200" dirty="0" smtClean="0">
                          <a:solidFill>
                            <a:schemeClr val="bg1"/>
                          </a:solidFill>
                          <a:latin typeface="Times New Roman" pitchFamily="18" charset="0"/>
                          <a:cs typeface="Times New Roman" pitchFamily="18" charset="0"/>
                        </a:rPr>
                        <a:t>ABSTRACT</a:t>
                      </a:r>
                      <a:endParaRPr lang="en-US" sz="3200" dirty="0">
                        <a:solidFill>
                          <a:schemeClr val="bg1"/>
                        </a:solidFill>
                        <a:latin typeface="Times New Roman" pitchFamily="18" charset="0"/>
                        <a:cs typeface="Times New Roman" pitchFamily="18" charset="0"/>
                      </a:endParaRPr>
                    </a:p>
                  </a:txBody>
                  <a:tcPr>
                    <a:solidFill>
                      <a:srgbClr val="002060"/>
                    </a:solidFill>
                  </a:tcPr>
                </a:tc>
              </a:tr>
            </a:tbl>
          </a:graphicData>
        </a:graphic>
      </p:graphicFrame>
    </p:spTree>
    <p:extLst>
      <p:ext uri="{BB962C8B-B14F-4D97-AF65-F5344CB8AC3E}">
        <p14:creationId xmlns="" xmlns:p14="http://schemas.microsoft.com/office/powerpoint/2010/main" val="4208683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a:xfrm>
            <a:off x="457200" y="1600200"/>
            <a:ext cx="7467600" cy="3733800"/>
          </a:xfrm>
        </p:spPr>
        <p:txBody>
          <a:bodyPr/>
          <a:lstStyle/>
          <a:p>
            <a:r>
              <a:rPr lang="en-US" dirty="0" smtClean="0"/>
              <a:t>The power electronic based FACTS devices can be added to power transmission and distribution systems at strategic locations to improve system performance.</a:t>
            </a:r>
          </a:p>
          <a:p>
            <a:r>
              <a:rPr lang="en-US" dirty="0" smtClean="0"/>
              <a:t>Improvement of the Dynamic and transient Stability.</a:t>
            </a:r>
          </a:p>
          <a:p>
            <a:r>
              <a:rPr lang="en-US" dirty="0" smtClean="0"/>
              <a:t>Power Quality Improvement.</a:t>
            </a:r>
          </a:p>
          <a:p>
            <a:r>
              <a:rPr lang="en-US" dirty="0" smtClean="0"/>
              <a:t>Less Active and reactive Power loss.</a:t>
            </a:r>
          </a:p>
          <a:p>
            <a:endParaRPr lang="en-US" dirty="0"/>
          </a:p>
        </p:txBody>
      </p:sp>
      <p:graphicFrame>
        <p:nvGraphicFramePr>
          <p:cNvPr id="4" name="Table 3"/>
          <p:cNvGraphicFramePr>
            <a:graphicFrameLocks noGrp="1"/>
          </p:cNvGraphicFramePr>
          <p:nvPr/>
        </p:nvGraphicFramePr>
        <p:xfrm>
          <a:off x="533400" y="5334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US" sz="2400" dirty="0" smtClean="0">
                          <a:latin typeface="Times New Roman" pitchFamily="18" charset="0"/>
                          <a:cs typeface="Times New Roman" pitchFamily="18" charset="0"/>
                        </a:rPr>
                        <a:t>CONCLUSION</a:t>
                      </a:r>
                      <a:endParaRPr lang="en-US" sz="2400" dirty="0">
                        <a:latin typeface="Times New Roman" pitchFamily="18" charset="0"/>
                        <a:cs typeface="Times New Roman" pitchFamily="18" charset="0"/>
                      </a:endParaRPr>
                    </a:p>
                  </a:txBody>
                  <a:tcPr>
                    <a:solidFill>
                      <a:srgbClr val="002060"/>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[1] S. Sankar, S. Balaji, </a:t>
            </a:r>
            <a:r>
              <a:rPr lang="en-US" dirty="0" err="1" smtClean="0"/>
              <a:t>S.Arul</a:t>
            </a:r>
            <a:r>
              <a:rPr lang="en-US" dirty="0" smtClean="0"/>
              <a:t>, “ Simulation and </a:t>
            </a:r>
            <a:r>
              <a:rPr lang="en-US" dirty="0" err="1" smtClean="0"/>
              <a:t>Comparision</a:t>
            </a:r>
            <a:r>
              <a:rPr lang="en-US" dirty="0" smtClean="0"/>
              <a:t> of various FACTS devices in power systems”, International journal of engineering science and technologies, Vol.2(4), 2010</a:t>
            </a:r>
          </a:p>
          <a:p>
            <a:r>
              <a:rPr lang="en-US" dirty="0" smtClean="0"/>
              <a:t>[2] </a:t>
            </a:r>
            <a:r>
              <a:rPr lang="en-US" dirty="0" err="1" smtClean="0"/>
              <a:t>Fugita</a:t>
            </a:r>
            <a:r>
              <a:rPr lang="en-US" dirty="0" smtClean="0"/>
              <a:t> &amp; </a:t>
            </a:r>
            <a:r>
              <a:rPr lang="en-US" dirty="0" err="1" smtClean="0"/>
              <a:t>Watanaba</a:t>
            </a:r>
            <a:r>
              <a:rPr lang="en-US" dirty="0" smtClean="0"/>
              <a:t>(2008), “ Control and analysis of UPFC”, IEEE Transactions on Power electronics, Vol.14, No.6</a:t>
            </a:r>
          </a:p>
          <a:p>
            <a:r>
              <a:rPr lang="en-US" dirty="0" smtClean="0"/>
              <a:t>[3] </a:t>
            </a:r>
            <a:r>
              <a:rPr lang="en-US" dirty="0" err="1" smtClean="0"/>
              <a:t>Gutierrtz</a:t>
            </a:r>
            <a:r>
              <a:rPr lang="en-US" dirty="0" smtClean="0"/>
              <a:t>, </a:t>
            </a:r>
            <a:r>
              <a:rPr lang="en-US" dirty="0" err="1" smtClean="0"/>
              <a:t>J,Montano</a:t>
            </a:r>
            <a:r>
              <a:rPr lang="en-US" dirty="0" smtClean="0"/>
              <a:t>, </a:t>
            </a:r>
            <a:r>
              <a:rPr lang="en-US" dirty="0" err="1" smtClean="0"/>
              <a:t>J.Castilla</a:t>
            </a:r>
            <a:r>
              <a:rPr lang="en-US" dirty="0" smtClean="0"/>
              <a:t> (2008), “Power Quality </a:t>
            </a:r>
            <a:r>
              <a:rPr lang="en-US" dirty="0" err="1" smtClean="0"/>
              <a:t>inprovement</a:t>
            </a:r>
            <a:r>
              <a:rPr lang="en-US" dirty="0" smtClean="0"/>
              <a:t> in reactive power control using FC-TCR circuits” IECON  08, Industrial Electronics Society, IEEE 2008</a:t>
            </a:r>
          </a:p>
          <a:p>
            <a:r>
              <a:rPr lang="en-US" dirty="0" smtClean="0"/>
              <a:t>[4] </a:t>
            </a:r>
            <a:r>
              <a:rPr lang="en-US" dirty="0" err="1" smtClean="0"/>
              <a:t>Padiyar.K.R</a:t>
            </a:r>
            <a:r>
              <a:rPr lang="en-US" dirty="0" smtClean="0"/>
              <a:t> and </a:t>
            </a:r>
            <a:r>
              <a:rPr lang="en-US" dirty="0" err="1" smtClean="0"/>
              <a:t>uma</a:t>
            </a:r>
            <a:r>
              <a:rPr lang="en-US" dirty="0" smtClean="0"/>
              <a:t> </a:t>
            </a:r>
            <a:r>
              <a:rPr lang="en-US" dirty="0" err="1" smtClean="0"/>
              <a:t>Rao.K</a:t>
            </a:r>
            <a:r>
              <a:rPr lang="en-US" dirty="0" smtClean="0"/>
              <a:t>.(2008) “Modeling and Control of Unified Power Flow Controller for Transient Stability” Electrical Power &amp; Energy Systems, pp.1-11</a:t>
            </a:r>
            <a:endParaRPr lang="en-US" dirty="0"/>
          </a:p>
        </p:txBody>
      </p:sp>
      <p:graphicFrame>
        <p:nvGraphicFramePr>
          <p:cNvPr id="4" name="Table 3"/>
          <p:cNvGraphicFramePr>
            <a:graphicFrameLocks noGrp="1"/>
          </p:cNvGraphicFramePr>
          <p:nvPr/>
        </p:nvGraphicFramePr>
        <p:xfrm>
          <a:off x="609600" y="6858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US" sz="2400" dirty="0" smtClean="0">
                          <a:latin typeface="Times New Roman" pitchFamily="18" charset="0"/>
                          <a:cs typeface="Times New Roman" pitchFamily="18" charset="0"/>
                        </a:rPr>
                        <a:t>REFERENCE  PAPERS</a:t>
                      </a:r>
                      <a:endParaRPr lang="en-US" sz="2400" dirty="0">
                        <a:latin typeface="Times New Roman" pitchFamily="18" charset="0"/>
                        <a:cs typeface="Times New Roman" pitchFamily="18" charset="0"/>
                      </a:endParaRPr>
                    </a:p>
                  </a:txBody>
                  <a:tcPr>
                    <a:solidFill>
                      <a:srgbClr val="002060"/>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7000" y="2819400"/>
            <a:ext cx="406393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‘Q’</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 xmlns:p14="http://schemas.microsoft.com/office/powerpoint/2010/main" val="4046579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43000"/>
            <a:ext cx="8991600" cy="2308324"/>
          </a:xfrm>
          <a:prstGeom prst="rect">
            <a:avLst/>
          </a:prstGeom>
        </p:spPr>
        <p:txBody>
          <a:bodyPr wrap="square">
            <a:spAutoFit/>
          </a:bodyPr>
          <a:lstStyle/>
          <a:p>
            <a:r>
              <a:rPr lang="en-IN" sz="3600" dirty="0">
                <a:latin typeface="Alice" pitchFamily="2" charset="0"/>
              </a:rPr>
              <a:t>	</a:t>
            </a:r>
            <a:endParaRPr lang="en-IN" sz="3600" dirty="0" smtClean="0">
              <a:latin typeface="Alice" pitchFamily="2" charset="0"/>
            </a:endParaRPr>
          </a:p>
          <a:p>
            <a:r>
              <a:rPr lang="en-IN" sz="36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In this project, simple circuit model of FC-TCR,  TCSC, SSSC, STATCOM and UPFC systems are going to simulate through MATLAB.</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533400" y="7620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US" sz="2400" dirty="0" smtClean="0">
                          <a:latin typeface="Times New Roman" pitchFamily="18" charset="0"/>
                          <a:cs typeface="Times New Roman" pitchFamily="18" charset="0"/>
                        </a:rPr>
                        <a:t>OBJECTIVE</a:t>
                      </a:r>
                      <a:endParaRPr lang="en-US" sz="2400" dirty="0">
                        <a:latin typeface="Times New Roman" pitchFamily="18" charset="0"/>
                        <a:cs typeface="Times New Roman" pitchFamily="18" charset="0"/>
                      </a:endParaRPr>
                    </a:p>
                  </a:txBody>
                  <a:tcPr>
                    <a:solidFill>
                      <a:srgbClr val="002060"/>
                    </a:solidFill>
                  </a:tcPr>
                </a:tc>
              </a:tr>
            </a:tbl>
          </a:graphicData>
        </a:graphic>
      </p:graphicFrame>
    </p:spTree>
    <p:extLst>
      <p:ext uri="{BB962C8B-B14F-4D97-AF65-F5344CB8AC3E}">
        <p14:creationId xmlns="" xmlns:p14="http://schemas.microsoft.com/office/powerpoint/2010/main" val="4208683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304800" y="1678304"/>
            <a:ext cx="3905250" cy="4676776"/>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609600" y="6096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US" sz="2400" dirty="0" smtClean="0">
                          <a:latin typeface="Times New Roman" pitchFamily="18" charset="0"/>
                          <a:cs typeface="Times New Roman" pitchFamily="18" charset="0"/>
                        </a:rPr>
                        <a:t>BLOCK DIAGRAMS</a:t>
                      </a:r>
                      <a:endParaRPr lang="en-US" sz="2400" dirty="0">
                        <a:latin typeface="Times New Roman" pitchFamily="18" charset="0"/>
                        <a:cs typeface="Times New Roman" pitchFamily="18" charset="0"/>
                      </a:endParaRPr>
                    </a:p>
                  </a:txBody>
                  <a:tcPr>
                    <a:solidFill>
                      <a:srgbClr val="002060"/>
                    </a:solidFill>
                  </a:tcPr>
                </a:tc>
              </a:tr>
            </a:tbl>
          </a:graphicData>
        </a:graphic>
      </p:graphicFrame>
      <p:pic>
        <p:nvPicPr>
          <p:cNvPr id="6" name="Picture 4"/>
          <p:cNvPicPr>
            <a:picLocks noChangeAspect="1" noChangeArrowheads="1"/>
          </p:cNvPicPr>
          <p:nvPr/>
        </p:nvPicPr>
        <p:blipFill>
          <a:blip r:embed="rId3" cstate="print"/>
          <a:srcRect/>
          <a:stretch>
            <a:fillRect/>
          </a:stretch>
        </p:blipFill>
        <p:spPr bwMode="auto">
          <a:xfrm>
            <a:off x="4800600" y="2057400"/>
            <a:ext cx="3581400" cy="4419600"/>
          </a:xfrm>
          <a:prstGeom prst="rect">
            <a:avLst/>
          </a:prstGeom>
          <a:noFill/>
          <a:ln w="9525">
            <a:noFill/>
            <a:miter lim="800000"/>
            <a:headEnd/>
            <a:tailEnd/>
          </a:ln>
          <a:effectLst/>
        </p:spPr>
      </p:pic>
    </p:spTree>
    <p:extLst>
      <p:ext uri="{BB962C8B-B14F-4D97-AF65-F5344CB8AC3E}">
        <p14:creationId xmlns="" xmlns:p14="http://schemas.microsoft.com/office/powerpoint/2010/main" val="420868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cstate="print"/>
          <a:srcRect/>
          <a:stretch>
            <a:fillRect/>
          </a:stretch>
        </p:blipFill>
        <p:spPr bwMode="auto">
          <a:xfrm>
            <a:off x="533400" y="1447800"/>
            <a:ext cx="3810000" cy="4648200"/>
          </a:xfrm>
          <a:prstGeom prst="rect">
            <a:avLst/>
          </a:prstGeom>
          <a:noFill/>
          <a:ln w="9525">
            <a:noFill/>
            <a:miter lim="800000"/>
            <a:headEnd/>
            <a:tailEnd/>
          </a:ln>
          <a:effectLst/>
        </p:spPr>
      </p:pic>
      <p:sp>
        <p:nvSpPr>
          <p:cNvPr id="4" name="TextBox 3"/>
          <p:cNvSpPr txBox="1"/>
          <p:nvPr/>
        </p:nvSpPr>
        <p:spPr>
          <a:xfrm>
            <a:off x="533400" y="609600"/>
            <a:ext cx="1237839" cy="461665"/>
          </a:xfrm>
          <a:prstGeom prst="rect">
            <a:avLst/>
          </a:prstGeom>
          <a:noFill/>
        </p:spPr>
        <p:txBody>
          <a:bodyPr wrap="none" rtlCol="0">
            <a:spAutoFit/>
          </a:bodyPr>
          <a:lstStyle/>
          <a:p>
            <a:r>
              <a:rPr lang="en-US" sz="2400" b="1" dirty="0" smtClean="0">
                <a:solidFill>
                  <a:srgbClr val="C00000"/>
                </a:solidFill>
                <a:latin typeface="Times New Roman" pitchFamily="18" charset="0"/>
                <a:cs typeface="Times New Roman" pitchFamily="18" charset="0"/>
              </a:rPr>
              <a:t>Contd...</a:t>
            </a:r>
            <a:endParaRPr lang="en-US" sz="2400" b="1" dirty="0">
              <a:solidFill>
                <a:srgbClr val="C0000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cstate="print"/>
          <a:srcRect/>
          <a:stretch>
            <a:fillRect/>
          </a:stretch>
        </p:blipFill>
        <p:spPr bwMode="auto">
          <a:xfrm>
            <a:off x="4800600" y="1524000"/>
            <a:ext cx="3581400" cy="4602480"/>
          </a:xfrm>
          <a:prstGeom prst="rect">
            <a:avLst/>
          </a:prstGeom>
          <a:noFill/>
          <a:ln w="9525">
            <a:noFill/>
            <a:miter lim="800000"/>
            <a:headEnd/>
            <a:tailEnd/>
          </a:ln>
          <a:effectLst/>
        </p:spPr>
      </p:pic>
    </p:spTree>
    <p:extLst>
      <p:ext uri="{BB962C8B-B14F-4D97-AF65-F5344CB8AC3E}">
        <p14:creationId xmlns="" xmlns:p14="http://schemas.microsoft.com/office/powerpoint/2010/main" val="420868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cstate="print"/>
          <a:srcRect/>
          <a:stretch>
            <a:fillRect/>
          </a:stretch>
        </p:blipFill>
        <p:spPr bwMode="auto">
          <a:xfrm>
            <a:off x="685800" y="1524000"/>
            <a:ext cx="7543800" cy="4572000"/>
          </a:xfrm>
          <a:prstGeom prst="rect">
            <a:avLst/>
          </a:prstGeom>
          <a:noFill/>
          <a:ln w="9525">
            <a:noFill/>
            <a:miter lim="800000"/>
            <a:headEnd/>
            <a:tailEnd/>
          </a:ln>
          <a:effectLst/>
        </p:spPr>
      </p:pic>
      <p:sp>
        <p:nvSpPr>
          <p:cNvPr id="4" name="TextBox 3"/>
          <p:cNvSpPr txBox="1"/>
          <p:nvPr/>
        </p:nvSpPr>
        <p:spPr>
          <a:xfrm>
            <a:off x="533400" y="533400"/>
            <a:ext cx="1237839" cy="461665"/>
          </a:xfrm>
          <a:prstGeom prst="rect">
            <a:avLst/>
          </a:prstGeom>
          <a:noFill/>
        </p:spPr>
        <p:txBody>
          <a:bodyPr wrap="none" rtlCol="0">
            <a:spAutoFit/>
          </a:bodyPr>
          <a:lstStyle/>
          <a:p>
            <a:r>
              <a:rPr lang="en-US" sz="2400" b="1" dirty="0" smtClean="0">
                <a:solidFill>
                  <a:srgbClr val="C00000"/>
                </a:solidFill>
                <a:latin typeface="Times New Roman" pitchFamily="18" charset="0"/>
                <a:cs typeface="Times New Roman" pitchFamily="18" charset="0"/>
              </a:rPr>
              <a:t>Contd...</a:t>
            </a:r>
            <a:endParaRPr lang="en-US" sz="2400" b="1"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20868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0"/>
            <a:ext cx="8610600" cy="1261884"/>
          </a:xfrm>
          <a:prstGeom prst="rect">
            <a:avLst/>
          </a:prstGeom>
        </p:spPr>
        <p:txBody>
          <a:bodyPr wrap="square">
            <a:spAutoFit/>
          </a:bodyPr>
          <a:lstStyle/>
          <a:p>
            <a:r>
              <a:rPr lang="en-IN" sz="2400" dirty="0" smtClean="0">
                <a:latin typeface="Times New Roman" pitchFamily="18" charset="0"/>
                <a:cs typeface="Times New Roman" pitchFamily="18" charset="0"/>
              </a:rPr>
              <a:t>In this project, simple circuit models of various FACTS Controllers are going to simulate through MATLAB.</a:t>
            </a:r>
          </a:p>
          <a:p>
            <a:r>
              <a:rPr lang="en-IN" sz="2800" dirty="0" smtClean="0">
                <a:latin typeface="Alice" pitchFamily="2" charset="0"/>
              </a:rPr>
              <a:t> </a:t>
            </a:r>
            <a:endParaRPr lang="en-US" sz="2800" dirty="0">
              <a:latin typeface="Alice" pitchFamily="2" charset="0"/>
            </a:endParaRPr>
          </a:p>
        </p:txBody>
      </p:sp>
      <p:graphicFrame>
        <p:nvGraphicFramePr>
          <p:cNvPr id="5" name="Table 4"/>
          <p:cNvGraphicFramePr>
            <a:graphicFrameLocks noGrp="1"/>
          </p:cNvGraphicFramePr>
          <p:nvPr/>
        </p:nvGraphicFramePr>
        <p:xfrm>
          <a:off x="609600" y="6858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US" sz="2400" dirty="0" smtClean="0">
                          <a:latin typeface="Times New Roman" pitchFamily="18" charset="0"/>
                          <a:cs typeface="Times New Roman" pitchFamily="18" charset="0"/>
                        </a:rPr>
                        <a:t>IMPLEMENTING METHODOLOGY</a:t>
                      </a:r>
                      <a:endParaRPr lang="en-US" sz="2400" dirty="0">
                        <a:latin typeface="Times New Roman" pitchFamily="18" charset="0"/>
                        <a:cs typeface="Times New Roman" pitchFamily="18" charset="0"/>
                      </a:endParaRPr>
                    </a:p>
                  </a:txBody>
                  <a:tcPr>
                    <a:solidFill>
                      <a:srgbClr val="002060"/>
                    </a:solidFill>
                  </a:tcPr>
                </a:tc>
              </a:tr>
            </a:tbl>
          </a:graphicData>
        </a:graphic>
      </p:graphicFrame>
    </p:spTree>
    <p:extLst>
      <p:ext uri="{BB962C8B-B14F-4D97-AF65-F5344CB8AC3E}">
        <p14:creationId xmlns="" xmlns:p14="http://schemas.microsoft.com/office/powerpoint/2010/main" val="4208683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33400" y="1600200"/>
            <a:ext cx="7848600" cy="510540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609600" y="914400"/>
          <a:ext cx="4343400" cy="370840"/>
        </p:xfrm>
        <a:graphic>
          <a:graphicData uri="http://schemas.openxmlformats.org/drawingml/2006/table">
            <a:tbl>
              <a:tblPr firstRow="1" bandRow="1">
                <a:tableStyleId>{5C22544A-7EE6-4342-B048-85BDC9FD1C3A}</a:tableStyleId>
              </a:tblPr>
              <a:tblGrid>
                <a:gridCol w="4343400"/>
              </a:tblGrid>
              <a:tr h="370840">
                <a:tc>
                  <a:txBody>
                    <a:bodyPr/>
                    <a:lstStyle/>
                    <a:p>
                      <a:r>
                        <a:rPr lang="en-US" dirty="0" smtClean="0"/>
                        <a:t>BASIC TRANSMISSION LINE</a:t>
                      </a:r>
                      <a:endParaRPr lang="en-US" dirty="0"/>
                    </a:p>
                  </a:txBody>
                  <a:tcPr/>
                </a:tc>
              </a:tr>
            </a:tbl>
          </a:graphicData>
        </a:graphic>
      </p:graphicFrame>
      <p:graphicFrame>
        <p:nvGraphicFramePr>
          <p:cNvPr id="7" name="Table 6"/>
          <p:cNvGraphicFramePr>
            <a:graphicFrameLocks noGrp="1"/>
          </p:cNvGraphicFramePr>
          <p:nvPr/>
        </p:nvGraphicFramePr>
        <p:xfrm>
          <a:off x="3200400" y="304800"/>
          <a:ext cx="2819400" cy="370840"/>
        </p:xfrm>
        <a:graphic>
          <a:graphicData uri="http://schemas.openxmlformats.org/drawingml/2006/table">
            <a:tbl>
              <a:tblPr firstRow="1" bandRow="1">
                <a:tableStyleId>{073A0DAA-6AF3-43AB-8588-CEC1D06C72B9}</a:tableStyleId>
              </a:tblPr>
              <a:tblGrid>
                <a:gridCol w="2819400"/>
              </a:tblGrid>
              <a:tr h="370840">
                <a:tc>
                  <a:txBody>
                    <a:bodyPr/>
                    <a:lstStyle/>
                    <a:p>
                      <a:r>
                        <a:rPr lang="en-US" dirty="0" smtClean="0"/>
                        <a:t>MATLAB CIRCUITS</a:t>
                      </a:r>
                      <a:endParaRPr lang="en-US" dirty="0"/>
                    </a:p>
                  </a:txBody>
                  <a:tcPr/>
                </a:tc>
              </a:tr>
            </a:tbl>
          </a:graphicData>
        </a:graphic>
      </p:graphicFrame>
    </p:spTree>
    <p:extLst>
      <p:ext uri="{BB962C8B-B14F-4D97-AF65-F5344CB8AC3E}">
        <p14:creationId xmlns="" xmlns:p14="http://schemas.microsoft.com/office/powerpoint/2010/main" val="420868319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685800" y="609600"/>
          <a:ext cx="6781800" cy="370840"/>
        </p:xfrm>
        <a:graphic>
          <a:graphicData uri="http://schemas.openxmlformats.org/drawingml/2006/table">
            <a:tbl>
              <a:tblPr firstRow="1" bandRow="1">
                <a:tableStyleId>{5C22544A-7EE6-4342-B048-85BDC9FD1C3A}</a:tableStyleId>
              </a:tblPr>
              <a:tblGrid>
                <a:gridCol w="6781800"/>
              </a:tblGrid>
              <a:tr h="370840">
                <a:tc>
                  <a:txBody>
                    <a:bodyPr/>
                    <a:lstStyle/>
                    <a:p>
                      <a:r>
                        <a:rPr lang="en-US" dirty="0" smtClean="0"/>
                        <a:t>OUTPUT WAVE FORMS OF TRANSMISSION LINE</a:t>
                      </a:r>
                      <a:endParaRPr lang="en-US" dirty="0"/>
                    </a:p>
                  </a:txBody>
                  <a:tcPr/>
                </a:tc>
              </a:tr>
            </a:tbl>
          </a:graphicData>
        </a:graphic>
      </p:graphicFrame>
      <p:pic>
        <p:nvPicPr>
          <p:cNvPr id="1026" name="Picture 2"/>
          <p:cNvPicPr>
            <a:picLocks noChangeAspect="1" noChangeArrowheads="1"/>
          </p:cNvPicPr>
          <p:nvPr/>
        </p:nvPicPr>
        <p:blipFill>
          <a:blip r:embed="rId2"/>
          <a:srcRect/>
          <a:stretch>
            <a:fillRect/>
          </a:stretch>
        </p:blipFill>
        <p:spPr bwMode="auto">
          <a:xfrm>
            <a:off x="152400" y="1143000"/>
            <a:ext cx="8696325" cy="5334000"/>
          </a:xfrm>
          <a:prstGeom prst="rect">
            <a:avLst/>
          </a:prstGeom>
          <a:noFill/>
          <a:ln w="9525">
            <a:noFill/>
            <a:miter lim="800000"/>
            <a:headEnd/>
            <a:tailEnd/>
          </a:ln>
          <a:effectLst/>
        </p:spPr>
      </p:pic>
    </p:spTree>
    <p:extLst>
      <p:ext uri="{BB962C8B-B14F-4D97-AF65-F5344CB8AC3E}">
        <p14:creationId xmlns="" xmlns:p14="http://schemas.microsoft.com/office/powerpoint/2010/main" val="42086831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579</TotalTime>
  <Words>342</Words>
  <Application>Microsoft Office PowerPoint</Application>
  <PresentationFormat>On-screen Show (4:3)</PresentationFormat>
  <Paragraphs>57</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  </vt:lpstr>
      <vt:lpstr> </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kittu</dc:creator>
  <cp:lastModifiedBy>Sree</cp:lastModifiedBy>
  <cp:revision>49</cp:revision>
  <dcterms:created xsi:type="dcterms:W3CDTF">2014-01-24T14:28:18Z</dcterms:created>
  <dcterms:modified xsi:type="dcterms:W3CDTF">2014-04-25T03:48:34Z</dcterms:modified>
</cp:coreProperties>
</file>