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3" r:id="rId2"/>
    <p:sldId id="257" r:id="rId3"/>
    <p:sldId id="258" r:id="rId4"/>
    <p:sldId id="259" r:id="rId5"/>
    <p:sldId id="260" r:id="rId6"/>
    <p:sldId id="261" r:id="rId7"/>
    <p:sldId id="262" r:id="rId8"/>
    <p:sldId id="263" r:id="rId9"/>
    <p:sldId id="264" r:id="rId10"/>
    <p:sldId id="265" r:id="rId11"/>
    <p:sldId id="266" r:id="rId12"/>
    <p:sldId id="267" r:id="rId13"/>
    <p:sldId id="284" r:id="rId14"/>
    <p:sldId id="268" r:id="rId15"/>
    <p:sldId id="269" r:id="rId16"/>
    <p:sldId id="270" r:id="rId17"/>
    <p:sldId id="281" r:id="rId18"/>
    <p:sldId id="282" r:id="rId19"/>
    <p:sldId id="271" r:id="rId20"/>
    <p:sldId id="272" r:id="rId21"/>
    <p:sldId id="273" r:id="rId22"/>
    <p:sldId id="274" r:id="rId23"/>
    <p:sldId id="275" r:id="rId24"/>
    <p:sldId id="276"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04A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48C22CB9-0D62-4DD6-AB72-A498E69BFB54}" type="datetimeFigureOut">
              <a:rPr lang="en-US" smtClean="0"/>
              <a:pPr/>
              <a:t>4/12/2014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FA5A37E4-93DC-4D5E-8BB2-FD379C8BEA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C22CB9-0D62-4DD6-AB72-A498E69BFB54}" type="datetimeFigureOut">
              <a:rPr lang="en-US" smtClean="0"/>
              <a:pPr/>
              <a:t>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A37E4-93DC-4D5E-8BB2-FD379C8BEA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C22CB9-0D62-4DD6-AB72-A498E69BFB54}" type="datetimeFigureOut">
              <a:rPr lang="en-US" smtClean="0"/>
              <a:pPr/>
              <a:t>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A37E4-93DC-4D5E-8BB2-FD379C8BEA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8C22CB9-0D62-4DD6-AB72-A498E69BFB54}" type="datetimeFigureOut">
              <a:rPr lang="en-US" smtClean="0"/>
              <a:pPr/>
              <a:t>4/12/2014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FA5A37E4-93DC-4D5E-8BB2-FD379C8BEA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8C22CB9-0D62-4DD6-AB72-A498E69BFB54}" type="datetimeFigureOut">
              <a:rPr lang="en-US" smtClean="0"/>
              <a:pPr/>
              <a:t>4/12/2014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FA5A37E4-93DC-4D5E-8BB2-FD379C8BEA24}"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48C22CB9-0D62-4DD6-AB72-A498E69BFB54}" type="datetimeFigureOut">
              <a:rPr lang="en-US" smtClean="0"/>
              <a:pPr/>
              <a:t>4/12/2014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FA5A37E4-93DC-4D5E-8BB2-FD379C8BEA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8C22CB9-0D62-4DD6-AB72-A498E69BFB54}" type="datetimeFigureOut">
              <a:rPr lang="en-US" smtClean="0"/>
              <a:pPr/>
              <a:t>4/12/2014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FA5A37E4-93DC-4D5E-8BB2-FD379C8BEA24}"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8C22CB9-0D62-4DD6-AB72-A498E69BFB54}" type="datetimeFigureOut">
              <a:rPr lang="en-US" smtClean="0"/>
              <a:pPr/>
              <a:t>4/12/2014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A37E4-93DC-4D5E-8BB2-FD379C8BEA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C22CB9-0D62-4DD6-AB72-A498E69BFB54}" type="datetimeFigureOut">
              <a:rPr lang="en-US" smtClean="0"/>
              <a:pPr/>
              <a:t>4/12/2014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A37E4-93DC-4D5E-8BB2-FD379C8BEA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8C22CB9-0D62-4DD6-AB72-A498E69BFB54}" type="datetimeFigureOut">
              <a:rPr lang="en-US" smtClean="0"/>
              <a:pPr/>
              <a:t>4/12/2014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A37E4-93DC-4D5E-8BB2-FD379C8BEA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48C22CB9-0D62-4DD6-AB72-A498E69BFB54}" type="datetimeFigureOut">
              <a:rPr lang="en-US" smtClean="0"/>
              <a:pPr/>
              <a:t>4/12/2014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FA5A37E4-93DC-4D5E-8BB2-FD379C8BEA24}"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8C22CB9-0D62-4DD6-AB72-A498E69BFB54}" type="datetimeFigureOut">
              <a:rPr lang="en-US" smtClean="0"/>
              <a:pPr/>
              <a:t>4/12/2014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FA5A37E4-93DC-4D5E-8BB2-FD379C8BEA24}"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381000"/>
            <a:ext cx="6858000" cy="400110"/>
          </a:xfrm>
          <a:prstGeom prst="rect">
            <a:avLst/>
          </a:prstGeom>
          <a:solidFill>
            <a:schemeClr val="bg1"/>
          </a:solidFill>
          <a:effectLst>
            <a:glow rad="228600">
              <a:schemeClr val="accent1">
                <a:satMod val="175000"/>
                <a:alpha val="40000"/>
              </a:schemeClr>
            </a:glow>
            <a:outerShdw blurRad="50800" dist="38100" dir="8100000" algn="tr" rotWithShape="0">
              <a:prstClr val="black">
                <a:alpha val="40000"/>
              </a:prstClr>
            </a:outerShdw>
            <a:reflection blurRad="6350" stA="52000" endA="300" endPos="35000" dir="5400000" sy="-100000" algn="bl" rotWithShape="0"/>
          </a:effectLst>
          <a:scene3d>
            <a:camera prst="orthographicFront"/>
            <a:lightRig rig="threePt" dir="t"/>
          </a:scene3d>
          <a:sp3d>
            <a:bevelT/>
          </a:sp3d>
        </p:spPr>
        <p:txBody>
          <a:bodyPr wrap="square" rtlCol="0">
            <a:spAutoFit/>
          </a:bodyPr>
          <a:lstStyle/>
          <a:p>
            <a:r>
              <a:rPr lang="en-US" sz="2000" b="1" dirty="0" smtClean="0">
                <a:solidFill>
                  <a:srgbClr val="FF0000"/>
                </a:solidFill>
                <a:latin typeface="+mj-lt"/>
              </a:rPr>
              <a:t>St.Ann’s College Of Engineering And Technology</a:t>
            </a:r>
            <a:endParaRPr lang="en-US" sz="2000" b="1" dirty="0">
              <a:solidFill>
                <a:srgbClr val="FF0000"/>
              </a:solidFill>
              <a:latin typeface="+mj-lt"/>
            </a:endParaRPr>
          </a:p>
        </p:txBody>
      </p:sp>
      <p:pic>
        <p:nvPicPr>
          <p:cNvPr id="7" name="Picture 6" descr="C:\Documents and Settings\Ram Teja\My Documents\My Pictures\sacet logo.bmp"/>
          <p:cNvPicPr/>
          <p:nvPr/>
        </p:nvPicPr>
        <p:blipFill>
          <a:blip r:embed="rId2" cstate="print"/>
          <a:srcRect/>
          <a:stretch>
            <a:fillRect/>
          </a:stretch>
        </p:blipFill>
        <p:spPr bwMode="auto">
          <a:xfrm>
            <a:off x="7772400" y="0"/>
            <a:ext cx="1371600" cy="1219200"/>
          </a:xfrm>
          <a:prstGeom prst="rect">
            <a:avLst/>
          </a:prstGeom>
          <a:noFill/>
          <a:ln w="9525">
            <a:noFill/>
            <a:miter lim="800000"/>
            <a:headEnd/>
            <a:tailEnd/>
          </a:ln>
        </p:spPr>
      </p:pic>
      <p:pic>
        <p:nvPicPr>
          <p:cNvPr id="8" name="Picture 7" descr="C:\Documents and Settings\Ram Teja\My Documents\My Pictures\sacet logo.bmp"/>
          <p:cNvPicPr/>
          <p:nvPr/>
        </p:nvPicPr>
        <p:blipFill>
          <a:blip r:embed="rId2" cstate="print"/>
          <a:srcRect/>
          <a:stretch>
            <a:fillRect/>
          </a:stretch>
        </p:blipFill>
        <p:spPr bwMode="auto">
          <a:xfrm>
            <a:off x="0" y="0"/>
            <a:ext cx="1371600" cy="1219200"/>
          </a:xfrm>
          <a:prstGeom prst="rect">
            <a:avLst/>
          </a:prstGeom>
          <a:noFill/>
          <a:ln w="9525">
            <a:noFill/>
            <a:miter lim="800000"/>
            <a:headEnd/>
            <a:tailEnd/>
          </a:ln>
        </p:spPr>
      </p:pic>
      <p:sp>
        <p:nvSpPr>
          <p:cNvPr id="9" name="Rectangle 8"/>
          <p:cNvSpPr/>
          <p:nvPr/>
        </p:nvSpPr>
        <p:spPr>
          <a:xfrm>
            <a:off x="1219200" y="1143000"/>
            <a:ext cx="6785832" cy="400110"/>
          </a:xfrm>
          <a:prstGeom prst="rect">
            <a:avLst/>
          </a:prstGeom>
          <a:noFill/>
        </p:spPr>
        <p:txBody>
          <a:bodyPr wrap="none" lIns="91440" tIns="45720" rIns="91440" bIns="45720">
            <a:spAutoFit/>
          </a:bodyPr>
          <a:lstStyle/>
          <a:p>
            <a:pPr algn="ctr"/>
            <a:r>
              <a:rPr lang="en-US" sz="2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Department Of Electrical And Electronics Engineering</a:t>
            </a:r>
            <a:endParaRPr lang="en-US" sz="20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0" name="Rectangle 9"/>
          <p:cNvSpPr/>
          <p:nvPr/>
        </p:nvSpPr>
        <p:spPr>
          <a:xfrm>
            <a:off x="3352800" y="1676400"/>
            <a:ext cx="2402489" cy="400110"/>
          </a:xfrm>
          <a:prstGeom prst="rect">
            <a:avLst/>
          </a:prstGeom>
          <a:noFill/>
        </p:spPr>
        <p:txBody>
          <a:bodyPr wrap="square" lIns="91440" tIns="45720" rIns="91440" bIns="45720">
            <a:spAutoFit/>
          </a:bodyPr>
          <a:lstStyle/>
          <a:p>
            <a:pPr algn="ctr"/>
            <a:r>
              <a:rPr lang="en-US" sz="2000" b="1" dirty="0" smtClean="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BATCH NO:-11</a:t>
            </a:r>
            <a:endParaRPr lang="en-US" sz="2000" b="1" dirty="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endParaRPr>
          </a:p>
        </p:txBody>
      </p:sp>
      <p:sp>
        <p:nvSpPr>
          <p:cNvPr id="11" name="Rectangle 10"/>
          <p:cNvSpPr/>
          <p:nvPr/>
        </p:nvSpPr>
        <p:spPr>
          <a:xfrm>
            <a:off x="0" y="2362200"/>
            <a:ext cx="9144000" cy="861774"/>
          </a:xfrm>
          <a:prstGeom prst="rect">
            <a:avLst/>
          </a:prstGeom>
          <a:noFill/>
        </p:spPr>
        <p:txBody>
          <a:bodyPr wrap="square" lIns="91440" tIns="45720" rIns="91440" bIns="45720">
            <a:spAutoFit/>
          </a:bodyPr>
          <a:lstStyle/>
          <a:p>
            <a:pPr algn="ctr"/>
            <a:r>
              <a:rPr lang="en-US" sz="2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Distribution System POWER flow control by using distributed power flow controller method</a:t>
            </a:r>
            <a:endParaRPr lang="en-US" sz="2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2" name="Rectangle 11"/>
          <p:cNvSpPr/>
          <p:nvPr/>
        </p:nvSpPr>
        <p:spPr>
          <a:xfrm>
            <a:off x="457200" y="3505200"/>
            <a:ext cx="2296334" cy="400110"/>
          </a:xfrm>
          <a:prstGeom prst="rect">
            <a:avLst/>
          </a:prstGeom>
        </p:spPr>
        <p:txBody>
          <a:bodyPr wrap="none">
            <a:spAutoFit/>
          </a:bodyPr>
          <a:lstStyle/>
          <a:p>
            <a:r>
              <a:rPr lang="en-US" sz="2000" b="1" dirty="0" smtClean="0">
                <a:solidFill>
                  <a:srgbClr val="00B050"/>
                </a:solidFill>
                <a:latin typeface="Times New Roman" pitchFamily="18" charset="0"/>
                <a:cs typeface="Times New Roman" pitchFamily="18" charset="0"/>
              </a:rPr>
              <a:t>PRESENTED BY:-</a:t>
            </a:r>
          </a:p>
        </p:txBody>
      </p:sp>
      <p:sp>
        <p:nvSpPr>
          <p:cNvPr id="13" name="Rectangle 12"/>
          <p:cNvSpPr/>
          <p:nvPr/>
        </p:nvSpPr>
        <p:spPr>
          <a:xfrm>
            <a:off x="762000" y="3886200"/>
            <a:ext cx="4507965" cy="400110"/>
          </a:xfrm>
          <a:prstGeom prst="rect">
            <a:avLst/>
          </a:prstGeom>
          <a:noFill/>
        </p:spPr>
        <p:txBody>
          <a:bodyPr wrap="none" lIns="91440" tIns="45720" rIns="91440" bIns="45720">
            <a:spAutoFit/>
          </a:bodyPr>
          <a:lstStyle/>
          <a:p>
            <a:pPr algn="ctr"/>
            <a:r>
              <a:rPr lang="en-US" sz="2000" b="1" dirty="0" smtClean="0">
                <a:ln w="24500" cmpd="dbl">
                  <a:solidFill>
                    <a:schemeClr val="accent2">
                      <a:shade val="85000"/>
                      <a:satMod val="155000"/>
                    </a:schemeClr>
                  </a:solidFill>
                  <a:prstDash val="solid"/>
                  <a:miter lim="800000"/>
                </a:ln>
                <a:solidFill>
                  <a:srgbClr val="FF0000"/>
                </a:solidFill>
                <a:effectLst>
                  <a:outerShdw blurRad="38100" dist="38100" dir="7020000" algn="tl">
                    <a:srgbClr val="000000">
                      <a:alpha val="35000"/>
                    </a:srgbClr>
                  </a:outerShdw>
                </a:effectLst>
              </a:rPr>
              <a:t>K.Umamaheswari    (11F05A0213)</a:t>
            </a:r>
            <a:endParaRPr lang="en-US" sz="2000" b="1" cap="none" spc="0" dirty="0">
              <a:ln w="24500" cmpd="dbl">
                <a:solidFill>
                  <a:schemeClr val="accent2">
                    <a:shade val="85000"/>
                    <a:satMod val="155000"/>
                  </a:schemeClr>
                </a:solidFill>
                <a:prstDash val="solid"/>
                <a:miter lim="800000"/>
              </a:ln>
              <a:solidFill>
                <a:srgbClr val="FF0000"/>
              </a:solidFill>
              <a:effectLst>
                <a:outerShdw blurRad="38100" dist="38100" dir="7020000" algn="tl">
                  <a:srgbClr val="000000">
                    <a:alpha val="35000"/>
                  </a:srgbClr>
                </a:outerShdw>
              </a:effectLst>
            </a:endParaRPr>
          </a:p>
        </p:txBody>
      </p:sp>
      <p:sp>
        <p:nvSpPr>
          <p:cNvPr id="14" name="Rectangle 13"/>
          <p:cNvSpPr/>
          <p:nvPr/>
        </p:nvSpPr>
        <p:spPr>
          <a:xfrm>
            <a:off x="639371" y="4267200"/>
            <a:ext cx="4613764" cy="400110"/>
          </a:xfrm>
          <a:prstGeom prst="rect">
            <a:avLst/>
          </a:prstGeom>
          <a:noFill/>
        </p:spPr>
        <p:txBody>
          <a:bodyPr wrap="none" lIns="91440" tIns="45720" rIns="91440" bIns="45720">
            <a:spAutoFit/>
          </a:bodyPr>
          <a:lstStyle/>
          <a:p>
            <a:pPr algn="ctr"/>
            <a:r>
              <a:rPr lang="en-US" sz="20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a:t>
            </a:r>
            <a:r>
              <a:rPr lang="en-US" sz="2000" b="1" cap="none" spc="0"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S.Ayyappa</a:t>
            </a:r>
            <a:r>
              <a:rPr lang="en-US" sz="20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a:t>
            </a:r>
            <a:r>
              <a:rPr lang="en-US" sz="2000" b="1" cap="none" spc="0"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kumar</a:t>
            </a:r>
            <a:r>
              <a:rPr lang="en-US" sz="20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(10F01A02A0)</a:t>
            </a:r>
            <a:endParaRPr lang="en-US" sz="20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15" name="Rectangle 14"/>
          <p:cNvSpPr/>
          <p:nvPr/>
        </p:nvSpPr>
        <p:spPr>
          <a:xfrm>
            <a:off x="609600" y="4648200"/>
            <a:ext cx="5334000" cy="400110"/>
          </a:xfrm>
          <a:prstGeom prst="rect">
            <a:avLst/>
          </a:prstGeom>
          <a:noFill/>
        </p:spPr>
        <p:txBody>
          <a:bodyPr wrap="square" lIns="91440" tIns="45720" rIns="91440" bIns="45720">
            <a:spAutoFit/>
          </a:bodyPr>
          <a:lstStyle/>
          <a:p>
            <a:r>
              <a:rPr lang="en-US" sz="20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a:t>
            </a:r>
            <a:r>
              <a:rPr lang="en-US" sz="2000" b="1" cap="none" spc="0"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Sk.Bilal</a:t>
            </a:r>
            <a:r>
              <a:rPr lang="en-US" sz="20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(11F05A0223)</a:t>
            </a:r>
            <a:endParaRPr lang="en-US" sz="20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16" name="Rectangle 15"/>
          <p:cNvSpPr/>
          <p:nvPr/>
        </p:nvSpPr>
        <p:spPr>
          <a:xfrm>
            <a:off x="685800" y="5029200"/>
            <a:ext cx="4648200" cy="400110"/>
          </a:xfrm>
          <a:prstGeom prst="rect">
            <a:avLst/>
          </a:prstGeom>
          <a:noFill/>
        </p:spPr>
        <p:txBody>
          <a:bodyPr wrap="square" lIns="91440" tIns="45720" rIns="91440" bIns="45720">
            <a:spAutoFit/>
          </a:bodyPr>
          <a:lstStyle/>
          <a:p>
            <a:r>
              <a:rPr lang="en-US" sz="20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a:t>
            </a:r>
            <a:r>
              <a:rPr lang="en-US" sz="2000" b="1" cap="none" spc="0"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G.Chirangeevi</a:t>
            </a:r>
            <a:r>
              <a:rPr lang="en-US" sz="20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(11f05A0208)</a:t>
            </a:r>
            <a:endParaRPr lang="en-US" sz="20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17" name="Rectangle 16"/>
          <p:cNvSpPr/>
          <p:nvPr/>
        </p:nvSpPr>
        <p:spPr>
          <a:xfrm>
            <a:off x="5822110" y="4572000"/>
            <a:ext cx="2159566" cy="477054"/>
          </a:xfrm>
          <a:prstGeom prst="rect">
            <a:avLst/>
          </a:prstGeom>
          <a:noFill/>
        </p:spPr>
        <p:txBody>
          <a:bodyPr wrap="none" lIns="91440" tIns="45720" rIns="91440" bIns="45720">
            <a:spAutoFit/>
          </a:bodyPr>
          <a:lstStyle/>
          <a:p>
            <a:pPr algn="ctr"/>
            <a:r>
              <a:rPr lang="en-US" sz="2500" b="1" dirty="0" smtClean="0">
                <a:ln w="18000">
                  <a:solidFill>
                    <a:schemeClr val="accent2">
                      <a:satMod val="140000"/>
                    </a:schemeClr>
                  </a:solidFill>
                  <a:prstDash val="solid"/>
                  <a:miter lim="800000"/>
                </a:ln>
                <a:solidFill>
                  <a:srgbClr val="00FF00"/>
                </a:solidFill>
                <a:effectLst>
                  <a:outerShdw blurRad="25500" dist="23000" dir="7020000" algn="tl">
                    <a:srgbClr val="000000">
                      <a:alpha val="50000"/>
                    </a:srgbClr>
                  </a:outerShdw>
                </a:effectLst>
              </a:rPr>
              <a:t>GUIDED BY:-</a:t>
            </a:r>
            <a:endParaRPr lang="en-US" sz="2500" b="1" dirty="0">
              <a:ln w="18000">
                <a:solidFill>
                  <a:schemeClr val="accent2">
                    <a:satMod val="140000"/>
                  </a:schemeClr>
                </a:solidFill>
                <a:prstDash val="solid"/>
                <a:miter lim="800000"/>
              </a:ln>
              <a:solidFill>
                <a:srgbClr val="00FF00"/>
              </a:solidFill>
              <a:effectLst>
                <a:outerShdw blurRad="25500" dist="23000" dir="7020000" algn="tl">
                  <a:srgbClr val="000000">
                    <a:alpha val="50000"/>
                  </a:srgbClr>
                </a:outerShdw>
              </a:effectLst>
            </a:endParaRPr>
          </a:p>
        </p:txBody>
      </p:sp>
      <p:sp>
        <p:nvSpPr>
          <p:cNvPr id="18" name="Rectangle 17"/>
          <p:cNvSpPr/>
          <p:nvPr/>
        </p:nvSpPr>
        <p:spPr>
          <a:xfrm>
            <a:off x="5512338" y="4953000"/>
            <a:ext cx="3323346" cy="477054"/>
          </a:xfrm>
          <a:prstGeom prst="rect">
            <a:avLst/>
          </a:prstGeom>
          <a:noFill/>
        </p:spPr>
        <p:txBody>
          <a:bodyPr wrap="none" lIns="91440" tIns="45720" rIns="91440" bIns="45720">
            <a:spAutoFit/>
          </a:bodyPr>
          <a:lstStyle/>
          <a:p>
            <a:pPr algn="ctr"/>
            <a:r>
              <a:rPr lang="en-US" sz="2500" b="1" cap="none" spc="0" dirty="0" smtClean="0">
                <a:ln w="19050">
                  <a:solidFill>
                    <a:schemeClr val="tx2">
                      <a:tint val="1000"/>
                    </a:schemeClr>
                  </a:solidFill>
                  <a:prstDash val="solid"/>
                </a:ln>
                <a:solidFill>
                  <a:srgbClr val="FF0000"/>
                </a:solidFill>
                <a:effectLst>
                  <a:outerShdw blurRad="50000" dist="50800" dir="7500000" algn="tl">
                    <a:srgbClr val="000000">
                      <a:shade val="5000"/>
                      <a:alpha val="35000"/>
                    </a:srgbClr>
                  </a:outerShdw>
                </a:effectLst>
              </a:rPr>
              <a:t>Mr. Y.Narayana Rao</a:t>
            </a:r>
            <a:endParaRPr lang="en-US" sz="2500" b="1" cap="none" spc="0" dirty="0">
              <a:ln w="19050">
                <a:solidFill>
                  <a:schemeClr val="tx2">
                    <a:tint val="1000"/>
                  </a:schemeClr>
                </a:solidFill>
                <a:prstDash val="solid"/>
              </a:ln>
              <a:solidFill>
                <a:srgbClr val="FF0000"/>
              </a:solidFill>
              <a:effectLst>
                <a:outerShdw blurRad="50000" dist="50800" dir="7500000" algn="tl">
                  <a:srgbClr val="000000">
                    <a:shade val="5000"/>
                    <a:alpha val="35000"/>
                  </a:srgbClr>
                </a:outerShdw>
              </a:effectLst>
            </a:endParaRPr>
          </a:p>
        </p:txBody>
      </p:sp>
      <p:sp>
        <p:nvSpPr>
          <p:cNvPr id="19" name="Rectangle 18"/>
          <p:cNvSpPr/>
          <p:nvPr/>
        </p:nvSpPr>
        <p:spPr>
          <a:xfrm>
            <a:off x="5638800" y="5410200"/>
            <a:ext cx="3195105" cy="446276"/>
          </a:xfrm>
          <a:prstGeom prst="rect">
            <a:avLst/>
          </a:prstGeom>
          <a:noFill/>
        </p:spPr>
        <p:txBody>
          <a:bodyPr wrap="none" lIns="91440" tIns="45720" rIns="91440" bIns="45720">
            <a:spAutoFit/>
          </a:bodyPr>
          <a:lstStyle/>
          <a:p>
            <a:pPr algn="ctr"/>
            <a:r>
              <a:rPr lang="en-US" sz="2300" b="1" cap="none" spc="0" dirty="0" smtClean="0">
                <a:ln w="10541" cmpd="sng">
                  <a:solidFill>
                    <a:schemeClr val="accent1">
                      <a:shade val="88000"/>
                      <a:satMod val="110000"/>
                    </a:schemeClr>
                  </a:solidFill>
                  <a:prstDash val="solid"/>
                </a:ln>
                <a:solidFill>
                  <a:srgbClr val="0070C0"/>
                </a:solidFill>
                <a:effectLst/>
              </a:rPr>
              <a:t>(</a:t>
            </a:r>
            <a:r>
              <a:rPr lang="en-US" sz="2300" b="1" cap="none" spc="0" dirty="0" err="1" smtClean="0">
                <a:ln w="10541" cmpd="sng">
                  <a:solidFill>
                    <a:schemeClr val="accent1">
                      <a:shade val="88000"/>
                      <a:satMod val="110000"/>
                    </a:schemeClr>
                  </a:solidFill>
                  <a:prstDash val="solid"/>
                </a:ln>
                <a:solidFill>
                  <a:srgbClr val="0070C0"/>
                </a:solidFill>
                <a:effectLst/>
              </a:rPr>
              <a:t>Associate.professor</a:t>
            </a:r>
            <a:r>
              <a:rPr lang="en-US" sz="2300" b="1" cap="none" spc="0" dirty="0" smtClean="0">
                <a:ln w="10541" cmpd="sng">
                  <a:solidFill>
                    <a:schemeClr val="accent1">
                      <a:shade val="88000"/>
                      <a:satMod val="110000"/>
                    </a:schemeClr>
                  </a:solidFill>
                  <a:prstDash val="solid"/>
                </a:ln>
                <a:solidFill>
                  <a:srgbClr val="0070C0"/>
                </a:solidFill>
                <a:effectLst/>
              </a:rPr>
              <a:t>)</a:t>
            </a:r>
            <a:endParaRPr lang="en-US" sz="2300" b="1" cap="none" spc="0" dirty="0">
              <a:ln w="10541" cmpd="sng">
                <a:solidFill>
                  <a:schemeClr val="accent1">
                    <a:shade val="88000"/>
                    <a:satMod val="110000"/>
                  </a:schemeClr>
                </a:solidFill>
                <a:prstDash val="solid"/>
              </a:ln>
              <a:solidFill>
                <a:srgbClr val="0070C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nodeType="withEffect">
                                  <p:stCondLst>
                                    <p:cond delay="0"/>
                                  </p:stCondLst>
                                  <p:iterate type="lt">
                                    <p:tmPct val="50000"/>
                                  </p:iterate>
                                  <p:childTnLst>
                                    <p:set>
                                      <p:cBhvr>
                                        <p:cTn id="6" dur="1" fill="hold">
                                          <p:stCondLst>
                                            <p:cond delay="0"/>
                                          </p:stCondLst>
                                        </p:cTn>
                                        <p:tgtEl>
                                          <p:spTgt spid="4">
                                            <p:txEl>
                                              <p:pRg st="0" end="0"/>
                                            </p:txEl>
                                          </p:spTgt>
                                        </p:tgtEl>
                                        <p:attrNameLst>
                                          <p:attrName>style.visibility</p:attrName>
                                        </p:attrNameLst>
                                      </p:cBhvr>
                                      <p:to>
                                        <p:strVal val="visible"/>
                                      </p:to>
                                    </p:set>
                                    <p:set>
                                      <p:cBhvr>
                                        <p:cTn id="7" dur="228" fill="hold">
                                          <p:stCondLst>
                                            <p:cond delay="0"/>
                                          </p:stCondLst>
                                        </p:cTn>
                                        <p:tgtEl>
                                          <p:spTgt spid="4">
                                            <p:txEl>
                                              <p:pRg st="0" end="0"/>
                                            </p:txEl>
                                          </p:spTgt>
                                        </p:tgtEl>
                                        <p:attrNameLst>
                                          <p:attrName>style.rotation</p:attrName>
                                        </p:attrNameLst>
                                      </p:cBhvr>
                                      <p:to>
                                        <p:strVal val="-45.0"/>
                                      </p:to>
                                    </p:set>
                                    <p:anim calcmode="lin" valueType="num">
                                      <p:cBhvr>
                                        <p:cTn id="8" dur="228" fill="hold">
                                          <p:stCondLst>
                                            <p:cond delay="228"/>
                                          </p:stCondLst>
                                        </p:cTn>
                                        <p:tgtEl>
                                          <p:spTgt spid="4">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4">
                                            <p:txEl>
                                              <p:pRg st="0" end="0"/>
                                            </p:txEl>
                                          </p:spTgt>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4">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4">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lum bright="1000" contrast="9000"/>
          </a:blip>
          <a:srcRect/>
          <a:stretch>
            <a:fillRect/>
          </a:stretch>
        </p:blipFill>
        <p:spPr bwMode="auto">
          <a:xfrm>
            <a:off x="990600" y="1524000"/>
            <a:ext cx="7391400" cy="4191000"/>
          </a:xfrm>
          <a:prstGeom prst="rect">
            <a:avLst/>
          </a:prstGeom>
          <a:noFill/>
          <a:ln w="9525">
            <a:noFill/>
            <a:miter lim="800000"/>
            <a:headEnd/>
            <a:tailEnd/>
          </a:ln>
        </p:spPr>
      </p:pic>
      <p:sp>
        <p:nvSpPr>
          <p:cNvPr id="5" name="Rectangle 4"/>
          <p:cNvSpPr/>
          <p:nvPr/>
        </p:nvSpPr>
        <p:spPr>
          <a:xfrm>
            <a:off x="2209800" y="381000"/>
            <a:ext cx="5180264" cy="553998"/>
          </a:xfrm>
          <a:prstGeom prst="rect">
            <a:avLst/>
          </a:prstGeom>
        </p:spPr>
        <p:txBody>
          <a:bodyPr wrap="none">
            <a:spAutoFit/>
          </a:bodyPr>
          <a:lstStyle/>
          <a:p>
            <a:r>
              <a:rPr lang="en-US" sz="3000" dirty="0" smtClean="0">
                <a:solidFill>
                  <a:schemeClr val="tx1"/>
                </a:solidFill>
                <a:latin typeface="Times New Roman" pitchFamily="18" charset="0"/>
                <a:cs typeface="Times New Roman" pitchFamily="18" charset="0"/>
              </a:rPr>
              <a:t>FIG: DPFC CONFIGARATION</a:t>
            </a:r>
            <a:endParaRPr lang="en-IN" sz="3000" dirty="0">
              <a:solidFill>
                <a:schemeClr val="tx1"/>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219200"/>
            <a:ext cx="8458200" cy="3416320"/>
          </a:xfrm>
          <a:prstGeom prst="rect">
            <a:avLst/>
          </a:prstGeom>
        </p:spPr>
        <p:txBody>
          <a:bodyPr wrap="square">
            <a:spAutoFit/>
          </a:bodyPr>
          <a:lstStyle/>
          <a:p>
            <a:pPr algn="just">
              <a:lnSpc>
                <a:spcPct val="150000"/>
              </a:lnSpc>
              <a:buFont typeface="Arial" pitchFamily="34" charset="0"/>
              <a:buChar char="•"/>
            </a:pPr>
            <a:r>
              <a:rPr lang="en-IN" sz="2400" dirty="0" smtClean="0">
                <a:latin typeface="Times New Roman" pitchFamily="18" charset="0"/>
                <a:cs typeface="Times New Roman" pitchFamily="18" charset="0"/>
              </a:rPr>
              <a:t>DPFC is achieved by combining these two approaches are First, eliminating the common dc link of the UPFC and second distributing the series converter.</a:t>
            </a:r>
          </a:p>
          <a:p>
            <a:pPr algn="just">
              <a:lnSpc>
                <a:spcPct val="150000"/>
              </a:lnSpc>
              <a:buFont typeface="Arial" pitchFamily="34" charset="0"/>
              <a:buChar char="•"/>
            </a:pPr>
            <a:r>
              <a:rPr lang="en-IN" sz="2400" dirty="0" smtClean="0">
                <a:latin typeface="Times New Roman" pitchFamily="18" charset="0"/>
                <a:cs typeface="Times New Roman" pitchFamily="18" charset="0"/>
              </a:rPr>
              <a:t>The shunt converter is similar as a STATCOM, while the series converter employs the D-FACTS concept, which is to use multiple single-phase converters instead of one large rated converter</a:t>
            </a:r>
            <a:endParaRPr lang="en-US" sz="2400" dirty="0"/>
          </a:p>
        </p:txBody>
      </p:sp>
      <p:sp>
        <p:nvSpPr>
          <p:cNvPr id="5" name="Rectangle 4"/>
          <p:cNvSpPr/>
          <p:nvPr/>
        </p:nvSpPr>
        <p:spPr>
          <a:xfrm>
            <a:off x="457200" y="228600"/>
            <a:ext cx="8382000" cy="553998"/>
          </a:xfrm>
          <a:prstGeom prst="rect">
            <a:avLst/>
          </a:prstGeom>
        </p:spPr>
        <p:txBody>
          <a:bodyPr wrap="square">
            <a:spAutoFit/>
          </a:bodyPr>
          <a:lstStyle/>
          <a:p>
            <a:pPr algn="ctr"/>
            <a:r>
              <a:rPr lang="en-US" sz="3000" b="1" dirty="0" smtClean="0">
                <a:latin typeface="Bookman Old Style" pitchFamily="18" charset="0"/>
                <a:cs typeface="Times New Roman" pitchFamily="18" charset="0"/>
              </a:rPr>
              <a:t>DPFC PRINCIPLE AND OPERATION</a:t>
            </a:r>
            <a:endParaRPr lang="en-US" sz="3000" b="1" dirty="0">
              <a:latin typeface="Bookman Old Style"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752600"/>
            <a:ext cx="7848600" cy="2308324"/>
          </a:xfrm>
          <a:prstGeom prst="rect">
            <a:avLst/>
          </a:prstGeom>
        </p:spPr>
        <p:txBody>
          <a:bodyPr wrap="square">
            <a:spAutoFit/>
          </a:bodyPr>
          <a:lstStyle/>
          <a:p>
            <a:pPr algn="just">
              <a:lnSpc>
                <a:spcPct val="150000"/>
              </a:lnSpc>
              <a:buFont typeface="Arial" pitchFamily="34" charset="0"/>
              <a:buChar char="•"/>
            </a:pPr>
            <a:r>
              <a:rPr lang="en-IN" sz="2400" dirty="0" smtClean="0">
                <a:latin typeface="Times New Roman" pitchFamily="18" charset="0"/>
                <a:cs typeface="Times New Roman" pitchFamily="18" charset="0"/>
              </a:rPr>
              <a:t>To control the multiple converts they can be used to central controller, shunt controller and series controller.</a:t>
            </a:r>
          </a:p>
          <a:p>
            <a:pPr algn="just">
              <a:lnSpc>
                <a:spcPct val="150000"/>
              </a:lnSpc>
              <a:buFont typeface="Arial" pitchFamily="34" charset="0"/>
              <a:buChar char="•"/>
            </a:pPr>
            <a:r>
              <a:rPr lang="en-US" sz="2400" dirty="0" smtClean="0">
                <a:latin typeface="Times New Roman" pitchFamily="18" charset="0"/>
                <a:cs typeface="Times New Roman" pitchFamily="18" charset="0"/>
              </a:rPr>
              <a:t>The shunt and series control are local controllers and are responsible for maintaining their own converters.  </a:t>
            </a:r>
            <a:endParaRPr lang="en-IN" sz="2400" dirty="0">
              <a:latin typeface="Times New Roman" pitchFamily="18" charset="0"/>
              <a:cs typeface="Times New Roman" pitchFamily="18" charset="0"/>
            </a:endParaRPr>
          </a:p>
        </p:txBody>
      </p:sp>
      <p:sp>
        <p:nvSpPr>
          <p:cNvPr id="5" name="Rectangle 4"/>
          <p:cNvSpPr/>
          <p:nvPr/>
        </p:nvSpPr>
        <p:spPr>
          <a:xfrm>
            <a:off x="2895600" y="304800"/>
            <a:ext cx="3382657" cy="553998"/>
          </a:xfrm>
          <a:prstGeom prst="rect">
            <a:avLst/>
          </a:prstGeom>
        </p:spPr>
        <p:txBody>
          <a:bodyPr wrap="none">
            <a:spAutoFit/>
          </a:bodyPr>
          <a:lstStyle/>
          <a:p>
            <a:r>
              <a:rPr lang="en-US" sz="3000" b="1" dirty="0" smtClean="0">
                <a:solidFill>
                  <a:schemeClr val="tx1"/>
                </a:solidFill>
                <a:latin typeface="Bookman Old Style" pitchFamily="18" charset="0"/>
                <a:cs typeface="Times New Roman" pitchFamily="18" charset="0"/>
              </a:rPr>
              <a:t>DPFC</a:t>
            </a:r>
            <a:r>
              <a:rPr lang="en-US" sz="3000" b="0" dirty="0" smtClean="0">
                <a:solidFill>
                  <a:schemeClr val="tx1"/>
                </a:solidFill>
                <a:latin typeface="Times New Roman" pitchFamily="18" charset="0"/>
                <a:cs typeface="Times New Roman" pitchFamily="18" charset="0"/>
              </a:rPr>
              <a:t> </a:t>
            </a:r>
            <a:r>
              <a:rPr lang="en-US" sz="3000" b="1" dirty="0" smtClean="0">
                <a:solidFill>
                  <a:schemeClr val="tx1"/>
                </a:solidFill>
                <a:latin typeface="Bookman Old Style" pitchFamily="18" charset="0"/>
                <a:cs typeface="Times New Roman" pitchFamily="18" charset="0"/>
              </a:rPr>
              <a:t>CONTROL</a:t>
            </a:r>
            <a:endParaRPr lang="en-US" sz="3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rot="5400000">
            <a:off x="1747836" y="-757237"/>
            <a:ext cx="5648326" cy="9144000"/>
          </a:xfrm>
          <a:prstGeom prst="rect">
            <a:avLst/>
          </a:prstGeom>
          <a:noFill/>
          <a:ln w="9525">
            <a:noFill/>
            <a:miter lim="800000"/>
            <a:headEnd/>
            <a:tailEnd/>
          </a:ln>
        </p:spPr>
      </p:pic>
      <p:sp>
        <p:nvSpPr>
          <p:cNvPr id="5" name="Rectangle 4"/>
          <p:cNvSpPr/>
          <p:nvPr/>
        </p:nvSpPr>
        <p:spPr>
          <a:xfrm>
            <a:off x="1219200" y="457200"/>
            <a:ext cx="3200400" cy="461665"/>
          </a:xfrm>
          <a:prstGeom prst="rect">
            <a:avLst/>
          </a:prstGeom>
        </p:spPr>
        <p:txBody>
          <a:bodyPr wrap="square">
            <a:spAutoFit/>
          </a:bodyPr>
          <a:lstStyle/>
          <a:p>
            <a:pPr lvl="0">
              <a:spcBef>
                <a:spcPct val="0"/>
              </a:spcBef>
              <a:defRPr/>
            </a:pPr>
            <a:r>
              <a:rPr lang="en-US" sz="2400" b="1" dirty="0" smtClean="0">
                <a:effectLst>
                  <a:outerShdw blurRad="31750" dist="25400" dir="5400000" algn="tl" rotWithShape="0">
                    <a:srgbClr val="000000">
                      <a:alpha val="25000"/>
                    </a:srgbClr>
                  </a:outerShdw>
                </a:effectLst>
              </a:rPr>
              <a:t>SIMULATION CIRCUIT </a:t>
            </a:r>
            <a:endParaRPr lang="en-US" sz="2400" b="1" dirty="0">
              <a:effectLst>
                <a:outerShdw blurRad="31750" dist="25400" dir="5400000" algn="tl" rotWithShape="0">
                  <a:srgbClr val="000000">
                    <a:alpha val="25000"/>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371600" y="5029200"/>
            <a:ext cx="6477000" cy="743507"/>
          </a:xfrm>
          <a:prstGeom prst="rect">
            <a:avLst/>
          </a:prstGeom>
        </p:spPr>
        <p:txBody>
          <a:bodyPr vert="horz">
            <a:normAutofit fontScale="77500" lnSpcReduction="20000"/>
          </a:bodyPr>
          <a:lstStyle/>
          <a:p>
            <a:pPr marL="342900" marR="0" lvl="0" indent="-342900" algn="ctr"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FIG: BLOCK DIAGRAM OF SERIES CONVERTER CONTROL</a:t>
            </a:r>
            <a:endParaRPr kumimoji="0" lang="en-IN"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pic>
        <p:nvPicPr>
          <p:cNvPr id="3" name="Picture 2"/>
          <p:cNvPicPr>
            <a:picLocks noChangeAspect="1" noChangeArrowheads="1"/>
          </p:cNvPicPr>
          <p:nvPr/>
        </p:nvPicPr>
        <p:blipFill>
          <a:blip r:embed="rId2" cstate="print">
            <a:lum bright="-14000" contrast="16000"/>
          </a:blip>
          <a:srcRect/>
          <a:stretch>
            <a:fillRect/>
          </a:stretch>
        </p:blipFill>
        <p:spPr bwMode="auto">
          <a:xfrm>
            <a:off x="990600" y="457200"/>
            <a:ext cx="7086600" cy="41814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295400" y="6114493"/>
            <a:ext cx="6255488" cy="743507"/>
          </a:xfrm>
          <a:prstGeom prst="rect">
            <a:avLst/>
          </a:prstGeom>
        </p:spPr>
        <p:txBody>
          <a:bodyPr vert="horz">
            <a:normAutofit fontScale="77500" lnSpcReduction="20000"/>
          </a:bodyPr>
          <a:lstStyle/>
          <a:p>
            <a:pPr marL="342900" marR="0" lvl="0" indent="-342900" algn="ctr"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FIG: BLOCK DIAGRAM OF SHUNT CONVERTER CONTROL</a:t>
            </a:r>
            <a:endParaRPr kumimoji="0" lang="en-IN" sz="3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IN" sz="3200" b="0" i="0" u="none" strike="noStrike" kern="1200" cap="none" spc="0" normalizeH="0" baseline="0" noProof="0" dirty="0">
              <a:ln>
                <a:noFill/>
              </a:ln>
              <a:solidFill>
                <a:schemeClr val="tx2"/>
              </a:solidFill>
              <a:effectLst/>
              <a:uLnTx/>
              <a:uFillTx/>
              <a:latin typeface="+mn-lt"/>
              <a:ea typeface="+mn-ea"/>
              <a:cs typeface="+mn-cs"/>
            </a:endParaRPr>
          </a:p>
        </p:txBody>
      </p:sp>
      <p:pic>
        <p:nvPicPr>
          <p:cNvPr id="3" name="Picture 2"/>
          <p:cNvPicPr>
            <a:picLocks noChangeAspect="1" noChangeArrowheads="1"/>
          </p:cNvPicPr>
          <p:nvPr/>
        </p:nvPicPr>
        <p:blipFill>
          <a:blip r:embed="rId2" cstate="print">
            <a:lum bright="-23000" contrast="29000"/>
          </a:blip>
          <a:srcRect/>
          <a:stretch>
            <a:fillRect/>
          </a:stretch>
        </p:blipFill>
        <p:spPr bwMode="auto">
          <a:xfrm>
            <a:off x="1219200" y="381000"/>
            <a:ext cx="7086600" cy="5257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lum bright="-20000" contrast="54000"/>
          </a:blip>
          <a:srcRect/>
          <a:stretch>
            <a:fillRect/>
          </a:stretch>
        </p:blipFill>
        <p:spPr bwMode="auto">
          <a:xfrm>
            <a:off x="838200" y="381000"/>
            <a:ext cx="7639627" cy="4953000"/>
          </a:xfrm>
          <a:prstGeom prst="rect">
            <a:avLst/>
          </a:prstGeom>
          <a:noFill/>
          <a:ln w="9525">
            <a:noFill/>
            <a:miter lim="800000"/>
            <a:headEnd/>
            <a:tailEnd/>
          </a:ln>
          <a:effectLst/>
        </p:spPr>
      </p:pic>
      <p:sp>
        <p:nvSpPr>
          <p:cNvPr id="3" name="Rectangle 2"/>
          <p:cNvSpPr/>
          <p:nvPr/>
        </p:nvSpPr>
        <p:spPr>
          <a:xfrm>
            <a:off x="3048000" y="5791200"/>
            <a:ext cx="3575659" cy="400110"/>
          </a:xfrm>
          <a:prstGeom prst="rect">
            <a:avLst/>
          </a:prstGeom>
        </p:spPr>
        <p:txBody>
          <a:bodyPr wrap="none">
            <a:spAutoFit/>
          </a:bodyPr>
          <a:lstStyle/>
          <a:p>
            <a:r>
              <a:rPr lang="en-US" sz="2000" dirty="0" smtClean="0">
                <a:latin typeface="Times New Roman" pitchFamily="18" charset="0"/>
                <a:cs typeface="Times New Roman" pitchFamily="18" charset="0"/>
              </a:rPr>
              <a:t>FIG. EXPERIMENTAL SET UP</a:t>
            </a:r>
            <a:endParaRPr lang="en-US"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346981" y="1752600"/>
            <a:ext cx="8266339" cy="3429000"/>
          </a:xfrm>
          <a:prstGeom prst="rect">
            <a:avLst/>
          </a:prstGeom>
          <a:noFill/>
          <a:ln w="9525">
            <a:noFill/>
            <a:miter lim="800000"/>
            <a:headEnd/>
            <a:tailEnd/>
          </a:ln>
          <a:effectLst/>
        </p:spPr>
      </p:pic>
      <p:sp>
        <p:nvSpPr>
          <p:cNvPr id="6" name="Rectangle 5"/>
          <p:cNvSpPr/>
          <p:nvPr/>
        </p:nvSpPr>
        <p:spPr>
          <a:xfrm>
            <a:off x="685800" y="381000"/>
            <a:ext cx="7924800" cy="461665"/>
          </a:xfrm>
          <a:prstGeom prst="rect">
            <a:avLst/>
          </a:prstGeom>
        </p:spPr>
        <p:txBody>
          <a:bodyPr wrap="square">
            <a:spAutoFit/>
          </a:bodyPr>
          <a:lstStyle/>
          <a:p>
            <a:pPr lvl="0">
              <a:spcBef>
                <a:spcPct val="0"/>
              </a:spcBef>
              <a:defRPr/>
            </a:pPr>
            <a:r>
              <a:rPr lang="en-US" sz="2400" b="1" dirty="0" smtClean="0">
                <a:effectLst>
                  <a:outerShdw blurRad="31750" dist="25400" dir="5400000" algn="tl" rotWithShape="0">
                    <a:srgbClr val="000000">
                      <a:alpha val="25000"/>
                    </a:srgbClr>
                  </a:outerShdw>
                </a:effectLst>
              </a:rPr>
              <a:t>SIMULATION CIRCUIT OF SERIES CONVERTER CONTROL…</a:t>
            </a:r>
            <a:endParaRPr lang="en-US" sz="2400" b="1" dirty="0">
              <a:effectLst>
                <a:outerShdw blurRad="31750" dist="25400" dir="5400000" algn="tl" rotWithShape="0">
                  <a:srgbClr val="000000">
                    <a:alpha val="25000"/>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838200" y="1752600"/>
            <a:ext cx="7924800" cy="3733800"/>
          </a:xfrm>
          <a:prstGeom prst="rect">
            <a:avLst/>
          </a:prstGeom>
          <a:noFill/>
          <a:ln w="9525">
            <a:noFill/>
            <a:miter lim="800000"/>
            <a:headEnd/>
            <a:tailEnd/>
          </a:ln>
          <a:effectLst/>
        </p:spPr>
      </p:pic>
      <p:sp>
        <p:nvSpPr>
          <p:cNvPr id="5" name="Rectangle 4"/>
          <p:cNvSpPr/>
          <p:nvPr/>
        </p:nvSpPr>
        <p:spPr>
          <a:xfrm>
            <a:off x="838200" y="533400"/>
            <a:ext cx="6553200" cy="400110"/>
          </a:xfrm>
          <a:prstGeom prst="rect">
            <a:avLst/>
          </a:prstGeom>
        </p:spPr>
        <p:txBody>
          <a:bodyPr wrap="square">
            <a:spAutoFit/>
          </a:bodyPr>
          <a:lstStyle/>
          <a:p>
            <a:pPr lvl="0">
              <a:spcBef>
                <a:spcPct val="0"/>
              </a:spcBef>
              <a:defRPr/>
            </a:pPr>
            <a:r>
              <a:rPr lang="en-US" sz="2000" b="1" dirty="0" smtClean="0">
                <a:effectLst>
                  <a:outerShdw blurRad="31750" dist="25400" dir="5400000" algn="tl" rotWithShape="0">
                    <a:srgbClr val="000000">
                      <a:alpha val="25000"/>
                    </a:srgbClr>
                  </a:outerShdw>
                </a:effectLst>
              </a:rPr>
              <a:t>SIMULATION CIRCUIT OF SHUNT CONVERTER CONTROL…</a:t>
            </a:r>
            <a:endParaRPr lang="en-US" sz="2000" b="1" dirty="0">
              <a:effectLst>
                <a:outerShdw blurRad="31750" dist="25400" dir="5400000" algn="tl" rotWithShape="0">
                  <a:srgbClr val="000000">
                    <a:alpha val="25000"/>
                  </a:srgbClr>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0600" y="152400"/>
            <a:ext cx="7772400" cy="10668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all" spc="0" normalizeH="0" baseline="0" noProof="0" smtClean="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rPr>
              <a:t>RESULTS</a:t>
            </a:r>
            <a:endParaRPr kumimoji="0" lang="en-US" sz="3600" b="1"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Times New Roman" pitchFamily="18" charset="0"/>
              <a:ea typeface="+mj-ea"/>
              <a:cs typeface="Times New Roman" pitchFamily="18" charset="0"/>
            </a:endParaRPr>
          </a:p>
        </p:txBody>
      </p:sp>
      <p:pic>
        <p:nvPicPr>
          <p:cNvPr id="3" name="Picture 2" descr="C:\Users\user\Desktop\2.png"/>
          <p:cNvPicPr>
            <a:picLocks noChangeAspect="1" noChangeArrowheads="1"/>
          </p:cNvPicPr>
          <p:nvPr/>
        </p:nvPicPr>
        <p:blipFill>
          <a:blip r:embed="rId2"/>
          <a:srcRect/>
          <a:stretch>
            <a:fillRect/>
          </a:stretch>
        </p:blipFill>
        <p:spPr bwMode="auto">
          <a:xfrm>
            <a:off x="990600" y="1524000"/>
            <a:ext cx="7696200" cy="3657600"/>
          </a:xfrm>
          <a:prstGeom prst="rect">
            <a:avLst/>
          </a:prstGeom>
          <a:noFill/>
          <a:ln w="9525">
            <a:noFill/>
            <a:miter lim="800000"/>
            <a:headEnd/>
            <a:tailEnd/>
          </a:ln>
        </p:spPr>
      </p:pic>
      <p:sp>
        <p:nvSpPr>
          <p:cNvPr id="4" name="Rectangle 3"/>
          <p:cNvSpPr>
            <a:spLocks noChangeArrowheads="1"/>
          </p:cNvSpPr>
          <p:nvPr/>
        </p:nvSpPr>
        <p:spPr bwMode="auto">
          <a:xfrm>
            <a:off x="152400" y="5181600"/>
            <a:ext cx="9144000" cy="11387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Time (sec)</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DPFC operation in steady-state: line current</a:t>
            </a:r>
            <a:endParaRPr kumimoji="0" lang="en-US" sz="240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0600" y="1114889"/>
            <a:ext cx="4572000" cy="5743111"/>
          </a:xfrm>
          <a:prstGeom prst="rect">
            <a:avLst/>
          </a:prstGeom>
        </p:spPr>
        <p:txBody>
          <a:bodyPr>
            <a:spAutoFit/>
          </a:bodyPr>
          <a:lstStyle/>
          <a:p>
            <a:pPr>
              <a:lnSpc>
                <a:spcPct val="170000"/>
              </a:lnSpc>
              <a:buFont typeface="Arial" pitchFamily="34" charset="0"/>
              <a:buChar char="•"/>
            </a:pPr>
            <a:r>
              <a:rPr lang="en-US" b="1" dirty="0" smtClean="0">
                <a:latin typeface="Rockwell" pitchFamily="18" charset="0"/>
                <a:cs typeface="Times New Roman" pitchFamily="18" charset="0"/>
              </a:rPr>
              <a:t>AIM OF THE PROJECT</a:t>
            </a:r>
          </a:p>
          <a:p>
            <a:pPr>
              <a:lnSpc>
                <a:spcPct val="170000"/>
              </a:lnSpc>
              <a:buFont typeface="Arial" pitchFamily="34" charset="0"/>
              <a:buChar char="•"/>
            </a:pPr>
            <a:r>
              <a:rPr lang="en-US" b="1" dirty="0" smtClean="0">
                <a:latin typeface="Rockwell" pitchFamily="18" charset="0"/>
                <a:cs typeface="Times New Roman" pitchFamily="18" charset="0"/>
              </a:rPr>
              <a:t>INTRODUCTION</a:t>
            </a:r>
          </a:p>
          <a:p>
            <a:pPr>
              <a:lnSpc>
                <a:spcPct val="170000"/>
              </a:lnSpc>
              <a:buFont typeface="Arial" pitchFamily="34" charset="0"/>
              <a:buChar char="•"/>
            </a:pPr>
            <a:r>
              <a:rPr lang="en-US" b="1" dirty="0" smtClean="0">
                <a:latin typeface="Rockwell" pitchFamily="18" charset="0"/>
                <a:cs typeface="Times New Roman" pitchFamily="18" charset="0"/>
              </a:rPr>
              <a:t>HARMONICS</a:t>
            </a:r>
          </a:p>
          <a:p>
            <a:pPr>
              <a:lnSpc>
                <a:spcPct val="170000"/>
              </a:lnSpc>
              <a:buFont typeface="Arial" pitchFamily="34" charset="0"/>
              <a:buChar char="•"/>
            </a:pPr>
            <a:r>
              <a:rPr lang="en-US" b="1" dirty="0" smtClean="0">
                <a:latin typeface="Rockwell" pitchFamily="18" charset="0"/>
                <a:cs typeface="Times New Roman" pitchFamily="18" charset="0"/>
              </a:rPr>
              <a:t>EXISTING SYSTEM </a:t>
            </a:r>
          </a:p>
          <a:p>
            <a:pPr>
              <a:lnSpc>
                <a:spcPct val="170000"/>
              </a:lnSpc>
              <a:buFont typeface="Arial" pitchFamily="34" charset="0"/>
              <a:buChar char="•"/>
            </a:pPr>
            <a:r>
              <a:rPr lang="en-US" b="1" dirty="0" smtClean="0">
                <a:latin typeface="Rockwell" pitchFamily="18" charset="0"/>
                <a:cs typeface="Times New Roman" pitchFamily="18" charset="0"/>
              </a:rPr>
              <a:t>OPERATION OF STATCOM AND SSSC</a:t>
            </a:r>
          </a:p>
          <a:p>
            <a:pPr>
              <a:lnSpc>
                <a:spcPct val="170000"/>
              </a:lnSpc>
              <a:buFont typeface="Arial" pitchFamily="34" charset="0"/>
              <a:buChar char="•"/>
            </a:pPr>
            <a:r>
              <a:rPr lang="en-US" b="1" dirty="0" smtClean="0">
                <a:latin typeface="Rockwell" pitchFamily="18" charset="0"/>
                <a:cs typeface="Times New Roman" pitchFamily="18" charset="0"/>
              </a:rPr>
              <a:t>FLAWS IN EXISTING SYSTEM</a:t>
            </a:r>
          </a:p>
          <a:p>
            <a:pPr>
              <a:lnSpc>
                <a:spcPct val="170000"/>
              </a:lnSpc>
              <a:buFont typeface="Arial" pitchFamily="34" charset="0"/>
              <a:buChar char="•"/>
            </a:pPr>
            <a:r>
              <a:rPr lang="en-US" b="1" dirty="0" smtClean="0">
                <a:latin typeface="Rockwell" pitchFamily="18" charset="0"/>
                <a:cs typeface="Times New Roman" pitchFamily="18" charset="0"/>
              </a:rPr>
              <a:t>PROPOSED SYSTEM</a:t>
            </a:r>
          </a:p>
          <a:p>
            <a:pPr>
              <a:lnSpc>
                <a:spcPct val="170000"/>
              </a:lnSpc>
              <a:buFont typeface="Arial" pitchFamily="34" charset="0"/>
              <a:buChar char="•"/>
            </a:pPr>
            <a:r>
              <a:rPr lang="en-US" b="1" dirty="0" smtClean="0">
                <a:latin typeface="Rockwell" pitchFamily="18" charset="0"/>
                <a:cs typeface="Times New Roman" pitchFamily="18" charset="0"/>
              </a:rPr>
              <a:t>DPFC PRINCIPLE AND OPERATION</a:t>
            </a:r>
          </a:p>
          <a:p>
            <a:pPr>
              <a:lnSpc>
                <a:spcPct val="170000"/>
              </a:lnSpc>
              <a:buFont typeface="Arial" pitchFamily="34" charset="0"/>
              <a:buChar char="•"/>
            </a:pPr>
            <a:r>
              <a:rPr lang="en-US" b="1" dirty="0" smtClean="0">
                <a:latin typeface="Rockwell" pitchFamily="18" charset="0"/>
                <a:cs typeface="Times New Roman" pitchFamily="18" charset="0"/>
              </a:rPr>
              <a:t>DPFC CONTROL</a:t>
            </a:r>
          </a:p>
          <a:p>
            <a:pPr>
              <a:lnSpc>
                <a:spcPct val="170000"/>
              </a:lnSpc>
              <a:buFont typeface="Arial" pitchFamily="34" charset="0"/>
              <a:buChar char="•"/>
            </a:pPr>
            <a:r>
              <a:rPr lang="en-US" b="1" dirty="0" smtClean="0">
                <a:latin typeface="Rockwell" pitchFamily="18" charset="0"/>
                <a:cs typeface="Times New Roman" pitchFamily="18" charset="0"/>
              </a:rPr>
              <a:t>RESULTS</a:t>
            </a:r>
          </a:p>
          <a:p>
            <a:pPr>
              <a:lnSpc>
                <a:spcPct val="170000"/>
              </a:lnSpc>
              <a:buFont typeface="Arial" pitchFamily="34" charset="0"/>
              <a:buChar char="•"/>
            </a:pPr>
            <a:r>
              <a:rPr lang="en-US" b="1" dirty="0" smtClean="0">
                <a:latin typeface="Rockwell" pitchFamily="18" charset="0"/>
                <a:cs typeface="Times New Roman" pitchFamily="18" charset="0"/>
              </a:rPr>
              <a:t>CONCLUSION</a:t>
            </a:r>
          </a:p>
          <a:p>
            <a:pPr>
              <a:lnSpc>
                <a:spcPct val="170000"/>
              </a:lnSpc>
              <a:buFont typeface="Arial" pitchFamily="34" charset="0"/>
              <a:buChar char="•"/>
            </a:pPr>
            <a:r>
              <a:rPr lang="en-US" b="1" dirty="0" smtClean="0">
                <a:latin typeface="Rockwell" pitchFamily="18" charset="0"/>
                <a:cs typeface="Times New Roman" pitchFamily="18" charset="0"/>
              </a:rPr>
              <a:t>REFERENCES</a:t>
            </a:r>
            <a:endParaRPr lang="en-US" dirty="0">
              <a:latin typeface="Rockwell" pitchFamily="18" charset="0"/>
            </a:endParaRPr>
          </a:p>
        </p:txBody>
      </p:sp>
      <p:sp>
        <p:nvSpPr>
          <p:cNvPr id="7" name="Rectangle 6"/>
          <p:cNvSpPr/>
          <p:nvPr/>
        </p:nvSpPr>
        <p:spPr>
          <a:xfrm>
            <a:off x="3200400" y="304800"/>
            <a:ext cx="3082895" cy="646331"/>
          </a:xfrm>
          <a:prstGeom prst="rect">
            <a:avLst/>
          </a:prstGeom>
        </p:spPr>
        <p:txBody>
          <a:bodyPr wrap="none">
            <a:spAutoFit/>
          </a:bodyPr>
          <a:lstStyle/>
          <a:p>
            <a:r>
              <a:rPr lang="en-US" sz="3600" b="1" dirty="0" smtClean="0">
                <a:solidFill>
                  <a:schemeClr val="tx1"/>
                </a:solidFill>
                <a:latin typeface="Lucida Calligraphy" pitchFamily="66" charset="0"/>
                <a:cs typeface="Times New Roman" pitchFamily="18" charset="0"/>
              </a:rPr>
              <a:t>CONTENTS</a:t>
            </a:r>
            <a:endParaRPr lang="en-US" sz="3600" b="1" dirty="0">
              <a:latin typeface="Lucida Calligraphy" pitchFamily="66" charset="0"/>
            </a:endParaRPr>
          </a:p>
        </p:txBody>
      </p:sp>
      <p:pic>
        <p:nvPicPr>
          <p:cNvPr id="8" name="Picture 8"/>
          <p:cNvPicPr>
            <a:picLocks noChangeAspect="1" noChangeArrowheads="1"/>
          </p:cNvPicPr>
          <p:nvPr/>
        </p:nvPicPr>
        <p:blipFill>
          <a:blip r:embed="rId2" cstate="print">
            <a:grayscl/>
            <a:lum bright="-11000" contrast="14000"/>
          </a:blip>
          <a:srcRect/>
          <a:stretch>
            <a:fillRect/>
          </a:stretch>
        </p:blipFill>
        <p:spPr bwMode="auto">
          <a:xfrm>
            <a:off x="6781800" y="4495800"/>
            <a:ext cx="1905000" cy="2133600"/>
          </a:xfrm>
          <a:prstGeom prst="rect">
            <a:avLst/>
          </a:prstGeom>
          <a:noFill/>
          <a:ln w="9525">
            <a:noFill/>
            <a:miter lim="800000"/>
            <a:headEnd/>
            <a:tailEnd/>
          </a:ln>
          <a:effectLst/>
        </p:spPr>
      </p:pic>
    </p:spTree>
  </p:cSld>
  <p:clrMapOvr>
    <a:masterClrMapping/>
  </p:clrMapOvr>
  <p:transition spd="med">
    <p:wedg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Users\user\Desktop\3.png"/>
          <p:cNvPicPr>
            <a:picLocks noChangeAspect="1" noChangeArrowheads="1"/>
          </p:cNvPicPr>
          <p:nvPr/>
        </p:nvPicPr>
        <p:blipFill>
          <a:blip r:embed="rId2"/>
          <a:srcRect/>
          <a:stretch>
            <a:fillRect/>
          </a:stretch>
        </p:blipFill>
        <p:spPr bwMode="auto">
          <a:xfrm>
            <a:off x="685800" y="762000"/>
            <a:ext cx="8001000" cy="4191000"/>
          </a:xfrm>
          <a:prstGeom prst="rect">
            <a:avLst/>
          </a:prstGeom>
          <a:noFill/>
          <a:ln w="9525">
            <a:noFill/>
            <a:miter lim="800000"/>
            <a:headEnd/>
            <a:tailEnd/>
          </a:ln>
        </p:spPr>
      </p:pic>
      <p:sp>
        <p:nvSpPr>
          <p:cNvPr id="3" name="Rectangle 2"/>
          <p:cNvSpPr>
            <a:spLocks noChangeArrowheads="1"/>
          </p:cNvSpPr>
          <p:nvPr/>
        </p:nvSpPr>
        <p:spPr bwMode="auto">
          <a:xfrm>
            <a:off x="609600" y="4953000"/>
            <a:ext cx="7766870" cy="107721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Time (sec)</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DPFC operation in steady-state: series converter voltage</a:t>
            </a:r>
            <a:endParaRPr kumimoji="0" lang="en-US" sz="2400" b="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C:\Users\user\Desktop\32.png"/>
          <p:cNvPicPr>
            <a:picLocks noChangeAspect="1" noChangeArrowheads="1"/>
          </p:cNvPicPr>
          <p:nvPr/>
        </p:nvPicPr>
        <p:blipFill>
          <a:blip r:embed="rId2"/>
          <a:srcRect/>
          <a:stretch>
            <a:fillRect/>
          </a:stretch>
        </p:blipFill>
        <p:spPr bwMode="auto">
          <a:xfrm>
            <a:off x="762000" y="762000"/>
            <a:ext cx="8001000" cy="4419600"/>
          </a:xfrm>
          <a:prstGeom prst="rect">
            <a:avLst/>
          </a:prstGeom>
          <a:noFill/>
          <a:ln w="9525">
            <a:noFill/>
            <a:miter lim="800000"/>
            <a:headEnd/>
            <a:tailEnd/>
          </a:ln>
        </p:spPr>
      </p:pic>
      <p:sp>
        <p:nvSpPr>
          <p:cNvPr id="3" name="Rectangle 2"/>
          <p:cNvSpPr>
            <a:spLocks noChangeArrowheads="1"/>
          </p:cNvSpPr>
          <p:nvPr/>
        </p:nvSpPr>
        <p:spPr bwMode="auto">
          <a:xfrm>
            <a:off x="838200" y="5181600"/>
            <a:ext cx="7340471"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Time (sec)</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Fig: DPFC operation in steady-State: bus voltage and current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the ∆ side of the transformer</a:t>
            </a:r>
            <a:r>
              <a:rPr kumimoji="0" lang="en-US" sz="200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228600"/>
            <a:ext cx="7772400" cy="841375"/>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all" spc="0" normalizeH="0" baseline="0" noProof="0" smtClean="0">
                <a:ln>
                  <a:noFill/>
                </a:ln>
                <a:solidFill>
                  <a:schemeClr val="tx2"/>
                </a:solidFill>
                <a:effectLst>
                  <a:reflection blurRad="12700" stA="48000" endA="300" endPos="55000" dir="5400000" sy="-90000" algn="bl" rotWithShape="0"/>
                </a:effectLst>
                <a:uLnTx/>
                <a:uFillTx/>
                <a:latin typeface="Bookman Old Style" pitchFamily="18" charset="0"/>
                <a:ea typeface="+mj-ea"/>
                <a:cs typeface="Times New Roman" pitchFamily="18" charset="0"/>
              </a:rPr>
              <a:t>CONCLUSION</a:t>
            </a:r>
            <a:endParaRPr kumimoji="0" lang="en-US" sz="3600" b="1"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Bookman Old Style" pitchFamily="18" charset="0"/>
              <a:ea typeface="+mj-ea"/>
              <a:cs typeface="Times New Roman" pitchFamily="18" charset="0"/>
            </a:endParaRPr>
          </a:p>
        </p:txBody>
      </p:sp>
      <p:sp>
        <p:nvSpPr>
          <p:cNvPr id="3" name="Subtitle 2"/>
          <p:cNvSpPr txBox="1">
            <a:spLocks/>
          </p:cNvSpPr>
          <p:nvPr/>
        </p:nvSpPr>
        <p:spPr>
          <a:xfrm>
            <a:off x="533400" y="1066800"/>
            <a:ext cx="8305800" cy="5562600"/>
          </a:xfrm>
          <a:prstGeom prst="rect">
            <a:avLst/>
          </a:prstGeom>
        </p:spPr>
        <p:txBody>
          <a:bodyPr vert="horz">
            <a:noAutofit/>
          </a:bodyPr>
          <a:lstStyle/>
          <a:p>
            <a:pPr marL="342900" marR="0" lvl="0" indent="-342900" algn="just" defTabSz="914400" rtl="0" eaLnBrk="1" fontAlgn="auto" latinLnBrk="0" hangingPunct="1">
              <a:lnSpc>
                <a:spcPct val="150000"/>
              </a:lnSpc>
              <a:spcBef>
                <a:spcPct val="20000"/>
              </a:spcBef>
              <a:spcAft>
                <a:spcPts val="0"/>
              </a:spcAft>
              <a:buClr>
                <a:schemeClr val="accent1"/>
              </a:buClr>
              <a:buSzPct val="70000"/>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In this project a new concept on modeling and simulation of DPFC is presented. </a:t>
            </a:r>
          </a:p>
          <a:p>
            <a:pPr marL="342900" marR="0" lvl="0" indent="-342900" algn="just" defTabSz="914400" rtl="0" eaLnBrk="1" fontAlgn="auto" latinLnBrk="0" hangingPunct="1">
              <a:lnSpc>
                <a:spcPct val="150000"/>
              </a:lnSpc>
              <a:spcBef>
                <a:spcPct val="20000"/>
              </a:spcBef>
              <a:spcAft>
                <a:spcPts val="0"/>
              </a:spcAft>
              <a:buClr>
                <a:schemeClr val="accent1"/>
              </a:buClr>
              <a:buSzPct val="70000"/>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The common dc link between the shunt and series converters, which is used for exchanging active power in the UPFC, is eliminated. The reliability of the DPFC is greatly increased because of the redundancy of the series converters. </a:t>
            </a:r>
          </a:p>
          <a:p>
            <a:pPr marL="342900" marR="0" lvl="0" indent="-342900" algn="just" defTabSz="914400" rtl="0" eaLnBrk="1" fontAlgn="auto" latinLnBrk="0" hangingPunct="1">
              <a:lnSpc>
                <a:spcPct val="150000"/>
              </a:lnSpc>
              <a:spcBef>
                <a:spcPct val="20000"/>
              </a:spcBef>
              <a:spcAft>
                <a:spcPts val="0"/>
              </a:spcAft>
              <a:buClr>
                <a:schemeClr val="accent1"/>
              </a:buClr>
              <a:buSzPct val="70000"/>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It is proved that the shunt and series converters in the DPFC can exchange active power at the third-harmonic frequency and the series converters are able to inject controllable active and reactive power at the fundamental frequency.</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US" sz="24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239000" cy="777240"/>
          </a:xfrm>
        </p:spPr>
        <p:txBody>
          <a:bodyPr>
            <a:normAutofit/>
          </a:bodyPr>
          <a:lstStyle/>
          <a:p>
            <a:r>
              <a:rPr lang="en-US" sz="3600" b="1" dirty="0" smtClean="0">
                <a:solidFill>
                  <a:schemeClr val="tx1"/>
                </a:solidFill>
                <a:latin typeface="Bookman Old Style" pitchFamily="18" charset="0"/>
                <a:cs typeface="Times New Roman" pitchFamily="18" charset="0"/>
              </a:rPr>
              <a:t>REFERENCES</a:t>
            </a:r>
            <a:endParaRPr lang="en-US" sz="3600" b="1" dirty="0">
              <a:solidFill>
                <a:schemeClr val="tx1"/>
              </a:solidFill>
              <a:latin typeface="Bookman Old Style" pitchFamily="18" charset="0"/>
              <a:cs typeface="Times New Roman" pitchFamily="18" charset="0"/>
            </a:endParaRPr>
          </a:p>
        </p:txBody>
      </p:sp>
      <p:sp>
        <p:nvSpPr>
          <p:cNvPr id="3" name="Content Placeholder 2"/>
          <p:cNvSpPr>
            <a:spLocks noGrp="1"/>
          </p:cNvSpPr>
          <p:nvPr>
            <p:ph idx="1"/>
          </p:nvPr>
        </p:nvSpPr>
        <p:spPr>
          <a:xfrm>
            <a:off x="1143000" y="1371600"/>
            <a:ext cx="7239000" cy="5181600"/>
          </a:xfrm>
        </p:spPr>
        <p:txBody>
          <a:bodyPr>
            <a:noAutofit/>
          </a:bodyPr>
          <a:lstStyle/>
          <a:p>
            <a:pPr algn="just">
              <a:lnSpc>
                <a:spcPct val="150000"/>
              </a:lnSpc>
              <a:buNone/>
            </a:pPr>
            <a:r>
              <a:rPr lang="en-US" sz="1400" dirty="0" smtClean="0">
                <a:latin typeface="Bookman Old Style" pitchFamily="18" charset="0"/>
                <a:cs typeface="Times New Roman" pitchFamily="18" charset="0"/>
              </a:rPr>
              <a:t>[1] Y.-H. Song and A. Johns, </a:t>
            </a:r>
            <a:r>
              <a:rPr lang="en-US" sz="1400" i="1" dirty="0" smtClean="0">
                <a:latin typeface="Bookman Old Style" pitchFamily="18" charset="0"/>
                <a:cs typeface="Times New Roman" pitchFamily="18" charset="0"/>
              </a:rPr>
              <a:t>Flexible ac Transmission Systems (FACTS) (IEE Power and Energy Series), vol. 30. London, U.K.: </a:t>
            </a:r>
            <a:r>
              <a:rPr lang="en-US" sz="1400" dirty="0" smtClean="0">
                <a:latin typeface="Bookman Old Style" pitchFamily="18" charset="0"/>
                <a:cs typeface="Times New Roman" pitchFamily="18" charset="0"/>
              </a:rPr>
              <a:t>Institution of Electrical Engineers, 1999.</a:t>
            </a:r>
          </a:p>
          <a:p>
            <a:pPr algn="just">
              <a:lnSpc>
                <a:spcPct val="150000"/>
              </a:lnSpc>
              <a:buNone/>
            </a:pPr>
            <a:r>
              <a:rPr lang="en-US" sz="1400" dirty="0" smtClean="0">
                <a:latin typeface="Bookman Old Style" pitchFamily="18" charset="0"/>
                <a:cs typeface="Times New Roman" pitchFamily="18" charset="0"/>
              </a:rPr>
              <a:t>[2] N. G. Hingorani and L. Gyugyi, </a:t>
            </a:r>
            <a:r>
              <a:rPr lang="en-US" sz="1400" i="1" dirty="0" smtClean="0">
                <a:latin typeface="Bookman Old Style" pitchFamily="18" charset="0"/>
                <a:cs typeface="Times New Roman" pitchFamily="18" charset="0"/>
              </a:rPr>
              <a:t>Understanding FACTS : Concepts andTechnology of Flexible AC Transmission Systems. New </a:t>
            </a:r>
            <a:r>
              <a:rPr lang="en-US" sz="1400" dirty="0" smtClean="0">
                <a:latin typeface="Bookman Old Style" pitchFamily="18" charset="0"/>
                <a:cs typeface="Times New Roman" pitchFamily="18" charset="0"/>
              </a:rPr>
              <a:t>York: IEEE Press, 2000.</a:t>
            </a:r>
          </a:p>
          <a:p>
            <a:pPr algn="just">
              <a:lnSpc>
                <a:spcPct val="150000"/>
              </a:lnSpc>
              <a:buNone/>
            </a:pPr>
            <a:r>
              <a:rPr lang="en-US" sz="1400" dirty="0" smtClean="0">
                <a:latin typeface="Bookman Old Style" pitchFamily="18" charset="0"/>
                <a:cs typeface="Times New Roman" pitchFamily="18" charset="0"/>
              </a:rPr>
              <a:t>[3] L.Gyugyi, C.D. Schauder, S. L.Williams, T. R. Rietman,D. R. Torgerson,andA. Edris, “The unified power flowcontroller:Anewapproach to power transmission control,” </a:t>
            </a:r>
            <a:r>
              <a:rPr lang="en-US" sz="1400" i="1" dirty="0" smtClean="0">
                <a:latin typeface="Bookman Old Style" pitchFamily="18" charset="0"/>
                <a:cs typeface="Times New Roman" pitchFamily="18" charset="0"/>
              </a:rPr>
              <a:t>IEEE </a:t>
            </a:r>
            <a:r>
              <a:rPr lang="es-ES" sz="1400" i="1" dirty="0" smtClean="0">
                <a:latin typeface="Bookman Old Style" pitchFamily="18" charset="0"/>
                <a:cs typeface="Times New Roman" pitchFamily="18" charset="0"/>
              </a:rPr>
              <a:t>Trans. Power Del., vol. 10, no. 2, pp. 1085–1097, Apr. 1995.</a:t>
            </a:r>
          </a:p>
          <a:p>
            <a:pPr algn="just">
              <a:lnSpc>
                <a:spcPct val="150000"/>
              </a:lnSpc>
              <a:buNone/>
            </a:pPr>
            <a:r>
              <a:rPr lang="en-US" sz="1400" dirty="0" smtClean="0">
                <a:latin typeface="Bookman Old Style" pitchFamily="18" charset="0"/>
                <a:cs typeface="Times New Roman" pitchFamily="18" charset="0"/>
              </a:rPr>
              <a:t>[4] A.-A. Edris, “Proposed terms and definitions for flexible ac transmission system (facts),” </a:t>
            </a:r>
            <a:r>
              <a:rPr lang="en-US" sz="1400" i="1" dirty="0" smtClean="0">
                <a:latin typeface="Bookman Old Style" pitchFamily="18" charset="0"/>
                <a:cs typeface="Times New Roman" pitchFamily="18" charset="0"/>
              </a:rPr>
              <a:t>IEEE Trans. Power Del., vol. 12, no. 4, pp. 1848– </a:t>
            </a:r>
            <a:r>
              <a:rPr lang="en-US" sz="1400" dirty="0" smtClean="0">
                <a:latin typeface="Bookman Old Style" pitchFamily="18" charset="0"/>
                <a:cs typeface="Times New Roman" pitchFamily="18" charset="0"/>
              </a:rPr>
              <a:t> 853, Oct. 1997.</a:t>
            </a:r>
          </a:p>
          <a:p>
            <a:pPr algn="just">
              <a:lnSpc>
                <a:spcPct val="150000"/>
              </a:lnSpc>
              <a:buNone/>
            </a:pPr>
            <a:r>
              <a:rPr lang="en-US" sz="1400" dirty="0" smtClean="0">
                <a:latin typeface="Bookman Old Style" pitchFamily="18" charset="0"/>
                <a:cs typeface="Times New Roman" pitchFamily="18" charset="0"/>
              </a:rPr>
              <a:t>[5] K. K. Sen, “Sssc-static synchronous series compensator: Theory, modeling, and application,” </a:t>
            </a:r>
            <a:r>
              <a:rPr lang="en-US" sz="1400" i="1" dirty="0" smtClean="0">
                <a:latin typeface="Bookman Old Style" pitchFamily="18" charset="0"/>
                <a:cs typeface="Times New Roman" pitchFamily="18" charset="0"/>
              </a:rPr>
              <a:t>IEEE Trans. Power Del., vol. 13, no. 1, </a:t>
            </a:r>
            <a:r>
              <a:rPr lang="en-US" sz="1400" dirty="0" smtClean="0">
                <a:latin typeface="Bookman Old Style" pitchFamily="18" charset="0"/>
                <a:cs typeface="Times New Roman" pitchFamily="18" charset="0"/>
              </a:rPr>
              <a:t>pp. 241–246, Jan. 1998.</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8001000" y="6629400"/>
            <a:ext cx="1143000" cy="228600"/>
          </a:xfrm>
          <a:prstGeom prst="rect">
            <a:avLst/>
          </a:prstGeom>
          <a:noFill/>
          <a:ln w="9525">
            <a:noFill/>
            <a:miter lim="800000"/>
            <a:headEnd/>
            <a:tailEnd/>
          </a:ln>
        </p:spPr>
      </p:pic>
      <p:pic>
        <p:nvPicPr>
          <p:cNvPr id="3" name="Picture 2"/>
          <p:cNvPicPr>
            <a:picLocks noChangeAspect="1" noChangeArrowheads="1"/>
          </p:cNvPicPr>
          <p:nvPr/>
        </p:nvPicPr>
        <p:blipFill>
          <a:blip r:embed="rId3" cstate="print"/>
          <a:srcRect/>
          <a:stretch>
            <a:fillRect/>
          </a:stretch>
        </p:blipFill>
        <p:spPr bwMode="auto">
          <a:xfrm>
            <a:off x="0" y="0"/>
            <a:ext cx="9144000"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5"/>
          <p:cNvPicPr>
            <a:picLocks noChangeAspect="1" noChangeArrowheads="1"/>
          </p:cNvPicPr>
          <p:nvPr/>
        </p:nvPicPr>
        <p:blipFill>
          <a:blip r:embed="rId4" cstate="print"/>
          <a:srcRect/>
          <a:stretch>
            <a:fillRect/>
          </a:stretch>
        </p:blipFill>
        <p:spPr bwMode="auto">
          <a:xfrm rot="20750428">
            <a:off x="993775" y="3051175"/>
            <a:ext cx="7389813" cy="2874963"/>
          </a:xfrm>
          <a:prstGeom prst="rect">
            <a:avLst/>
          </a:prstGeom>
          <a:noFill/>
          <a:ln w="9525">
            <a:noFill/>
            <a:miter lim="800000"/>
            <a:headEnd/>
            <a:tailEnd/>
          </a:ln>
        </p:spPr>
      </p:pic>
      <p:sp>
        <p:nvSpPr>
          <p:cNvPr id="5" name="Text Box 4"/>
          <p:cNvSpPr txBox="1">
            <a:spLocks noChangeArrowheads="1"/>
          </p:cNvSpPr>
          <p:nvPr/>
        </p:nvSpPr>
        <p:spPr bwMode="auto">
          <a:xfrm>
            <a:off x="2133600" y="990600"/>
            <a:ext cx="5867400" cy="2255838"/>
          </a:xfrm>
          <a:prstGeom prst="rect">
            <a:avLst/>
          </a:prstGeom>
          <a:noFill/>
          <a:ln w="9525" algn="ctr">
            <a:noFill/>
            <a:miter lim="800000"/>
            <a:headEnd/>
            <a:tailEnd/>
          </a:ln>
        </p:spPr>
        <p:txBody>
          <a:bodyPr>
            <a:spAutoFit/>
          </a:bodyPr>
          <a:lstStyle/>
          <a:p>
            <a:r>
              <a:rPr lang="en-US" sz="14200" dirty="0">
                <a:solidFill>
                  <a:srgbClr val="00B0F0"/>
                </a:solidFill>
                <a:latin typeface="Jester"/>
              </a:rPr>
              <a:t>Thank</a:t>
            </a:r>
          </a:p>
        </p:txBody>
      </p:sp>
      <p:sp>
        <p:nvSpPr>
          <p:cNvPr id="6" name="Text Box 5"/>
          <p:cNvSpPr txBox="1">
            <a:spLocks noChangeArrowheads="1"/>
          </p:cNvSpPr>
          <p:nvPr/>
        </p:nvSpPr>
        <p:spPr bwMode="auto">
          <a:xfrm>
            <a:off x="2362200" y="3810000"/>
            <a:ext cx="5257800" cy="457200"/>
          </a:xfrm>
          <a:prstGeom prst="rect">
            <a:avLst/>
          </a:prstGeom>
          <a:noFill/>
          <a:ln w="9525" algn="ctr">
            <a:noFill/>
            <a:miter lim="800000"/>
            <a:headEnd/>
            <a:tailEnd/>
          </a:ln>
        </p:spPr>
        <p:txBody>
          <a:bodyPr>
            <a:spAutoFit/>
          </a:bodyPr>
          <a:lstStyle/>
          <a:p>
            <a:endParaRPr lang="en-US"/>
          </a:p>
        </p:txBody>
      </p:sp>
      <p:sp>
        <p:nvSpPr>
          <p:cNvPr id="7" name="Text Box 6"/>
          <p:cNvSpPr txBox="1">
            <a:spLocks noChangeArrowheads="1"/>
          </p:cNvSpPr>
          <p:nvPr/>
        </p:nvSpPr>
        <p:spPr bwMode="auto">
          <a:xfrm>
            <a:off x="3124200" y="3276600"/>
            <a:ext cx="2743200" cy="1874838"/>
          </a:xfrm>
          <a:prstGeom prst="rect">
            <a:avLst/>
          </a:prstGeom>
          <a:noFill/>
          <a:ln w="9525" algn="ctr">
            <a:noFill/>
            <a:miter lim="800000"/>
            <a:headEnd/>
            <a:tailEnd/>
          </a:ln>
        </p:spPr>
        <p:txBody>
          <a:bodyPr>
            <a:spAutoFit/>
          </a:bodyPr>
          <a:lstStyle/>
          <a:p>
            <a:r>
              <a:rPr lang="en-US" sz="11700" dirty="0">
                <a:solidFill>
                  <a:srgbClr val="FF0000"/>
                </a:solidFill>
                <a:latin typeface="Comic Sans MS" pitchFamily="66" charset="0"/>
              </a:rPr>
              <a:t>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par>
                                <p:cTn id="11" presetID="23"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100" fill="hold"/>
                                        <p:tgtEl>
                                          <p:spTgt spid="7"/>
                                        </p:tgtEl>
                                        <p:attrNameLst>
                                          <p:attrName>ppt_w</p:attrName>
                                        </p:attrNameLst>
                                      </p:cBhvr>
                                      <p:tavLst>
                                        <p:tav tm="0">
                                          <p:val>
                                            <p:fltVal val="0"/>
                                          </p:val>
                                        </p:tav>
                                        <p:tav tm="100000">
                                          <p:val>
                                            <p:strVal val="#ppt_w"/>
                                          </p:val>
                                        </p:tav>
                                      </p:tavLst>
                                    </p:anim>
                                    <p:anim calcmode="lin" valueType="num">
                                      <p:cBhvr>
                                        <p:cTn id="14" dur="11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0" y="0"/>
            <a:ext cx="9144000"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3"/>
          <p:cNvSpPr>
            <a:spLocks noChangeArrowheads="1"/>
          </p:cNvSpPr>
          <p:nvPr/>
        </p:nvSpPr>
        <p:spPr bwMode="auto">
          <a:xfrm rot="-2129321">
            <a:off x="4579938" y="3122067"/>
            <a:ext cx="2947987" cy="769441"/>
          </a:xfrm>
          <a:prstGeom prst="rect">
            <a:avLst/>
          </a:prstGeom>
          <a:noFill/>
          <a:ln w="9525">
            <a:noFill/>
            <a:miter lim="800000"/>
            <a:headEnd/>
            <a:tailEnd/>
          </a:ln>
        </p:spPr>
        <p:txBody>
          <a:bodyPr>
            <a:spAutoFit/>
          </a:bodyPr>
          <a:lstStyle/>
          <a:p>
            <a:r>
              <a:rPr lang="en-US" sz="4400" dirty="0">
                <a:latin typeface="Kristen ITC" pitchFamily="66" charset="0"/>
              </a:rPr>
              <a:t>QUERIES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752599"/>
            <a:ext cx="8077200" cy="2862322"/>
          </a:xfrm>
          <a:prstGeom prst="rect">
            <a:avLst/>
          </a:prstGeom>
        </p:spPr>
        <p:txBody>
          <a:bodyPr wrap="square">
            <a:spAutoFit/>
          </a:bodyPr>
          <a:lstStyle/>
          <a:p>
            <a:pPr algn="just">
              <a:lnSpc>
                <a:spcPct val="150000"/>
              </a:lnSpc>
              <a:buFont typeface="Arial" pitchFamily="34" charset="0"/>
              <a:buChar char="•"/>
            </a:pPr>
            <a:r>
              <a:rPr lang="en-US" sz="2400" dirty="0" smtClean="0">
                <a:latin typeface="Times New Roman" pitchFamily="18" charset="0"/>
                <a:cs typeface="Times New Roman" pitchFamily="18" charset="0"/>
              </a:rPr>
              <a:t>To control the flow of power in the transmission lines by using facts devices which enables independent control of active and reactive power besides improving reliability and quality of the supply.</a:t>
            </a:r>
          </a:p>
          <a:p>
            <a:pPr algn="just">
              <a:lnSpc>
                <a:spcPct val="150000"/>
              </a:lnSpc>
            </a:pPr>
            <a:endParaRPr lang="en-US" sz="2400" dirty="0" smtClean="0"/>
          </a:p>
        </p:txBody>
      </p:sp>
      <p:sp>
        <p:nvSpPr>
          <p:cNvPr id="5" name="Rectangle 4"/>
          <p:cNvSpPr/>
          <p:nvPr/>
        </p:nvSpPr>
        <p:spPr>
          <a:xfrm>
            <a:off x="3962400" y="381000"/>
            <a:ext cx="1447800" cy="553998"/>
          </a:xfrm>
          <a:prstGeom prst="rect">
            <a:avLst/>
          </a:prstGeom>
        </p:spPr>
        <p:txBody>
          <a:bodyPr wrap="square">
            <a:spAutoFit/>
          </a:bodyPr>
          <a:lstStyle/>
          <a:p>
            <a:r>
              <a:rPr lang="en-US" sz="3000" b="1" dirty="0" smtClean="0">
                <a:latin typeface="Bookman Old Style" pitchFamily="18" charset="0"/>
                <a:cs typeface="Times New Roman" pitchFamily="18" charset="0"/>
              </a:rPr>
              <a:t> AIM</a:t>
            </a:r>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752600"/>
            <a:ext cx="7391400" cy="2492990"/>
          </a:xfrm>
          <a:prstGeom prst="rect">
            <a:avLst/>
          </a:prstGeom>
        </p:spPr>
        <p:txBody>
          <a:bodyPr wrap="square">
            <a:spAutoFit/>
          </a:bodyPr>
          <a:lstStyle/>
          <a:p>
            <a:pPr algn="just">
              <a:lnSpc>
                <a:spcPct val="150000"/>
              </a:lnSpc>
              <a:buFont typeface="Arial" pitchFamily="34" charset="0"/>
              <a:buChar char="•"/>
            </a:pPr>
            <a:r>
              <a:rPr lang="en-US" sz="2400" dirty="0" smtClean="0">
                <a:latin typeface="Times New Roman" pitchFamily="18" charset="0"/>
                <a:cs typeface="Times New Roman" pitchFamily="18" charset="0"/>
              </a:rPr>
              <a:t>The growing demand and the aging of networks make it desirable to control the power flow in power transmission systems fast and reliably.</a:t>
            </a:r>
            <a:r>
              <a:rPr lang="en-US" sz="2400" dirty="0" smtClean="0"/>
              <a:t>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5" name="Rectangle 4"/>
          <p:cNvSpPr/>
          <p:nvPr/>
        </p:nvSpPr>
        <p:spPr>
          <a:xfrm>
            <a:off x="2895600" y="304800"/>
            <a:ext cx="3483646" cy="553998"/>
          </a:xfrm>
          <a:prstGeom prst="rect">
            <a:avLst/>
          </a:prstGeom>
        </p:spPr>
        <p:txBody>
          <a:bodyPr wrap="none">
            <a:spAutoFit/>
          </a:bodyPr>
          <a:lstStyle/>
          <a:p>
            <a:r>
              <a:rPr lang="en-US" sz="3000" b="1" dirty="0" smtClean="0">
                <a:latin typeface="Times New Roman" pitchFamily="18" charset="0"/>
                <a:cs typeface="Times New Roman" pitchFamily="18" charset="0"/>
              </a:rPr>
              <a:t> </a:t>
            </a:r>
            <a:r>
              <a:rPr lang="en-US" sz="3000" b="1" dirty="0" smtClean="0">
                <a:latin typeface="Bookman Old Style" pitchFamily="18" charset="0"/>
                <a:cs typeface="Times New Roman" pitchFamily="18" charset="0"/>
              </a:rPr>
              <a:t>INTRODUCTION</a:t>
            </a:r>
            <a:endParaRPr lang="en-US" sz="3000" dirty="0"/>
          </a:p>
        </p:txBody>
      </p:sp>
      <p:pic>
        <p:nvPicPr>
          <p:cNvPr id="6" name="Picture 2"/>
          <p:cNvPicPr>
            <a:picLocks noChangeAspect="1" noChangeArrowheads="1"/>
          </p:cNvPicPr>
          <p:nvPr/>
        </p:nvPicPr>
        <p:blipFill>
          <a:blip r:embed="rId2" cstate="print"/>
          <a:srcRect/>
          <a:stretch>
            <a:fillRect/>
          </a:stretch>
        </p:blipFill>
        <p:spPr bwMode="auto">
          <a:xfrm>
            <a:off x="6400800" y="4122864"/>
            <a:ext cx="2562225" cy="253511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057400"/>
            <a:ext cx="7924800" cy="1200329"/>
          </a:xfrm>
          <a:prstGeom prst="rect">
            <a:avLst/>
          </a:prstGeom>
        </p:spPr>
        <p:txBody>
          <a:bodyPr wrap="square">
            <a:spAutoFit/>
          </a:bodyPr>
          <a:lstStyle/>
          <a:p>
            <a:pPr marL="457200" indent="-457200">
              <a:buFont typeface="+mj-lt"/>
              <a:buAutoNum type="arabicPeriod"/>
            </a:pPr>
            <a:r>
              <a:rPr lang="en-US" sz="2400" dirty="0" smtClean="0">
                <a:solidFill>
                  <a:schemeClr val="tx1"/>
                </a:solidFill>
                <a:latin typeface="Times New Roman" pitchFamily="18" charset="0"/>
                <a:cs typeface="Times New Roman" pitchFamily="18" charset="0"/>
              </a:rPr>
              <a:t>Harmonics are currents or voltages with frequencies that are integer multiples of the fundamental power frequency being 50 or 60Hz.</a:t>
            </a:r>
          </a:p>
        </p:txBody>
      </p:sp>
      <p:sp>
        <p:nvSpPr>
          <p:cNvPr id="5" name="Rectangle 4"/>
          <p:cNvSpPr/>
          <p:nvPr/>
        </p:nvSpPr>
        <p:spPr>
          <a:xfrm>
            <a:off x="3200400" y="381000"/>
            <a:ext cx="2725426" cy="553998"/>
          </a:xfrm>
          <a:prstGeom prst="rect">
            <a:avLst/>
          </a:prstGeom>
        </p:spPr>
        <p:txBody>
          <a:bodyPr wrap="none">
            <a:spAutoFit/>
          </a:bodyPr>
          <a:lstStyle/>
          <a:p>
            <a:r>
              <a:rPr lang="en-US" sz="3000" b="1" dirty="0" smtClean="0">
                <a:latin typeface="Bookman Old Style" pitchFamily="18" charset="0"/>
                <a:cs typeface="Times New Roman" pitchFamily="18" charset="0"/>
              </a:rPr>
              <a:t>HARMONICS</a:t>
            </a:r>
            <a:endParaRPr lang="en-US"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295400"/>
            <a:ext cx="8001000" cy="4524315"/>
          </a:xfrm>
          <a:prstGeom prst="rect">
            <a:avLst/>
          </a:prstGeom>
        </p:spPr>
        <p:txBody>
          <a:bodyPr wrap="square">
            <a:spAutoFit/>
          </a:bodyPr>
          <a:lstStyle/>
          <a:p>
            <a:pPr marL="0" lvl="2" algn="just">
              <a:lnSpc>
                <a:spcPct val="150000"/>
              </a:lnSpc>
              <a:buFont typeface="Arial" pitchFamily="34" charset="0"/>
              <a:buChar char="•"/>
            </a:pPr>
            <a:r>
              <a:rPr lang="en-US" sz="2400" dirty="0" smtClean="0">
                <a:latin typeface="Times New Roman" pitchFamily="18" charset="0"/>
                <a:cs typeface="Times New Roman" pitchFamily="18" charset="0"/>
              </a:rPr>
              <a:t> To allow bidirectional flow of active power between the series output terminals of the SSSC  and the shunt output terminals of the STATCOM</a:t>
            </a:r>
          </a:p>
          <a:p>
            <a:pPr marL="0" lvl="2" algn="just">
              <a:lnSpc>
                <a:spcPct val="150000"/>
              </a:lnSpc>
              <a:buFont typeface="Arial" pitchFamily="34" charset="0"/>
              <a:buChar char="•"/>
            </a:pPr>
            <a:r>
              <a:rPr lang="en-US" sz="2400" dirty="0" smtClean="0">
                <a:latin typeface="Times New Roman" pitchFamily="18" charset="0"/>
                <a:cs typeface="Times New Roman" pitchFamily="18" charset="0"/>
              </a:rPr>
              <a:t>The UPFC is the combination of static synchronous compensator  and a static synchronous series compensator </a:t>
            </a:r>
          </a:p>
          <a:p>
            <a:pPr algn="just">
              <a:lnSpc>
                <a:spcPct val="150000"/>
              </a:lnSpc>
              <a:buFont typeface="Arial" pitchFamily="34" charset="0"/>
              <a:buChar char="•"/>
            </a:pPr>
            <a:endParaRPr lang="en-US" sz="2400" dirty="0" smtClean="0">
              <a:latin typeface="Times New Roman" pitchFamily="18" charset="0"/>
              <a:cs typeface="Times New Roman" pitchFamily="18" charset="0"/>
            </a:endParaRPr>
          </a:p>
          <a:p>
            <a:pPr algn="just">
              <a:lnSpc>
                <a:spcPct val="150000"/>
              </a:lnSpc>
              <a:buFont typeface="Arial" pitchFamily="34" charset="0"/>
              <a:buChar char="•"/>
            </a:pPr>
            <a:endParaRPr lang="en-US" sz="2400" dirty="0" smtClean="0">
              <a:latin typeface="Times New Roman" pitchFamily="18" charset="0"/>
              <a:cs typeface="Times New Roman" pitchFamily="18" charset="0"/>
            </a:endParaRPr>
          </a:p>
          <a:p>
            <a:pPr algn="just">
              <a:lnSpc>
                <a:spcPct val="150000"/>
              </a:lnSpc>
            </a:pPr>
            <a:endParaRPr lang="en-US" sz="2400" dirty="0" smtClean="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1981200" y="4267200"/>
            <a:ext cx="5238750" cy="2057400"/>
          </a:xfrm>
          <a:prstGeom prst="rect">
            <a:avLst/>
          </a:prstGeom>
          <a:noFill/>
          <a:ln w="9525">
            <a:noFill/>
            <a:miter lim="800000"/>
            <a:headEnd/>
            <a:tailEnd/>
          </a:ln>
          <a:effectLst/>
        </p:spPr>
      </p:pic>
      <p:sp>
        <p:nvSpPr>
          <p:cNvPr id="6" name="Rectangle 5"/>
          <p:cNvSpPr/>
          <p:nvPr/>
        </p:nvSpPr>
        <p:spPr>
          <a:xfrm>
            <a:off x="2631578" y="6488668"/>
            <a:ext cx="3525773" cy="400110"/>
          </a:xfrm>
          <a:prstGeom prst="rect">
            <a:avLst/>
          </a:prstGeom>
        </p:spPr>
        <p:txBody>
          <a:bodyPr wrap="none">
            <a:spAutoFit/>
          </a:bodyPr>
          <a:lstStyle/>
          <a:p>
            <a:pPr lvl="0" algn="r">
              <a:spcBef>
                <a:spcPts val="600"/>
              </a:spcBef>
              <a:buClr>
                <a:schemeClr val="tx2"/>
              </a:buClr>
              <a:buSzPct val="73000"/>
              <a:defRPr/>
            </a:pPr>
            <a:r>
              <a:rPr lang="en-US" sz="2000" dirty="0">
                <a:latin typeface="Times New Roman" pitchFamily="18" charset="0"/>
                <a:cs typeface="Times New Roman" pitchFamily="18" charset="0"/>
              </a:rPr>
              <a:t>FIG: UPFC CONFIGARATION</a:t>
            </a:r>
            <a:endParaRPr lang="en-IN"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142999"/>
            <a:ext cx="8458200" cy="5447645"/>
          </a:xfrm>
          <a:prstGeom prst="rect">
            <a:avLst/>
          </a:prstGeom>
        </p:spPr>
        <p:txBody>
          <a:bodyPr wrap="square">
            <a:spAutoFit/>
          </a:bodyPr>
          <a:lstStyle/>
          <a:p>
            <a:pPr algn="just">
              <a:lnSpc>
                <a:spcPct val="150000"/>
              </a:lnSpc>
            </a:pPr>
            <a:r>
              <a:rPr lang="en-US" sz="2400" dirty="0" smtClean="0">
                <a:solidFill>
                  <a:schemeClr val="tx1"/>
                </a:solidFill>
                <a:latin typeface="Times New Roman" pitchFamily="18" charset="0"/>
                <a:cs typeface="Times New Roman" pitchFamily="18" charset="0"/>
              </a:rPr>
              <a:t>The STATCOM will generate or absorbs the reactive power to regulate the voltage magnitude at the connection point. By using this we can control the voltage variations in the system. </a:t>
            </a:r>
          </a:p>
          <a:p>
            <a:pPr algn="just">
              <a:lnSpc>
                <a:spcPct val="150000"/>
              </a:lnSpc>
            </a:pPr>
            <a:endParaRPr lang="en-US" sz="2400" dirty="0" smtClean="0">
              <a:solidFill>
                <a:schemeClr val="tx1"/>
              </a:solidFill>
              <a:latin typeface="Times New Roman" pitchFamily="18" charset="0"/>
              <a:cs typeface="Times New Roman" pitchFamily="18" charset="0"/>
            </a:endParaRPr>
          </a:p>
          <a:p>
            <a:pPr algn="just">
              <a:lnSpc>
                <a:spcPct val="150000"/>
              </a:lnSpc>
            </a:pPr>
            <a:r>
              <a:rPr lang="en-US" sz="2400" dirty="0" smtClean="0">
                <a:solidFill>
                  <a:schemeClr val="tx1"/>
                </a:solidFill>
                <a:latin typeface="Times New Roman" pitchFamily="18" charset="0"/>
                <a:cs typeface="Times New Roman" pitchFamily="18" charset="0"/>
              </a:rPr>
              <a:t>The Static Synchronous Series Compensator (SSSC) consists of a converter that is connected in series with the transmission line.</a:t>
            </a:r>
            <a:r>
              <a:rPr lang="en-US" sz="2400" dirty="0" smtClean="0"/>
              <a:t> </a:t>
            </a:r>
            <a:r>
              <a:rPr lang="en-US" sz="2400" dirty="0" smtClean="0">
                <a:solidFill>
                  <a:schemeClr val="tx1"/>
                </a:solidFill>
                <a:latin typeface="Times New Roman" pitchFamily="18" charset="0"/>
                <a:cs typeface="Times New Roman" pitchFamily="18" charset="0"/>
              </a:rPr>
              <a:t>The purpose of this is to increase or decrease the overall reactive voltage drop across the line, thereby controlling the power flow.</a:t>
            </a:r>
          </a:p>
          <a:p>
            <a:pPr>
              <a:lnSpc>
                <a:spcPct val="150000"/>
              </a:lnSpc>
            </a:pPr>
            <a:endParaRPr lang="en-US" sz="2400" dirty="0" smtClean="0">
              <a:solidFill>
                <a:schemeClr val="tx1"/>
              </a:solidFill>
              <a:latin typeface="Times New Roman" pitchFamily="18" charset="0"/>
              <a:cs typeface="Times New Roman" pitchFamily="18" charset="0"/>
            </a:endParaRPr>
          </a:p>
          <a:p>
            <a:endParaRPr lang="en-US" sz="2400" dirty="0">
              <a:solidFill>
                <a:schemeClr val="tx1"/>
              </a:solidFill>
              <a:latin typeface="Times New Roman" pitchFamily="18" charset="0"/>
              <a:cs typeface="Times New Roman" pitchFamily="18" charset="0"/>
            </a:endParaRPr>
          </a:p>
        </p:txBody>
      </p:sp>
      <p:sp>
        <p:nvSpPr>
          <p:cNvPr id="6" name="Rectangle 5"/>
          <p:cNvSpPr/>
          <p:nvPr/>
        </p:nvSpPr>
        <p:spPr>
          <a:xfrm>
            <a:off x="1219200" y="304800"/>
            <a:ext cx="7006149" cy="553998"/>
          </a:xfrm>
          <a:prstGeom prst="rect">
            <a:avLst/>
          </a:prstGeom>
        </p:spPr>
        <p:txBody>
          <a:bodyPr wrap="none">
            <a:spAutoFit/>
          </a:bodyPr>
          <a:lstStyle/>
          <a:p>
            <a:r>
              <a:rPr lang="en-US" sz="3000" b="1" dirty="0" smtClean="0">
                <a:latin typeface="Times New Roman" pitchFamily="18" charset="0"/>
                <a:cs typeface="Times New Roman" pitchFamily="18" charset="0"/>
              </a:rPr>
              <a:t>OPERATION OF STATCOM AND SSSC</a:t>
            </a:r>
            <a:endParaRPr lang="en-US"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295400"/>
            <a:ext cx="8382000" cy="2862322"/>
          </a:xfrm>
          <a:prstGeom prst="rect">
            <a:avLst/>
          </a:prstGeom>
        </p:spPr>
        <p:txBody>
          <a:bodyPr wrap="square">
            <a:spAutoFit/>
          </a:bodyPr>
          <a:lstStyle/>
          <a:p>
            <a:pPr algn="just">
              <a:lnSpc>
                <a:spcPct val="150000"/>
              </a:lnSpc>
              <a:buFont typeface="Arial" pitchFamily="34" charset="0"/>
              <a:buChar char="•"/>
            </a:pPr>
            <a:r>
              <a:rPr lang="en-US" sz="2400" dirty="0" smtClean="0">
                <a:latin typeface="Times New Roman" pitchFamily="18" charset="0"/>
                <a:cs typeface="Times New Roman" pitchFamily="18" charset="0"/>
              </a:rPr>
              <a:t>The components of the  UPFC  handle the voltages and currents with high ratting ,therefore the cost of the system is high.</a:t>
            </a:r>
          </a:p>
          <a:p>
            <a:pPr algn="just">
              <a:lnSpc>
                <a:spcPct val="150000"/>
              </a:lnSpc>
              <a:buFont typeface="Arial" pitchFamily="34" charset="0"/>
              <a:buChar char="•"/>
            </a:pPr>
            <a:endParaRPr lang="en-US" sz="2400" dirty="0" smtClean="0">
              <a:latin typeface="Times New Roman" pitchFamily="18" charset="0"/>
              <a:cs typeface="Times New Roman" pitchFamily="18" charset="0"/>
            </a:endParaRPr>
          </a:p>
          <a:p>
            <a:pPr algn="just">
              <a:lnSpc>
                <a:spcPct val="150000"/>
              </a:lnSpc>
              <a:buFont typeface="Arial" pitchFamily="34" charset="0"/>
              <a:buChar char="•"/>
            </a:pPr>
            <a:r>
              <a:rPr lang="en-US" sz="2400" dirty="0" smtClean="0">
                <a:latin typeface="Times New Roman" pitchFamily="18" charset="0"/>
                <a:cs typeface="Times New Roman" pitchFamily="18" charset="0"/>
              </a:rPr>
              <a:t>Due to the common dc link inter connection a failure that happens at one converter  will influences the whole  system.</a:t>
            </a:r>
          </a:p>
        </p:txBody>
      </p:sp>
      <p:sp>
        <p:nvSpPr>
          <p:cNvPr id="5" name="Rectangle 4"/>
          <p:cNvSpPr/>
          <p:nvPr/>
        </p:nvSpPr>
        <p:spPr>
          <a:xfrm>
            <a:off x="1905000" y="381000"/>
            <a:ext cx="6096541" cy="553998"/>
          </a:xfrm>
          <a:prstGeom prst="rect">
            <a:avLst/>
          </a:prstGeom>
        </p:spPr>
        <p:txBody>
          <a:bodyPr wrap="none">
            <a:spAutoFit/>
          </a:bodyPr>
          <a:lstStyle/>
          <a:p>
            <a:r>
              <a:rPr lang="en-US" sz="3000" b="1" dirty="0" smtClean="0">
                <a:solidFill>
                  <a:schemeClr val="tx1"/>
                </a:solidFill>
                <a:latin typeface="Bookman Old Style" pitchFamily="18" charset="0"/>
                <a:cs typeface="Times New Roman" pitchFamily="18" charset="0"/>
              </a:rPr>
              <a:t>FLAWS IN EXISTING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371600"/>
            <a:ext cx="8229600" cy="3416320"/>
          </a:xfrm>
          <a:prstGeom prst="rect">
            <a:avLst/>
          </a:prstGeom>
        </p:spPr>
        <p:txBody>
          <a:bodyPr wrap="square">
            <a:spAutoFit/>
          </a:bodyPr>
          <a:lstStyle/>
          <a:p>
            <a:pPr algn="just">
              <a:lnSpc>
                <a:spcPct val="150000"/>
              </a:lnSpc>
              <a:buFont typeface="Arial" pitchFamily="34" charset="0"/>
              <a:buChar char="•"/>
            </a:pPr>
            <a:r>
              <a:rPr lang="en-US" sz="2400" dirty="0" smtClean="0">
                <a:solidFill>
                  <a:schemeClr val="tx1"/>
                </a:solidFill>
                <a:latin typeface="Times New Roman" pitchFamily="18" charset="0"/>
                <a:cs typeface="Times New Roman" pitchFamily="18" charset="0"/>
              </a:rPr>
              <a:t>The DPFC is able to control all system parameters. The DPFC eliminates the common dc link between the shunt and series converters. </a:t>
            </a:r>
          </a:p>
          <a:p>
            <a:pPr algn="just">
              <a:lnSpc>
                <a:spcPct val="150000"/>
              </a:lnSpc>
              <a:buFont typeface="Arial" pitchFamily="34" charset="0"/>
              <a:buChar char="•"/>
            </a:pPr>
            <a:r>
              <a:rPr lang="en-US" sz="2400" dirty="0" smtClean="0">
                <a:solidFill>
                  <a:schemeClr val="tx1"/>
                </a:solidFill>
                <a:latin typeface="Times New Roman" pitchFamily="18" charset="0"/>
                <a:cs typeface="Times New Roman" pitchFamily="18" charset="0"/>
              </a:rPr>
              <a:t>The active power exchange between the shunt and the series converter is through the transmission line at the third-harmonic frequency.</a:t>
            </a:r>
          </a:p>
        </p:txBody>
      </p:sp>
      <p:sp>
        <p:nvSpPr>
          <p:cNvPr id="5" name="Rectangle 4"/>
          <p:cNvSpPr/>
          <p:nvPr/>
        </p:nvSpPr>
        <p:spPr>
          <a:xfrm>
            <a:off x="2131827" y="457200"/>
            <a:ext cx="4384534" cy="553998"/>
          </a:xfrm>
          <a:prstGeom prst="rect">
            <a:avLst/>
          </a:prstGeom>
        </p:spPr>
        <p:txBody>
          <a:bodyPr wrap="none">
            <a:spAutoFit/>
          </a:bodyPr>
          <a:lstStyle/>
          <a:p>
            <a:pPr algn="ctr"/>
            <a:r>
              <a:rPr lang="en-US" sz="3000" b="1" dirty="0" smtClean="0">
                <a:solidFill>
                  <a:schemeClr val="tx1"/>
                </a:solidFill>
                <a:latin typeface="Bookman Old Style" pitchFamily="18" charset="0"/>
                <a:cs typeface="Times New Roman" pitchFamily="18" charset="0"/>
              </a:rPr>
              <a:t>PROPOSED  SYSTEM</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177</TotalTime>
  <Words>906</Words>
  <Application>Microsoft Office PowerPoint</Application>
  <PresentationFormat>On-screen Show (4:3)</PresentationFormat>
  <Paragraphs>83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Trek</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REFERENCES</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101c</dc:creator>
  <cp:lastModifiedBy>Sree</cp:lastModifiedBy>
  <cp:revision>9</cp:revision>
  <dcterms:created xsi:type="dcterms:W3CDTF">2014-04-11T05:26:45Z</dcterms:created>
  <dcterms:modified xsi:type="dcterms:W3CDTF">2014-04-12T06:11:46Z</dcterms:modified>
</cp:coreProperties>
</file>