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75" r:id="rId3"/>
    <p:sldId id="280" r:id="rId4"/>
    <p:sldId id="287" r:id="rId5"/>
    <p:sldId id="271" r:id="rId6"/>
    <p:sldId id="296" r:id="rId7"/>
    <p:sldId id="289" r:id="rId8"/>
    <p:sldId id="298" r:id="rId9"/>
    <p:sldId id="295" r:id="rId10"/>
    <p:sldId id="300" r:id="rId11"/>
    <p:sldId id="302" r:id="rId12"/>
    <p:sldId id="305" r:id="rId13"/>
    <p:sldId id="304" r:id="rId14"/>
    <p:sldId id="303" r:id="rId15"/>
    <p:sldId id="306" r:id="rId16"/>
    <p:sldId id="307" r:id="rId17"/>
    <p:sldId id="297" r:id="rId18"/>
    <p:sldId id="273" r:id="rId19"/>
    <p:sldId id="274" r:id="rId20"/>
  </p:sldIdLst>
  <p:sldSz cx="9144000" cy="6858000" type="screen4x3"/>
  <p:notesSz cx="6858000" cy="9144000"/>
  <p:defaultTextStyle>
    <a:defPPr>
      <a:defRPr lang="en-US"/>
    </a:defPPr>
    <a:lvl1pPr algn="ctr" rtl="0" fontAlgn="base">
      <a:spcBef>
        <a:spcPct val="50000"/>
      </a:spcBef>
      <a:spcAft>
        <a:spcPct val="0"/>
      </a:spcAft>
      <a:defRPr sz="2400" kern="1200">
        <a:solidFill>
          <a:schemeClr val="tx1"/>
        </a:solidFill>
        <a:latin typeface="Times New Roman" pitchFamily="18" charset="0"/>
        <a:ea typeface="+mn-ea"/>
        <a:cs typeface="+mn-cs"/>
      </a:defRPr>
    </a:lvl1pPr>
    <a:lvl2pPr marL="457200" algn="ctr" rtl="0" fontAlgn="base">
      <a:spcBef>
        <a:spcPct val="50000"/>
      </a:spcBef>
      <a:spcAft>
        <a:spcPct val="0"/>
      </a:spcAft>
      <a:defRPr sz="2400" kern="1200">
        <a:solidFill>
          <a:schemeClr val="tx1"/>
        </a:solidFill>
        <a:latin typeface="Times New Roman" pitchFamily="18" charset="0"/>
        <a:ea typeface="+mn-ea"/>
        <a:cs typeface="+mn-cs"/>
      </a:defRPr>
    </a:lvl2pPr>
    <a:lvl3pPr marL="914400" algn="ctr" rtl="0" fontAlgn="base">
      <a:spcBef>
        <a:spcPct val="50000"/>
      </a:spcBef>
      <a:spcAft>
        <a:spcPct val="0"/>
      </a:spcAft>
      <a:defRPr sz="2400" kern="1200">
        <a:solidFill>
          <a:schemeClr val="tx1"/>
        </a:solidFill>
        <a:latin typeface="Times New Roman" pitchFamily="18" charset="0"/>
        <a:ea typeface="+mn-ea"/>
        <a:cs typeface="+mn-cs"/>
      </a:defRPr>
    </a:lvl3pPr>
    <a:lvl4pPr marL="1371600" algn="ctr" rtl="0" fontAlgn="base">
      <a:spcBef>
        <a:spcPct val="50000"/>
      </a:spcBef>
      <a:spcAft>
        <a:spcPct val="0"/>
      </a:spcAft>
      <a:defRPr sz="2400" kern="1200">
        <a:solidFill>
          <a:schemeClr val="tx1"/>
        </a:solidFill>
        <a:latin typeface="Times New Roman" pitchFamily="18" charset="0"/>
        <a:ea typeface="+mn-ea"/>
        <a:cs typeface="+mn-cs"/>
      </a:defRPr>
    </a:lvl4pPr>
    <a:lvl5pPr marL="1828800" algn="ctr" rtl="0" fontAlgn="base">
      <a:spcBef>
        <a:spcPct val="5000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80"/>
    <a:srgbClr val="FF3300"/>
    <a:srgbClr val="278CD1"/>
    <a:srgbClr val="0066FF"/>
    <a:srgbClr val="447343"/>
    <a:srgbClr val="66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250" autoAdjust="0"/>
    <p:restoredTop sz="90929"/>
  </p:normalViewPr>
  <p:slideViewPr>
    <p:cSldViewPr>
      <p:cViewPr varScale="1">
        <p:scale>
          <a:sx n="68" d="100"/>
          <a:sy n="68" d="100"/>
        </p:scale>
        <p:origin x="-1212"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23AE69C-DB72-4BFC-9ADA-417BCB2B5B89}" type="datetimeFigureOut">
              <a:rPr lang="en-US" smtClean="0"/>
              <a:pPr/>
              <a:t>4/24/2014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EBE4767-59C8-4945-B028-194EEA9E4976}" type="slidenum">
              <a:rPr lang="en-US" smtClean="0"/>
              <a:pPr/>
              <a:t>‹#›</a:t>
            </a:fld>
            <a:endParaRPr lang="en-US"/>
          </a:p>
        </p:txBody>
      </p:sp>
    </p:spTree>
    <p:extLst>
      <p:ext uri="{BB962C8B-B14F-4D97-AF65-F5344CB8AC3E}">
        <p14:creationId xmlns:p14="http://schemas.microsoft.com/office/powerpoint/2010/main" val="15656589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PROJECT GUIDE</a:t>
            </a:r>
          </a:p>
        </p:txBody>
      </p:sp>
      <p:sp>
        <p:nvSpPr>
          <p:cNvPr id="4" name="Slide Number Placeholder 3"/>
          <p:cNvSpPr>
            <a:spLocks noGrp="1"/>
          </p:cNvSpPr>
          <p:nvPr>
            <p:ph type="sldNum" sz="quarter" idx="10"/>
          </p:nvPr>
        </p:nvSpPr>
        <p:spPr/>
        <p:txBody>
          <a:bodyPr/>
          <a:lstStyle/>
          <a:p>
            <a:fld id="{EEBE4767-59C8-4945-B028-194EEA9E4976}"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Active power of bus-3</a:t>
            </a:r>
            <a:r>
              <a:rPr lang="en-US" baseline="0" dirty="0" smtClean="0"/>
              <a:t> in the presence of </a:t>
            </a:r>
            <a:r>
              <a:rPr lang="en-US" baseline="0" dirty="0" err="1" smtClean="0"/>
              <a:t>sssc</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EEBE4767-59C8-4945-B028-194EEA9E4976}" type="slidenum">
              <a:rPr lang="en-US" smtClean="0"/>
              <a:pPr/>
              <a:t>15</a:t>
            </a:fld>
            <a:endParaRPr lang="en-US"/>
          </a:p>
        </p:txBody>
      </p:sp>
    </p:spTree>
    <p:extLst>
      <p:ext uri="{BB962C8B-B14F-4D97-AF65-F5344CB8AC3E}">
        <p14:creationId xmlns:p14="http://schemas.microsoft.com/office/powerpoint/2010/main" val="5230399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OBJECTIVE :</a:t>
            </a:r>
            <a:endParaRPr lang="en-US" dirty="0"/>
          </a:p>
        </p:txBody>
      </p:sp>
      <p:sp>
        <p:nvSpPr>
          <p:cNvPr id="4" name="Slide Number Placeholder 3"/>
          <p:cNvSpPr>
            <a:spLocks noGrp="1"/>
          </p:cNvSpPr>
          <p:nvPr>
            <p:ph type="sldNum" sz="quarter" idx="10"/>
          </p:nvPr>
        </p:nvSpPr>
        <p:spPr/>
        <p:txBody>
          <a:bodyPr/>
          <a:lstStyle/>
          <a:p>
            <a:fld id="{EEBE4767-59C8-4945-B028-194EEA9E4976}"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OBJECTIVE</a:t>
            </a:r>
            <a:endParaRPr lang="en-US" dirty="0"/>
          </a:p>
        </p:txBody>
      </p:sp>
      <p:sp>
        <p:nvSpPr>
          <p:cNvPr id="4" name="Slide Number Placeholder 3"/>
          <p:cNvSpPr>
            <a:spLocks noGrp="1"/>
          </p:cNvSpPr>
          <p:nvPr>
            <p:ph type="sldNum" sz="quarter" idx="10"/>
          </p:nvPr>
        </p:nvSpPr>
        <p:spPr/>
        <p:txBody>
          <a:bodyPr/>
          <a:lstStyle/>
          <a:p>
            <a:fld id="{EEBE4767-59C8-4945-B028-194EEA9E4976}"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FACTS</a:t>
            </a:r>
            <a:r>
              <a:rPr lang="en-US" baseline="0" dirty="0" smtClean="0"/>
              <a:t> TECHNOLOGY</a:t>
            </a:r>
            <a:endParaRPr lang="en-US" dirty="0"/>
          </a:p>
        </p:txBody>
      </p:sp>
      <p:sp>
        <p:nvSpPr>
          <p:cNvPr id="4" name="Slide Number Placeholder 3"/>
          <p:cNvSpPr>
            <a:spLocks noGrp="1"/>
          </p:cNvSpPr>
          <p:nvPr>
            <p:ph type="sldNum" sz="quarter" idx="10"/>
          </p:nvPr>
        </p:nvSpPr>
        <p:spPr/>
        <p:txBody>
          <a:bodyPr/>
          <a:lstStyle/>
          <a:p>
            <a:fld id="{EEBE4767-59C8-4945-B028-194EEA9E4976}"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smtClean="0"/>
              <a:t>INTRODUCTION</a:t>
            </a:r>
            <a:endParaRPr lang="en-IN" dirty="0"/>
          </a:p>
        </p:txBody>
      </p:sp>
      <p:sp>
        <p:nvSpPr>
          <p:cNvPr id="4" name="Slide Number Placeholder 3"/>
          <p:cNvSpPr>
            <a:spLocks noGrp="1"/>
          </p:cNvSpPr>
          <p:nvPr>
            <p:ph type="sldNum" sz="quarter" idx="10"/>
          </p:nvPr>
        </p:nvSpPr>
        <p:spPr/>
        <p:txBody>
          <a:bodyPr/>
          <a:lstStyle/>
          <a:p>
            <a:fld id="{EEBE4767-59C8-4945-B028-194EEA9E4976}"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BLOCK</a:t>
            </a:r>
            <a:r>
              <a:rPr lang="en-US" baseline="0" dirty="0" smtClean="0"/>
              <a:t> DIAGRAM FOR SSSC :</a:t>
            </a:r>
            <a:endParaRPr lang="en-IN" dirty="0"/>
          </a:p>
        </p:txBody>
      </p:sp>
      <p:sp>
        <p:nvSpPr>
          <p:cNvPr id="4" name="Slide Number Placeholder 3"/>
          <p:cNvSpPr>
            <a:spLocks noGrp="1"/>
          </p:cNvSpPr>
          <p:nvPr>
            <p:ph type="sldNum" sz="quarter" idx="10"/>
          </p:nvPr>
        </p:nvSpPr>
        <p:spPr/>
        <p:txBody>
          <a:bodyPr/>
          <a:lstStyle/>
          <a:p>
            <a:fld id="{EEBE4767-59C8-4945-B028-194EEA9E4976}" type="slidenum">
              <a:rPr lang="en-US" smtClean="0"/>
              <a:pPr/>
              <a:t>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EBE4767-59C8-4945-B028-194EEA9E4976}" type="slidenum">
              <a:rPr lang="en-US" smtClean="0"/>
              <a:pPr/>
              <a:t>11</a:t>
            </a:fld>
            <a:endParaRPr lang="en-US"/>
          </a:p>
        </p:txBody>
      </p:sp>
    </p:spTree>
    <p:extLst>
      <p:ext uri="{BB962C8B-B14F-4D97-AF65-F5344CB8AC3E}">
        <p14:creationId xmlns:p14="http://schemas.microsoft.com/office/powerpoint/2010/main" val="30016235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EBE4767-59C8-4945-B028-194EEA9E4976}" type="slidenum">
              <a:rPr lang="en-US" smtClean="0"/>
              <a:pPr/>
              <a:t>13</a:t>
            </a:fld>
            <a:endParaRPr lang="en-US"/>
          </a:p>
        </p:txBody>
      </p:sp>
    </p:spTree>
    <p:extLst>
      <p:ext uri="{BB962C8B-B14F-4D97-AF65-F5344CB8AC3E}">
        <p14:creationId xmlns:p14="http://schemas.microsoft.com/office/powerpoint/2010/main" val="39896608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Current of bus-3 in the presence of </a:t>
            </a:r>
            <a:r>
              <a:rPr lang="en-US" dirty="0" err="1" smtClean="0"/>
              <a:t>ssc</a:t>
            </a:r>
            <a:r>
              <a:rPr lang="en-US" dirty="0" smtClean="0"/>
              <a:t>:</a:t>
            </a:r>
            <a:endParaRPr lang="en-US" dirty="0"/>
          </a:p>
        </p:txBody>
      </p:sp>
      <p:sp>
        <p:nvSpPr>
          <p:cNvPr id="4" name="Slide Number Placeholder 3"/>
          <p:cNvSpPr>
            <a:spLocks noGrp="1"/>
          </p:cNvSpPr>
          <p:nvPr>
            <p:ph type="sldNum" sz="quarter" idx="10"/>
          </p:nvPr>
        </p:nvSpPr>
        <p:spPr/>
        <p:txBody>
          <a:bodyPr/>
          <a:lstStyle/>
          <a:p>
            <a:fld id="{EEBE4767-59C8-4945-B028-194EEA9E4976}" type="slidenum">
              <a:rPr lang="en-US" smtClean="0"/>
              <a:pPr/>
              <a:t>14</a:t>
            </a:fld>
            <a:endParaRPr lang="en-US"/>
          </a:p>
        </p:txBody>
      </p:sp>
    </p:spTree>
    <p:extLst>
      <p:ext uri="{BB962C8B-B14F-4D97-AF65-F5344CB8AC3E}">
        <p14:creationId xmlns:p14="http://schemas.microsoft.com/office/powerpoint/2010/main" val="6001520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A0F5B944-EA7C-4EB7-8BB6-9DA5A2F88D3E}"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B82B6111-57C3-444D-97AA-40668B20EBF8}"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13B13B4A-06C5-4A50-B0D5-D296BF68F20D}"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D0B04E98-40DA-4468-8066-EF4B37B61AD4}"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D4434BBF-645E-4190-88FD-1B07AB904C87}"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CE158004-165A-4BA1-AC63-E51AB4742161}"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DD93CB32-D5B7-4A90-A93E-D81DAF791BAE}"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3CC38AA3-5AB8-4AFF-9A89-DA2F272B0128}"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31CB893A-CD28-4913-B962-EB8B17F19B6B}"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79DC5709-B35D-420D-BBF8-95FBD6449369}"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53F74CD0-92F7-4D79-8AFF-AB266ED4A460}"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93D7CA"/>
            </a:gs>
            <a:gs pos="100000">
              <a:srgbClr val="93D7CA">
                <a:gamma/>
                <a:shade val="78824"/>
                <a:invGamma/>
              </a:srgbClr>
            </a:gs>
          </a:gsLst>
          <a:lin ang="5400000" scaled="1"/>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spcBef>
                <a:spcPct val="0"/>
              </a:spcBef>
              <a:defRPr sz="1400"/>
            </a:lvl1pPr>
          </a:lstStyle>
          <a:p>
            <a:endParaRPr 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defRPr sz="1400"/>
            </a:lvl1pPr>
          </a:lstStyle>
          <a:p>
            <a:endParaRPr 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sz="1400"/>
            </a:lvl1pPr>
          </a:lstStyle>
          <a:p>
            <a:fld id="{0783F6C0-41FA-42BF-86AE-B2EEE1E45D6F}"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Times New Roman" pitchFamily="18" charset="0"/>
        </a:defRPr>
      </a:lvl2pPr>
      <a:lvl3pPr algn="ctr" rtl="0" fontAlgn="base">
        <a:spcBef>
          <a:spcPct val="0"/>
        </a:spcBef>
        <a:spcAft>
          <a:spcPct val="0"/>
        </a:spcAft>
        <a:defRPr sz="4400">
          <a:solidFill>
            <a:schemeClr val="tx2"/>
          </a:solidFill>
          <a:latin typeface="Times New Roman" pitchFamily="18" charset="0"/>
        </a:defRPr>
      </a:lvl3pPr>
      <a:lvl4pPr algn="ctr" rtl="0" fontAlgn="base">
        <a:spcBef>
          <a:spcPct val="0"/>
        </a:spcBef>
        <a:spcAft>
          <a:spcPct val="0"/>
        </a:spcAft>
        <a:defRPr sz="4400">
          <a:solidFill>
            <a:schemeClr val="tx2"/>
          </a:solidFill>
          <a:latin typeface="Times New Roman" pitchFamily="18" charset="0"/>
        </a:defRPr>
      </a:lvl4pPr>
      <a:lvl5pPr algn="ctr" rtl="0" fontAlgn="base">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WordArt 4"/>
          <p:cNvSpPr>
            <a:spLocks noChangeArrowheads="1" noChangeShapeType="1" noTextEdit="1"/>
          </p:cNvSpPr>
          <p:nvPr/>
        </p:nvSpPr>
        <p:spPr bwMode="auto">
          <a:xfrm>
            <a:off x="1143000" y="381000"/>
            <a:ext cx="7543800" cy="6248400"/>
          </a:xfrm>
          <a:prstGeom prst="rect">
            <a:avLst/>
          </a:prstGeom>
        </p:spPr>
        <p:txBody>
          <a:bodyPr wrap="none" fromWordArt="1">
            <a:prstTxWarp prst="textPlain">
              <a:avLst>
                <a:gd name="adj" fmla="val 50000"/>
              </a:avLst>
            </a:prstTxWarp>
          </a:bodyPr>
          <a:lstStyle/>
          <a:p>
            <a:endParaRPr lang="en-US" sz="3600" kern="10" dirty="0" smtClean="0">
              <a:ln w="12700">
                <a:solidFill>
                  <a:srgbClr val="EAEAEA"/>
                </a:solidFill>
                <a:round/>
                <a:headEnd/>
                <a:tailEnd/>
              </a:ln>
              <a:gradFill rotWithShape="0">
                <a:gsLst>
                  <a:gs pos="0">
                    <a:srgbClr val="A603AB"/>
                  </a:gs>
                  <a:gs pos="12000">
                    <a:srgbClr val="E81766"/>
                  </a:gs>
                  <a:gs pos="27000">
                    <a:srgbClr val="EE3F17"/>
                  </a:gs>
                  <a:gs pos="48000">
                    <a:srgbClr val="FFFF00"/>
                  </a:gs>
                  <a:gs pos="64999">
                    <a:srgbClr val="1A8D48"/>
                  </a:gs>
                  <a:gs pos="78999">
                    <a:srgbClr val="0819FB"/>
                  </a:gs>
                  <a:gs pos="100000">
                    <a:srgbClr val="A603AB"/>
                  </a:gs>
                </a:gsLst>
                <a:lin ang="0" scaled="1"/>
              </a:gradFill>
              <a:effectLst>
                <a:outerShdw dist="35921" dir="2700000" sy="50000" kx="2115830" algn="bl" rotWithShape="0">
                  <a:srgbClr val="C0C0C0"/>
                </a:outerShdw>
              </a:effectLst>
              <a:latin typeface="Arial Black"/>
            </a:endParaRPr>
          </a:p>
        </p:txBody>
      </p:sp>
      <p:sp>
        <p:nvSpPr>
          <p:cNvPr id="2053" name="Rectangle 5"/>
          <p:cNvSpPr>
            <a:spLocks noChangeArrowheads="1"/>
          </p:cNvSpPr>
          <p:nvPr/>
        </p:nvSpPr>
        <p:spPr bwMode="auto">
          <a:xfrm>
            <a:off x="0" y="0"/>
            <a:ext cx="9144000" cy="1569660"/>
          </a:xfrm>
          <a:prstGeom prst="rect">
            <a:avLst/>
          </a:prstGeom>
          <a:noFill/>
          <a:ln w="9525" cap="flat" cmpd="sng">
            <a:noFill/>
            <a:prstDash val="solid"/>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ST. ANN</a:t>
            </a:r>
            <a:r>
              <a:rPr kumimoji="0" lang="en-US" b="1" i="0" u="none" strike="noStrike" cap="none" normalizeH="0" baseline="0" dirty="0" smtClean="0">
                <a:ln>
                  <a:noFill/>
                </a:ln>
                <a:solidFill>
                  <a:schemeClr val="tx1"/>
                </a:solidFill>
                <a:effectLst/>
                <a:latin typeface="Calibri"/>
                <a:ea typeface="Calibri" pitchFamily="34" charset="0"/>
                <a:cs typeface="Times New Roman" pitchFamily="18" charset="0"/>
              </a:rPr>
              <a:t>’</a:t>
            </a:r>
            <a:r>
              <a:rPr kumimoji="0" lang="en-US"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S COLLEGE OF ENGINEERING AND TECHNOLOGY,CHIRALA</a:t>
            </a:r>
            <a:endParaRPr kumimoji="0" lang="en-US" b="0" i="0" u="none" strike="noStrike" cap="none" normalizeH="0" baseline="0" dirty="0" smtClean="0">
              <a:ln>
                <a:noFill/>
              </a:ln>
              <a:solidFill>
                <a:schemeClr val="tx1"/>
              </a:solidFill>
              <a:effectLst/>
              <a:latin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DEPARTMENT OF ELECTRICAL AND ELECTRONICS      ENGINEERING</a:t>
            </a:r>
            <a:endParaRPr kumimoji="0" lang="en-US" b="0" i="0" u="none" strike="noStrike" cap="none" normalizeH="0" baseline="0" dirty="0" smtClean="0">
              <a:ln>
                <a:noFill/>
              </a:ln>
              <a:solidFill>
                <a:schemeClr val="tx1"/>
              </a:solidFill>
              <a:effectLst/>
              <a:latin typeface="Times New Roman" pitchFamily="18" charset="0"/>
            </a:endParaRPr>
          </a:p>
        </p:txBody>
      </p:sp>
      <p:sp>
        <p:nvSpPr>
          <p:cNvPr id="6" name="Rectangle 5"/>
          <p:cNvSpPr/>
          <p:nvPr/>
        </p:nvSpPr>
        <p:spPr>
          <a:xfrm>
            <a:off x="3429000" y="1524000"/>
            <a:ext cx="2274656" cy="461665"/>
          </a:xfrm>
          <a:prstGeom prst="rect">
            <a:avLst/>
          </a:prstGeom>
        </p:spPr>
        <p:txBody>
          <a:bodyPr wrap="square">
            <a:spAutoFit/>
          </a:bodyPr>
          <a:lstStyle/>
          <a:p>
            <a:r>
              <a:rPr lang="en-US" dirty="0"/>
              <a:t>BATCH NO: </a:t>
            </a:r>
            <a:r>
              <a:rPr lang="en-US" dirty="0" smtClean="0"/>
              <a:t>17 </a:t>
            </a:r>
            <a:endParaRPr lang="en-US" dirty="0"/>
          </a:p>
        </p:txBody>
      </p:sp>
      <p:sp>
        <p:nvSpPr>
          <p:cNvPr id="13" name="Rectangle 12"/>
          <p:cNvSpPr/>
          <p:nvPr/>
        </p:nvSpPr>
        <p:spPr>
          <a:xfrm>
            <a:off x="0" y="5867400"/>
            <a:ext cx="4572000" cy="461665"/>
          </a:xfrm>
          <a:prstGeom prst="rect">
            <a:avLst/>
          </a:prstGeom>
        </p:spPr>
        <p:txBody>
          <a:bodyPr>
            <a:spAutoFit/>
          </a:bodyPr>
          <a:lstStyle/>
          <a:p>
            <a:r>
              <a:rPr lang="en-US" dirty="0" err="1" smtClean="0"/>
              <a:t>Mr.Y.NARAYANARAO</a:t>
            </a:r>
            <a:r>
              <a:rPr lang="en-US" baseline="-25000" dirty="0" smtClean="0"/>
              <a:t> MTECH</a:t>
            </a:r>
            <a:endParaRPr lang="en-US" dirty="0"/>
          </a:p>
        </p:txBody>
      </p:sp>
      <p:sp>
        <p:nvSpPr>
          <p:cNvPr id="15361" name="Rectangle 1"/>
          <p:cNvSpPr>
            <a:spLocks noChangeArrowheads="1"/>
          </p:cNvSpPr>
          <p:nvPr/>
        </p:nvSpPr>
        <p:spPr bwMode="auto">
          <a:xfrm>
            <a:off x="0" y="2057400"/>
            <a:ext cx="9144000" cy="83099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rgbClr val="000000"/>
                </a:solidFill>
                <a:effectLst/>
                <a:latin typeface="Arial" pitchFamily="34" charset="0"/>
                <a:ea typeface="Calibri" pitchFamily="34" charset="0"/>
                <a:cs typeface="Arial" pitchFamily="34" charset="0"/>
              </a:rPr>
              <a:t>IMPROVING POWER SYSTEM STABILITY USING STATIC SYNCHRONOUS SERIES COMPENSATOR</a:t>
            </a:r>
            <a:endParaRPr kumimoji="0" lang="en-US" b="0" i="0" u="none" strike="noStrike" cap="none" normalizeH="0" baseline="0" dirty="0" smtClean="0">
              <a:ln>
                <a:noFill/>
              </a:ln>
              <a:solidFill>
                <a:schemeClr val="tx1"/>
              </a:solidFill>
              <a:effectLst/>
              <a:latin typeface="Arial" pitchFamily="34" charset="0"/>
              <a:cs typeface="Arial" pitchFamily="34" charset="0"/>
            </a:endParaRPr>
          </a:p>
        </p:txBody>
      </p:sp>
      <p:sp>
        <p:nvSpPr>
          <p:cNvPr id="15362" name="Rectangle 2"/>
          <p:cNvSpPr>
            <a:spLocks noChangeArrowheads="1"/>
          </p:cNvSpPr>
          <p:nvPr/>
        </p:nvSpPr>
        <p:spPr bwMode="auto">
          <a:xfrm>
            <a:off x="-1524000" y="3962400"/>
            <a:ext cx="20040600" cy="156966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tab pos="4352925" algn="l"/>
              </a:tabLst>
            </a:pPr>
            <a:r>
              <a:rPr kumimoji="0" lang="en-US" b="0" i="0" u="none" strike="noStrike" cap="none" normalizeH="0" baseline="0" dirty="0" smtClean="0">
                <a:ln>
                  <a:noFill/>
                </a:ln>
                <a:solidFill>
                  <a:srgbClr val="000000"/>
                </a:solidFill>
                <a:effectLst/>
                <a:latin typeface="Arial" pitchFamily="34" charset="0"/>
                <a:ea typeface="Calibri" pitchFamily="34" charset="0"/>
                <a:cs typeface="Arial" pitchFamily="34" charset="0"/>
              </a:rPr>
              <a:t>                                                                   </a:t>
            </a:r>
            <a:r>
              <a:rPr kumimoji="0" lang="en-US" b="0" i="0" u="none" strike="noStrike" cap="none" normalizeH="0" baseline="0" dirty="0" err="1" smtClean="0">
                <a:ln>
                  <a:noFill/>
                </a:ln>
                <a:solidFill>
                  <a:srgbClr val="000000"/>
                </a:solidFill>
                <a:effectLst/>
                <a:latin typeface="Arial" pitchFamily="34" charset="0"/>
                <a:ea typeface="Calibri" pitchFamily="34" charset="0"/>
                <a:cs typeface="Arial" pitchFamily="34" charset="0"/>
              </a:rPr>
              <a:t>P.Nagahareesh</a:t>
            </a:r>
            <a:r>
              <a:rPr kumimoji="0" lang="en-US" b="0" i="0" u="none" strike="noStrike" cap="none" normalizeH="0" baseline="0" dirty="0" smtClean="0">
                <a:ln>
                  <a:noFill/>
                </a:ln>
                <a:solidFill>
                  <a:srgbClr val="000000"/>
                </a:solidFill>
                <a:effectLst/>
                <a:latin typeface="Arial" pitchFamily="34" charset="0"/>
                <a:ea typeface="Calibri" pitchFamily="34" charset="0"/>
                <a:cs typeface="Arial" pitchFamily="34" charset="0"/>
              </a:rPr>
              <a:t>            10F01A0292</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tab pos="4352925" algn="l"/>
              </a:tabLst>
            </a:pPr>
            <a:r>
              <a:rPr kumimoji="0" lang="en-US" b="0" i="0" u="none" strike="noStrike" cap="none" normalizeH="0" baseline="0" dirty="0" smtClean="0">
                <a:ln>
                  <a:noFill/>
                </a:ln>
                <a:solidFill>
                  <a:srgbClr val="000000"/>
                </a:solidFill>
                <a:effectLst/>
                <a:latin typeface="Arial" pitchFamily="34" charset="0"/>
                <a:ea typeface="Calibri" pitchFamily="34" charset="0"/>
                <a:cs typeface="Arial" pitchFamily="34" charset="0"/>
              </a:rPr>
              <a:t>                                                                   </a:t>
            </a:r>
            <a:r>
              <a:rPr kumimoji="0" lang="en-US" b="0" i="0" u="none" strike="noStrike" cap="none" normalizeH="0" baseline="0" dirty="0" err="1" smtClean="0">
                <a:ln>
                  <a:noFill/>
                </a:ln>
                <a:solidFill>
                  <a:srgbClr val="000000"/>
                </a:solidFill>
                <a:effectLst/>
                <a:latin typeface="Arial" pitchFamily="34" charset="0"/>
                <a:ea typeface="Calibri" pitchFamily="34" charset="0"/>
                <a:cs typeface="Arial" pitchFamily="34" charset="0"/>
              </a:rPr>
              <a:t>R.Divya</a:t>
            </a:r>
            <a:r>
              <a:rPr kumimoji="0" lang="en-US" b="0" i="0" u="none" strike="noStrike" cap="none" normalizeH="0" baseline="0" dirty="0" smtClean="0">
                <a:ln>
                  <a:noFill/>
                </a:ln>
                <a:solidFill>
                  <a:srgbClr val="000000"/>
                </a:solidFill>
                <a:effectLst/>
                <a:latin typeface="Arial" pitchFamily="34" charset="0"/>
                <a:ea typeface="Calibri" pitchFamily="34" charset="0"/>
                <a:cs typeface="Arial" pitchFamily="34" charset="0"/>
              </a:rPr>
              <a:t>                        10F01A0296</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tab pos="4352925" algn="l"/>
              </a:tabLst>
            </a:pPr>
            <a:r>
              <a:rPr kumimoji="0" lang="en-US" b="0" i="0" u="none" strike="noStrike" cap="none" normalizeH="0" baseline="0" dirty="0" smtClean="0">
                <a:ln>
                  <a:noFill/>
                </a:ln>
                <a:solidFill>
                  <a:srgbClr val="000000"/>
                </a:solidFill>
                <a:effectLst/>
                <a:latin typeface="Arial" pitchFamily="34" charset="0"/>
                <a:ea typeface="Calibri" pitchFamily="34" charset="0"/>
                <a:cs typeface="Arial" pitchFamily="34" charset="0"/>
              </a:rPr>
              <a:t>                                                                   </a:t>
            </a:r>
            <a:r>
              <a:rPr kumimoji="0" lang="en-US" b="0" i="0" u="none" strike="noStrike" cap="none" normalizeH="0" baseline="0" dirty="0" err="1" smtClean="0">
                <a:ln>
                  <a:noFill/>
                </a:ln>
                <a:solidFill>
                  <a:srgbClr val="000000"/>
                </a:solidFill>
                <a:effectLst/>
                <a:latin typeface="Arial" pitchFamily="34" charset="0"/>
                <a:ea typeface="Calibri" pitchFamily="34" charset="0"/>
                <a:cs typeface="Arial" pitchFamily="34" charset="0"/>
              </a:rPr>
              <a:t>N.Ashok</a:t>
            </a:r>
            <a:r>
              <a:rPr kumimoji="0" lang="en-US" b="0" i="0" u="none" strike="noStrike" cap="none" normalizeH="0" baseline="0" dirty="0" smtClean="0">
                <a:ln>
                  <a:noFill/>
                </a:ln>
                <a:solidFill>
                  <a:srgbClr val="000000"/>
                </a:solidFill>
                <a:effectLst/>
                <a:latin typeface="Arial" pitchFamily="34" charset="0"/>
                <a:ea typeface="Calibri" pitchFamily="34" charset="0"/>
                <a:cs typeface="Arial" pitchFamily="34" charset="0"/>
              </a:rPr>
              <a:t> </a:t>
            </a:r>
            <a:r>
              <a:rPr kumimoji="0" lang="en-US" b="0" i="0" u="none" strike="noStrike" cap="none" normalizeH="0" baseline="0" dirty="0" err="1" smtClean="0">
                <a:ln>
                  <a:noFill/>
                </a:ln>
                <a:solidFill>
                  <a:srgbClr val="000000"/>
                </a:solidFill>
                <a:effectLst/>
                <a:latin typeface="Arial" pitchFamily="34" charset="0"/>
                <a:ea typeface="Calibri" pitchFamily="34" charset="0"/>
                <a:cs typeface="Arial" pitchFamily="34" charset="0"/>
              </a:rPr>
              <a:t>kumar</a:t>
            </a:r>
            <a:r>
              <a:rPr kumimoji="0" lang="en-US" b="0" i="0" u="none" strike="noStrike" cap="none" normalizeH="0" baseline="0" dirty="0" smtClean="0">
                <a:ln>
                  <a:noFill/>
                </a:ln>
                <a:solidFill>
                  <a:srgbClr val="000000"/>
                </a:solidFill>
                <a:effectLst/>
                <a:latin typeface="Arial" pitchFamily="34" charset="0"/>
                <a:ea typeface="Calibri" pitchFamily="34" charset="0"/>
                <a:cs typeface="Arial" pitchFamily="34" charset="0"/>
              </a:rPr>
              <a:t>            11F05A0216</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tab pos="4352925" algn="l"/>
              </a:tabLst>
            </a:pPr>
            <a:r>
              <a:rPr kumimoji="0" lang="en-US" b="0" i="0" u="none" strike="noStrike" cap="none" normalizeH="0" baseline="0" dirty="0" smtClean="0">
                <a:ln>
                  <a:noFill/>
                </a:ln>
                <a:solidFill>
                  <a:srgbClr val="000000"/>
                </a:solidFill>
                <a:effectLst/>
                <a:latin typeface="Arial" pitchFamily="34" charset="0"/>
                <a:ea typeface="Calibri" pitchFamily="34" charset="0"/>
                <a:cs typeface="Arial" pitchFamily="34" charset="0"/>
              </a:rPr>
              <a:t>                                                                   </a:t>
            </a:r>
            <a:r>
              <a:rPr kumimoji="0" lang="en-US" b="0" i="0" u="none" strike="noStrike" cap="none" normalizeH="0" baseline="0" dirty="0" err="1" smtClean="0">
                <a:ln>
                  <a:noFill/>
                </a:ln>
                <a:solidFill>
                  <a:srgbClr val="000000"/>
                </a:solidFill>
                <a:effectLst/>
                <a:latin typeface="Arial" pitchFamily="34" charset="0"/>
                <a:ea typeface="Calibri" pitchFamily="34" charset="0"/>
                <a:cs typeface="Arial" pitchFamily="34" charset="0"/>
              </a:rPr>
              <a:t>V.Ranganayakulu</a:t>
            </a:r>
            <a:r>
              <a:rPr kumimoji="0" lang="en-US" b="0" i="0" u="none" strike="noStrike" cap="none" normalizeH="0" baseline="0" dirty="0" smtClean="0">
                <a:ln>
                  <a:noFill/>
                </a:ln>
                <a:solidFill>
                  <a:srgbClr val="000000"/>
                </a:solidFill>
                <a:effectLst/>
                <a:latin typeface="Arial" pitchFamily="34" charset="0"/>
                <a:ea typeface="Calibri" pitchFamily="34" charset="0"/>
                <a:cs typeface="Arial" pitchFamily="34" charset="0"/>
              </a:rPr>
              <a:t>        10F01A02B1                               </a:t>
            </a:r>
            <a:endParaRPr kumimoji="0" lang="en-US" b="0" i="0" u="none" strike="noStrike" cap="none" normalizeH="0" baseline="0" dirty="0" smtClean="0">
              <a:ln>
                <a:noFill/>
              </a:ln>
              <a:solidFill>
                <a:schemeClr val="tx1"/>
              </a:solidFill>
              <a:effectLst/>
              <a:latin typeface="Arial" pitchFamily="34" charset="0"/>
              <a:cs typeface="Arial" pitchFamily="34" charset="0"/>
            </a:endParaRPr>
          </a:p>
        </p:txBody>
      </p:sp>
      <p:sp>
        <p:nvSpPr>
          <p:cNvPr id="11" name="Rectangle 10"/>
          <p:cNvSpPr/>
          <p:nvPr/>
        </p:nvSpPr>
        <p:spPr>
          <a:xfrm>
            <a:off x="4800600" y="3276600"/>
            <a:ext cx="3604962" cy="461665"/>
          </a:xfrm>
          <a:prstGeom prst="rect">
            <a:avLst/>
          </a:prstGeom>
        </p:spPr>
        <p:txBody>
          <a:bodyPr wrap="none">
            <a:spAutoFit/>
          </a:bodyPr>
          <a:lstStyle/>
          <a:p>
            <a:r>
              <a:rPr lang="en-US" b="1" dirty="0" smtClean="0"/>
              <a:t>PROJECT ASSOCIATES</a:t>
            </a:r>
          </a:p>
        </p:txBody>
      </p:sp>
      <p:sp>
        <p:nvSpPr>
          <p:cNvPr id="12" name="Rectangle 11"/>
          <p:cNvSpPr/>
          <p:nvPr/>
        </p:nvSpPr>
        <p:spPr>
          <a:xfrm>
            <a:off x="685800" y="5334000"/>
            <a:ext cx="2702215" cy="461665"/>
          </a:xfrm>
          <a:prstGeom prst="rect">
            <a:avLst/>
          </a:prstGeom>
        </p:spPr>
        <p:txBody>
          <a:bodyPr wrap="none">
            <a:spAutoFit/>
          </a:bodyPr>
          <a:lstStyle/>
          <a:p>
            <a:r>
              <a:rPr lang="en-US" b="1" dirty="0" smtClean="0"/>
              <a:t>PROJECT GUIDE</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45" y="0"/>
            <a:ext cx="9114155"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782431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381000"/>
            <a:ext cx="6858000" cy="461665"/>
          </a:xfrm>
          <a:prstGeom prst="rect">
            <a:avLst/>
          </a:prstGeom>
        </p:spPr>
        <p:txBody>
          <a:bodyPr wrap="square">
            <a:spAutoFit/>
          </a:bodyPr>
          <a:lstStyle/>
          <a:p>
            <a:r>
              <a:rPr lang="en-US" b="1" dirty="0"/>
              <a:t>Current of bus-3 without the installation of </a:t>
            </a:r>
            <a:r>
              <a:rPr lang="en-US" b="1" dirty="0" err="1"/>
              <a:t>sssc</a:t>
            </a:r>
            <a:r>
              <a:rPr lang="en-US" b="1" dirty="0"/>
              <a:t>:</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990600"/>
            <a:ext cx="9144000" cy="540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395686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304800"/>
            <a:ext cx="6858000" cy="461665"/>
          </a:xfrm>
          <a:prstGeom prst="rect">
            <a:avLst/>
          </a:prstGeom>
        </p:spPr>
        <p:txBody>
          <a:bodyPr wrap="square">
            <a:spAutoFit/>
          </a:bodyPr>
          <a:lstStyle/>
          <a:p>
            <a:r>
              <a:rPr lang="en-US" dirty="0"/>
              <a:t>voltage of bus-3 without the installation of </a:t>
            </a:r>
            <a:r>
              <a:rPr lang="en-US" dirty="0" err="1"/>
              <a:t>sssc</a:t>
            </a:r>
            <a:r>
              <a:rPr lang="en-US" dirty="0"/>
              <a:t>:</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35" y="664919"/>
            <a:ext cx="9144000" cy="6157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0459081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8991600" cy="461665"/>
          </a:xfrm>
          <a:prstGeom prst="rect">
            <a:avLst/>
          </a:prstGeom>
        </p:spPr>
        <p:txBody>
          <a:bodyPr wrap="square">
            <a:spAutoFit/>
          </a:bodyPr>
          <a:lstStyle/>
          <a:p>
            <a:r>
              <a:rPr lang="en-US" dirty="0"/>
              <a:t>Active and reactive power of bus3 without installation of </a:t>
            </a:r>
            <a:r>
              <a:rPr lang="en-US" dirty="0" err="1"/>
              <a:t>sssc</a:t>
            </a:r>
            <a:r>
              <a:rPr lang="en-US" dirty="0"/>
              <a:t>:</a:t>
            </a:r>
          </a:p>
        </p:txBody>
      </p:sp>
      <p:pic>
        <p:nvPicPr>
          <p:cNvPr id="5" name="Picture 4"/>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200" y="685800"/>
            <a:ext cx="7996238" cy="6019800"/>
          </a:xfrm>
          <a:prstGeom prst="rect">
            <a:avLst/>
          </a:prstGeom>
          <a:noFill/>
          <a:ln>
            <a:noFill/>
          </a:ln>
        </p:spPr>
      </p:pic>
    </p:spTree>
    <p:extLst>
      <p:ext uri="{BB962C8B-B14F-4D97-AF65-F5344CB8AC3E}">
        <p14:creationId xmlns:p14="http://schemas.microsoft.com/office/powerpoint/2010/main" val="74697702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 y="0"/>
            <a:ext cx="5943600" cy="461665"/>
          </a:xfrm>
          <a:prstGeom prst="rect">
            <a:avLst/>
          </a:prstGeom>
        </p:spPr>
        <p:txBody>
          <a:bodyPr wrap="square">
            <a:spAutoFit/>
          </a:bodyPr>
          <a:lstStyle/>
          <a:p>
            <a:r>
              <a:rPr lang="en-US" b="1" dirty="0"/>
              <a:t>Current of bus-3 in the presence of </a:t>
            </a:r>
            <a:r>
              <a:rPr lang="en-US" b="1" dirty="0" err="1"/>
              <a:t>ssc</a:t>
            </a:r>
            <a:r>
              <a:rPr lang="en-US" b="1" dirty="0"/>
              <a:t>:</a:t>
            </a:r>
          </a:p>
        </p:txBody>
      </p:sp>
      <p:pic>
        <p:nvPicPr>
          <p:cNvPr id="4" name="Picture 3"/>
          <p:cNvPicPr/>
          <p:nvPr/>
        </p:nvPicPr>
        <p:blipFill>
          <a:blip r:embed="rId3">
            <a:extLst>
              <a:ext uri="{28A0092B-C50C-407E-A947-70E740481C1C}">
                <a14:useLocalDpi xmlns:a14="http://schemas.microsoft.com/office/drawing/2010/main" val="0"/>
              </a:ext>
            </a:extLst>
          </a:blip>
          <a:srcRect/>
          <a:stretch>
            <a:fillRect/>
          </a:stretch>
        </p:blipFill>
        <p:spPr bwMode="auto">
          <a:xfrm>
            <a:off x="152400" y="914400"/>
            <a:ext cx="8534400" cy="5257800"/>
          </a:xfrm>
          <a:prstGeom prst="rect">
            <a:avLst/>
          </a:prstGeom>
          <a:noFill/>
          <a:ln>
            <a:noFill/>
          </a:ln>
        </p:spPr>
      </p:pic>
    </p:spTree>
    <p:extLst>
      <p:ext uri="{BB962C8B-B14F-4D97-AF65-F5344CB8AC3E}">
        <p14:creationId xmlns:p14="http://schemas.microsoft.com/office/powerpoint/2010/main" val="56757304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1" y="228600"/>
            <a:ext cx="6781799" cy="461665"/>
          </a:xfrm>
          <a:prstGeom prst="rect">
            <a:avLst/>
          </a:prstGeom>
        </p:spPr>
        <p:txBody>
          <a:bodyPr wrap="square">
            <a:spAutoFit/>
          </a:bodyPr>
          <a:lstStyle/>
          <a:p>
            <a:r>
              <a:rPr lang="en-US" b="1" dirty="0"/>
              <a:t>Active power of bus-3 in the presence of </a:t>
            </a:r>
            <a:r>
              <a:rPr lang="en-US" b="1" dirty="0" err="1"/>
              <a:t>sssc</a:t>
            </a:r>
            <a:r>
              <a:rPr lang="en-US" b="1" dirty="0"/>
              <a:t>:</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781050"/>
            <a:ext cx="9144000" cy="6076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9380225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 y="152400"/>
            <a:ext cx="6553200" cy="461665"/>
          </a:xfrm>
          <a:prstGeom prst="rect">
            <a:avLst/>
          </a:prstGeom>
        </p:spPr>
        <p:txBody>
          <a:bodyPr wrap="square">
            <a:spAutoFit/>
          </a:bodyPr>
          <a:lstStyle/>
          <a:p>
            <a:r>
              <a:rPr lang="en-US" b="1" dirty="0" smtClean="0"/>
              <a:t>Reactive </a:t>
            </a:r>
            <a:r>
              <a:rPr lang="en-US" b="1" dirty="0"/>
              <a:t>power of bus-3 in the presence of </a:t>
            </a:r>
            <a:r>
              <a:rPr lang="en-US" b="1" dirty="0" err="1"/>
              <a:t>sssc</a:t>
            </a:r>
            <a:r>
              <a:rPr lang="en-US" b="1" dirty="0"/>
              <a:t>:</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42950"/>
            <a:ext cx="9296400" cy="5886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9113246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62000"/>
            <a:ext cx="9144000" cy="3600986"/>
          </a:xfrm>
          <a:prstGeom prst="rect">
            <a:avLst/>
          </a:prstGeom>
        </p:spPr>
        <p:txBody>
          <a:bodyPr wrap="square">
            <a:spAutoFit/>
          </a:bodyPr>
          <a:lstStyle/>
          <a:p>
            <a:pPr algn="just"/>
            <a:r>
              <a:rPr lang="en-US" b="1" dirty="0"/>
              <a:t>CONCLUSIONS:</a:t>
            </a:r>
            <a:endParaRPr lang="en-US" dirty="0"/>
          </a:p>
          <a:p>
            <a:pPr algn="just"/>
            <a:r>
              <a:rPr lang="en-US" dirty="0"/>
              <a:t>It has been found that the SSSC is capable of controlling the flow of power at a desired point on the transmission line. irrespective of the magnitude and phase of the line current. Based on obtained simulation results the performance of the SSSC has  been examined in a simple two-machine system simply on the selected bus-3, and applications of the SSSC will be extended in future to a complex and multi-machine  system  to  investigate  the problems  related  to  the  various  modes  of power oscillation in the power systems.</a:t>
            </a:r>
          </a:p>
        </p:txBody>
      </p:sp>
    </p:spTree>
    <p:extLst>
      <p:ext uri="{BB962C8B-B14F-4D97-AF65-F5344CB8AC3E}">
        <p14:creationId xmlns:p14="http://schemas.microsoft.com/office/powerpoint/2010/main" val="1650285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WordArt 2"/>
          <p:cNvSpPr>
            <a:spLocks noChangeArrowheads="1" noChangeShapeType="1" noTextEdit="1"/>
          </p:cNvSpPr>
          <p:nvPr/>
        </p:nvSpPr>
        <p:spPr bwMode="auto">
          <a:xfrm>
            <a:off x="1066800" y="762000"/>
            <a:ext cx="7772400" cy="4800600"/>
          </a:xfrm>
          <a:prstGeom prst="rect">
            <a:avLst/>
          </a:prstGeom>
        </p:spPr>
        <p:txBody>
          <a:bodyPr wrap="none" fromWordArt="1">
            <a:prstTxWarp prst="textPlain">
              <a:avLst>
                <a:gd name="adj" fmla="val 50000"/>
              </a:avLst>
            </a:prstTxWarp>
          </a:bodyPr>
          <a:lstStyle/>
          <a:p>
            <a:r>
              <a:rPr lang="en-US" sz="3600" kern="10">
                <a:ln w="12700">
                  <a:solidFill>
                    <a:srgbClr val="EAEAEA"/>
                  </a:solidFill>
                  <a:round/>
                  <a:headEnd/>
                  <a:tailEnd/>
                </a:ln>
                <a:gradFill rotWithShape="0">
                  <a:gsLst>
                    <a:gs pos="0">
                      <a:srgbClr val="A603AB"/>
                    </a:gs>
                    <a:gs pos="12000">
                      <a:srgbClr val="E81766"/>
                    </a:gs>
                    <a:gs pos="27000">
                      <a:srgbClr val="EE3F17"/>
                    </a:gs>
                    <a:gs pos="48000">
                      <a:srgbClr val="FFFF00"/>
                    </a:gs>
                    <a:gs pos="64999">
                      <a:srgbClr val="1A8D48"/>
                    </a:gs>
                    <a:gs pos="78999">
                      <a:srgbClr val="0819FB"/>
                    </a:gs>
                    <a:gs pos="100000">
                      <a:srgbClr val="A603AB"/>
                    </a:gs>
                  </a:gsLst>
                  <a:lin ang="0" scaled="1"/>
                </a:gradFill>
                <a:effectLst>
                  <a:outerShdw dist="35921" dir="2700000" sy="50000" kx="2115830" algn="bl" rotWithShape="0">
                    <a:srgbClr val="C0C0C0"/>
                  </a:outerShdw>
                </a:effectLst>
                <a:latin typeface="Arial Black"/>
              </a:rPr>
              <a:t>THAN'Q'</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WordArt 2"/>
          <p:cNvSpPr>
            <a:spLocks noChangeArrowheads="1" noChangeShapeType="1" noTextEdit="1"/>
          </p:cNvSpPr>
          <p:nvPr/>
        </p:nvSpPr>
        <p:spPr bwMode="auto">
          <a:xfrm>
            <a:off x="1219200" y="609600"/>
            <a:ext cx="7086600" cy="5410200"/>
          </a:xfrm>
          <a:prstGeom prst="rect">
            <a:avLst/>
          </a:prstGeom>
        </p:spPr>
        <p:txBody>
          <a:bodyPr wrap="none" fromWordArt="1">
            <a:prstTxWarp prst="textPlain">
              <a:avLst>
                <a:gd name="adj" fmla="val 50000"/>
              </a:avLst>
            </a:prstTxWarp>
          </a:bodyPr>
          <a:lstStyle/>
          <a:p>
            <a:r>
              <a:rPr lang="en-US" sz="3600" kern="10">
                <a:ln w="9525">
                  <a:noFill/>
                  <a:round/>
                  <a:headEnd/>
                  <a:tailEnd/>
                </a:ln>
                <a:gradFill rotWithShape="0">
                  <a:gsLst>
                    <a:gs pos="0">
                      <a:srgbClr val="FFFF00"/>
                    </a:gs>
                    <a:gs pos="100000">
                      <a:srgbClr val="FF9933"/>
                    </a:gs>
                  </a:gsLst>
                  <a:path path="rect">
                    <a:fillToRect l="50000" t="50000" r="50000" b="50000"/>
                  </a:path>
                </a:gradFill>
                <a:effectLst>
                  <a:outerShdw dist="35921" dir="2700000" algn="ctr" rotWithShape="0">
                    <a:srgbClr val="C0C0C0"/>
                  </a:outerShdw>
                </a:effectLst>
                <a:latin typeface="Impact"/>
              </a:rPr>
              <a:t>QUERIES </a:t>
            </a:r>
          </a:p>
          <a:p>
            <a:r>
              <a:rPr lang="en-US" sz="3600" kern="10">
                <a:ln w="9525">
                  <a:noFill/>
                  <a:round/>
                  <a:headEnd/>
                  <a:tailEnd/>
                </a:ln>
                <a:gradFill rotWithShape="0">
                  <a:gsLst>
                    <a:gs pos="0">
                      <a:srgbClr val="FFFF00"/>
                    </a:gs>
                    <a:gs pos="100000">
                      <a:srgbClr val="FF9933"/>
                    </a:gs>
                  </a:gsLst>
                  <a:path path="rect">
                    <a:fillToRect l="50000" t="50000" r="50000" b="50000"/>
                  </a:path>
                </a:gradFill>
                <a:effectLst>
                  <a:outerShdw dist="35921" dir="2700000" algn="ctr" rotWithShape="0">
                    <a:srgbClr val="C0C0C0"/>
                  </a:outerShdw>
                </a:effectLst>
                <a:latin typeface="Impact"/>
              </a:rPr>
              <a:t>PLEASE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71600" y="1905000"/>
            <a:ext cx="6477000" cy="3687163"/>
          </a:xfrm>
          <a:prstGeom prst="rect">
            <a:avLst/>
          </a:prstGeom>
        </p:spPr>
        <p:txBody>
          <a:bodyPr wrap="square">
            <a:spAutoFit/>
          </a:bodyPr>
          <a:lstStyle/>
          <a:p>
            <a:pPr algn="l">
              <a:lnSpc>
                <a:spcPct val="80000"/>
              </a:lnSpc>
              <a:buFont typeface="Wingdings" pitchFamily="2" charset="2"/>
              <a:buChar char="v"/>
            </a:pPr>
            <a:r>
              <a:rPr lang="en-US" altLang="zh-CN" sz="3200" dirty="0" smtClean="0">
                <a:ea typeface="宋体" charset="-122"/>
              </a:rPr>
              <a:t>Objectives</a:t>
            </a:r>
          </a:p>
          <a:p>
            <a:pPr algn="l">
              <a:lnSpc>
                <a:spcPct val="80000"/>
              </a:lnSpc>
              <a:buFont typeface="Wingdings" pitchFamily="2" charset="2"/>
              <a:buChar char="v"/>
            </a:pPr>
            <a:r>
              <a:rPr lang="en-US" altLang="zh-CN" sz="3200" dirty="0" smtClean="0">
                <a:ea typeface="宋体" charset="-122"/>
              </a:rPr>
              <a:t>FACTS-Technology</a:t>
            </a:r>
          </a:p>
          <a:p>
            <a:pPr algn="l">
              <a:lnSpc>
                <a:spcPct val="80000"/>
              </a:lnSpc>
              <a:buFont typeface="Wingdings" pitchFamily="2" charset="2"/>
              <a:buChar char="v"/>
            </a:pPr>
            <a:r>
              <a:rPr lang="en-US" altLang="zh-CN" sz="3200" dirty="0" smtClean="0">
                <a:ea typeface="宋体" charset="-122"/>
              </a:rPr>
              <a:t>INTRODUCTION</a:t>
            </a:r>
          </a:p>
          <a:p>
            <a:pPr algn="l">
              <a:lnSpc>
                <a:spcPct val="80000"/>
              </a:lnSpc>
              <a:buFont typeface="Wingdings" pitchFamily="2" charset="2"/>
              <a:buChar char="v"/>
            </a:pPr>
            <a:r>
              <a:rPr lang="en-US" altLang="zh-CN" sz="3200" dirty="0" smtClean="0">
                <a:ea typeface="宋体" charset="-122"/>
              </a:rPr>
              <a:t> Block diagram of SSSC Device</a:t>
            </a:r>
          </a:p>
          <a:p>
            <a:pPr algn="l">
              <a:lnSpc>
                <a:spcPct val="80000"/>
              </a:lnSpc>
              <a:buFont typeface="Wingdings" pitchFamily="2" charset="2"/>
              <a:buChar char="v"/>
            </a:pPr>
            <a:r>
              <a:rPr lang="en-US" altLang="zh-CN" sz="3200" dirty="0" smtClean="0">
                <a:ea typeface="宋体" charset="-122"/>
              </a:rPr>
              <a:t>OUTPUT  WAVEFORMS </a:t>
            </a:r>
          </a:p>
          <a:p>
            <a:pPr algn="l">
              <a:lnSpc>
                <a:spcPct val="80000"/>
              </a:lnSpc>
              <a:buFont typeface="Wingdings" pitchFamily="2" charset="2"/>
              <a:buChar char="v"/>
            </a:pPr>
            <a:r>
              <a:rPr lang="en-US" altLang="zh-CN" sz="3200" dirty="0" smtClean="0">
                <a:ea typeface="宋体" charset="-122"/>
              </a:rPr>
              <a:t>CONCLUSION</a:t>
            </a:r>
            <a:endParaRPr lang="en-US" altLang="zh-CN" sz="3200" dirty="0">
              <a:ea typeface="宋体" charset="-122"/>
            </a:endParaRPr>
          </a:p>
        </p:txBody>
      </p:sp>
      <p:sp>
        <p:nvSpPr>
          <p:cNvPr id="4" name="Rectangle 3"/>
          <p:cNvSpPr/>
          <p:nvPr/>
        </p:nvSpPr>
        <p:spPr>
          <a:xfrm>
            <a:off x="3200400" y="228600"/>
            <a:ext cx="2480167" cy="769441"/>
          </a:xfrm>
          <a:prstGeom prst="rect">
            <a:avLst/>
          </a:prstGeom>
        </p:spPr>
        <p:txBody>
          <a:bodyPr wrap="none">
            <a:spAutoFit/>
          </a:bodyPr>
          <a:lstStyle/>
          <a:p>
            <a:pPr lvl="1"/>
            <a:r>
              <a:rPr lang="en-US" altLang="zh-CN" sz="4400" dirty="0" smtClean="0">
                <a:solidFill>
                  <a:schemeClr val="tx2">
                    <a:lumMod val="95000"/>
                    <a:lumOff val="5000"/>
                  </a:schemeClr>
                </a:solidFill>
                <a:ea typeface="宋体" charset="-122"/>
              </a:rPr>
              <a:t>Outline</a:t>
            </a:r>
            <a:r>
              <a:rPr lang="en-US" altLang="zh-CN" sz="4400" dirty="0" smtClean="0">
                <a:ea typeface="宋体" charset="-122"/>
              </a:rPr>
              <a:t> </a:t>
            </a:r>
            <a:endParaRPr lang="en-US" sz="44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33400" y="1447800"/>
            <a:ext cx="8229600" cy="4708981"/>
          </a:xfrm>
          <a:prstGeom prst="rect">
            <a:avLst/>
          </a:prstGeom>
        </p:spPr>
        <p:txBody>
          <a:bodyPr wrap="square">
            <a:spAutoFit/>
          </a:bodyPr>
          <a:lstStyle/>
          <a:p>
            <a:pPr algn="just">
              <a:buFont typeface="Wingdings" pitchFamily="2" charset="2"/>
              <a:buChar char="Ø"/>
            </a:pPr>
            <a:r>
              <a:rPr lang="en-US" dirty="0" smtClean="0"/>
              <a:t>The main aim of the project is used to investigate the effect of  a static synchronous series compensator in controlling  active and reactive powers as well as damping power system oscillations  in transient mode.</a:t>
            </a:r>
          </a:p>
          <a:p>
            <a:pPr algn="just">
              <a:buFont typeface="Wingdings" pitchFamily="2" charset="2"/>
              <a:buChar char="Ø"/>
            </a:pPr>
            <a:r>
              <a:rPr lang="en-US" dirty="0" smtClean="0"/>
              <a:t> In this source of energy in the dc link  can supply or absorb reactive and active power from the line .</a:t>
            </a:r>
          </a:p>
          <a:p>
            <a:pPr algn="just">
              <a:buFont typeface="Wingdings" pitchFamily="2" charset="2"/>
              <a:buChar char="Ø"/>
            </a:pPr>
            <a:r>
              <a:rPr lang="en-US" dirty="0" smtClean="0"/>
              <a:t>Simulation results obtained for selected bus-3 in two machine power system </a:t>
            </a:r>
          </a:p>
          <a:p>
            <a:pPr algn="just">
              <a:buFont typeface="Wingdings" pitchFamily="2" charset="2"/>
              <a:buChar char="Ø"/>
            </a:pPr>
            <a:r>
              <a:rPr lang="en-US" dirty="0" smtClean="0"/>
              <a:t>SSSC is a one of the facts device controlling the power flows, achieving the active and reactive powers, damping oscillations appropriately.</a:t>
            </a:r>
            <a:endParaRPr lang="en-US" dirty="0"/>
          </a:p>
        </p:txBody>
      </p:sp>
      <p:sp>
        <p:nvSpPr>
          <p:cNvPr id="6" name="Rectangle 5"/>
          <p:cNvSpPr/>
          <p:nvPr/>
        </p:nvSpPr>
        <p:spPr>
          <a:xfrm>
            <a:off x="3505200" y="609600"/>
            <a:ext cx="1964000" cy="461665"/>
          </a:xfrm>
          <a:prstGeom prst="rect">
            <a:avLst/>
          </a:prstGeom>
        </p:spPr>
        <p:txBody>
          <a:bodyPr wrap="none">
            <a:spAutoFit/>
          </a:bodyPr>
          <a:lstStyle/>
          <a:p>
            <a:r>
              <a:rPr lang="en-US" b="1" dirty="0" smtClean="0"/>
              <a:t>OBJECTIVE</a:t>
            </a:r>
            <a:endParaRPr lang="en-US" b="1"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0" y="838200"/>
            <a:ext cx="8229600" cy="5890843"/>
          </a:xfrm>
          <a:prstGeom prst="rect">
            <a:avLst/>
          </a:prstGeom>
        </p:spPr>
        <p:txBody>
          <a:bodyPr wrap="square">
            <a:spAutoFit/>
          </a:bodyPr>
          <a:lstStyle/>
          <a:p>
            <a:pPr algn="just">
              <a:lnSpc>
                <a:spcPct val="80000"/>
              </a:lnSpc>
              <a:buFont typeface="Wingdings" pitchFamily="2" charset="2"/>
              <a:buChar char="Ø"/>
            </a:pPr>
            <a:r>
              <a:rPr lang="en-US" altLang="zh-CN" dirty="0" smtClean="0">
                <a:ea typeface="宋体" charset="-122"/>
              </a:rPr>
              <a:t>Flexible AC Transmission System (Facts) is a new integrated concept based on power electronic switching converters and dynamic controllers to enhance the system utilization and power transfer capacity as well as the stability, security, reliability and power quality of AC system interconnections.</a:t>
            </a:r>
          </a:p>
          <a:p>
            <a:pPr algn="just">
              <a:lnSpc>
                <a:spcPct val="80000"/>
              </a:lnSpc>
            </a:pPr>
            <a:endParaRPr lang="en-US" altLang="zh-CN" dirty="0" smtClean="0">
              <a:ea typeface="宋体" charset="-122"/>
            </a:endParaRPr>
          </a:p>
          <a:p>
            <a:pPr algn="just">
              <a:lnSpc>
                <a:spcPct val="80000"/>
              </a:lnSpc>
            </a:pPr>
            <a:endParaRPr lang="en-US" altLang="zh-CN" dirty="0" smtClean="0">
              <a:ea typeface="宋体" charset="-122"/>
            </a:endParaRPr>
          </a:p>
          <a:p>
            <a:pPr algn="just">
              <a:lnSpc>
                <a:spcPct val="80000"/>
              </a:lnSpc>
              <a:buFont typeface="Wingdings" pitchFamily="2" charset="2"/>
              <a:buNone/>
            </a:pPr>
            <a:r>
              <a:rPr lang="en-US" altLang="zh-CN" b="1" dirty="0" smtClean="0">
                <a:solidFill>
                  <a:schemeClr val="tx2"/>
                </a:solidFill>
                <a:ea typeface="宋体" charset="-122"/>
              </a:rPr>
              <a:t>Use </a:t>
            </a:r>
          </a:p>
          <a:p>
            <a:pPr algn="just">
              <a:lnSpc>
                <a:spcPct val="80000"/>
              </a:lnSpc>
              <a:buFont typeface="Wingdings" pitchFamily="2" charset="2"/>
              <a:buChar char="§"/>
            </a:pPr>
            <a:r>
              <a:rPr lang="en-US" altLang="zh-CN" dirty="0" smtClean="0">
                <a:ea typeface="宋体" charset="-122"/>
              </a:rPr>
              <a:t>Power Flow Control</a:t>
            </a:r>
          </a:p>
          <a:p>
            <a:pPr algn="just">
              <a:lnSpc>
                <a:spcPct val="80000"/>
              </a:lnSpc>
              <a:buFont typeface="Wingdings" pitchFamily="2" charset="2"/>
              <a:buChar char="§"/>
            </a:pPr>
            <a:r>
              <a:rPr lang="en-US" altLang="zh-CN" dirty="0" smtClean="0">
                <a:ea typeface="宋体" charset="-122"/>
              </a:rPr>
              <a:t>Series Compensation</a:t>
            </a:r>
          </a:p>
          <a:p>
            <a:pPr algn="just">
              <a:lnSpc>
                <a:spcPct val="80000"/>
              </a:lnSpc>
              <a:buFont typeface="Wingdings" pitchFamily="2" charset="2"/>
              <a:buChar char="§"/>
            </a:pPr>
            <a:r>
              <a:rPr lang="en-US" altLang="zh-CN" dirty="0" smtClean="0">
                <a:ea typeface="宋体" charset="-122"/>
              </a:rPr>
              <a:t>Voltage Regulation of Long Transmission System</a:t>
            </a:r>
          </a:p>
          <a:p>
            <a:pPr algn="just">
              <a:lnSpc>
                <a:spcPct val="80000"/>
              </a:lnSpc>
              <a:buFont typeface="Wingdings" pitchFamily="2" charset="2"/>
              <a:buChar char="§"/>
            </a:pPr>
            <a:r>
              <a:rPr lang="en-US" altLang="zh-CN" dirty="0" smtClean="0">
                <a:ea typeface="宋体" charset="-122"/>
              </a:rPr>
              <a:t>Economic Operation</a:t>
            </a:r>
          </a:p>
          <a:p>
            <a:pPr algn="just">
              <a:lnSpc>
                <a:spcPct val="80000"/>
              </a:lnSpc>
              <a:buFont typeface="Wingdings" pitchFamily="2" charset="2"/>
              <a:buChar char="§"/>
            </a:pPr>
            <a:r>
              <a:rPr lang="en-US" altLang="zh-CN" dirty="0" smtClean="0">
                <a:ea typeface="宋体" charset="-122"/>
              </a:rPr>
              <a:t>Voltage Stability Enhancement</a:t>
            </a:r>
          </a:p>
          <a:p>
            <a:pPr algn="just">
              <a:lnSpc>
                <a:spcPct val="80000"/>
              </a:lnSpc>
            </a:pPr>
            <a:r>
              <a:rPr lang="en-US" altLang="zh-CN" dirty="0" smtClean="0">
                <a:ea typeface="宋体" charset="-122"/>
              </a:rPr>
              <a:t> </a:t>
            </a:r>
            <a:endParaRPr lang="en-US" altLang="zh-CN" dirty="0">
              <a:ea typeface="宋体" charset="-122"/>
            </a:endParaRPr>
          </a:p>
        </p:txBody>
      </p:sp>
      <p:sp>
        <p:nvSpPr>
          <p:cNvPr id="3" name="Rectangle 2"/>
          <p:cNvSpPr/>
          <p:nvPr/>
        </p:nvSpPr>
        <p:spPr>
          <a:xfrm>
            <a:off x="609600" y="152400"/>
            <a:ext cx="3669852" cy="461665"/>
          </a:xfrm>
          <a:prstGeom prst="rect">
            <a:avLst/>
          </a:prstGeom>
        </p:spPr>
        <p:txBody>
          <a:bodyPr wrap="square">
            <a:spAutoFit/>
          </a:bodyPr>
          <a:lstStyle/>
          <a:p>
            <a:r>
              <a:rPr lang="en-US" b="1" dirty="0" smtClean="0"/>
              <a:t>FACTS TECHNOLOGY     </a:t>
            </a:r>
            <a:endParaRPr lang="en-US" b="1"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85800" y="1295400"/>
            <a:ext cx="8458200" cy="830997"/>
          </a:xfrm>
          <a:prstGeom prst="rect">
            <a:avLst/>
          </a:prstGeom>
        </p:spPr>
        <p:txBody>
          <a:bodyPr wrap="square">
            <a:spAutoFit/>
          </a:bodyPr>
          <a:lstStyle/>
          <a:p>
            <a:pPr algn="just">
              <a:buFont typeface="Wingdings" pitchFamily="2" charset="2"/>
              <a:buChar char="Ø"/>
            </a:pPr>
            <a:r>
              <a:rPr lang="en-US" dirty="0" smtClean="0"/>
              <a:t> Now a days there is a need for flexible and fast power flow control in the transmission system </a:t>
            </a:r>
            <a:endParaRPr lang="en-US" dirty="0"/>
          </a:p>
        </p:txBody>
      </p:sp>
      <p:sp>
        <p:nvSpPr>
          <p:cNvPr id="5" name="Rectangle 4"/>
          <p:cNvSpPr/>
          <p:nvPr/>
        </p:nvSpPr>
        <p:spPr>
          <a:xfrm>
            <a:off x="685800" y="2209800"/>
            <a:ext cx="8458200" cy="461665"/>
          </a:xfrm>
          <a:prstGeom prst="rect">
            <a:avLst/>
          </a:prstGeom>
        </p:spPr>
        <p:txBody>
          <a:bodyPr wrap="square">
            <a:spAutoFit/>
          </a:bodyPr>
          <a:lstStyle/>
          <a:p>
            <a:pPr algn="just">
              <a:buFont typeface="Wingdings" pitchFamily="2" charset="2"/>
              <a:buChar char="Ø"/>
            </a:pPr>
            <a:r>
              <a:rPr lang="en-US" dirty="0" smtClean="0"/>
              <a:t> This can be achieved by the usage of SSSC in power system </a:t>
            </a:r>
            <a:endParaRPr lang="en-US" dirty="0"/>
          </a:p>
        </p:txBody>
      </p:sp>
      <p:sp>
        <p:nvSpPr>
          <p:cNvPr id="6" name="Rectangle 5"/>
          <p:cNvSpPr/>
          <p:nvPr/>
        </p:nvSpPr>
        <p:spPr>
          <a:xfrm>
            <a:off x="685800" y="3048000"/>
            <a:ext cx="7391400" cy="830997"/>
          </a:xfrm>
          <a:prstGeom prst="rect">
            <a:avLst/>
          </a:prstGeom>
        </p:spPr>
        <p:txBody>
          <a:bodyPr wrap="square">
            <a:spAutoFit/>
          </a:bodyPr>
          <a:lstStyle/>
          <a:p>
            <a:pPr algn="just">
              <a:buFont typeface="Wingdings" pitchFamily="2" charset="2"/>
              <a:buChar char="Ø"/>
            </a:pPr>
            <a:r>
              <a:rPr lang="en-US" dirty="0" smtClean="0"/>
              <a:t>Basically SSSC is a member of Facts family						</a:t>
            </a:r>
            <a:endParaRPr lang="en-US" dirty="0"/>
          </a:p>
        </p:txBody>
      </p:sp>
      <p:sp>
        <p:nvSpPr>
          <p:cNvPr id="7" name="Rectangle 6"/>
          <p:cNvSpPr/>
          <p:nvPr/>
        </p:nvSpPr>
        <p:spPr>
          <a:xfrm>
            <a:off x="685800" y="4114800"/>
            <a:ext cx="8458200" cy="461665"/>
          </a:xfrm>
          <a:prstGeom prst="rect">
            <a:avLst/>
          </a:prstGeom>
        </p:spPr>
        <p:txBody>
          <a:bodyPr wrap="square">
            <a:spAutoFit/>
          </a:bodyPr>
          <a:lstStyle/>
          <a:p>
            <a:pPr algn="just">
              <a:buFont typeface="Wingdings" pitchFamily="2" charset="2"/>
              <a:buChar char="Ø"/>
            </a:pPr>
            <a:r>
              <a:rPr lang="en-US" dirty="0" smtClean="0"/>
              <a:t>SSSC consist of a solid state voltage source converter </a:t>
            </a:r>
            <a:endParaRPr lang="en-US" dirty="0"/>
          </a:p>
        </p:txBody>
      </p:sp>
      <p:sp>
        <p:nvSpPr>
          <p:cNvPr id="8" name="Rectangle 7"/>
          <p:cNvSpPr/>
          <p:nvPr/>
        </p:nvSpPr>
        <p:spPr>
          <a:xfrm>
            <a:off x="2971800" y="457200"/>
            <a:ext cx="2650085" cy="461665"/>
          </a:xfrm>
          <a:prstGeom prst="rect">
            <a:avLst/>
          </a:prstGeom>
        </p:spPr>
        <p:txBody>
          <a:bodyPr wrap="none">
            <a:spAutoFit/>
          </a:bodyPr>
          <a:lstStyle/>
          <a:p>
            <a:r>
              <a:rPr lang="en-IN" b="1" dirty="0" smtClean="0"/>
              <a:t>INTRODUCTION</a:t>
            </a:r>
            <a:endParaRPr lang="en-IN" b="1"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67243" y="144864"/>
            <a:ext cx="4572000" cy="892552"/>
          </a:xfrm>
          <a:prstGeom prst="rect">
            <a:avLst/>
          </a:prstGeom>
        </p:spPr>
        <p:txBody>
          <a:bodyPr>
            <a:spAutoFit/>
          </a:bodyPr>
          <a:lstStyle/>
          <a:p>
            <a:r>
              <a:rPr lang="en-US" b="1" dirty="0">
                <a:latin typeface="Algerian" pitchFamily="82" charset="0"/>
              </a:rPr>
              <a:t>Static  Synchronous Series </a:t>
            </a:r>
            <a:r>
              <a:rPr lang="en-US" sz="2800" b="1" dirty="0" smtClean="0">
                <a:latin typeface="Algerian" pitchFamily="82" charset="0"/>
              </a:rPr>
              <a:t>Compensator</a:t>
            </a:r>
            <a:endParaRPr lang="en-US" sz="2800" b="1" dirty="0"/>
          </a:p>
        </p:txBody>
      </p:sp>
      <p:sp>
        <p:nvSpPr>
          <p:cNvPr id="4" name="Rectangle 3"/>
          <p:cNvSpPr/>
          <p:nvPr/>
        </p:nvSpPr>
        <p:spPr>
          <a:xfrm>
            <a:off x="0" y="1295400"/>
            <a:ext cx="8991600" cy="5632311"/>
          </a:xfrm>
          <a:prstGeom prst="rect">
            <a:avLst/>
          </a:prstGeom>
        </p:spPr>
        <p:txBody>
          <a:bodyPr wrap="square">
            <a:spAutoFit/>
          </a:bodyPr>
          <a:lstStyle/>
          <a:p>
            <a:pPr marR="0" algn="just" eaLnBrk="1" hangingPunct="1">
              <a:buFont typeface="Wingdings" pitchFamily="2" charset="2"/>
              <a:buChar char="Ø"/>
            </a:pPr>
            <a:r>
              <a:rPr lang="en-US" dirty="0">
                <a:cs typeface="Times New Roman" pitchFamily="18" charset="0"/>
              </a:rPr>
              <a:t>This device work the same way as the STATCOM. It has a voltage source converter serially connected to a transmission line through a transformer. It is necessary an energy source to provide a continuous voltage through a condenser and to compensate the losses of the </a:t>
            </a:r>
            <a:r>
              <a:rPr lang="en-US" dirty="0" smtClean="0">
                <a:cs typeface="Times New Roman" pitchFamily="18" charset="0"/>
              </a:rPr>
              <a:t>VSC.</a:t>
            </a:r>
            <a:endParaRPr lang="en-US" dirty="0">
              <a:cs typeface="Times New Roman" pitchFamily="18" charset="0"/>
            </a:endParaRPr>
          </a:p>
          <a:p>
            <a:pPr marR="0" algn="just" eaLnBrk="1" hangingPunct="1">
              <a:buFont typeface="Wingdings" pitchFamily="2" charset="2"/>
              <a:buChar char="Ø"/>
            </a:pPr>
            <a:r>
              <a:rPr lang="en-US" dirty="0">
                <a:cs typeface="Times New Roman" pitchFamily="18" charset="0"/>
              </a:rPr>
              <a:t> A SSSC is able to exchange active and reactive power with the transmission system. But if our only aim is to balance the reactive power , the energy source could be quite small. The injected voltage can be controlled in phase and magnitude if we have an energy source that is big enough for the purpose</a:t>
            </a:r>
            <a:r>
              <a:rPr lang="en-US" dirty="0" smtClean="0">
                <a:cs typeface="Times New Roman" pitchFamily="18" charset="0"/>
              </a:rPr>
              <a:t>.</a:t>
            </a:r>
            <a:endParaRPr lang="en-US" dirty="0">
              <a:cs typeface="Times New Roman" pitchFamily="18" charset="0"/>
            </a:endParaRPr>
          </a:p>
          <a:p>
            <a:pPr marR="0" algn="just" eaLnBrk="1" hangingPunct="1">
              <a:buFont typeface="Wingdings" pitchFamily="2" charset="2"/>
              <a:buChar char="Ø"/>
            </a:pPr>
            <a:r>
              <a:rPr lang="en-US" dirty="0">
                <a:solidFill>
                  <a:schemeClr val="tx1">
                    <a:lumMod val="85000"/>
                    <a:lumOff val="15000"/>
                  </a:schemeClr>
                </a:solidFill>
                <a:cs typeface="Times New Roman" pitchFamily="18" charset="0"/>
              </a:rPr>
              <a:t>With reactive power compensation only the voltage is controllable, because the voltage vector forms 90º degrees with the line intensity. In this case the serial injected voltage can delay or advanced the line current. This means that the SSSC can be uniformly controlled in any value, in the VSC working slot.</a:t>
            </a:r>
          </a:p>
        </p:txBody>
      </p:sp>
    </p:spTree>
    <p:extLst>
      <p:ext uri="{BB962C8B-B14F-4D97-AF65-F5344CB8AC3E}">
        <p14:creationId xmlns:p14="http://schemas.microsoft.com/office/powerpoint/2010/main" val="18453946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Personal\Desktop\jk.png"/>
          <p:cNvPicPr>
            <a:picLocks noChangeAspect="1" noChangeArrowheads="1"/>
          </p:cNvPicPr>
          <p:nvPr/>
        </p:nvPicPr>
        <p:blipFill>
          <a:blip r:embed="rId3"/>
          <a:srcRect/>
          <a:stretch>
            <a:fillRect/>
          </a:stretch>
        </p:blipFill>
        <p:spPr bwMode="auto">
          <a:xfrm>
            <a:off x="457200" y="690265"/>
            <a:ext cx="8277299" cy="3119735"/>
          </a:xfrm>
          <a:prstGeom prst="rect">
            <a:avLst/>
          </a:prstGeom>
          <a:noFill/>
        </p:spPr>
      </p:pic>
      <p:sp>
        <p:nvSpPr>
          <p:cNvPr id="3" name="Rectangle 2"/>
          <p:cNvSpPr/>
          <p:nvPr/>
        </p:nvSpPr>
        <p:spPr>
          <a:xfrm>
            <a:off x="-1524000" y="228600"/>
            <a:ext cx="8147188" cy="461665"/>
          </a:xfrm>
          <a:prstGeom prst="rect">
            <a:avLst/>
          </a:prstGeom>
        </p:spPr>
        <p:txBody>
          <a:bodyPr wrap="square">
            <a:spAutoFit/>
          </a:bodyPr>
          <a:lstStyle/>
          <a:p>
            <a:r>
              <a:rPr lang="en-US" dirty="0" smtClean="0"/>
              <a:t>BLOCK DIAGRAM FOR SSSC :</a:t>
            </a:r>
            <a:endParaRPr lang="en-IN" dirty="0"/>
          </a:p>
        </p:txBody>
      </p:sp>
      <p:sp>
        <p:nvSpPr>
          <p:cNvPr id="2" name="Rectangle 1"/>
          <p:cNvSpPr/>
          <p:nvPr/>
        </p:nvSpPr>
        <p:spPr>
          <a:xfrm>
            <a:off x="0" y="4136410"/>
            <a:ext cx="9144000" cy="2492990"/>
          </a:xfrm>
          <a:prstGeom prst="rect">
            <a:avLst/>
          </a:prstGeom>
        </p:spPr>
        <p:txBody>
          <a:bodyPr wrap="square">
            <a:spAutoFit/>
          </a:bodyPr>
          <a:lstStyle/>
          <a:p>
            <a:pPr algn="just"/>
            <a:r>
              <a:rPr lang="en-US" dirty="0">
                <a:cs typeface="Times New Roman" pitchFamily="18" charset="0"/>
              </a:rPr>
              <a:t>The Static Synchronous Series Compensator (SSSC) uses a VSC </a:t>
            </a:r>
            <a:r>
              <a:rPr lang="en-US" dirty="0" smtClean="0">
                <a:cs typeface="Times New Roman" pitchFamily="18" charset="0"/>
              </a:rPr>
              <a:t>interfaced in </a:t>
            </a:r>
            <a:r>
              <a:rPr lang="en-US" dirty="0">
                <a:cs typeface="Times New Roman" pitchFamily="18" charset="0"/>
              </a:rPr>
              <a:t>series to a transmission line, as shown in the Figure</a:t>
            </a:r>
            <a:r>
              <a:rPr lang="en-US" dirty="0" smtClean="0">
                <a:cs typeface="Times New Roman" pitchFamily="18" charset="0"/>
              </a:rPr>
              <a:t>.</a:t>
            </a:r>
            <a:endParaRPr lang="en-US" dirty="0">
              <a:cs typeface="Times New Roman" pitchFamily="18" charset="0"/>
            </a:endParaRPr>
          </a:p>
          <a:p>
            <a:pPr algn="just"/>
            <a:r>
              <a:rPr lang="en-US" dirty="0">
                <a:cs typeface="Times New Roman" pitchFamily="18" charset="0"/>
              </a:rPr>
              <a:t>Again, the active power exchanged with the line has to be maintained at zero - hence, in steady state operation, SSSC is a functional equivalent of an infinitely variable series connected capacitor. The SSSC offers fast control and it is inherently neutral to sub-synchronous resonance.</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026" y="0"/>
            <a:ext cx="9444425"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064978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9143999" cy="6857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91140033"/>
      </p:ext>
    </p:extLst>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946</TotalTime>
  <Words>717</Words>
  <Application>Microsoft Office PowerPoint</Application>
  <PresentationFormat>On-screen Show (4:3)</PresentationFormat>
  <Paragraphs>75</Paragraphs>
  <Slides>19</Slides>
  <Notes>10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Default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Srinivas</dc:creator>
  <cp:lastModifiedBy>P.HAREESH</cp:lastModifiedBy>
  <cp:revision>75</cp:revision>
  <dcterms:created xsi:type="dcterms:W3CDTF">2004-02-23T18:20:37Z</dcterms:created>
  <dcterms:modified xsi:type="dcterms:W3CDTF">2014-04-25T00:34:31Z</dcterms:modified>
</cp:coreProperties>
</file>