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handoutMasterIdLst>
    <p:handoutMasterId r:id="rId41"/>
  </p:handoutMasterIdLst>
  <p:sldIdLst>
    <p:sldId id="287" r:id="rId2"/>
    <p:sldId id="263" r:id="rId3"/>
    <p:sldId id="264" r:id="rId4"/>
    <p:sldId id="265" r:id="rId5"/>
    <p:sldId id="319" r:id="rId6"/>
    <p:sldId id="303" r:id="rId7"/>
    <p:sldId id="271" r:id="rId8"/>
    <p:sldId id="321" r:id="rId9"/>
    <p:sldId id="322" r:id="rId10"/>
    <p:sldId id="270" r:id="rId11"/>
    <p:sldId id="277" r:id="rId12"/>
    <p:sldId id="278" r:id="rId13"/>
    <p:sldId id="279" r:id="rId14"/>
    <p:sldId id="280" r:id="rId15"/>
    <p:sldId id="282" r:id="rId16"/>
    <p:sldId id="281" r:id="rId17"/>
    <p:sldId id="285" r:id="rId18"/>
    <p:sldId id="283" r:id="rId19"/>
    <p:sldId id="284" r:id="rId20"/>
    <p:sldId id="286" r:id="rId21"/>
    <p:sldId id="308" r:id="rId22"/>
    <p:sldId id="310" r:id="rId23"/>
    <p:sldId id="311" r:id="rId24"/>
    <p:sldId id="300" r:id="rId25"/>
    <p:sldId id="301" r:id="rId26"/>
    <p:sldId id="302" r:id="rId27"/>
    <p:sldId id="312" r:id="rId28"/>
    <p:sldId id="313" r:id="rId29"/>
    <p:sldId id="314" r:id="rId30"/>
    <p:sldId id="315" r:id="rId31"/>
    <p:sldId id="299" r:id="rId32"/>
    <p:sldId id="298" r:id="rId33"/>
    <p:sldId id="307" r:id="rId34"/>
    <p:sldId id="291" r:id="rId35"/>
    <p:sldId id="306" r:id="rId36"/>
    <p:sldId id="288" r:id="rId37"/>
    <p:sldId id="323" r:id="rId38"/>
    <p:sldId id="262"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06CC42-83C9-4546-869E-77F952A0B7F7}" type="datetimeFigureOut">
              <a:rPr lang="en-US" smtClean="0"/>
              <a:pPr/>
              <a:t>4/25/2014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7F90288-791C-4320-B3BA-49BE20D22109}"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0DB1D0-8743-470A-94FC-3C0D77E56A9B}" type="datetimeFigureOut">
              <a:rPr lang="en-US" smtClean="0"/>
              <a:pPr/>
              <a:t>4/25/2014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90E2ED-0431-49FB-B575-5D450FBB9C6D}"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190E2ED-0431-49FB-B575-5D450FBB9C6D}"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D497C01-5B21-4BD8-AC4E-8731E57CBC9F}" type="datetime1">
              <a:rPr lang="en-US" smtClean="0"/>
              <a:pPr/>
              <a:t>4/25/2014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EC1C8CB-BDF8-43F4-B95A-9D2B0DB4D1F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A4C22DC-0477-493F-9972-7ADC97A72CAD}" type="datetime1">
              <a:rPr lang="en-US" smtClean="0"/>
              <a:pPr/>
              <a:t>4/25/2014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1C8CB-BDF8-43F4-B95A-9D2B0DB4D1F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384FD3-202C-4106-B88F-7E44B079F042}" type="datetime1">
              <a:rPr lang="en-US" smtClean="0"/>
              <a:pPr/>
              <a:t>4/25/2014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1C8CB-BDF8-43F4-B95A-9D2B0DB4D1F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FA374231-55F5-4DD8-83E9-8972EBC8EBBB}" type="datetime1">
              <a:rPr lang="en-US" smtClean="0"/>
              <a:pPr>
                <a:defRPr/>
              </a:pPr>
              <a:t>4/25/2014</a:t>
            </a:fld>
            <a:endParaRPr lang="en-IN"/>
          </a:p>
        </p:txBody>
      </p:sp>
      <p:sp>
        <p:nvSpPr>
          <p:cNvPr id="6" name="Rectangle 5"/>
          <p:cNvSpPr>
            <a:spLocks noGrp="1" noChangeArrowheads="1"/>
          </p:cNvSpPr>
          <p:nvPr>
            <p:ph type="ftr" sz="quarter" idx="11"/>
          </p:nvPr>
        </p:nvSpPr>
        <p:spPr>
          <a:ln/>
        </p:spPr>
        <p:txBody>
          <a:bodyPr/>
          <a:lstStyle>
            <a:lvl1pPr>
              <a:defRPr/>
            </a:lvl1pPr>
          </a:lstStyle>
          <a:p>
            <a:pPr>
              <a:defRPr/>
            </a:pPr>
            <a:endParaRPr lang="en-IN"/>
          </a:p>
        </p:txBody>
      </p:sp>
      <p:sp>
        <p:nvSpPr>
          <p:cNvPr id="7" name="Rectangle 6"/>
          <p:cNvSpPr>
            <a:spLocks noGrp="1" noChangeArrowheads="1"/>
          </p:cNvSpPr>
          <p:nvPr>
            <p:ph type="sldNum" sz="quarter" idx="12"/>
          </p:nvPr>
        </p:nvSpPr>
        <p:spPr>
          <a:ln/>
        </p:spPr>
        <p:txBody>
          <a:bodyPr/>
          <a:lstStyle>
            <a:lvl1pPr>
              <a:defRPr/>
            </a:lvl1pPr>
          </a:lstStyle>
          <a:p>
            <a:pPr>
              <a:defRPr/>
            </a:pPr>
            <a:fld id="{98D3503E-804F-48B1-B71D-4D604BD885E4}" type="slidenum">
              <a:rPr lang="en-IN"/>
              <a:pPr>
                <a:defRPr/>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FF1555C-6CAA-4B40-A995-8B054EC05252}" type="datetime1">
              <a:rPr lang="en-US" smtClean="0"/>
              <a:pPr/>
              <a:t>4/25/2014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1C8CB-BDF8-43F4-B95A-9D2B0DB4D1F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93B101D-97B8-47D1-8EAF-F9458E1D2119}" type="datetime1">
              <a:rPr lang="en-US" smtClean="0"/>
              <a:pPr/>
              <a:t>4/25/2014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1C8CB-BDF8-43F4-B95A-9D2B0DB4D1F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D780D4A-E74C-4F39-8B3A-5C779A03861C}" type="datetime1">
              <a:rPr lang="en-US" smtClean="0"/>
              <a:pPr/>
              <a:t>4/25/2014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C1C8CB-BDF8-43F4-B95A-9D2B0DB4D1F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1317830-C088-4D55-8400-30AF12D5283D}" type="datetime1">
              <a:rPr lang="en-US" smtClean="0"/>
              <a:pPr/>
              <a:t>4/25/2014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C1C8CB-BDF8-43F4-B95A-9D2B0DB4D1F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21C3458-422B-478D-B909-066E89280CCD}" type="datetime1">
              <a:rPr lang="en-US" smtClean="0"/>
              <a:pPr/>
              <a:t>4/25/2014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C1C8CB-BDF8-43F4-B95A-9D2B0DB4D1F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596077-FCD9-4D7F-A6A4-2E2AAB2146BB}" type="datetime1">
              <a:rPr lang="en-US" smtClean="0"/>
              <a:pPr/>
              <a:t>4/25/2014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C1C8CB-BDF8-43F4-B95A-9D2B0DB4D1F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61DC74B-C974-4A1B-BE1B-491C29735C21}" type="datetime1">
              <a:rPr lang="en-US" smtClean="0"/>
              <a:pPr/>
              <a:t>4/25/2014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C1C8CB-BDF8-43F4-B95A-9D2B0DB4D1F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59777CC-B3E0-48C1-94BC-23E332B643FD}" type="datetime1">
              <a:rPr lang="en-US" smtClean="0"/>
              <a:pPr/>
              <a:t>4/25/2014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5EC1C8CB-BDF8-43F4-B95A-9D2B0DB4D1F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E03059B-4692-4825-BD18-F598F2B89DF1}" type="datetime1">
              <a:rPr lang="en-US" smtClean="0"/>
              <a:pPr/>
              <a:t>4/25/2014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EC1C8CB-BDF8-43F4-B95A-9D2B0DB4D1F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2.xml"/><Relationship Id="rId5" Type="http://schemas.openxmlformats.org/officeDocument/2006/relationships/image" Target="../media/image10.wmf"/><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8229600" cy="2057400"/>
          </a:xfrm>
        </p:spPr>
        <p:txBody>
          <a:bodyPr>
            <a:normAutofit fontScale="90000"/>
          </a:bodyPr>
          <a:lstStyle/>
          <a:p>
            <a:pPr algn="ctr"/>
            <a:r>
              <a:rPr lang="en-IN" sz="2800" dirty="0" smtClean="0"/>
              <a:t>ST.ANN’S COLLEGE OF ENGINEERING AND TECHNOLOGY</a:t>
            </a:r>
            <a:r>
              <a:rPr lang="en-IN" sz="1400" dirty="0" smtClean="0"/>
              <a:t/>
            </a:r>
            <a:br>
              <a:rPr lang="en-IN" sz="1400" dirty="0" smtClean="0"/>
            </a:br>
            <a:r>
              <a:rPr lang="en-IN" sz="2000" dirty="0" smtClean="0"/>
              <a:t>         </a:t>
            </a:r>
            <a:r>
              <a:rPr lang="en-IN" sz="2700" dirty="0" smtClean="0"/>
              <a:t>DEPARTMENT OF ELECTRCAL AND ELECTRONICS ENGINEERING</a:t>
            </a:r>
            <a:br>
              <a:rPr lang="en-IN" sz="2700" dirty="0" smtClean="0"/>
            </a:br>
            <a:r>
              <a:rPr lang="en-IN" sz="1000" dirty="0" smtClean="0"/>
              <a:t/>
            </a:r>
            <a:br>
              <a:rPr lang="en-IN" sz="1000" dirty="0" smtClean="0"/>
            </a:br>
            <a:r>
              <a:rPr lang="en-IN" sz="2800" dirty="0" smtClean="0"/>
              <a:t>MAT LAB SIMULATION OF GRID CONNECTED PV SYSTEM USING </a:t>
            </a:r>
            <a:r>
              <a:rPr lang="en-IN" sz="3200" dirty="0" smtClean="0"/>
              <a:t>HYSTERESIS CURRENT CONTROL INVERTER</a:t>
            </a:r>
            <a:r>
              <a:rPr lang="en-IN" sz="1000" dirty="0" smtClean="0"/>
              <a:t/>
            </a:r>
            <a:br>
              <a:rPr lang="en-IN" sz="1000" dirty="0" smtClean="0"/>
            </a:br>
            <a:endParaRPr lang="en-IN" sz="1400" dirty="0"/>
          </a:p>
        </p:txBody>
      </p:sp>
      <p:sp>
        <p:nvSpPr>
          <p:cNvPr id="3" name="Content Placeholder 2"/>
          <p:cNvSpPr>
            <a:spLocks noGrp="1"/>
          </p:cNvSpPr>
          <p:nvPr>
            <p:ph idx="1"/>
          </p:nvPr>
        </p:nvSpPr>
        <p:spPr>
          <a:xfrm>
            <a:off x="457200" y="3352800"/>
            <a:ext cx="8458200" cy="2971800"/>
          </a:xfrm>
        </p:spPr>
        <p:txBody>
          <a:bodyPr>
            <a:normAutofit fontScale="92500" lnSpcReduction="10000"/>
          </a:bodyPr>
          <a:lstStyle/>
          <a:p>
            <a:pPr algn="r">
              <a:buNone/>
            </a:pPr>
            <a:r>
              <a:rPr lang="en-IN" sz="2300" dirty="0" smtClean="0"/>
              <a:t>PROJECT ASSOCIATES</a:t>
            </a:r>
          </a:p>
          <a:p>
            <a:pPr algn="r">
              <a:buNone/>
            </a:pPr>
            <a:r>
              <a:rPr lang="en-IN" sz="1900" dirty="0" smtClean="0"/>
              <a:t>N.LAKSHMI TIRUPATHAMMA </a:t>
            </a:r>
            <a:r>
              <a:rPr lang="en-IN" sz="1900" dirty="0" smtClean="0">
                <a:latin typeface="Times New Roman" pitchFamily="18" charset="0"/>
                <a:cs typeface="Times New Roman" pitchFamily="18" charset="0"/>
              </a:rPr>
              <a:t>(10F01A0285</a:t>
            </a:r>
            <a:r>
              <a:rPr lang="en-IN" sz="1900" dirty="0" smtClean="0"/>
              <a:t>)</a:t>
            </a:r>
          </a:p>
          <a:p>
            <a:pPr algn="r">
              <a:buNone/>
            </a:pPr>
            <a:r>
              <a:rPr lang="en-IN" sz="1900" dirty="0" smtClean="0"/>
              <a:t>       M.RAJESH                                      </a:t>
            </a:r>
            <a:r>
              <a:rPr lang="en-IN" sz="1900" dirty="0" smtClean="0">
                <a:latin typeface="Times New Roman" pitchFamily="18" charset="0"/>
                <a:cs typeface="Times New Roman" pitchFamily="18" charset="0"/>
              </a:rPr>
              <a:t>(10F01A0278)</a:t>
            </a:r>
          </a:p>
          <a:p>
            <a:pPr algn="r">
              <a:buNone/>
            </a:pPr>
            <a:r>
              <a:rPr lang="en-IN" sz="1900" dirty="0" smtClean="0"/>
              <a:t>      K.NAGA VAMSI                             </a:t>
            </a:r>
            <a:r>
              <a:rPr lang="en-IN" sz="1900" dirty="0" smtClean="0">
                <a:latin typeface="Times New Roman" pitchFamily="18" charset="0"/>
                <a:cs typeface="Times New Roman" pitchFamily="18" charset="0"/>
              </a:rPr>
              <a:t>(11F05A0212)</a:t>
            </a:r>
          </a:p>
          <a:p>
            <a:pPr algn="r">
              <a:buNone/>
            </a:pPr>
            <a:r>
              <a:rPr lang="en-IN" sz="1900" dirty="0" smtClean="0"/>
              <a:t>R.LOHITHA                                  </a:t>
            </a:r>
            <a:r>
              <a:rPr lang="en-IN" sz="1900" dirty="0" smtClean="0">
                <a:latin typeface="Times New Roman" pitchFamily="18" charset="0"/>
                <a:cs typeface="Times New Roman" pitchFamily="18" charset="0"/>
              </a:rPr>
              <a:t>(10F01A0297)</a:t>
            </a:r>
          </a:p>
          <a:p>
            <a:pPr algn="r">
              <a:buNone/>
            </a:pPr>
            <a:r>
              <a:rPr lang="en-IN" sz="1900" dirty="0" smtClean="0"/>
              <a:t> </a:t>
            </a:r>
            <a:endParaRPr lang="en-IN" sz="1800" dirty="0" smtClean="0"/>
          </a:p>
          <a:p>
            <a:pPr algn="r">
              <a:buNone/>
            </a:pPr>
            <a:r>
              <a:rPr lang="en-IN" sz="1800" dirty="0" smtClean="0"/>
              <a:t> </a:t>
            </a:r>
          </a:p>
          <a:p>
            <a:pPr>
              <a:buNone/>
            </a:pPr>
            <a:r>
              <a:rPr lang="en-IN" sz="1800" dirty="0" smtClean="0"/>
              <a:t>UNDER THE GUIDENCE OF</a:t>
            </a:r>
          </a:p>
          <a:p>
            <a:pPr>
              <a:buNone/>
            </a:pPr>
            <a:r>
              <a:rPr lang="en-IN" sz="1800" dirty="0" smtClean="0"/>
              <a:t>Mr. P.SRAVAN KUMAR </a:t>
            </a:r>
            <a:r>
              <a:rPr lang="en-IN" sz="1200" dirty="0" smtClean="0"/>
              <a:t>M.Tech </a:t>
            </a:r>
          </a:p>
          <a:p>
            <a:pPr>
              <a:buNone/>
            </a:pPr>
            <a:r>
              <a:rPr lang="en-IN" sz="1100" dirty="0" smtClean="0"/>
              <a:t>                                                                    </a:t>
            </a:r>
          </a:p>
        </p:txBody>
      </p:sp>
      <p:pic>
        <p:nvPicPr>
          <p:cNvPr id="4" name="Picture 3" descr="C:\Documents and Settings\Ram Teja\My Documents\My Pictures\sacet logo.bmp"/>
          <p:cNvPicPr/>
          <p:nvPr/>
        </p:nvPicPr>
        <p:blipFill>
          <a:blip r:embed="rId2" cstate="print"/>
          <a:srcRect/>
          <a:stretch>
            <a:fillRect/>
          </a:stretch>
        </p:blipFill>
        <p:spPr bwMode="auto">
          <a:xfrm>
            <a:off x="762000" y="2743200"/>
            <a:ext cx="2743200" cy="22860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5EC1C8CB-BDF8-43F4-B95A-9D2B0DB4D1F4}" type="slidenum">
              <a:rPr lang="en-US" smtClean="0"/>
              <a:pPr/>
              <a:t>1</a:t>
            </a:fld>
            <a:endParaRPr lang="en-US"/>
          </a:p>
        </p:txBody>
      </p:sp>
      <p:sp>
        <p:nvSpPr>
          <p:cNvPr id="6" name="Rectangle 5"/>
          <p:cNvSpPr/>
          <p:nvPr/>
        </p:nvSpPr>
        <p:spPr>
          <a:xfrm flipH="1">
            <a:off x="6248400" y="2743200"/>
            <a:ext cx="1524000" cy="369332"/>
          </a:xfrm>
          <a:prstGeom prst="rect">
            <a:avLst/>
          </a:prstGeom>
        </p:spPr>
        <p:txBody>
          <a:bodyPr wrap="square">
            <a:spAutoFit/>
          </a:bodyPr>
          <a:lstStyle/>
          <a:p>
            <a:r>
              <a:rPr lang="en-IN" dirty="0" smtClean="0"/>
              <a:t>BATCH-</a:t>
            </a:r>
            <a:r>
              <a:rPr lang="en-IN" dirty="0" smtClean="0">
                <a:latin typeface="Times New Roman" pitchFamily="18" charset="0"/>
                <a:cs typeface="Times New Roman" pitchFamily="18" charset="0"/>
              </a:rPr>
              <a:t>5</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sz="half" idx="1"/>
          </p:nvPr>
        </p:nvSpPr>
        <p:spPr/>
        <p:txBody>
          <a:bodyPr/>
          <a:lstStyle/>
          <a:p>
            <a:pPr eaLnBrk="1" hangingPunct="1">
              <a:buFontTx/>
              <a:buNone/>
            </a:pPr>
            <a:r>
              <a:rPr lang="en-US" sz="2800" b="1" i="1" smtClean="0">
                <a:solidFill>
                  <a:srgbClr val="BB1717"/>
                </a:solidFill>
              </a:rPr>
              <a:t>			</a:t>
            </a:r>
            <a:r>
              <a:rPr lang="en-US" sz="2000" b="1" i="1" smtClean="0">
                <a:solidFill>
                  <a:srgbClr val="BB1717"/>
                </a:solidFill>
              </a:rPr>
              <a:t>	</a:t>
            </a:r>
            <a:endParaRPr lang="en-US" sz="2000" b="1" i="1" u="sng" smtClean="0">
              <a:solidFill>
                <a:srgbClr val="BB1717"/>
              </a:solidFill>
            </a:endParaRPr>
          </a:p>
        </p:txBody>
      </p:sp>
      <p:sp>
        <p:nvSpPr>
          <p:cNvPr id="101381" name="Text Box 5"/>
          <p:cNvSpPr txBox="1">
            <a:spLocks noChangeArrowheads="1"/>
          </p:cNvSpPr>
          <p:nvPr/>
        </p:nvSpPr>
        <p:spPr bwMode="auto">
          <a:xfrm>
            <a:off x="5257800" y="2209800"/>
            <a:ext cx="2623026" cy="400110"/>
          </a:xfrm>
          <a:prstGeom prst="rect">
            <a:avLst/>
          </a:prstGeom>
          <a:noFill/>
          <a:ln w="9525">
            <a:noFill/>
            <a:miter lim="800000"/>
            <a:headEnd/>
            <a:tailEnd/>
          </a:ln>
        </p:spPr>
        <p:txBody>
          <a:bodyPr wrap="none">
            <a:spAutoFit/>
          </a:bodyPr>
          <a:lstStyle/>
          <a:p>
            <a:pPr eaLnBrk="0" hangingPunct="0"/>
            <a:r>
              <a:rPr lang="en-US" sz="2000" dirty="0" smtClean="0"/>
              <a:t>     Stand </a:t>
            </a:r>
            <a:r>
              <a:rPr lang="en-US" sz="2000" dirty="0"/>
              <a:t>alone system</a:t>
            </a:r>
          </a:p>
        </p:txBody>
      </p:sp>
      <p:sp>
        <p:nvSpPr>
          <p:cNvPr id="101382" name="Text Box 6"/>
          <p:cNvSpPr txBox="1">
            <a:spLocks noChangeArrowheads="1"/>
          </p:cNvSpPr>
          <p:nvPr/>
        </p:nvSpPr>
        <p:spPr bwMode="auto">
          <a:xfrm>
            <a:off x="5562600" y="4876800"/>
            <a:ext cx="2778125" cy="396875"/>
          </a:xfrm>
          <a:prstGeom prst="rect">
            <a:avLst/>
          </a:prstGeom>
          <a:noFill/>
          <a:ln w="9525">
            <a:noFill/>
            <a:miter lim="800000"/>
            <a:headEnd/>
            <a:tailEnd/>
          </a:ln>
        </p:spPr>
        <p:txBody>
          <a:bodyPr wrap="none">
            <a:spAutoFit/>
          </a:bodyPr>
          <a:lstStyle/>
          <a:p>
            <a:pPr eaLnBrk="0" hangingPunct="0"/>
            <a:r>
              <a:rPr lang="en-US" sz="2000" dirty="0"/>
              <a:t>Grid connected system</a:t>
            </a:r>
          </a:p>
        </p:txBody>
      </p:sp>
      <p:sp>
        <p:nvSpPr>
          <p:cNvPr id="11271" name="Text Box 7"/>
          <p:cNvSpPr txBox="1">
            <a:spLocks noChangeArrowheads="1"/>
          </p:cNvSpPr>
          <p:nvPr/>
        </p:nvSpPr>
        <p:spPr bwMode="auto">
          <a:xfrm>
            <a:off x="-381000" y="609600"/>
            <a:ext cx="10058400" cy="855619"/>
          </a:xfrm>
          <a:prstGeom prst="rect">
            <a:avLst/>
          </a:prstGeom>
          <a:noFill/>
          <a:ln w="9525" algn="ctr">
            <a:noFill/>
            <a:miter lim="800000"/>
            <a:headEnd/>
            <a:tailEnd/>
          </a:ln>
        </p:spPr>
        <p:txBody>
          <a:bodyPr>
            <a:spAutoFit/>
          </a:bodyPr>
          <a:lstStyle/>
          <a:p>
            <a:pPr marL="2057400" indent="-228600">
              <a:spcBef>
                <a:spcPct val="20000"/>
              </a:spcBef>
            </a:pPr>
            <a:r>
              <a:rPr lang="en-US" sz="2800" b="1" dirty="0">
                <a:solidFill>
                  <a:srgbClr val="FF0000"/>
                </a:solidFill>
                <a:latin typeface="Times New Roman" pitchFamily="18" charset="0"/>
                <a:cs typeface="Times New Roman" pitchFamily="18" charset="0"/>
              </a:rPr>
              <a:t>     </a:t>
            </a:r>
            <a:r>
              <a:rPr lang="en-US" sz="2800" b="1" dirty="0">
                <a:solidFill>
                  <a:schemeClr val="tx2"/>
                </a:solidFill>
                <a:latin typeface="Times New Roman" pitchFamily="18" charset="0"/>
                <a:cs typeface="Times New Roman" pitchFamily="18" charset="0"/>
              </a:rPr>
              <a:t>Types of  PV System</a:t>
            </a:r>
          </a:p>
          <a:p>
            <a:pPr marL="2057400" indent="-228600">
              <a:spcBef>
                <a:spcPct val="20000"/>
              </a:spcBef>
            </a:pPr>
            <a:endParaRPr lang="en-US" dirty="0">
              <a:solidFill>
                <a:srgbClr val="FF0000"/>
              </a:solidFill>
            </a:endParaRPr>
          </a:p>
        </p:txBody>
      </p:sp>
      <p:sp>
        <p:nvSpPr>
          <p:cNvPr id="8" name="Rectangle 7"/>
          <p:cNvSpPr/>
          <p:nvPr/>
        </p:nvSpPr>
        <p:spPr>
          <a:xfrm>
            <a:off x="7162800" y="152400"/>
            <a:ext cx="1249060" cy="369332"/>
          </a:xfrm>
          <a:prstGeom prst="rect">
            <a:avLst/>
          </a:prstGeom>
        </p:spPr>
        <p:txBody>
          <a:bodyPr wrap="none">
            <a:spAutoFit/>
          </a:bodyPr>
          <a:lstStyle/>
          <a:p>
            <a:r>
              <a:rPr lang="en-US" b="1" i="1" dirty="0" smtClean="0">
                <a:latin typeface="Times New Roman" pitchFamily="18" charset="0"/>
                <a:cs typeface="Times New Roman" pitchFamily="18" charset="0"/>
              </a:rPr>
              <a:t>continue…</a:t>
            </a:r>
            <a:endParaRPr lang="en-US" dirty="0"/>
          </a:p>
        </p:txBody>
      </p:sp>
      <p:sp>
        <p:nvSpPr>
          <p:cNvPr id="9" name="Slide Number Placeholder 8"/>
          <p:cNvSpPr>
            <a:spLocks noGrp="1"/>
          </p:cNvSpPr>
          <p:nvPr>
            <p:ph type="sldNum" sz="quarter" idx="12"/>
          </p:nvPr>
        </p:nvSpPr>
        <p:spPr/>
        <p:txBody>
          <a:bodyPr/>
          <a:lstStyle/>
          <a:p>
            <a:pPr>
              <a:defRPr/>
            </a:pPr>
            <a:fld id="{98D3503E-804F-48B1-B71D-4D604BD885E4}" type="slidenum">
              <a:rPr lang="en-IN" smtClean="0"/>
              <a:pPr>
                <a:defRPr/>
              </a:pPr>
              <a:t>10</a:t>
            </a:fld>
            <a:endParaRPr lang="en-IN"/>
          </a:p>
        </p:txBody>
      </p:sp>
      <p:pic>
        <p:nvPicPr>
          <p:cNvPr id="10" name="Picture 9"/>
          <p:cNvPicPr/>
          <p:nvPr/>
        </p:nvPicPr>
        <p:blipFill>
          <a:blip r:embed="rId2"/>
          <a:srcRect/>
          <a:stretch>
            <a:fillRect/>
          </a:stretch>
        </p:blipFill>
        <p:spPr bwMode="auto">
          <a:xfrm>
            <a:off x="152401" y="1219200"/>
            <a:ext cx="4952999" cy="2718391"/>
          </a:xfrm>
          <a:prstGeom prst="rect">
            <a:avLst/>
          </a:prstGeom>
          <a:noFill/>
          <a:ln w="9525">
            <a:noFill/>
            <a:miter lim="800000"/>
            <a:headEnd/>
            <a:tailEnd/>
          </a:ln>
        </p:spPr>
      </p:pic>
      <p:pic>
        <p:nvPicPr>
          <p:cNvPr id="11" name="Picture 10" descr="http://www.leonics.com/system/solar_photovoltaic/solar_grid_tie_system/image/solar_grid_tie_system_en.gif"/>
          <p:cNvPicPr/>
          <p:nvPr/>
        </p:nvPicPr>
        <p:blipFill>
          <a:blip r:embed="rId3"/>
          <a:srcRect/>
          <a:stretch>
            <a:fillRect/>
          </a:stretch>
        </p:blipFill>
        <p:spPr bwMode="auto">
          <a:xfrm>
            <a:off x="152400" y="3962400"/>
            <a:ext cx="5181600" cy="2774834"/>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1381">
                                            <p:txEl>
                                              <p:pRg st="0" end="0"/>
                                            </p:txEl>
                                          </p:spTgt>
                                        </p:tgtEl>
                                        <p:attrNameLst>
                                          <p:attrName>style.visibility</p:attrName>
                                        </p:attrNameLst>
                                      </p:cBhvr>
                                      <p:to>
                                        <p:strVal val="visible"/>
                                      </p:to>
                                    </p:set>
                                    <p:animEffect transition="in" filter="checkerboard(across)">
                                      <p:cBhvr>
                                        <p:cTn id="7" dur="500"/>
                                        <p:tgtEl>
                                          <p:spTgt spid="1013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1382"/>
                                        </p:tgtEl>
                                        <p:attrNameLst>
                                          <p:attrName>style.visibility</p:attrName>
                                        </p:attrNameLst>
                                      </p:cBhvr>
                                      <p:to>
                                        <p:strVal val="visible"/>
                                      </p:to>
                                    </p:set>
                                    <p:animEffect transition="in" filter="checkerboard(across)">
                                      <p:cBhvr>
                                        <p:cTn id="12" dur="500"/>
                                        <p:tgtEl>
                                          <p:spTgt spid="101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533400" y="1143000"/>
            <a:ext cx="8229600" cy="1143000"/>
          </a:xfrm>
        </p:spPr>
        <p:txBody>
          <a:bodyPr>
            <a:normAutofit fontScale="90000"/>
          </a:bodyPr>
          <a:lstStyle/>
          <a:p>
            <a:pPr algn="ct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600" b="1" dirty="0" smtClean="0">
                <a:latin typeface="Times New Roman" pitchFamily="18" charset="0"/>
                <a:cs typeface="Times New Roman" pitchFamily="18" charset="0"/>
              </a:rPr>
              <a:t>Modeling of solar PV system </a:t>
            </a: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000" dirty="0" smtClean="0">
                <a:latin typeface="Times New Roman" pitchFamily="18" charset="0"/>
                <a:cs typeface="Times New Roman" pitchFamily="18" charset="0"/>
              </a:rPr>
              <a:t/>
            </a:r>
            <a:br>
              <a:rPr lang="en-US" sz="3000" dirty="0" smtClean="0">
                <a:latin typeface="Times New Roman" pitchFamily="18" charset="0"/>
                <a:cs typeface="Times New Roman" pitchFamily="18" charset="0"/>
              </a:rPr>
            </a:br>
            <a:endParaRPr lang="en-US" sz="3000" dirty="0" smtClean="0">
              <a:latin typeface="Times New Roman" pitchFamily="18" charset="0"/>
              <a:cs typeface="Times New Roman" pitchFamily="18" charset="0"/>
            </a:endParaRPr>
          </a:p>
        </p:txBody>
      </p:sp>
      <p:pic>
        <p:nvPicPr>
          <p:cNvPr id="16387" name="Picture 3"/>
          <p:cNvPicPr>
            <a:picLocks noChangeAspect="1" noChangeArrowheads="1"/>
          </p:cNvPicPr>
          <p:nvPr/>
        </p:nvPicPr>
        <p:blipFill>
          <a:blip r:embed="rId2"/>
          <a:srcRect/>
          <a:stretch>
            <a:fillRect/>
          </a:stretch>
        </p:blipFill>
        <p:spPr bwMode="auto">
          <a:xfrm>
            <a:off x="1981200" y="1905000"/>
            <a:ext cx="5257800" cy="3200400"/>
          </a:xfrm>
          <a:prstGeom prst="rect">
            <a:avLst/>
          </a:prstGeom>
          <a:noFill/>
          <a:ln w="9525">
            <a:noFill/>
            <a:miter lim="800000"/>
            <a:headEnd/>
            <a:tailEnd/>
          </a:ln>
        </p:spPr>
      </p:pic>
      <p:sp>
        <p:nvSpPr>
          <p:cNvPr id="6" name="Rectangle 5"/>
          <p:cNvSpPr/>
          <p:nvPr/>
        </p:nvSpPr>
        <p:spPr>
          <a:xfrm>
            <a:off x="2819400" y="5181600"/>
            <a:ext cx="4267200" cy="369332"/>
          </a:xfrm>
          <a:prstGeom prst="rect">
            <a:avLst/>
          </a:prstGeom>
        </p:spPr>
        <p:txBody>
          <a:bodyPr wrap="square">
            <a:spAutoFit/>
          </a:bodyPr>
          <a:lstStyle/>
          <a:p>
            <a:r>
              <a:rPr lang="en-US" dirty="0" smtClean="0">
                <a:latin typeface="Times New Roman" pitchFamily="18" charset="0"/>
                <a:cs typeface="Times New Roman" pitchFamily="18" charset="0"/>
              </a:rPr>
              <a:t>Figure: </a:t>
            </a:r>
            <a:r>
              <a:rPr lang="en-US" sz="1600" dirty="0" smtClean="0">
                <a:latin typeface="Times New Roman" pitchFamily="18" charset="0"/>
                <a:cs typeface="Times New Roman" pitchFamily="18" charset="0"/>
              </a:rPr>
              <a:t>Circuit diagram of solar PV module</a:t>
            </a:r>
            <a:endParaRPr lang="en-US" sz="1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304800"/>
            <a:ext cx="8229600" cy="1143000"/>
          </a:xfrm>
        </p:spPr>
        <p:txBody>
          <a:bodyPr>
            <a:normAutofit/>
          </a:bodyPr>
          <a:lstStyle/>
          <a:p>
            <a:r>
              <a:rPr lang="en-US" sz="2800" dirty="0" smtClean="0">
                <a:latin typeface="Times New Roman" pitchFamily="18" charset="0"/>
                <a:cs typeface="Times New Roman" pitchFamily="18" charset="0"/>
              </a:rPr>
              <a:t>Mathematical Modeling of PV cell</a:t>
            </a:r>
          </a:p>
        </p:txBody>
      </p:sp>
      <p:sp>
        <p:nvSpPr>
          <p:cNvPr id="17411" name="Content Placeholder 2"/>
          <p:cNvSpPr>
            <a:spLocks noGrp="1"/>
          </p:cNvSpPr>
          <p:nvPr>
            <p:ph idx="1"/>
          </p:nvPr>
        </p:nvSpPr>
        <p:spPr>
          <a:xfrm>
            <a:off x="457200" y="1600200"/>
            <a:ext cx="8229600" cy="4419600"/>
          </a:xfrm>
        </p:spPr>
        <p:txBody>
          <a:bodyPr>
            <a:normAutofit fontScale="92500" lnSpcReduction="10000"/>
          </a:bodyPr>
          <a:lstStyle/>
          <a:p>
            <a:pPr eaLnBrk="1" hangingPunct="1">
              <a:buFontTx/>
              <a:buNone/>
            </a:pPr>
            <a:r>
              <a:rPr lang="en-IN" sz="2400" dirty="0" smtClean="0">
                <a:latin typeface="Times New Roman" pitchFamily="18" charset="0"/>
                <a:cs typeface="Times New Roman" pitchFamily="18" charset="0"/>
              </a:rPr>
              <a:t>I = I</a:t>
            </a:r>
            <a:r>
              <a:rPr lang="en-IN" sz="2400" baseline="-25000" dirty="0" smtClean="0">
                <a:latin typeface="Times New Roman" pitchFamily="18" charset="0"/>
                <a:cs typeface="Times New Roman" pitchFamily="18" charset="0"/>
              </a:rPr>
              <a:t>L</a:t>
            </a:r>
            <a:r>
              <a:rPr lang="en-IN" sz="2400" dirty="0" smtClean="0">
                <a:latin typeface="Times New Roman" pitchFamily="18" charset="0"/>
                <a:cs typeface="Times New Roman" pitchFamily="18" charset="0"/>
              </a:rPr>
              <a:t> - I</a:t>
            </a:r>
            <a:r>
              <a:rPr lang="en-IN" sz="2400" baseline="-25000" dirty="0" smtClean="0">
                <a:latin typeface="Times New Roman" pitchFamily="18" charset="0"/>
                <a:cs typeface="Times New Roman" pitchFamily="18" charset="0"/>
              </a:rPr>
              <a:t>0</a:t>
            </a:r>
            <a:r>
              <a:rPr lang="en-IN" sz="2400" dirty="0" smtClean="0">
                <a:latin typeface="Times New Roman" pitchFamily="18" charset="0"/>
                <a:cs typeface="Times New Roman" pitchFamily="18" charset="0"/>
              </a:rPr>
              <a:t>(</a:t>
            </a:r>
            <a:r>
              <a:rPr lang="en-IN" sz="2400" dirty="0" err="1" smtClean="0">
                <a:latin typeface="Times New Roman" pitchFamily="18" charset="0"/>
                <a:cs typeface="Times New Roman" pitchFamily="18" charset="0"/>
              </a:rPr>
              <a:t>e</a:t>
            </a:r>
            <a:r>
              <a:rPr lang="en-IN" sz="2400" baseline="30000" dirty="0" err="1" smtClean="0">
                <a:latin typeface="Times New Roman" pitchFamily="18" charset="0"/>
                <a:cs typeface="Times New Roman" pitchFamily="18" charset="0"/>
              </a:rPr>
              <a:t>q</a:t>
            </a:r>
            <a:r>
              <a:rPr lang="en-IN" sz="2400" baseline="30000" dirty="0" smtClean="0">
                <a:latin typeface="Times New Roman" pitchFamily="18" charset="0"/>
                <a:cs typeface="Times New Roman" pitchFamily="18" charset="0"/>
              </a:rPr>
              <a:t>(V +IRS)/nkT</a:t>
            </a:r>
            <a:r>
              <a:rPr lang="en-IN" sz="2400" dirty="0" smtClean="0">
                <a:latin typeface="Times New Roman" pitchFamily="18" charset="0"/>
                <a:cs typeface="Times New Roman" pitchFamily="18" charset="0"/>
              </a:rPr>
              <a:t> - 1)			(1)</a:t>
            </a:r>
          </a:p>
          <a:p>
            <a:pPr eaLnBrk="1" hangingPunct="1">
              <a:buFontTx/>
              <a:buNone/>
            </a:pPr>
            <a:r>
              <a:rPr lang="en-IN" sz="2400" dirty="0" smtClean="0">
                <a:latin typeface="Times New Roman" pitchFamily="18" charset="0"/>
                <a:cs typeface="Times New Roman" pitchFamily="18" charset="0"/>
              </a:rPr>
              <a:t>I</a:t>
            </a:r>
            <a:r>
              <a:rPr lang="en-IN" sz="2400" baseline="-25000" dirty="0" smtClean="0">
                <a:latin typeface="Times New Roman" pitchFamily="18" charset="0"/>
                <a:cs typeface="Times New Roman" pitchFamily="18" charset="0"/>
              </a:rPr>
              <a:t>L</a:t>
            </a:r>
            <a:r>
              <a:rPr lang="en-IN" sz="2400" dirty="0" smtClean="0">
                <a:latin typeface="Times New Roman" pitchFamily="18" charset="0"/>
                <a:cs typeface="Times New Roman" pitchFamily="18" charset="0"/>
              </a:rPr>
              <a:t> = I</a:t>
            </a:r>
            <a:r>
              <a:rPr lang="en-IN" sz="2400" baseline="-25000" dirty="0" smtClean="0">
                <a:latin typeface="Times New Roman" pitchFamily="18" charset="0"/>
                <a:cs typeface="Times New Roman" pitchFamily="18" charset="0"/>
              </a:rPr>
              <a:t>L</a:t>
            </a:r>
            <a:r>
              <a:rPr lang="en-IN" sz="2400" dirty="0" smtClean="0">
                <a:latin typeface="Times New Roman" pitchFamily="18" charset="0"/>
                <a:cs typeface="Times New Roman" pitchFamily="18" charset="0"/>
              </a:rPr>
              <a:t>(T</a:t>
            </a:r>
            <a:r>
              <a:rPr lang="en-IN" sz="2400" baseline="-25000" dirty="0" smtClean="0">
                <a:latin typeface="Times New Roman" pitchFamily="18" charset="0"/>
                <a:cs typeface="Times New Roman" pitchFamily="18" charset="0"/>
              </a:rPr>
              <a:t>1</a:t>
            </a:r>
            <a:r>
              <a:rPr lang="en-IN" sz="2400" dirty="0" smtClean="0">
                <a:latin typeface="Times New Roman" pitchFamily="18" charset="0"/>
                <a:cs typeface="Times New Roman" pitchFamily="18" charset="0"/>
              </a:rPr>
              <a:t>)(1 + K</a:t>
            </a:r>
            <a:r>
              <a:rPr lang="en-IN" sz="2400" baseline="-25000" dirty="0" smtClean="0">
                <a:latin typeface="Times New Roman" pitchFamily="18" charset="0"/>
                <a:cs typeface="Times New Roman" pitchFamily="18" charset="0"/>
              </a:rPr>
              <a:t>0</a:t>
            </a:r>
            <a:r>
              <a:rPr lang="en-IN" sz="2400" dirty="0" smtClean="0">
                <a:latin typeface="Times New Roman" pitchFamily="18" charset="0"/>
                <a:cs typeface="Times New Roman" pitchFamily="18" charset="0"/>
              </a:rPr>
              <a:t>(T-T</a:t>
            </a:r>
            <a:r>
              <a:rPr lang="en-IN" sz="2400" baseline="-25000" dirty="0" smtClean="0">
                <a:latin typeface="Times New Roman" pitchFamily="18" charset="0"/>
                <a:cs typeface="Times New Roman" pitchFamily="18" charset="0"/>
              </a:rPr>
              <a:t>1</a:t>
            </a:r>
            <a:r>
              <a:rPr lang="en-IN" sz="2400" dirty="0" smtClean="0">
                <a:latin typeface="Times New Roman" pitchFamily="18" charset="0"/>
                <a:cs typeface="Times New Roman" pitchFamily="18" charset="0"/>
              </a:rPr>
              <a:t>))			(2)</a:t>
            </a:r>
          </a:p>
          <a:p>
            <a:pPr eaLnBrk="1" hangingPunct="1">
              <a:buFontTx/>
              <a:buNone/>
            </a:pPr>
            <a:endParaRPr lang="en-IN" sz="2400" dirty="0" smtClean="0">
              <a:latin typeface="Times New Roman" pitchFamily="18" charset="0"/>
              <a:cs typeface="Times New Roman" pitchFamily="18" charset="0"/>
            </a:endParaRPr>
          </a:p>
          <a:p>
            <a:pPr eaLnBrk="1" hangingPunct="1">
              <a:buFontTx/>
              <a:buNone/>
            </a:pPr>
            <a:r>
              <a:rPr lang="en-IN" sz="2400" dirty="0" smtClean="0">
                <a:latin typeface="Times New Roman" pitchFamily="18" charset="0"/>
                <a:cs typeface="Times New Roman" pitchFamily="18" charset="0"/>
              </a:rPr>
              <a:t>I</a:t>
            </a:r>
            <a:r>
              <a:rPr lang="en-IN" sz="2400" baseline="-25000" dirty="0" smtClean="0">
                <a:latin typeface="Times New Roman" pitchFamily="18" charset="0"/>
                <a:cs typeface="Times New Roman" pitchFamily="18" charset="0"/>
              </a:rPr>
              <a:t>L</a:t>
            </a:r>
            <a:r>
              <a:rPr lang="en-IN" sz="2400" dirty="0" smtClean="0">
                <a:latin typeface="Times New Roman" pitchFamily="18" charset="0"/>
                <a:cs typeface="Times New Roman" pitchFamily="18" charset="0"/>
              </a:rPr>
              <a:t>(T</a:t>
            </a:r>
            <a:r>
              <a:rPr lang="en-IN" sz="2400" baseline="-25000" dirty="0" smtClean="0">
                <a:latin typeface="Times New Roman" pitchFamily="18" charset="0"/>
                <a:cs typeface="Times New Roman" pitchFamily="18" charset="0"/>
              </a:rPr>
              <a:t>1</a:t>
            </a:r>
            <a:r>
              <a:rPr lang="en-IN" sz="2400" dirty="0" smtClean="0">
                <a:latin typeface="Times New Roman" pitchFamily="18" charset="0"/>
                <a:cs typeface="Times New Roman" pitchFamily="18" charset="0"/>
              </a:rPr>
              <a:t>) = G * I</a:t>
            </a:r>
            <a:r>
              <a:rPr lang="en-IN" sz="2400" baseline="-25000" dirty="0" smtClean="0">
                <a:latin typeface="Times New Roman" pitchFamily="18" charset="0"/>
                <a:cs typeface="Times New Roman" pitchFamily="18" charset="0"/>
              </a:rPr>
              <a:t>SC</a:t>
            </a:r>
            <a:r>
              <a:rPr lang="en-IN" sz="2400" dirty="0" smtClean="0">
                <a:latin typeface="Times New Roman" pitchFamily="18" charset="0"/>
                <a:cs typeface="Times New Roman" pitchFamily="18" charset="0"/>
              </a:rPr>
              <a:t>(T</a:t>
            </a:r>
            <a:r>
              <a:rPr lang="en-IN" sz="2400" baseline="-25000" dirty="0" smtClean="0">
                <a:latin typeface="Times New Roman" pitchFamily="18" charset="0"/>
                <a:cs typeface="Times New Roman" pitchFamily="18" charset="0"/>
              </a:rPr>
              <a:t>1</a:t>
            </a:r>
            <a:r>
              <a:rPr lang="en-IN" sz="2400" dirty="0" smtClean="0">
                <a:latin typeface="Times New Roman" pitchFamily="18" charset="0"/>
                <a:cs typeface="Times New Roman" pitchFamily="18" charset="0"/>
              </a:rPr>
              <a:t>,nom)√G(nom)		(3)</a:t>
            </a:r>
          </a:p>
          <a:p>
            <a:pPr eaLnBrk="1" hangingPunct="1"/>
            <a:endParaRPr lang="en-IN" sz="2400" dirty="0" smtClean="0">
              <a:latin typeface="Times New Roman" pitchFamily="18" charset="0"/>
              <a:cs typeface="Times New Roman" pitchFamily="18" charset="0"/>
            </a:endParaRPr>
          </a:p>
          <a:p>
            <a:pPr eaLnBrk="1" hangingPunct="1">
              <a:buFontTx/>
              <a:buNone/>
            </a:pPr>
            <a:r>
              <a:rPr lang="en-IN" sz="2400" dirty="0" smtClean="0">
                <a:latin typeface="Times New Roman" pitchFamily="18" charset="0"/>
                <a:cs typeface="Times New Roman" pitchFamily="18" charset="0"/>
              </a:rPr>
              <a:t>K</a:t>
            </a:r>
            <a:r>
              <a:rPr lang="en-IN" sz="2400" baseline="-25000" dirty="0" smtClean="0">
                <a:latin typeface="Times New Roman" pitchFamily="18" charset="0"/>
                <a:cs typeface="Times New Roman" pitchFamily="18" charset="0"/>
              </a:rPr>
              <a:t>0 </a:t>
            </a:r>
            <a:r>
              <a:rPr lang="en-IN" sz="2400" dirty="0" smtClean="0">
                <a:latin typeface="Times New Roman" pitchFamily="18" charset="0"/>
                <a:cs typeface="Times New Roman" pitchFamily="18" charset="0"/>
              </a:rPr>
              <a:t>= (I</a:t>
            </a:r>
            <a:r>
              <a:rPr lang="en-IN" sz="2400" baseline="-25000" dirty="0" smtClean="0">
                <a:latin typeface="Times New Roman" pitchFamily="18" charset="0"/>
                <a:cs typeface="Times New Roman" pitchFamily="18" charset="0"/>
              </a:rPr>
              <a:t>SC</a:t>
            </a:r>
            <a:r>
              <a:rPr lang="en-IN" sz="2400" dirty="0" smtClean="0">
                <a:latin typeface="Times New Roman" pitchFamily="18" charset="0"/>
                <a:cs typeface="Times New Roman" pitchFamily="18" charset="0"/>
              </a:rPr>
              <a:t>(T</a:t>
            </a:r>
            <a:r>
              <a:rPr lang="en-IN" sz="2400" baseline="-25000" dirty="0" smtClean="0">
                <a:latin typeface="Times New Roman" pitchFamily="18" charset="0"/>
                <a:cs typeface="Times New Roman" pitchFamily="18" charset="0"/>
              </a:rPr>
              <a:t>2</a:t>
            </a:r>
            <a:r>
              <a:rPr lang="en-IN" sz="2400" dirty="0" smtClean="0">
                <a:latin typeface="Times New Roman" pitchFamily="18" charset="0"/>
                <a:cs typeface="Times New Roman" pitchFamily="18" charset="0"/>
              </a:rPr>
              <a:t>) - I</a:t>
            </a:r>
            <a:r>
              <a:rPr lang="en-IN" sz="2400" baseline="-25000" dirty="0" smtClean="0">
                <a:latin typeface="Times New Roman" pitchFamily="18" charset="0"/>
                <a:cs typeface="Times New Roman" pitchFamily="18" charset="0"/>
              </a:rPr>
              <a:t>SC</a:t>
            </a:r>
            <a:r>
              <a:rPr lang="en-IN" sz="2400" dirty="0" smtClean="0">
                <a:latin typeface="Times New Roman" pitchFamily="18" charset="0"/>
                <a:cs typeface="Times New Roman" pitchFamily="18" charset="0"/>
              </a:rPr>
              <a:t>(T</a:t>
            </a:r>
            <a:r>
              <a:rPr lang="en-IN" sz="2400" baseline="-25000" dirty="0" smtClean="0">
                <a:latin typeface="Times New Roman" pitchFamily="18" charset="0"/>
                <a:cs typeface="Times New Roman" pitchFamily="18" charset="0"/>
              </a:rPr>
              <a:t>1</a:t>
            </a:r>
            <a:r>
              <a:rPr lang="en-IN" sz="2400" dirty="0" smtClean="0">
                <a:latin typeface="Times New Roman" pitchFamily="18" charset="0"/>
                <a:cs typeface="Times New Roman" pitchFamily="18" charset="0"/>
              </a:rPr>
              <a:t>))/(T</a:t>
            </a:r>
            <a:r>
              <a:rPr lang="en-IN" sz="2400" baseline="-25000" dirty="0" smtClean="0">
                <a:latin typeface="Times New Roman" pitchFamily="18" charset="0"/>
                <a:cs typeface="Times New Roman" pitchFamily="18" charset="0"/>
              </a:rPr>
              <a:t>2</a:t>
            </a:r>
            <a:r>
              <a:rPr lang="en-IN" sz="2400" dirty="0" smtClean="0">
                <a:latin typeface="Times New Roman" pitchFamily="18" charset="0"/>
                <a:cs typeface="Times New Roman" pitchFamily="18" charset="0"/>
              </a:rPr>
              <a:t> - T</a:t>
            </a:r>
            <a:r>
              <a:rPr lang="en-IN" sz="2400" baseline="-25000" dirty="0" smtClean="0">
                <a:latin typeface="Times New Roman" pitchFamily="18" charset="0"/>
                <a:cs typeface="Times New Roman" pitchFamily="18" charset="0"/>
              </a:rPr>
              <a:t>1</a:t>
            </a:r>
            <a:r>
              <a:rPr lang="en-IN" sz="2400" dirty="0" smtClean="0">
                <a:latin typeface="Times New Roman" pitchFamily="18" charset="0"/>
                <a:cs typeface="Times New Roman" pitchFamily="18" charset="0"/>
              </a:rPr>
              <a:t>) 			(4)</a:t>
            </a:r>
          </a:p>
          <a:p>
            <a:pPr eaLnBrk="1" hangingPunct="1">
              <a:buFontTx/>
              <a:buNone/>
            </a:pPr>
            <a:r>
              <a:rPr lang="en-IN" sz="2400" dirty="0" smtClean="0">
                <a:latin typeface="Times New Roman" pitchFamily="18" charset="0"/>
                <a:cs typeface="Times New Roman" pitchFamily="18" charset="0"/>
              </a:rPr>
              <a:t>I</a:t>
            </a:r>
            <a:r>
              <a:rPr lang="en-IN" sz="2400" baseline="-25000" dirty="0" smtClean="0">
                <a:latin typeface="Times New Roman" pitchFamily="18" charset="0"/>
                <a:cs typeface="Times New Roman" pitchFamily="18" charset="0"/>
              </a:rPr>
              <a:t>0</a:t>
            </a:r>
            <a:r>
              <a:rPr lang="en-IN" sz="2400" dirty="0" smtClean="0">
                <a:latin typeface="Times New Roman" pitchFamily="18" charset="0"/>
                <a:cs typeface="Times New Roman" pitchFamily="18" charset="0"/>
              </a:rPr>
              <a:t> = I</a:t>
            </a:r>
            <a:r>
              <a:rPr lang="en-IN" sz="2400" baseline="-25000" dirty="0" smtClean="0">
                <a:latin typeface="Times New Roman" pitchFamily="18" charset="0"/>
                <a:cs typeface="Times New Roman" pitchFamily="18" charset="0"/>
              </a:rPr>
              <a:t>0</a:t>
            </a:r>
            <a:r>
              <a:rPr lang="en-IN" sz="2400" dirty="0" smtClean="0">
                <a:latin typeface="Times New Roman" pitchFamily="18" charset="0"/>
                <a:cs typeface="Times New Roman" pitchFamily="18" charset="0"/>
              </a:rPr>
              <a:t>(T</a:t>
            </a:r>
            <a:r>
              <a:rPr lang="en-IN" sz="2400" baseline="-25000" dirty="0" smtClean="0">
                <a:latin typeface="Times New Roman" pitchFamily="18" charset="0"/>
                <a:cs typeface="Times New Roman" pitchFamily="18" charset="0"/>
              </a:rPr>
              <a:t>1</a:t>
            </a:r>
            <a:r>
              <a:rPr lang="en-IN" sz="2400" dirty="0" smtClean="0">
                <a:latin typeface="Times New Roman" pitchFamily="18" charset="0"/>
                <a:cs typeface="Times New Roman" pitchFamily="18" charset="0"/>
              </a:rPr>
              <a:t>) * (T/T</a:t>
            </a:r>
            <a:r>
              <a:rPr lang="en-IN" sz="2400" baseline="-25000" dirty="0" smtClean="0">
                <a:latin typeface="Times New Roman" pitchFamily="18" charset="0"/>
                <a:cs typeface="Times New Roman" pitchFamily="18" charset="0"/>
              </a:rPr>
              <a:t>1</a:t>
            </a:r>
            <a:r>
              <a:rPr lang="en-IN" sz="2400" dirty="0" smtClean="0">
                <a:latin typeface="Times New Roman" pitchFamily="18" charset="0"/>
                <a:cs typeface="Times New Roman" pitchFamily="18" charset="0"/>
              </a:rPr>
              <a:t>)</a:t>
            </a:r>
            <a:r>
              <a:rPr lang="en-IN" sz="2400" baseline="30000" dirty="0" smtClean="0">
                <a:latin typeface="Times New Roman" pitchFamily="18" charset="0"/>
                <a:cs typeface="Times New Roman" pitchFamily="18" charset="0"/>
              </a:rPr>
              <a:t>3/n</a:t>
            </a:r>
            <a:r>
              <a:rPr lang="en-IN" sz="2400" dirty="0" smtClean="0">
                <a:latin typeface="Times New Roman" pitchFamily="18" charset="0"/>
                <a:cs typeface="Times New Roman" pitchFamily="18" charset="0"/>
              </a:rPr>
              <a:t>*e</a:t>
            </a:r>
            <a:r>
              <a:rPr lang="en-IN" sz="2400" baseline="30000" dirty="0" smtClean="0">
                <a:latin typeface="Times New Roman" pitchFamily="18" charset="0"/>
                <a:cs typeface="Times New Roman" pitchFamily="18" charset="0"/>
              </a:rPr>
              <a:t>-</a:t>
            </a:r>
            <a:r>
              <a:rPr lang="en-IN" sz="2400" baseline="30000" dirty="0" err="1" smtClean="0">
                <a:latin typeface="Times New Roman" pitchFamily="18" charset="0"/>
                <a:cs typeface="Times New Roman" pitchFamily="18" charset="0"/>
              </a:rPr>
              <a:t>qVq</a:t>
            </a:r>
            <a:r>
              <a:rPr lang="en-IN" sz="2400" baseline="30000" dirty="0" smtClean="0">
                <a:latin typeface="Times New Roman" pitchFamily="18" charset="0"/>
                <a:cs typeface="Times New Roman" pitchFamily="18" charset="0"/>
              </a:rPr>
              <a:t>/</a:t>
            </a:r>
            <a:r>
              <a:rPr lang="en-IN" sz="2400" baseline="30000" dirty="0" err="1" smtClean="0">
                <a:latin typeface="Times New Roman" pitchFamily="18" charset="0"/>
                <a:cs typeface="Times New Roman" pitchFamily="18" charset="0"/>
              </a:rPr>
              <a:t>nk</a:t>
            </a:r>
            <a:r>
              <a:rPr lang="en-IN" sz="2400" baseline="30000" dirty="0" smtClean="0">
                <a:latin typeface="Times New Roman" pitchFamily="18" charset="0"/>
                <a:cs typeface="Times New Roman" pitchFamily="18" charset="0"/>
              </a:rPr>
              <a:t>*(1/T-1/T1)</a:t>
            </a:r>
            <a:r>
              <a:rPr lang="en-IN" sz="2400" dirty="0" smtClean="0">
                <a:latin typeface="Times New Roman" pitchFamily="18" charset="0"/>
                <a:cs typeface="Times New Roman" pitchFamily="18" charset="0"/>
              </a:rPr>
              <a:t>	 	(5)</a:t>
            </a:r>
          </a:p>
          <a:p>
            <a:pPr eaLnBrk="1" hangingPunct="1">
              <a:buFontTx/>
              <a:buNone/>
            </a:pPr>
            <a:r>
              <a:rPr lang="en-IN" sz="2400" dirty="0" smtClean="0">
                <a:latin typeface="Times New Roman" pitchFamily="18" charset="0"/>
                <a:cs typeface="Times New Roman" pitchFamily="18" charset="0"/>
              </a:rPr>
              <a:t>I</a:t>
            </a:r>
            <a:r>
              <a:rPr lang="en-IN" sz="2400" baseline="-25000" dirty="0" smtClean="0">
                <a:latin typeface="Times New Roman" pitchFamily="18" charset="0"/>
                <a:cs typeface="Times New Roman" pitchFamily="18" charset="0"/>
              </a:rPr>
              <a:t>0</a:t>
            </a:r>
            <a:r>
              <a:rPr lang="en-IN" sz="2400" dirty="0" smtClean="0">
                <a:latin typeface="Times New Roman" pitchFamily="18" charset="0"/>
                <a:cs typeface="Times New Roman" pitchFamily="18" charset="0"/>
              </a:rPr>
              <a:t>(T</a:t>
            </a:r>
            <a:r>
              <a:rPr lang="en-IN" sz="2400" baseline="-25000" dirty="0" smtClean="0">
                <a:latin typeface="Times New Roman" pitchFamily="18" charset="0"/>
                <a:cs typeface="Times New Roman" pitchFamily="18" charset="0"/>
              </a:rPr>
              <a:t>1</a:t>
            </a:r>
            <a:r>
              <a:rPr lang="en-IN" sz="2400" dirty="0" smtClean="0">
                <a:latin typeface="Times New Roman" pitchFamily="18" charset="0"/>
                <a:cs typeface="Times New Roman" pitchFamily="18" charset="0"/>
              </a:rPr>
              <a:t>) = I</a:t>
            </a:r>
            <a:r>
              <a:rPr lang="en-IN" sz="2400" baseline="-25000" dirty="0" smtClean="0">
                <a:latin typeface="Times New Roman" pitchFamily="18" charset="0"/>
                <a:cs typeface="Times New Roman" pitchFamily="18" charset="0"/>
              </a:rPr>
              <a:t>SC</a:t>
            </a:r>
            <a:r>
              <a:rPr lang="en-IN" sz="2400" dirty="0" smtClean="0">
                <a:latin typeface="Times New Roman" pitchFamily="18" charset="0"/>
                <a:cs typeface="Times New Roman" pitchFamily="18" charset="0"/>
              </a:rPr>
              <a:t>(T</a:t>
            </a:r>
            <a:r>
              <a:rPr lang="en-IN" sz="2400" baseline="-25000" dirty="0" smtClean="0">
                <a:latin typeface="Times New Roman" pitchFamily="18" charset="0"/>
                <a:cs typeface="Times New Roman" pitchFamily="18" charset="0"/>
              </a:rPr>
              <a:t>1</a:t>
            </a:r>
            <a:r>
              <a:rPr lang="en-IN" sz="2400" dirty="0" smtClean="0">
                <a:latin typeface="Times New Roman" pitchFamily="18" charset="0"/>
                <a:cs typeface="Times New Roman" pitchFamily="18" charset="0"/>
              </a:rPr>
              <a:t>)/(</a:t>
            </a:r>
            <a:r>
              <a:rPr lang="en-IN" sz="2400" dirty="0" err="1" smtClean="0">
                <a:latin typeface="Times New Roman" pitchFamily="18" charset="0"/>
                <a:cs typeface="Times New Roman" pitchFamily="18" charset="0"/>
              </a:rPr>
              <a:t>e</a:t>
            </a:r>
            <a:r>
              <a:rPr lang="en-IN" sz="2400" baseline="30000" dirty="0" err="1" smtClean="0">
                <a:latin typeface="Times New Roman" pitchFamily="18" charset="0"/>
                <a:cs typeface="Times New Roman" pitchFamily="18" charset="0"/>
              </a:rPr>
              <a:t>qVOC</a:t>
            </a:r>
            <a:r>
              <a:rPr lang="en-IN" sz="2400" baseline="30000" dirty="0" smtClean="0">
                <a:latin typeface="Times New Roman" pitchFamily="18" charset="0"/>
                <a:cs typeface="Times New Roman" pitchFamily="18" charset="0"/>
              </a:rPr>
              <a:t>(T1)/ nkT1</a:t>
            </a:r>
            <a:r>
              <a:rPr lang="en-IN" sz="2400" dirty="0" smtClean="0">
                <a:latin typeface="Times New Roman" pitchFamily="18" charset="0"/>
                <a:cs typeface="Times New Roman" pitchFamily="18" charset="0"/>
              </a:rPr>
              <a:t> - 1) 		(6)</a:t>
            </a:r>
          </a:p>
          <a:p>
            <a:pPr eaLnBrk="1" hangingPunct="1">
              <a:buFontTx/>
              <a:buNone/>
            </a:pPr>
            <a:r>
              <a:rPr lang="en-IN" sz="2400" dirty="0" smtClean="0">
                <a:latin typeface="Times New Roman" pitchFamily="18" charset="0"/>
                <a:cs typeface="Times New Roman" pitchFamily="18" charset="0"/>
              </a:rPr>
              <a:t>R</a:t>
            </a:r>
            <a:r>
              <a:rPr lang="en-IN" sz="2400" baseline="-25000" dirty="0" smtClean="0">
                <a:latin typeface="Times New Roman" pitchFamily="18" charset="0"/>
                <a:cs typeface="Times New Roman" pitchFamily="18" charset="0"/>
              </a:rPr>
              <a:t>S </a:t>
            </a:r>
            <a:r>
              <a:rPr lang="en-IN" sz="2400" dirty="0" smtClean="0">
                <a:latin typeface="Times New Roman" pitchFamily="18" charset="0"/>
                <a:cs typeface="Times New Roman" pitchFamily="18" charset="0"/>
              </a:rPr>
              <a:t>= -dV/</a:t>
            </a:r>
            <a:r>
              <a:rPr lang="en-IN" sz="2400" dirty="0" err="1" smtClean="0">
                <a:latin typeface="Times New Roman" pitchFamily="18" charset="0"/>
                <a:cs typeface="Times New Roman" pitchFamily="18" charset="0"/>
              </a:rPr>
              <a:t>dIV</a:t>
            </a:r>
            <a:r>
              <a:rPr lang="en-IN" sz="2400" baseline="-25000" dirty="0" err="1" smtClean="0">
                <a:latin typeface="Times New Roman" pitchFamily="18" charset="0"/>
                <a:cs typeface="Times New Roman" pitchFamily="18" charset="0"/>
              </a:rPr>
              <a:t>OC</a:t>
            </a:r>
            <a:r>
              <a:rPr lang="en-IN" sz="2400" dirty="0" smtClean="0">
                <a:latin typeface="Times New Roman" pitchFamily="18" charset="0"/>
                <a:cs typeface="Times New Roman" pitchFamily="18" charset="0"/>
              </a:rPr>
              <a:t> - 1/X</a:t>
            </a:r>
            <a:r>
              <a:rPr lang="en-IN" sz="2400" baseline="-25000" dirty="0" smtClean="0">
                <a:latin typeface="Times New Roman" pitchFamily="18" charset="0"/>
                <a:cs typeface="Times New Roman" pitchFamily="18" charset="0"/>
              </a:rPr>
              <a:t>V</a:t>
            </a:r>
            <a:r>
              <a:rPr lang="en-IN" sz="2400" dirty="0" smtClean="0">
                <a:latin typeface="Times New Roman" pitchFamily="18" charset="0"/>
                <a:cs typeface="Times New Roman" pitchFamily="18" charset="0"/>
              </a:rPr>
              <a:t>				 (7)</a:t>
            </a:r>
          </a:p>
          <a:p>
            <a:pPr eaLnBrk="1" hangingPunct="1">
              <a:buFontTx/>
              <a:buNone/>
            </a:pPr>
            <a:r>
              <a:rPr lang="en-IN" sz="2400" dirty="0" smtClean="0">
                <a:latin typeface="Times New Roman" pitchFamily="18" charset="0"/>
                <a:cs typeface="Times New Roman" pitchFamily="18" charset="0"/>
              </a:rPr>
              <a:t>X</a:t>
            </a:r>
            <a:r>
              <a:rPr lang="en-IN" sz="2400" baseline="-25000" dirty="0" smtClean="0">
                <a:latin typeface="Times New Roman" pitchFamily="18" charset="0"/>
                <a:cs typeface="Times New Roman" pitchFamily="18" charset="0"/>
              </a:rPr>
              <a:t>V</a:t>
            </a:r>
            <a:r>
              <a:rPr lang="en-IN" sz="2400" dirty="0" smtClean="0">
                <a:latin typeface="Times New Roman" pitchFamily="18" charset="0"/>
                <a:cs typeface="Times New Roman" pitchFamily="18" charset="0"/>
              </a:rPr>
              <a:t> = I</a:t>
            </a:r>
            <a:r>
              <a:rPr lang="en-IN" sz="2400" baseline="-25000" dirty="0" smtClean="0">
                <a:latin typeface="Times New Roman" pitchFamily="18" charset="0"/>
                <a:cs typeface="Times New Roman" pitchFamily="18" charset="0"/>
              </a:rPr>
              <a:t>0</a:t>
            </a:r>
            <a:r>
              <a:rPr lang="en-IN" sz="2400" dirty="0" smtClean="0">
                <a:latin typeface="Times New Roman" pitchFamily="18" charset="0"/>
                <a:cs typeface="Times New Roman" pitchFamily="18" charset="0"/>
              </a:rPr>
              <a:t>(T</a:t>
            </a:r>
            <a:r>
              <a:rPr lang="en-IN" sz="2400" baseline="-25000" dirty="0" smtClean="0">
                <a:latin typeface="Times New Roman" pitchFamily="18" charset="0"/>
                <a:cs typeface="Times New Roman" pitchFamily="18" charset="0"/>
              </a:rPr>
              <a:t>1</a:t>
            </a:r>
            <a:r>
              <a:rPr lang="en-IN" sz="2400" dirty="0" smtClean="0">
                <a:latin typeface="Times New Roman" pitchFamily="18" charset="0"/>
                <a:cs typeface="Times New Roman" pitchFamily="18" charset="0"/>
              </a:rPr>
              <a:t>) * q/nkT</a:t>
            </a:r>
            <a:r>
              <a:rPr lang="en-IN" sz="2400" baseline="-25000" dirty="0" smtClean="0">
                <a:latin typeface="Times New Roman" pitchFamily="18" charset="0"/>
                <a:cs typeface="Times New Roman" pitchFamily="18" charset="0"/>
              </a:rPr>
              <a:t>1</a:t>
            </a:r>
            <a:r>
              <a:rPr lang="en-IN" sz="2400" dirty="0" smtClean="0">
                <a:latin typeface="Times New Roman" pitchFamily="18" charset="0"/>
                <a:cs typeface="Times New Roman" pitchFamily="18" charset="0"/>
              </a:rPr>
              <a:t> * e</a:t>
            </a:r>
            <a:r>
              <a:rPr lang="en-IN" sz="2400" baseline="30000" dirty="0" smtClean="0">
                <a:latin typeface="Times New Roman" pitchFamily="18" charset="0"/>
                <a:cs typeface="Times New Roman" pitchFamily="18" charset="0"/>
              </a:rPr>
              <a:t>qVOC(T1)/nkT1</a:t>
            </a:r>
            <a:r>
              <a:rPr lang="en-IN" sz="2400" dirty="0" smtClean="0">
                <a:latin typeface="Times New Roman" pitchFamily="18" charset="0"/>
                <a:cs typeface="Times New Roman" pitchFamily="18" charset="0"/>
              </a:rPr>
              <a:t>		 (8)</a:t>
            </a:r>
          </a:p>
          <a:p>
            <a:pPr>
              <a:buFont typeface="Arial" charset="0"/>
              <a:buNone/>
            </a:pPr>
            <a:r>
              <a:rPr lang="en-US" sz="24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5EC1C8CB-BDF8-43F4-B95A-9D2B0DB4D1F4}"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7"/>
          <p:cNvPicPr>
            <a:picLocks noChangeAspect="1" noChangeArrowheads="1"/>
          </p:cNvPicPr>
          <p:nvPr/>
        </p:nvPicPr>
        <p:blipFill>
          <a:blip r:embed="rId2"/>
          <a:srcRect/>
          <a:stretch>
            <a:fillRect/>
          </a:stretch>
        </p:blipFill>
        <p:spPr bwMode="auto">
          <a:xfrm>
            <a:off x="1447800" y="1143000"/>
            <a:ext cx="3902075" cy="451802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EC1C8CB-BDF8-43F4-B95A-9D2B0DB4D1F4}"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6"/>
          <p:cNvPicPr>
            <a:picLocks noChangeAspect="1" noChangeArrowheads="1"/>
          </p:cNvPicPr>
          <p:nvPr/>
        </p:nvPicPr>
        <p:blipFill>
          <a:blip r:embed="rId2"/>
          <a:srcRect/>
          <a:stretch>
            <a:fillRect/>
          </a:stretch>
        </p:blipFill>
        <p:spPr bwMode="auto">
          <a:xfrm>
            <a:off x="2362200" y="1219200"/>
            <a:ext cx="3749675" cy="838200"/>
          </a:xfrm>
          <a:prstGeom prst="rect">
            <a:avLst/>
          </a:prstGeom>
          <a:noFill/>
          <a:ln w="9525">
            <a:noFill/>
            <a:miter lim="800000"/>
            <a:headEnd/>
            <a:tailEnd/>
          </a:ln>
        </p:spPr>
      </p:pic>
      <p:pic>
        <p:nvPicPr>
          <p:cNvPr id="19459" name="Picture 7"/>
          <p:cNvPicPr>
            <a:picLocks noChangeAspect="1" noChangeArrowheads="1"/>
          </p:cNvPicPr>
          <p:nvPr/>
        </p:nvPicPr>
        <p:blipFill>
          <a:blip r:embed="rId3"/>
          <a:srcRect/>
          <a:stretch>
            <a:fillRect/>
          </a:stretch>
        </p:blipFill>
        <p:spPr bwMode="auto">
          <a:xfrm>
            <a:off x="3429000" y="2438400"/>
            <a:ext cx="1258888" cy="571500"/>
          </a:xfrm>
          <a:prstGeom prst="rect">
            <a:avLst/>
          </a:prstGeom>
          <a:noFill/>
          <a:ln w="9525">
            <a:noFill/>
            <a:miter lim="800000"/>
            <a:headEnd/>
            <a:tailEnd/>
          </a:ln>
        </p:spPr>
      </p:pic>
      <p:pic>
        <p:nvPicPr>
          <p:cNvPr id="19460" name="Picture 8"/>
          <p:cNvPicPr>
            <a:picLocks noChangeAspect="1" noChangeArrowheads="1"/>
          </p:cNvPicPr>
          <p:nvPr/>
        </p:nvPicPr>
        <p:blipFill>
          <a:blip r:embed="rId4"/>
          <a:srcRect/>
          <a:stretch>
            <a:fillRect/>
          </a:stretch>
        </p:blipFill>
        <p:spPr bwMode="auto">
          <a:xfrm>
            <a:off x="3581400" y="3429000"/>
            <a:ext cx="3190875" cy="749300"/>
          </a:xfrm>
          <a:prstGeom prst="rect">
            <a:avLst/>
          </a:prstGeom>
          <a:noFill/>
          <a:ln w="9525">
            <a:noFill/>
            <a:miter lim="800000"/>
            <a:headEnd/>
            <a:tailEnd/>
          </a:ln>
        </p:spPr>
      </p:pic>
      <p:pic>
        <p:nvPicPr>
          <p:cNvPr id="19461" name="Picture 9"/>
          <p:cNvPicPr>
            <a:picLocks noChangeAspect="1" noChangeArrowheads="1"/>
          </p:cNvPicPr>
          <p:nvPr/>
        </p:nvPicPr>
        <p:blipFill>
          <a:blip r:embed="rId5"/>
          <a:srcRect/>
          <a:stretch>
            <a:fillRect/>
          </a:stretch>
        </p:blipFill>
        <p:spPr bwMode="auto">
          <a:xfrm>
            <a:off x="3733800" y="4648200"/>
            <a:ext cx="2936875" cy="749300"/>
          </a:xfrm>
          <a:prstGeom prst="rect">
            <a:avLst/>
          </a:prstGeom>
          <a:noFill/>
          <a:ln w="9525">
            <a:noFill/>
            <a:miter lim="800000"/>
            <a:headEnd/>
            <a:tailEnd/>
          </a:ln>
        </p:spPr>
      </p:pic>
      <p:sp>
        <p:nvSpPr>
          <p:cNvPr id="19462" name="Text Box 12"/>
          <p:cNvSpPr txBox="1">
            <a:spLocks noChangeArrowheads="1"/>
          </p:cNvSpPr>
          <p:nvPr/>
        </p:nvSpPr>
        <p:spPr bwMode="auto">
          <a:xfrm>
            <a:off x="2209800" y="3657600"/>
            <a:ext cx="1263650" cy="366713"/>
          </a:xfrm>
          <a:prstGeom prst="rect">
            <a:avLst/>
          </a:prstGeom>
          <a:noFill/>
          <a:ln w="9525">
            <a:noFill/>
            <a:miter lim="800000"/>
            <a:headEnd/>
            <a:tailEnd/>
          </a:ln>
        </p:spPr>
        <p:txBody>
          <a:bodyPr wrap="none">
            <a:spAutoFit/>
          </a:bodyPr>
          <a:lstStyle/>
          <a:p>
            <a:r>
              <a:rPr lang="en-US" b="1"/>
              <a:t>Efficiency</a:t>
            </a:r>
            <a:endParaRPr lang="en-IN" b="1"/>
          </a:p>
        </p:txBody>
      </p:sp>
      <p:sp>
        <p:nvSpPr>
          <p:cNvPr id="19463" name="Text Box 13"/>
          <p:cNvSpPr txBox="1">
            <a:spLocks noChangeArrowheads="1"/>
          </p:cNvSpPr>
          <p:nvPr/>
        </p:nvSpPr>
        <p:spPr bwMode="auto">
          <a:xfrm>
            <a:off x="2286000" y="4724400"/>
            <a:ext cx="1212850" cy="366713"/>
          </a:xfrm>
          <a:prstGeom prst="rect">
            <a:avLst/>
          </a:prstGeom>
          <a:noFill/>
          <a:ln w="9525">
            <a:noFill/>
            <a:miter lim="800000"/>
            <a:headEnd/>
            <a:tailEnd/>
          </a:ln>
        </p:spPr>
        <p:txBody>
          <a:bodyPr wrap="none">
            <a:spAutoFit/>
          </a:bodyPr>
          <a:lstStyle/>
          <a:p>
            <a:r>
              <a:rPr lang="en-US" b="1"/>
              <a:t>Fill factor</a:t>
            </a:r>
            <a:endParaRPr lang="en-IN" b="1"/>
          </a:p>
        </p:txBody>
      </p:sp>
      <p:sp>
        <p:nvSpPr>
          <p:cNvPr id="8" name="Slide Number Placeholder 7"/>
          <p:cNvSpPr>
            <a:spLocks noGrp="1"/>
          </p:cNvSpPr>
          <p:nvPr>
            <p:ph type="sldNum" sz="quarter" idx="12"/>
          </p:nvPr>
        </p:nvSpPr>
        <p:spPr/>
        <p:txBody>
          <a:bodyPr/>
          <a:lstStyle/>
          <a:p>
            <a:fld id="{5EC1C8CB-BDF8-43F4-B95A-9D2B0DB4D1F4}"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457200"/>
            <a:ext cx="8229600" cy="1143000"/>
          </a:xfrm>
        </p:spPr>
        <p:txBody>
          <a:bodyPr>
            <a:normAutofit/>
          </a:bodyPr>
          <a:lstStyle/>
          <a:p>
            <a:r>
              <a:rPr lang="en-US" sz="2800" dirty="0" smtClean="0">
                <a:latin typeface="Times New Roman" pitchFamily="18" charset="0"/>
                <a:cs typeface="Times New Roman" pitchFamily="18" charset="0"/>
              </a:rPr>
              <a:t>Simulink model of solar PV</a:t>
            </a:r>
          </a:p>
        </p:txBody>
      </p:sp>
      <p:pic>
        <p:nvPicPr>
          <p:cNvPr id="21507" name="Picture 2"/>
          <p:cNvPicPr>
            <a:picLocks noChangeAspect="1" noChangeArrowheads="1"/>
          </p:cNvPicPr>
          <p:nvPr/>
        </p:nvPicPr>
        <p:blipFill>
          <a:blip r:embed="rId2"/>
          <a:srcRect/>
          <a:stretch>
            <a:fillRect/>
          </a:stretch>
        </p:blipFill>
        <p:spPr bwMode="auto">
          <a:xfrm>
            <a:off x="685800" y="1828800"/>
            <a:ext cx="7848600" cy="46482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5EC1C8CB-BDF8-43F4-B95A-9D2B0DB4D1F4}"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457200"/>
            <a:ext cx="8229600" cy="1143000"/>
          </a:xfrm>
        </p:spPr>
        <p:txBody>
          <a:bodyPr/>
          <a:lstStyle/>
          <a:p>
            <a:r>
              <a:rPr lang="en-US" sz="2800" dirty="0" smtClean="0">
                <a:latin typeface="Times New Roman" pitchFamily="18" charset="0"/>
                <a:cs typeface="Times New Roman" pitchFamily="18" charset="0"/>
              </a:rPr>
              <a:t>Electrical characteristics of BPSX 150 solar cell at 25</a:t>
            </a:r>
            <a:r>
              <a:rPr lang="en-US" sz="2800" baseline="30000" dirty="0" smtClean="0">
                <a:latin typeface="Times New Roman" pitchFamily="18" charset="0"/>
                <a:cs typeface="Times New Roman" pitchFamily="18" charset="0"/>
              </a:rPr>
              <a:t>0</a:t>
            </a:r>
            <a:r>
              <a:rPr lang="en-US" sz="2800" dirty="0" smtClean="0">
                <a:latin typeface="Times New Roman" pitchFamily="18" charset="0"/>
                <a:cs typeface="Times New Roman" pitchFamily="18" charset="0"/>
              </a:rPr>
              <a:t>C, 1000w/m</a:t>
            </a:r>
            <a:r>
              <a:rPr lang="en-US" sz="2800" baseline="30000" dirty="0" smtClean="0">
                <a:latin typeface="Times New Roman" pitchFamily="18" charset="0"/>
                <a:cs typeface="Times New Roman" pitchFamily="18" charset="0"/>
              </a:rPr>
              <a:t>2</a:t>
            </a:r>
            <a:endParaRPr lang="en-US" sz="2800" dirty="0" smtClean="0">
              <a:latin typeface="Times New Roman" pitchFamily="18" charset="0"/>
              <a:cs typeface="Times New Roman" pitchFamily="18" charset="0"/>
            </a:endParaRPr>
          </a:p>
        </p:txBody>
      </p:sp>
      <p:pic>
        <p:nvPicPr>
          <p:cNvPr id="20483" name="Picture 2"/>
          <p:cNvPicPr>
            <a:picLocks noChangeAspect="1" noChangeArrowheads="1"/>
          </p:cNvPicPr>
          <p:nvPr/>
        </p:nvPicPr>
        <p:blipFill>
          <a:blip r:embed="rId2"/>
          <a:srcRect/>
          <a:stretch>
            <a:fillRect/>
          </a:stretch>
        </p:blipFill>
        <p:spPr bwMode="auto">
          <a:xfrm>
            <a:off x="990600" y="1676400"/>
            <a:ext cx="7391400" cy="48768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5EC1C8CB-BDF8-43F4-B95A-9D2B0DB4D1F4}"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838200"/>
            <a:ext cx="8229600" cy="1143000"/>
          </a:xfrm>
        </p:spPr>
        <p:txBody>
          <a:bodyPr>
            <a:normAutofit fontScale="90000"/>
          </a:bodyPr>
          <a:lstStyle/>
          <a:p>
            <a:r>
              <a:rPr lang="en-US" sz="3000" dirty="0" smtClean="0">
                <a:latin typeface="Times New Roman" pitchFamily="18" charset="0"/>
                <a:cs typeface="Times New Roman" pitchFamily="18" charset="0"/>
              </a:rPr>
              <a:t/>
            </a:r>
            <a:br>
              <a:rPr lang="en-US" sz="3000" dirty="0" smtClean="0">
                <a:latin typeface="Times New Roman" pitchFamily="18" charset="0"/>
                <a:cs typeface="Times New Roman" pitchFamily="18" charset="0"/>
              </a:rPr>
            </a:br>
            <a:r>
              <a:rPr lang="en-US" sz="2700" dirty="0" smtClean="0">
                <a:latin typeface="Times New Roman" pitchFamily="18" charset="0"/>
                <a:cs typeface="Times New Roman" pitchFamily="18" charset="0"/>
              </a:rPr>
              <a:t>I-V characteristic for a PV cell at constant G= 1000</a:t>
            </a:r>
            <a:r>
              <a:rPr lang="en-US" sz="2700" i="1" dirty="0" smtClean="0">
                <a:latin typeface="Times New Roman" pitchFamily="18" charset="0"/>
                <a:cs typeface="Times New Roman" pitchFamily="18" charset="0"/>
              </a:rPr>
              <a:t>W/m</a:t>
            </a:r>
            <a:r>
              <a:rPr lang="en-US" sz="2700" dirty="0" smtClean="0">
                <a:latin typeface="Times New Roman" pitchFamily="18" charset="0"/>
                <a:cs typeface="Times New Roman" pitchFamily="18" charset="0"/>
              </a:rPr>
              <a:t>2</a:t>
            </a:r>
            <a:r>
              <a:rPr lang="en-US" dirty="0" smtClean="0"/>
              <a:t/>
            </a:r>
            <a:br>
              <a:rPr lang="en-US" dirty="0" smtClean="0"/>
            </a:br>
            <a:endParaRPr lang="en-US" dirty="0" smtClean="0"/>
          </a:p>
        </p:txBody>
      </p:sp>
      <p:pic>
        <p:nvPicPr>
          <p:cNvPr id="24579" name="Picture 3" descr="VI varing T.jpg"/>
          <p:cNvPicPr>
            <a:picLocks noChangeAspect="1"/>
          </p:cNvPicPr>
          <p:nvPr/>
        </p:nvPicPr>
        <p:blipFill>
          <a:blip r:embed="rId2"/>
          <a:srcRect/>
          <a:stretch>
            <a:fillRect/>
          </a:stretch>
        </p:blipFill>
        <p:spPr bwMode="auto">
          <a:xfrm>
            <a:off x="304800" y="1371600"/>
            <a:ext cx="8153400" cy="510222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5EC1C8CB-BDF8-43F4-B95A-9D2B0DB4D1F4}"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304800"/>
            <a:ext cx="8229600" cy="1143000"/>
          </a:xfrm>
        </p:spPr>
        <p:txBody>
          <a:bodyPr>
            <a:normAutofit/>
          </a:bodyPr>
          <a:lstStyle/>
          <a:p>
            <a:r>
              <a:rPr lang="en-US" sz="2400" dirty="0" smtClean="0">
                <a:latin typeface="Times New Roman" pitchFamily="18" charset="0"/>
                <a:cs typeface="Times New Roman" pitchFamily="18" charset="0"/>
              </a:rPr>
              <a:t>I-V characteristic for a PV cell at a constant temperature of 25</a:t>
            </a:r>
            <a:r>
              <a:rPr lang="en-US" sz="2400" i="1" baseline="30000" dirty="0" smtClean="0">
                <a:latin typeface="Times New Roman" pitchFamily="18" charset="0"/>
                <a:cs typeface="Times New Roman" pitchFamily="18" charset="0"/>
              </a:rPr>
              <a:t>0</a:t>
            </a:r>
            <a:r>
              <a:rPr lang="en-US" sz="2400" i="1" dirty="0" smtClean="0">
                <a:latin typeface="Times New Roman" pitchFamily="18" charset="0"/>
                <a:cs typeface="Times New Roman" pitchFamily="18" charset="0"/>
              </a:rPr>
              <a:t>C</a:t>
            </a:r>
            <a:endParaRPr lang="en-US" sz="2400" dirty="0" smtClean="0">
              <a:latin typeface="Times New Roman" pitchFamily="18" charset="0"/>
              <a:cs typeface="Times New Roman" pitchFamily="18" charset="0"/>
            </a:endParaRPr>
          </a:p>
        </p:txBody>
      </p:sp>
      <p:pic>
        <p:nvPicPr>
          <p:cNvPr id="22531" name="Picture 2"/>
          <p:cNvPicPr>
            <a:picLocks noChangeAspect="1" noChangeArrowheads="1"/>
          </p:cNvPicPr>
          <p:nvPr/>
        </p:nvPicPr>
        <p:blipFill>
          <a:blip r:embed="rId2"/>
          <a:srcRect/>
          <a:stretch>
            <a:fillRect/>
          </a:stretch>
        </p:blipFill>
        <p:spPr bwMode="auto">
          <a:xfrm>
            <a:off x="762000" y="1600200"/>
            <a:ext cx="7696200" cy="48768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5EC1C8CB-BDF8-43F4-B95A-9D2B0DB4D1F4}"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457200"/>
            <a:ext cx="8229600" cy="1143000"/>
          </a:xfrm>
        </p:spPr>
        <p:txBody>
          <a:bodyPr>
            <a:normAutofit/>
          </a:bodyPr>
          <a:lstStyle/>
          <a:p>
            <a:r>
              <a:rPr lang="en-US" sz="2400" dirty="0" smtClean="0">
                <a:latin typeface="Times New Roman" pitchFamily="18" charset="0"/>
                <a:cs typeface="Times New Roman" pitchFamily="18" charset="0"/>
              </a:rPr>
              <a:t>P-V characteristic for a PV cell at a constant temperature of 25</a:t>
            </a:r>
            <a:r>
              <a:rPr lang="en-US" sz="2400" baseline="30000" dirty="0" smtClean="0">
                <a:latin typeface="Times New Roman" pitchFamily="18" charset="0"/>
                <a:cs typeface="Times New Roman" pitchFamily="18" charset="0"/>
              </a:rPr>
              <a:t>0</a:t>
            </a:r>
            <a:r>
              <a:rPr lang="en-US" sz="2400" i="1" dirty="0" smtClean="0">
                <a:latin typeface="Times New Roman" pitchFamily="18" charset="0"/>
                <a:cs typeface="Times New Roman" pitchFamily="18" charset="0"/>
              </a:rPr>
              <a:t>C</a:t>
            </a:r>
            <a:endParaRPr lang="en-US" sz="2400" dirty="0" smtClean="0">
              <a:latin typeface="Times New Roman" pitchFamily="18" charset="0"/>
              <a:cs typeface="Times New Roman" pitchFamily="18" charset="0"/>
            </a:endParaRPr>
          </a:p>
        </p:txBody>
      </p:sp>
      <p:pic>
        <p:nvPicPr>
          <p:cNvPr id="23555" name="Picture 2"/>
          <p:cNvPicPr>
            <a:picLocks noChangeAspect="1" noChangeArrowheads="1"/>
          </p:cNvPicPr>
          <p:nvPr/>
        </p:nvPicPr>
        <p:blipFill>
          <a:blip r:embed="rId2"/>
          <a:srcRect/>
          <a:stretch>
            <a:fillRect/>
          </a:stretch>
        </p:blipFill>
        <p:spPr bwMode="auto">
          <a:xfrm>
            <a:off x="533400" y="1676400"/>
            <a:ext cx="7543800" cy="4748212"/>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5EC1C8CB-BDF8-43F4-B95A-9D2B0DB4D1F4}"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533400" y="609600"/>
            <a:ext cx="8229600" cy="1143000"/>
          </a:xfrm>
        </p:spPr>
        <p:txBody>
          <a:bodyPr>
            <a:normAutofit fontScale="90000"/>
          </a:bodyPr>
          <a:lstStyle/>
          <a:p>
            <a:pPr eaLnBrk="1" hangingPunct="1"/>
            <a:r>
              <a:rPr lang="en-US" sz="4000" b="1" dirty="0" smtClean="0">
                <a:latin typeface="Times New Roman" pitchFamily="18" charset="0"/>
                <a:cs typeface="Times New Roman" pitchFamily="18" charset="0"/>
              </a:rPr>
              <a:t>Contents</a:t>
            </a:r>
            <a:br>
              <a:rPr lang="en-US" sz="4000" b="1" dirty="0" smtClean="0">
                <a:latin typeface="Times New Roman" pitchFamily="18" charset="0"/>
                <a:cs typeface="Times New Roman" pitchFamily="18" charset="0"/>
              </a:rPr>
            </a:br>
            <a:endParaRPr lang="en-IN" sz="4000" b="1" dirty="0" smtClean="0">
              <a:latin typeface="Times New Roman" pitchFamily="18" charset="0"/>
              <a:cs typeface="Times New Roman" pitchFamily="18" charset="0"/>
            </a:endParaRPr>
          </a:p>
        </p:txBody>
      </p:sp>
      <p:sp>
        <p:nvSpPr>
          <p:cNvPr id="57347" name="Rectangle 3"/>
          <p:cNvSpPr>
            <a:spLocks noGrp="1" noChangeArrowheads="1"/>
          </p:cNvSpPr>
          <p:nvPr>
            <p:ph type="body" idx="1"/>
          </p:nvPr>
        </p:nvSpPr>
        <p:spPr>
          <a:xfrm>
            <a:off x="457200" y="1752600"/>
            <a:ext cx="8229600" cy="4648201"/>
          </a:xfrm>
        </p:spPr>
        <p:txBody>
          <a:bodyPr>
            <a:normAutofit fontScale="92500" lnSpcReduction="20000"/>
          </a:bodyPr>
          <a:lstStyle/>
          <a:p>
            <a:pPr marL="533400" indent="-533400" algn="just" eaLnBrk="1" hangingPunct="1">
              <a:lnSpc>
                <a:spcPct val="160000"/>
              </a:lnSpc>
              <a:buFont typeface="Wingdings" pitchFamily="2" charset="2"/>
              <a:buChar char="Ø"/>
            </a:pPr>
            <a:r>
              <a:rPr lang="en-US" sz="2800" dirty="0" smtClean="0">
                <a:latin typeface="Times New Roman" pitchFamily="18" charset="0"/>
                <a:cs typeface="Times New Roman" pitchFamily="18" charset="0"/>
              </a:rPr>
              <a:t>Abstract</a:t>
            </a:r>
          </a:p>
          <a:p>
            <a:pPr marL="533400" indent="-533400" algn="just" eaLnBrk="1" hangingPunct="1">
              <a:lnSpc>
                <a:spcPct val="160000"/>
              </a:lnSpc>
              <a:buFont typeface="Wingdings" pitchFamily="2" charset="2"/>
              <a:buChar char="Ø"/>
            </a:pPr>
            <a:r>
              <a:rPr lang="en-US" sz="2800" dirty="0" smtClean="0">
                <a:latin typeface="Times New Roman" pitchFamily="18" charset="0"/>
                <a:cs typeface="Times New Roman" pitchFamily="18" charset="0"/>
              </a:rPr>
              <a:t>Introduction</a:t>
            </a:r>
          </a:p>
          <a:p>
            <a:pPr marL="533400" indent="-533400" algn="just">
              <a:lnSpc>
                <a:spcPct val="160000"/>
              </a:lnSpc>
              <a:buFont typeface="Wingdings" pitchFamily="2" charset="2"/>
              <a:buChar char="Ø"/>
            </a:pPr>
            <a:r>
              <a:rPr lang="en-US" sz="2800" dirty="0" smtClean="0">
                <a:latin typeface="Times New Roman" pitchFamily="18" charset="0"/>
                <a:cs typeface="Times New Roman" pitchFamily="18" charset="0"/>
              </a:rPr>
              <a:t>Modeling of solar PV system </a:t>
            </a:r>
          </a:p>
          <a:p>
            <a:pPr marL="533400" indent="-533400" algn="just">
              <a:lnSpc>
                <a:spcPct val="160000"/>
              </a:lnSpc>
              <a:buFont typeface="Wingdings" pitchFamily="2" charset="2"/>
              <a:buChar char="Ø"/>
            </a:pPr>
            <a:r>
              <a:rPr lang="en-US" sz="2800" dirty="0" smtClean="0">
                <a:latin typeface="Times New Roman" pitchFamily="18" charset="0"/>
                <a:cs typeface="Times New Roman" pitchFamily="18" charset="0"/>
              </a:rPr>
              <a:t>Modeling of DC-DC boost converter </a:t>
            </a:r>
          </a:p>
          <a:p>
            <a:pPr marL="533400" indent="-533400" algn="just">
              <a:lnSpc>
                <a:spcPct val="160000"/>
              </a:lnSpc>
              <a:buFont typeface="Wingdings" pitchFamily="2" charset="2"/>
              <a:buChar char="Ø"/>
            </a:pPr>
            <a:r>
              <a:rPr lang="en-US" sz="2800" dirty="0" smtClean="0">
                <a:latin typeface="Times New Roman" pitchFamily="18" charset="0"/>
                <a:cs typeface="Times New Roman" pitchFamily="18" charset="0"/>
              </a:rPr>
              <a:t>Modeling of DC-AC Grid Connected Inverter</a:t>
            </a:r>
          </a:p>
          <a:p>
            <a:pPr marL="533400" indent="-533400" algn="just">
              <a:lnSpc>
                <a:spcPct val="160000"/>
              </a:lnSpc>
              <a:buFont typeface="Wingdings" pitchFamily="2" charset="2"/>
              <a:buChar char="Ø"/>
            </a:pPr>
            <a:r>
              <a:rPr lang="en-US" sz="2800" dirty="0" smtClean="0">
                <a:latin typeface="Times New Roman" pitchFamily="18" charset="0"/>
                <a:cs typeface="Times New Roman" pitchFamily="18" charset="0"/>
              </a:rPr>
              <a:t>Conclusion</a:t>
            </a:r>
          </a:p>
          <a:p>
            <a:pPr marL="533400" indent="-533400" algn="just">
              <a:lnSpc>
                <a:spcPct val="160000"/>
              </a:lnSpc>
              <a:buFont typeface="Wingdings" pitchFamily="2" charset="2"/>
              <a:buChar char="Ø"/>
            </a:pPr>
            <a:r>
              <a:rPr lang="en-US" sz="2800" dirty="0" smtClean="0">
                <a:latin typeface="Times New Roman" pitchFamily="18" charset="0"/>
                <a:cs typeface="Times New Roman" pitchFamily="18" charset="0"/>
              </a:rPr>
              <a:t>References</a:t>
            </a:r>
          </a:p>
          <a:p>
            <a:pPr marL="533400" indent="-533400" algn="just" eaLnBrk="1" hangingPunct="1">
              <a:lnSpc>
                <a:spcPct val="80000"/>
              </a:lnSpc>
              <a:buNone/>
            </a:pPr>
            <a:endParaRPr lang="en-US" sz="3200" b="1" dirty="0" smtClean="0">
              <a:latin typeface="Times New Roman" pitchFamily="18" charset="0"/>
              <a:cs typeface="Times New Roman" pitchFamily="18" charset="0"/>
            </a:endParaRPr>
          </a:p>
          <a:p>
            <a:pPr marL="533400" indent="-533400" eaLnBrk="1" hangingPunct="1">
              <a:lnSpc>
                <a:spcPct val="80000"/>
              </a:lnSpc>
              <a:buNone/>
            </a:pPr>
            <a:endParaRPr lang="en-US" sz="1800" b="1" dirty="0" smtClean="0"/>
          </a:p>
        </p:txBody>
      </p:sp>
      <p:sp>
        <p:nvSpPr>
          <p:cNvPr id="4" name="Slide Number Placeholder 3"/>
          <p:cNvSpPr>
            <a:spLocks noGrp="1"/>
          </p:cNvSpPr>
          <p:nvPr>
            <p:ph type="sldNum" sz="quarter" idx="12"/>
          </p:nvPr>
        </p:nvSpPr>
        <p:spPr/>
        <p:txBody>
          <a:bodyPr/>
          <a:lstStyle/>
          <a:p>
            <a:fld id="{5EC1C8CB-BDF8-43F4-B95A-9D2B0DB4D1F4}" type="slidenum">
              <a:rPr lang="en-US" smtClean="0"/>
              <a:pPr/>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7346"/>
                                        </p:tgtEl>
                                        <p:attrNameLst>
                                          <p:attrName>style.visibility</p:attrName>
                                        </p:attrNameLst>
                                      </p:cBhvr>
                                      <p:to>
                                        <p:strVal val="visible"/>
                                      </p:to>
                                    </p:set>
                                    <p:animEffect transition="in" filter="fade">
                                      <p:cBhvr>
                                        <p:cTn id="7" dur="2000"/>
                                        <p:tgtEl>
                                          <p:spTgt spid="5734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7347">
                                            <p:txEl>
                                              <p:pRg st="0" end="0"/>
                                            </p:txEl>
                                          </p:spTgt>
                                        </p:tgtEl>
                                        <p:attrNameLst>
                                          <p:attrName>style.visibility</p:attrName>
                                        </p:attrNameLst>
                                      </p:cBhvr>
                                      <p:to>
                                        <p:strVal val="visible"/>
                                      </p:to>
                                    </p:set>
                                    <p:anim calcmode="lin" valueType="num">
                                      <p:cBhvr additive="base">
                                        <p:cTn id="12" dur="500" fill="hold"/>
                                        <p:tgtEl>
                                          <p:spTgt spid="5734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73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7347">
                                            <p:txEl>
                                              <p:pRg st="1" end="1"/>
                                            </p:txEl>
                                          </p:spTgt>
                                        </p:tgtEl>
                                        <p:attrNameLst>
                                          <p:attrName>style.visibility</p:attrName>
                                        </p:attrNameLst>
                                      </p:cBhvr>
                                      <p:to>
                                        <p:strVal val="visible"/>
                                      </p:to>
                                    </p:set>
                                    <p:anim calcmode="lin" valueType="num">
                                      <p:cBhvr additive="base">
                                        <p:cTn id="18" dur="500" fill="hold"/>
                                        <p:tgtEl>
                                          <p:spTgt spid="57347">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73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57347">
                                            <p:txEl>
                                              <p:pRg st="2" end="2"/>
                                            </p:txEl>
                                          </p:spTgt>
                                        </p:tgtEl>
                                        <p:attrNameLst>
                                          <p:attrName>style.visibility</p:attrName>
                                        </p:attrNameLst>
                                      </p:cBhvr>
                                      <p:to>
                                        <p:strVal val="visible"/>
                                      </p:to>
                                    </p:set>
                                    <p:anim calcmode="lin" valueType="num">
                                      <p:cBhvr additive="base">
                                        <p:cTn id="24" dur="500" fill="hold"/>
                                        <p:tgtEl>
                                          <p:spTgt spid="57347">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73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57347">
                                            <p:txEl>
                                              <p:pRg st="3" end="3"/>
                                            </p:txEl>
                                          </p:spTgt>
                                        </p:tgtEl>
                                        <p:attrNameLst>
                                          <p:attrName>style.visibility</p:attrName>
                                        </p:attrNameLst>
                                      </p:cBhvr>
                                      <p:to>
                                        <p:strVal val="visible"/>
                                      </p:to>
                                    </p:set>
                                    <p:anim calcmode="lin" valueType="num">
                                      <p:cBhvr additive="base">
                                        <p:cTn id="30" dur="500" fill="hold"/>
                                        <p:tgtEl>
                                          <p:spTgt spid="57347">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73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57347">
                                            <p:txEl>
                                              <p:pRg st="4" end="4"/>
                                            </p:txEl>
                                          </p:spTgt>
                                        </p:tgtEl>
                                        <p:attrNameLst>
                                          <p:attrName>style.visibility</p:attrName>
                                        </p:attrNameLst>
                                      </p:cBhvr>
                                      <p:to>
                                        <p:strVal val="visible"/>
                                      </p:to>
                                    </p:set>
                                    <p:anim calcmode="lin" valueType="num">
                                      <p:cBhvr additive="base">
                                        <p:cTn id="36" dur="500" fill="hold"/>
                                        <p:tgtEl>
                                          <p:spTgt spid="57347">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573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57347">
                                            <p:txEl>
                                              <p:pRg st="5" end="5"/>
                                            </p:txEl>
                                          </p:spTgt>
                                        </p:tgtEl>
                                        <p:attrNameLst>
                                          <p:attrName>style.visibility</p:attrName>
                                        </p:attrNameLst>
                                      </p:cBhvr>
                                      <p:to>
                                        <p:strVal val="visible"/>
                                      </p:to>
                                    </p:set>
                                    <p:anim calcmode="lin" valueType="num">
                                      <p:cBhvr additive="base">
                                        <p:cTn id="42" dur="500" fill="hold"/>
                                        <p:tgtEl>
                                          <p:spTgt spid="57347">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573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57347">
                                            <p:txEl>
                                              <p:pRg st="6" end="6"/>
                                            </p:txEl>
                                          </p:spTgt>
                                        </p:tgtEl>
                                        <p:attrNameLst>
                                          <p:attrName>style.visibility</p:attrName>
                                        </p:attrNameLst>
                                      </p:cBhvr>
                                      <p:to>
                                        <p:strVal val="visible"/>
                                      </p:to>
                                    </p:set>
                                    <p:anim calcmode="lin" valueType="num">
                                      <p:cBhvr additive="base">
                                        <p:cTn id="48" dur="500" fill="hold"/>
                                        <p:tgtEl>
                                          <p:spTgt spid="57347">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5734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533400" y="152400"/>
            <a:ext cx="8229600" cy="1143000"/>
          </a:xfrm>
        </p:spPr>
        <p:txBody>
          <a:bodyPr>
            <a:normAutofit/>
          </a:bodyPr>
          <a:lstStyle/>
          <a:p>
            <a:r>
              <a:rPr lang="en-US" sz="2400" dirty="0" smtClean="0">
                <a:latin typeface="Times New Roman" pitchFamily="18" charset="0"/>
                <a:cs typeface="Times New Roman" pitchFamily="18" charset="0"/>
              </a:rPr>
              <a:t>P-V characteristic for a PV cell at constant G= 1000</a:t>
            </a:r>
            <a:r>
              <a:rPr lang="en-US" sz="2400" i="1" dirty="0" smtClean="0">
                <a:latin typeface="Times New Roman" pitchFamily="18" charset="0"/>
                <a:cs typeface="Times New Roman" pitchFamily="18" charset="0"/>
              </a:rPr>
              <a:t>W/m</a:t>
            </a:r>
            <a:r>
              <a:rPr lang="en-US" sz="2400" baseline="30000" dirty="0" smtClean="0">
                <a:latin typeface="Times New Roman" pitchFamily="18" charset="0"/>
                <a:cs typeface="Times New Roman" pitchFamily="18" charset="0"/>
              </a:rPr>
              <a:t>2</a:t>
            </a:r>
            <a:endParaRPr lang="en-US" sz="2400" dirty="0" smtClean="0">
              <a:latin typeface="Times New Roman" pitchFamily="18" charset="0"/>
              <a:cs typeface="Times New Roman" pitchFamily="18" charset="0"/>
            </a:endParaRPr>
          </a:p>
        </p:txBody>
      </p:sp>
      <p:pic>
        <p:nvPicPr>
          <p:cNvPr id="25603" name="Picture 3" descr="PV varing T.jpg"/>
          <p:cNvPicPr>
            <a:picLocks noChangeAspect="1"/>
          </p:cNvPicPr>
          <p:nvPr/>
        </p:nvPicPr>
        <p:blipFill>
          <a:blip r:embed="rId2"/>
          <a:srcRect/>
          <a:stretch>
            <a:fillRect/>
          </a:stretch>
        </p:blipFill>
        <p:spPr bwMode="auto">
          <a:xfrm>
            <a:off x="152400" y="1450975"/>
            <a:ext cx="8839200" cy="510222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5EC1C8CB-BDF8-43F4-B95A-9D2B0DB4D1F4}"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latin typeface="Times New Roman" pitchFamily="18" charset="0"/>
                <a:cs typeface="Times New Roman" pitchFamily="18" charset="0"/>
              </a:rPr>
              <a:t>Modeling of DC-DC boost converter </a:t>
            </a:r>
            <a:br>
              <a:rPr lang="en-US" sz="3200" b="1" dirty="0" smtClean="0">
                <a:latin typeface="Times New Roman" pitchFamily="18" charset="0"/>
                <a:cs typeface="Times New Roman" pitchFamily="18" charset="0"/>
              </a:rPr>
            </a:br>
            <a:endParaRPr lang="en-US" sz="3200" b="1" dirty="0"/>
          </a:p>
        </p:txBody>
      </p:sp>
      <p:sp>
        <p:nvSpPr>
          <p:cNvPr id="4" name="Slide Number Placeholder 3"/>
          <p:cNvSpPr>
            <a:spLocks noGrp="1"/>
          </p:cNvSpPr>
          <p:nvPr>
            <p:ph type="sldNum" sz="quarter" idx="12"/>
          </p:nvPr>
        </p:nvSpPr>
        <p:spPr/>
        <p:txBody>
          <a:bodyPr/>
          <a:lstStyle/>
          <a:p>
            <a:fld id="{5EC1C8CB-BDF8-43F4-B95A-9D2B0DB4D1F4}" type="slidenum">
              <a:rPr lang="en-US" smtClean="0"/>
              <a:pPr/>
              <a:t>21</a:t>
            </a:fld>
            <a:endParaRPr lang="en-US"/>
          </a:p>
        </p:txBody>
      </p:sp>
      <p:pic>
        <p:nvPicPr>
          <p:cNvPr id="5" name="Picture 4"/>
          <p:cNvPicPr>
            <a:picLocks noChangeAspect="1" noChangeArrowheads="1"/>
          </p:cNvPicPr>
          <p:nvPr/>
        </p:nvPicPr>
        <p:blipFill>
          <a:blip r:embed="rId2"/>
          <a:srcRect/>
          <a:stretch>
            <a:fillRect/>
          </a:stretch>
        </p:blipFill>
        <p:spPr bwMode="auto">
          <a:xfrm>
            <a:off x="1219200" y="1619250"/>
            <a:ext cx="6934200" cy="4552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381000" y="228600"/>
            <a:ext cx="8229600" cy="1143000"/>
          </a:xfrm>
        </p:spPr>
        <p:txBody>
          <a:bodyPr/>
          <a:lstStyle/>
          <a:p>
            <a:r>
              <a:rPr lang="en-US" sz="3200" dirty="0" smtClean="0">
                <a:latin typeface="Times New Roman" pitchFamily="18" charset="0"/>
                <a:cs typeface="Times New Roman" pitchFamily="18" charset="0"/>
              </a:rPr>
              <a:t>Modeling of DC-DC converter</a:t>
            </a:r>
          </a:p>
        </p:txBody>
      </p:sp>
      <p:pic>
        <p:nvPicPr>
          <p:cNvPr id="46083" name="Picture 2"/>
          <p:cNvPicPr>
            <a:picLocks noChangeAspect="1" noChangeArrowheads="1"/>
          </p:cNvPicPr>
          <p:nvPr/>
        </p:nvPicPr>
        <p:blipFill>
          <a:blip r:embed="rId2"/>
          <a:srcRect/>
          <a:stretch>
            <a:fillRect/>
          </a:stretch>
        </p:blipFill>
        <p:spPr bwMode="auto">
          <a:xfrm>
            <a:off x="4495800" y="1676400"/>
            <a:ext cx="4410075" cy="3429000"/>
          </a:xfrm>
          <a:prstGeom prst="rect">
            <a:avLst/>
          </a:prstGeom>
          <a:noFill/>
          <a:ln w="9525">
            <a:noFill/>
            <a:miter lim="800000"/>
            <a:headEnd/>
            <a:tailEnd/>
          </a:ln>
        </p:spPr>
      </p:pic>
      <p:sp>
        <p:nvSpPr>
          <p:cNvPr id="46084" name="Rectangle 6"/>
          <p:cNvSpPr>
            <a:spLocks noChangeArrowheads="1"/>
          </p:cNvSpPr>
          <p:nvPr/>
        </p:nvSpPr>
        <p:spPr bwMode="auto">
          <a:xfrm>
            <a:off x="381000" y="2743200"/>
            <a:ext cx="4572000" cy="646113"/>
          </a:xfrm>
          <a:prstGeom prst="rect">
            <a:avLst/>
          </a:prstGeom>
          <a:noFill/>
          <a:ln w="9525">
            <a:noFill/>
            <a:miter lim="800000"/>
            <a:headEnd/>
            <a:tailEnd/>
          </a:ln>
        </p:spPr>
        <p:txBody>
          <a:bodyPr>
            <a:spAutoFit/>
          </a:bodyPr>
          <a:lstStyle/>
          <a:p>
            <a:pPr algn="just"/>
            <a:r>
              <a:rPr lang="en-US">
                <a:latin typeface="Times New Roman" pitchFamily="18" charset="0"/>
                <a:cs typeface="Times New Roman" pitchFamily="18" charset="0"/>
              </a:rPr>
              <a:t>For continuous conduction the designed values of L, C, R is </a:t>
            </a:r>
          </a:p>
        </p:txBody>
      </p:sp>
      <p:sp>
        <p:nvSpPr>
          <p:cNvPr id="46085" name="TextBox 7"/>
          <p:cNvSpPr txBox="1">
            <a:spLocks noChangeArrowheads="1"/>
          </p:cNvSpPr>
          <p:nvPr/>
        </p:nvSpPr>
        <p:spPr bwMode="auto">
          <a:xfrm>
            <a:off x="457200" y="1447800"/>
            <a:ext cx="2667000" cy="101600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P</a:t>
            </a:r>
            <a:r>
              <a:rPr lang="en-US" sz="2000" baseline="-25000">
                <a:latin typeface="Times New Roman" pitchFamily="18" charset="0"/>
                <a:cs typeface="Times New Roman" pitchFamily="18" charset="0"/>
              </a:rPr>
              <a:t>in</a:t>
            </a:r>
            <a:r>
              <a:rPr lang="en-US" sz="2000">
                <a:latin typeface="Times New Roman" pitchFamily="18" charset="0"/>
                <a:cs typeface="Times New Roman" pitchFamily="18" charset="0"/>
              </a:rPr>
              <a:t>= V</a:t>
            </a:r>
            <a:r>
              <a:rPr lang="en-US" sz="2000" baseline="-25000">
                <a:latin typeface="Times New Roman" pitchFamily="18" charset="0"/>
                <a:cs typeface="Times New Roman" pitchFamily="18" charset="0"/>
              </a:rPr>
              <a:t>i</a:t>
            </a:r>
            <a:r>
              <a:rPr lang="en-US" sz="2000">
                <a:latin typeface="Times New Roman" pitchFamily="18" charset="0"/>
                <a:cs typeface="Times New Roman" pitchFamily="18" charset="0"/>
              </a:rPr>
              <a:t> * I</a:t>
            </a:r>
            <a:r>
              <a:rPr lang="en-US" sz="2000" baseline="-25000">
                <a:latin typeface="Times New Roman" pitchFamily="18" charset="0"/>
                <a:cs typeface="Times New Roman" pitchFamily="18" charset="0"/>
              </a:rPr>
              <a:t>i</a:t>
            </a:r>
          </a:p>
          <a:p>
            <a:r>
              <a:rPr lang="en-US" sz="2000">
                <a:latin typeface="Times New Roman" pitchFamily="18" charset="0"/>
                <a:cs typeface="Times New Roman" pitchFamily="18" charset="0"/>
              </a:rPr>
              <a:t>I</a:t>
            </a:r>
            <a:r>
              <a:rPr lang="en-US" sz="2000" baseline="-25000">
                <a:latin typeface="Times New Roman" pitchFamily="18" charset="0"/>
                <a:cs typeface="Times New Roman" pitchFamily="18" charset="0"/>
              </a:rPr>
              <a:t>i</a:t>
            </a:r>
            <a:r>
              <a:rPr lang="en-US" sz="2000">
                <a:latin typeface="Times New Roman" pitchFamily="18" charset="0"/>
                <a:cs typeface="Times New Roman" pitchFamily="18" charset="0"/>
              </a:rPr>
              <a:t> = I</a:t>
            </a:r>
            <a:r>
              <a:rPr lang="en-US" sz="2000" baseline="-25000">
                <a:latin typeface="Times New Roman" pitchFamily="18" charset="0"/>
                <a:cs typeface="Times New Roman" pitchFamily="18" charset="0"/>
              </a:rPr>
              <a:t>L</a:t>
            </a:r>
          </a:p>
          <a:p>
            <a:r>
              <a:rPr lang="en-US" sz="2000">
                <a:latin typeface="Times New Roman" pitchFamily="18" charset="0"/>
                <a:cs typeface="Times New Roman" pitchFamily="18" charset="0"/>
              </a:rPr>
              <a:t>D =1-(V</a:t>
            </a:r>
            <a:r>
              <a:rPr lang="en-US" sz="2000" baseline="-25000">
                <a:latin typeface="Times New Roman" pitchFamily="18" charset="0"/>
                <a:cs typeface="Times New Roman" pitchFamily="18" charset="0"/>
              </a:rPr>
              <a:t>i</a:t>
            </a:r>
            <a:r>
              <a:rPr lang="en-US" sz="2000">
                <a:latin typeface="Times New Roman" pitchFamily="18" charset="0"/>
                <a:cs typeface="Times New Roman" pitchFamily="18" charset="0"/>
              </a:rPr>
              <a:t>/V</a:t>
            </a:r>
            <a:r>
              <a:rPr lang="en-US" sz="2000" baseline="-25000">
                <a:latin typeface="Times New Roman" pitchFamily="18" charset="0"/>
                <a:cs typeface="Times New Roman" pitchFamily="18" charset="0"/>
              </a:rPr>
              <a:t>0</a:t>
            </a:r>
            <a:r>
              <a:rPr lang="en-US" sz="2000">
                <a:latin typeface="Times New Roman" pitchFamily="18" charset="0"/>
                <a:cs typeface="Times New Roman" pitchFamily="18" charset="0"/>
              </a:rPr>
              <a:t>)</a:t>
            </a:r>
          </a:p>
        </p:txBody>
      </p:sp>
      <p:sp>
        <p:nvSpPr>
          <p:cNvPr id="46086" name="TextBox 9"/>
          <p:cNvSpPr txBox="1">
            <a:spLocks noChangeArrowheads="1"/>
          </p:cNvSpPr>
          <p:nvPr/>
        </p:nvSpPr>
        <p:spPr bwMode="auto">
          <a:xfrm>
            <a:off x="533400" y="3581400"/>
            <a:ext cx="2438400" cy="646113"/>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L = (D (1-D)*R) / (2*f)</a:t>
            </a:r>
          </a:p>
          <a:p>
            <a:r>
              <a:rPr lang="en-US">
                <a:latin typeface="Times New Roman" pitchFamily="18" charset="0"/>
                <a:cs typeface="Times New Roman" pitchFamily="18" charset="0"/>
              </a:rPr>
              <a:t>C = (D/2*f*R)</a:t>
            </a:r>
          </a:p>
        </p:txBody>
      </p:sp>
      <p:sp>
        <p:nvSpPr>
          <p:cNvPr id="46087" name="Rectangle 10"/>
          <p:cNvSpPr>
            <a:spLocks noChangeArrowheads="1"/>
          </p:cNvSpPr>
          <p:nvPr/>
        </p:nvSpPr>
        <p:spPr bwMode="auto">
          <a:xfrm>
            <a:off x="685800" y="4724400"/>
            <a:ext cx="4572000" cy="1200150"/>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    Where</a:t>
            </a:r>
          </a:p>
          <a:p>
            <a:r>
              <a:rPr lang="en-US">
                <a:latin typeface="Times New Roman" pitchFamily="18" charset="0"/>
                <a:cs typeface="Times New Roman" pitchFamily="18" charset="0"/>
              </a:rPr>
              <a:t>“D‟ is the Duty Ratio </a:t>
            </a:r>
          </a:p>
          <a:p>
            <a:r>
              <a:rPr lang="en-US">
                <a:latin typeface="Times New Roman" pitchFamily="18" charset="0"/>
                <a:cs typeface="Times New Roman" pitchFamily="18" charset="0"/>
              </a:rPr>
              <a:t>“R‟ is the load resistance </a:t>
            </a:r>
          </a:p>
          <a:p>
            <a:r>
              <a:rPr lang="en-US">
                <a:latin typeface="Times New Roman" pitchFamily="18" charset="0"/>
                <a:cs typeface="Times New Roman" pitchFamily="18" charset="0"/>
              </a:rPr>
              <a:t>“f‟ is the switching frequency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Slide Number Placeholder 5"/>
          <p:cNvSpPr>
            <a:spLocks noGrp="1"/>
          </p:cNvSpPr>
          <p:nvPr>
            <p:ph type="sldNum" sz="quarter" idx="12"/>
          </p:nvPr>
        </p:nvSpPr>
        <p:spPr/>
        <p:txBody>
          <a:bodyPr/>
          <a:lstStyle/>
          <a:p>
            <a:pPr>
              <a:defRPr/>
            </a:pPr>
            <a:fld id="{77B76342-0EFA-474F-AF94-6E7E24461FFB}" type="slidenum">
              <a:rPr lang="en-US"/>
              <a:pPr>
                <a:defRPr/>
              </a:pPr>
              <a:t>23</a:t>
            </a:fld>
            <a:endParaRPr lang="en-US"/>
          </a:p>
        </p:txBody>
      </p:sp>
      <p:pic>
        <p:nvPicPr>
          <p:cNvPr id="47107" name="Picture 12"/>
          <p:cNvPicPr>
            <a:picLocks noChangeAspect="1" noChangeArrowheads="1"/>
          </p:cNvPicPr>
          <p:nvPr/>
        </p:nvPicPr>
        <p:blipFill>
          <a:blip r:embed="rId2"/>
          <a:srcRect/>
          <a:stretch>
            <a:fillRect/>
          </a:stretch>
        </p:blipFill>
        <p:spPr bwMode="auto">
          <a:xfrm>
            <a:off x="1219200" y="2062162"/>
            <a:ext cx="7086600" cy="985838"/>
          </a:xfrm>
          <a:prstGeom prst="rect">
            <a:avLst/>
          </a:prstGeom>
          <a:noFill/>
          <a:ln w="9525">
            <a:noFill/>
            <a:miter lim="800000"/>
            <a:headEnd/>
            <a:tailEnd/>
          </a:ln>
        </p:spPr>
      </p:pic>
      <p:sp>
        <p:nvSpPr>
          <p:cNvPr id="47108" name="AutoShape 14"/>
          <p:cNvSpPr>
            <a:spLocks noChangeAspect="1" noChangeArrowheads="1" noTextEdit="1"/>
          </p:cNvSpPr>
          <p:nvPr/>
        </p:nvSpPr>
        <p:spPr bwMode="auto">
          <a:xfrm>
            <a:off x="495300" y="3878263"/>
            <a:ext cx="7962900" cy="1776412"/>
          </a:xfrm>
          <a:prstGeom prst="rect">
            <a:avLst/>
          </a:prstGeom>
          <a:noFill/>
          <a:ln w="9525">
            <a:noFill/>
            <a:miter lim="800000"/>
            <a:headEnd/>
            <a:tailEnd/>
          </a:ln>
        </p:spPr>
        <p:txBody>
          <a:bodyPr/>
          <a:lstStyle/>
          <a:p>
            <a:endParaRPr lang="en-US"/>
          </a:p>
        </p:txBody>
      </p:sp>
      <p:sp>
        <p:nvSpPr>
          <p:cNvPr id="2064" name="Rectangle 16"/>
          <p:cNvSpPr>
            <a:spLocks noChangeArrowheads="1"/>
          </p:cNvSpPr>
          <p:nvPr/>
        </p:nvSpPr>
        <p:spPr bwMode="auto">
          <a:xfrm>
            <a:off x="647700" y="3771900"/>
            <a:ext cx="50800"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Times New Roman" pitchFamily="18" charset="0"/>
              </a:rPr>
              <a:t> </a:t>
            </a:r>
            <a:endParaRPr lang="en-US"/>
          </a:p>
        </p:txBody>
      </p:sp>
      <p:sp>
        <p:nvSpPr>
          <p:cNvPr id="2065" name="Rectangle 17"/>
          <p:cNvSpPr>
            <a:spLocks noChangeArrowheads="1"/>
          </p:cNvSpPr>
          <p:nvPr/>
        </p:nvSpPr>
        <p:spPr bwMode="auto">
          <a:xfrm>
            <a:off x="1077913" y="4368800"/>
            <a:ext cx="50800"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Times New Roman" pitchFamily="18" charset="0"/>
              </a:rPr>
              <a:t> </a:t>
            </a:r>
            <a:endParaRPr lang="en-US"/>
          </a:p>
        </p:txBody>
      </p:sp>
      <p:sp>
        <p:nvSpPr>
          <p:cNvPr id="2066" name="Rectangle 18"/>
          <p:cNvSpPr>
            <a:spLocks noChangeArrowheads="1"/>
          </p:cNvSpPr>
          <p:nvPr/>
        </p:nvSpPr>
        <p:spPr bwMode="auto">
          <a:xfrm>
            <a:off x="889000" y="4613275"/>
            <a:ext cx="146050"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Times New Roman" pitchFamily="18" charset="0"/>
              </a:rPr>
              <a:t>V</a:t>
            </a:r>
            <a:endParaRPr lang="en-US"/>
          </a:p>
        </p:txBody>
      </p:sp>
      <p:sp>
        <p:nvSpPr>
          <p:cNvPr id="2067" name="Rectangle 19"/>
          <p:cNvSpPr>
            <a:spLocks noChangeArrowheads="1"/>
          </p:cNvSpPr>
          <p:nvPr/>
        </p:nvSpPr>
        <p:spPr bwMode="auto">
          <a:xfrm>
            <a:off x="1038225" y="4665663"/>
            <a:ext cx="227013"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Times New Roman" pitchFamily="18" charset="0"/>
              </a:rPr>
              <a:t>set</a:t>
            </a:r>
            <a:endParaRPr lang="en-US"/>
          </a:p>
        </p:txBody>
      </p:sp>
      <p:sp>
        <p:nvSpPr>
          <p:cNvPr id="2068" name="Rectangle 20"/>
          <p:cNvSpPr>
            <a:spLocks noChangeArrowheads="1"/>
          </p:cNvSpPr>
          <p:nvPr/>
        </p:nvSpPr>
        <p:spPr bwMode="auto">
          <a:xfrm>
            <a:off x="1268413" y="4665663"/>
            <a:ext cx="50800"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Times New Roman" pitchFamily="18" charset="0"/>
              </a:rPr>
              <a:t> </a:t>
            </a:r>
            <a:endParaRPr lang="en-US"/>
          </a:p>
        </p:txBody>
      </p:sp>
      <p:sp>
        <p:nvSpPr>
          <p:cNvPr id="2069" name="Freeform 21"/>
          <p:cNvSpPr>
            <a:spLocks noEditPoints="1"/>
          </p:cNvSpPr>
          <p:nvPr/>
        </p:nvSpPr>
        <p:spPr bwMode="auto">
          <a:xfrm>
            <a:off x="5195888" y="4660900"/>
            <a:ext cx="334962" cy="103188"/>
          </a:xfrm>
          <a:custGeom>
            <a:avLst/>
            <a:gdLst>
              <a:gd name="T0" fmla="*/ 2147483647 w 1293"/>
              <a:gd name="T1" fmla="*/ 2147483647 h 400"/>
              <a:gd name="T2" fmla="*/ 2147483647 w 1293"/>
              <a:gd name="T3" fmla="*/ 2147483647 h 400"/>
              <a:gd name="T4" fmla="*/ 2147483647 w 1293"/>
              <a:gd name="T5" fmla="*/ 2147483647 h 400"/>
              <a:gd name="T6" fmla="*/ 2147483647 w 1293"/>
              <a:gd name="T7" fmla="*/ 2147483647 h 400"/>
              <a:gd name="T8" fmla="*/ 2147483647 w 1293"/>
              <a:gd name="T9" fmla="*/ 2147483647 h 400"/>
              <a:gd name="T10" fmla="*/ 0 w 1293"/>
              <a:gd name="T11" fmla="*/ 2147483647 h 400"/>
              <a:gd name="T12" fmla="*/ 2147483647 w 1293"/>
              <a:gd name="T13" fmla="*/ 2147483647 h 400"/>
              <a:gd name="T14" fmla="*/ 2147483647 w 1293"/>
              <a:gd name="T15" fmla="*/ 0 h 400"/>
              <a:gd name="T16" fmla="*/ 2147483647 w 1293"/>
              <a:gd name="T17" fmla="*/ 2147483647 h 400"/>
              <a:gd name="T18" fmla="*/ 2147483647 w 1293"/>
              <a:gd name="T19" fmla="*/ 2147483647 h 400"/>
              <a:gd name="T20" fmla="*/ 2147483647 w 1293"/>
              <a:gd name="T21" fmla="*/ 0 h 4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3"/>
              <a:gd name="T34" fmla="*/ 0 h 400"/>
              <a:gd name="T35" fmla="*/ 1293 w 1293"/>
              <a:gd name="T36" fmla="*/ 400 h 4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3" h="400">
                <a:moveTo>
                  <a:pt x="33" y="167"/>
                </a:moveTo>
                <a:lnTo>
                  <a:pt x="960" y="167"/>
                </a:lnTo>
                <a:cubicBezTo>
                  <a:pt x="979" y="167"/>
                  <a:pt x="993" y="182"/>
                  <a:pt x="993" y="200"/>
                </a:cubicBezTo>
                <a:cubicBezTo>
                  <a:pt x="993" y="219"/>
                  <a:pt x="979" y="234"/>
                  <a:pt x="960" y="234"/>
                </a:cubicBezTo>
                <a:lnTo>
                  <a:pt x="33" y="234"/>
                </a:lnTo>
                <a:cubicBezTo>
                  <a:pt x="15" y="234"/>
                  <a:pt x="0" y="219"/>
                  <a:pt x="0" y="200"/>
                </a:cubicBezTo>
                <a:cubicBezTo>
                  <a:pt x="0" y="182"/>
                  <a:pt x="15" y="167"/>
                  <a:pt x="33" y="167"/>
                </a:cubicBezTo>
                <a:close/>
                <a:moveTo>
                  <a:pt x="893" y="0"/>
                </a:moveTo>
                <a:lnTo>
                  <a:pt x="1293" y="200"/>
                </a:lnTo>
                <a:lnTo>
                  <a:pt x="893" y="400"/>
                </a:lnTo>
                <a:lnTo>
                  <a:pt x="893" y="0"/>
                </a:lnTo>
                <a:close/>
              </a:path>
            </a:pathLst>
          </a:custGeom>
          <a:solidFill>
            <a:srgbClr val="000000"/>
          </a:solidFill>
          <a:ln w="1588">
            <a:solidFill>
              <a:srgbClr val="000000"/>
            </a:solidFill>
            <a:bevel/>
            <a:headEnd/>
            <a:tailEnd/>
          </a:ln>
        </p:spPr>
        <p:txBody>
          <a:bodyPr/>
          <a:lstStyle/>
          <a:p>
            <a:endParaRPr lang="en-US"/>
          </a:p>
        </p:txBody>
      </p:sp>
      <p:sp>
        <p:nvSpPr>
          <p:cNvPr id="2070" name="Freeform 22"/>
          <p:cNvSpPr>
            <a:spLocks noEditPoints="1"/>
          </p:cNvSpPr>
          <p:nvPr/>
        </p:nvSpPr>
        <p:spPr bwMode="auto">
          <a:xfrm>
            <a:off x="6454775" y="4657725"/>
            <a:ext cx="917575" cy="103188"/>
          </a:xfrm>
          <a:custGeom>
            <a:avLst/>
            <a:gdLst>
              <a:gd name="T0" fmla="*/ 2147483647 w 3534"/>
              <a:gd name="T1" fmla="*/ 2147483647 h 400"/>
              <a:gd name="T2" fmla="*/ 2147483647 w 3534"/>
              <a:gd name="T3" fmla="*/ 2147483647 h 400"/>
              <a:gd name="T4" fmla="*/ 2147483647 w 3534"/>
              <a:gd name="T5" fmla="*/ 2147483647 h 400"/>
              <a:gd name="T6" fmla="*/ 2147483647 w 3534"/>
              <a:gd name="T7" fmla="*/ 2147483647 h 400"/>
              <a:gd name="T8" fmla="*/ 2147483647 w 3534"/>
              <a:gd name="T9" fmla="*/ 2147483647 h 400"/>
              <a:gd name="T10" fmla="*/ 0 w 3534"/>
              <a:gd name="T11" fmla="*/ 2147483647 h 400"/>
              <a:gd name="T12" fmla="*/ 2147483647 w 3534"/>
              <a:gd name="T13" fmla="*/ 2147483647 h 400"/>
              <a:gd name="T14" fmla="*/ 2147483647 w 3534"/>
              <a:gd name="T15" fmla="*/ 0 h 400"/>
              <a:gd name="T16" fmla="*/ 2147483647 w 3534"/>
              <a:gd name="T17" fmla="*/ 2147483647 h 400"/>
              <a:gd name="T18" fmla="*/ 2147483647 w 3534"/>
              <a:gd name="T19" fmla="*/ 2147483647 h 400"/>
              <a:gd name="T20" fmla="*/ 2147483647 w 3534"/>
              <a:gd name="T21" fmla="*/ 0 h 4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34"/>
              <a:gd name="T34" fmla="*/ 0 h 400"/>
              <a:gd name="T35" fmla="*/ 3534 w 3534"/>
              <a:gd name="T36" fmla="*/ 400 h 4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34" h="400">
                <a:moveTo>
                  <a:pt x="34" y="154"/>
                </a:moveTo>
                <a:lnTo>
                  <a:pt x="3201" y="167"/>
                </a:lnTo>
                <a:cubicBezTo>
                  <a:pt x="3219" y="167"/>
                  <a:pt x="3234" y="182"/>
                  <a:pt x="3234" y="200"/>
                </a:cubicBezTo>
                <a:cubicBezTo>
                  <a:pt x="3234" y="218"/>
                  <a:pt x="3219" y="233"/>
                  <a:pt x="3200" y="233"/>
                </a:cubicBezTo>
                <a:lnTo>
                  <a:pt x="34" y="221"/>
                </a:lnTo>
                <a:cubicBezTo>
                  <a:pt x="15" y="221"/>
                  <a:pt x="0" y="206"/>
                  <a:pt x="0" y="188"/>
                </a:cubicBezTo>
                <a:cubicBezTo>
                  <a:pt x="1" y="169"/>
                  <a:pt x="16" y="154"/>
                  <a:pt x="34" y="154"/>
                </a:cubicBezTo>
                <a:close/>
                <a:moveTo>
                  <a:pt x="3135" y="0"/>
                </a:moveTo>
                <a:lnTo>
                  <a:pt x="3534" y="201"/>
                </a:lnTo>
                <a:lnTo>
                  <a:pt x="3133" y="400"/>
                </a:lnTo>
                <a:lnTo>
                  <a:pt x="3135" y="0"/>
                </a:lnTo>
                <a:close/>
              </a:path>
            </a:pathLst>
          </a:custGeom>
          <a:solidFill>
            <a:srgbClr val="000000"/>
          </a:solidFill>
          <a:ln w="1588">
            <a:solidFill>
              <a:srgbClr val="000000"/>
            </a:solidFill>
            <a:bevel/>
            <a:headEnd/>
            <a:tailEnd/>
          </a:ln>
        </p:spPr>
        <p:txBody>
          <a:bodyPr/>
          <a:lstStyle/>
          <a:p>
            <a:endParaRPr lang="en-US"/>
          </a:p>
        </p:txBody>
      </p:sp>
      <p:sp>
        <p:nvSpPr>
          <p:cNvPr id="2071" name="Rectangle 23"/>
          <p:cNvSpPr>
            <a:spLocks noChangeArrowheads="1"/>
          </p:cNvSpPr>
          <p:nvPr/>
        </p:nvSpPr>
        <p:spPr bwMode="auto">
          <a:xfrm>
            <a:off x="7496175" y="4557713"/>
            <a:ext cx="146050"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Times New Roman" pitchFamily="18" charset="0"/>
              </a:rPr>
              <a:t>V</a:t>
            </a:r>
            <a:endParaRPr lang="en-US"/>
          </a:p>
        </p:txBody>
      </p:sp>
      <p:sp>
        <p:nvSpPr>
          <p:cNvPr id="2072" name="Rectangle 24"/>
          <p:cNvSpPr>
            <a:spLocks noChangeArrowheads="1"/>
          </p:cNvSpPr>
          <p:nvPr/>
        </p:nvSpPr>
        <p:spPr bwMode="auto">
          <a:xfrm>
            <a:off x="7645400" y="4608513"/>
            <a:ext cx="260350"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Times New Roman" pitchFamily="18" charset="0"/>
              </a:rPr>
              <a:t>out</a:t>
            </a:r>
            <a:endParaRPr lang="en-US"/>
          </a:p>
        </p:txBody>
      </p:sp>
      <p:sp>
        <p:nvSpPr>
          <p:cNvPr id="47118" name="Rectangle 25"/>
          <p:cNvSpPr>
            <a:spLocks noChangeArrowheads="1"/>
          </p:cNvSpPr>
          <p:nvPr/>
        </p:nvSpPr>
        <p:spPr bwMode="auto">
          <a:xfrm>
            <a:off x="7912100" y="4608513"/>
            <a:ext cx="50800"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Times New Roman" pitchFamily="18" charset="0"/>
              </a:rPr>
              <a:t> </a:t>
            </a:r>
            <a:endParaRPr lang="en-US"/>
          </a:p>
        </p:txBody>
      </p:sp>
      <p:sp>
        <p:nvSpPr>
          <p:cNvPr id="2078" name="Rectangle 30"/>
          <p:cNvSpPr>
            <a:spLocks noChangeArrowheads="1"/>
          </p:cNvSpPr>
          <p:nvPr/>
        </p:nvSpPr>
        <p:spPr bwMode="auto">
          <a:xfrm>
            <a:off x="8305800" y="5092700"/>
            <a:ext cx="50800"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Times New Roman" pitchFamily="18" charset="0"/>
              </a:rPr>
              <a:t> </a:t>
            </a:r>
            <a:endParaRPr lang="en-US"/>
          </a:p>
        </p:txBody>
      </p:sp>
      <p:grpSp>
        <p:nvGrpSpPr>
          <p:cNvPr id="2" name="Group 33"/>
          <p:cNvGrpSpPr>
            <a:grpSpLocks/>
          </p:cNvGrpSpPr>
          <p:nvPr/>
        </p:nvGrpSpPr>
        <p:grpSpPr bwMode="auto">
          <a:xfrm>
            <a:off x="1717675" y="4591050"/>
            <a:ext cx="266700" cy="279400"/>
            <a:chOff x="1082" y="2892"/>
            <a:chExt cx="168" cy="176"/>
          </a:xfrm>
        </p:grpSpPr>
        <p:sp>
          <p:nvSpPr>
            <p:cNvPr id="47165" name="Oval 31"/>
            <p:cNvSpPr>
              <a:spLocks noChangeArrowheads="1"/>
            </p:cNvSpPr>
            <p:nvPr/>
          </p:nvSpPr>
          <p:spPr bwMode="auto">
            <a:xfrm>
              <a:off x="1082" y="2892"/>
              <a:ext cx="168" cy="176"/>
            </a:xfrm>
            <a:prstGeom prst="ellipse">
              <a:avLst/>
            </a:prstGeom>
            <a:solidFill>
              <a:srgbClr val="FFFFFF"/>
            </a:solidFill>
            <a:ln w="0">
              <a:solidFill>
                <a:srgbClr val="000000"/>
              </a:solidFill>
              <a:round/>
              <a:headEnd/>
              <a:tailEnd/>
            </a:ln>
          </p:spPr>
          <p:txBody>
            <a:bodyPr/>
            <a:lstStyle/>
            <a:p>
              <a:endParaRPr lang="en-US"/>
            </a:p>
          </p:txBody>
        </p:sp>
        <p:sp>
          <p:nvSpPr>
            <p:cNvPr id="47166" name="Oval 32"/>
            <p:cNvSpPr>
              <a:spLocks noChangeArrowheads="1"/>
            </p:cNvSpPr>
            <p:nvPr/>
          </p:nvSpPr>
          <p:spPr bwMode="auto">
            <a:xfrm>
              <a:off x="1082" y="2892"/>
              <a:ext cx="168" cy="176"/>
            </a:xfrm>
            <a:prstGeom prst="ellipse">
              <a:avLst/>
            </a:prstGeom>
            <a:noFill/>
            <a:ln w="12700" cap="rnd">
              <a:solidFill>
                <a:srgbClr val="000000"/>
              </a:solidFill>
              <a:round/>
              <a:headEnd/>
              <a:tailEnd/>
            </a:ln>
          </p:spPr>
          <p:txBody>
            <a:bodyPr/>
            <a:lstStyle/>
            <a:p>
              <a:endParaRPr lang="en-US"/>
            </a:p>
          </p:txBody>
        </p:sp>
      </p:grpSp>
      <p:grpSp>
        <p:nvGrpSpPr>
          <p:cNvPr id="3" name="Group 36"/>
          <p:cNvGrpSpPr>
            <a:grpSpLocks/>
          </p:cNvGrpSpPr>
          <p:nvPr/>
        </p:nvGrpSpPr>
        <p:grpSpPr bwMode="auto">
          <a:xfrm>
            <a:off x="2311400" y="4313238"/>
            <a:ext cx="1077913" cy="823912"/>
            <a:chOff x="1456" y="2717"/>
            <a:chExt cx="679" cy="519"/>
          </a:xfrm>
        </p:grpSpPr>
        <p:sp>
          <p:nvSpPr>
            <p:cNvPr id="47163" name="Rectangle 34"/>
            <p:cNvSpPr>
              <a:spLocks noChangeArrowheads="1"/>
            </p:cNvSpPr>
            <p:nvPr/>
          </p:nvSpPr>
          <p:spPr bwMode="auto">
            <a:xfrm>
              <a:off x="1456" y="2717"/>
              <a:ext cx="679" cy="519"/>
            </a:xfrm>
            <a:prstGeom prst="rect">
              <a:avLst/>
            </a:prstGeom>
            <a:solidFill>
              <a:srgbClr val="FFFFFF"/>
            </a:solidFill>
            <a:ln w="9525">
              <a:noFill/>
              <a:miter lim="800000"/>
              <a:headEnd/>
              <a:tailEnd/>
            </a:ln>
          </p:spPr>
          <p:txBody>
            <a:bodyPr/>
            <a:lstStyle/>
            <a:p>
              <a:endParaRPr lang="en-US"/>
            </a:p>
          </p:txBody>
        </p:sp>
        <p:sp>
          <p:nvSpPr>
            <p:cNvPr id="47164" name="Rectangle 35"/>
            <p:cNvSpPr>
              <a:spLocks noChangeArrowheads="1"/>
            </p:cNvSpPr>
            <p:nvPr/>
          </p:nvSpPr>
          <p:spPr bwMode="auto">
            <a:xfrm>
              <a:off x="1456" y="2717"/>
              <a:ext cx="679" cy="519"/>
            </a:xfrm>
            <a:prstGeom prst="rect">
              <a:avLst/>
            </a:prstGeom>
            <a:noFill/>
            <a:ln w="12700" cap="rnd">
              <a:solidFill>
                <a:srgbClr val="000000"/>
              </a:solidFill>
              <a:miter lim="800000"/>
              <a:headEnd/>
              <a:tailEnd/>
            </a:ln>
          </p:spPr>
          <p:txBody>
            <a:bodyPr/>
            <a:lstStyle/>
            <a:p>
              <a:endParaRPr lang="en-US"/>
            </a:p>
          </p:txBody>
        </p:sp>
      </p:grpSp>
      <p:sp>
        <p:nvSpPr>
          <p:cNvPr id="2085" name="Rectangle 37"/>
          <p:cNvSpPr>
            <a:spLocks noChangeArrowheads="1"/>
          </p:cNvSpPr>
          <p:nvPr/>
        </p:nvSpPr>
        <p:spPr bwMode="auto">
          <a:xfrm>
            <a:off x="2757488" y="4386263"/>
            <a:ext cx="231775"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Times New Roman" pitchFamily="18" charset="0"/>
              </a:rPr>
              <a:t>PI </a:t>
            </a:r>
            <a:endParaRPr lang="en-US"/>
          </a:p>
        </p:txBody>
      </p:sp>
      <p:sp>
        <p:nvSpPr>
          <p:cNvPr id="2086" name="Rectangle 38"/>
          <p:cNvSpPr>
            <a:spLocks noChangeArrowheads="1"/>
          </p:cNvSpPr>
          <p:nvPr/>
        </p:nvSpPr>
        <p:spPr bwMode="auto">
          <a:xfrm>
            <a:off x="2446338" y="4632325"/>
            <a:ext cx="793750"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Times New Roman" pitchFamily="18" charset="0"/>
              </a:rPr>
              <a:t>controller</a:t>
            </a:r>
            <a:endParaRPr lang="en-US"/>
          </a:p>
        </p:txBody>
      </p:sp>
      <p:sp>
        <p:nvSpPr>
          <p:cNvPr id="47124" name="Rectangle 39"/>
          <p:cNvSpPr>
            <a:spLocks noChangeArrowheads="1"/>
          </p:cNvSpPr>
          <p:nvPr/>
        </p:nvSpPr>
        <p:spPr bwMode="auto">
          <a:xfrm>
            <a:off x="3252788" y="4632325"/>
            <a:ext cx="50800"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Times New Roman" pitchFamily="18" charset="0"/>
              </a:rPr>
              <a:t> </a:t>
            </a:r>
            <a:endParaRPr lang="en-US"/>
          </a:p>
        </p:txBody>
      </p:sp>
      <p:sp>
        <p:nvSpPr>
          <p:cNvPr id="2088" name="Freeform 40"/>
          <p:cNvSpPr>
            <a:spLocks noEditPoints="1"/>
          </p:cNvSpPr>
          <p:nvPr/>
        </p:nvSpPr>
        <p:spPr bwMode="auto">
          <a:xfrm>
            <a:off x="3392488" y="4684713"/>
            <a:ext cx="334962" cy="104775"/>
          </a:xfrm>
          <a:custGeom>
            <a:avLst/>
            <a:gdLst>
              <a:gd name="T0" fmla="*/ 2147483647 w 2587"/>
              <a:gd name="T1" fmla="*/ 2147483647 h 800"/>
              <a:gd name="T2" fmla="*/ 2147483647 w 2587"/>
              <a:gd name="T3" fmla="*/ 2147483647 h 800"/>
              <a:gd name="T4" fmla="*/ 2147483647 w 2587"/>
              <a:gd name="T5" fmla="*/ 2147483647 h 800"/>
              <a:gd name="T6" fmla="*/ 2147483647 w 2587"/>
              <a:gd name="T7" fmla="*/ 2147483647 h 800"/>
              <a:gd name="T8" fmla="*/ 2147483647 w 2587"/>
              <a:gd name="T9" fmla="*/ 2147483647 h 800"/>
              <a:gd name="T10" fmla="*/ 0 w 2587"/>
              <a:gd name="T11" fmla="*/ 2147483647 h 800"/>
              <a:gd name="T12" fmla="*/ 2147483647 w 2587"/>
              <a:gd name="T13" fmla="*/ 2147483647 h 800"/>
              <a:gd name="T14" fmla="*/ 2147483647 w 2587"/>
              <a:gd name="T15" fmla="*/ 0 h 800"/>
              <a:gd name="T16" fmla="*/ 2147483647 w 2587"/>
              <a:gd name="T17" fmla="*/ 2147483647 h 800"/>
              <a:gd name="T18" fmla="*/ 2147483647 w 2587"/>
              <a:gd name="T19" fmla="*/ 2147483647 h 800"/>
              <a:gd name="T20" fmla="*/ 2147483647 w 2587"/>
              <a:gd name="T21" fmla="*/ 0 h 8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87"/>
              <a:gd name="T34" fmla="*/ 0 h 800"/>
              <a:gd name="T35" fmla="*/ 2587 w 2587"/>
              <a:gd name="T36" fmla="*/ 800 h 8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87" h="800">
                <a:moveTo>
                  <a:pt x="67" y="333"/>
                </a:moveTo>
                <a:lnTo>
                  <a:pt x="1920" y="333"/>
                </a:lnTo>
                <a:cubicBezTo>
                  <a:pt x="1957" y="333"/>
                  <a:pt x="1987" y="363"/>
                  <a:pt x="1987" y="400"/>
                </a:cubicBezTo>
                <a:cubicBezTo>
                  <a:pt x="1987" y="437"/>
                  <a:pt x="1957" y="467"/>
                  <a:pt x="1920" y="467"/>
                </a:cubicBezTo>
                <a:lnTo>
                  <a:pt x="67" y="467"/>
                </a:lnTo>
                <a:cubicBezTo>
                  <a:pt x="30" y="467"/>
                  <a:pt x="0" y="437"/>
                  <a:pt x="0" y="400"/>
                </a:cubicBezTo>
                <a:cubicBezTo>
                  <a:pt x="0" y="363"/>
                  <a:pt x="30" y="333"/>
                  <a:pt x="67" y="333"/>
                </a:cubicBezTo>
                <a:close/>
                <a:moveTo>
                  <a:pt x="1787" y="0"/>
                </a:moveTo>
                <a:lnTo>
                  <a:pt x="2587" y="400"/>
                </a:lnTo>
                <a:lnTo>
                  <a:pt x="1787" y="800"/>
                </a:lnTo>
                <a:lnTo>
                  <a:pt x="1787" y="0"/>
                </a:lnTo>
                <a:close/>
              </a:path>
            </a:pathLst>
          </a:custGeom>
          <a:solidFill>
            <a:srgbClr val="000000"/>
          </a:solidFill>
          <a:ln w="1588">
            <a:solidFill>
              <a:srgbClr val="000000"/>
            </a:solidFill>
            <a:bevel/>
            <a:headEnd/>
            <a:tailEnd/>
          </a:ln>
        </p:spPr>
        <p:txBody>
          <a:bodyPr/>
          <a:lstStyle/>
          <a:p>
            <a:endParaRPr lang="en-US"/>
          </a:p>
        </p:txBody>
      </p:sp>
      <p:sp>
        <p:nvSpPr>
          <p:cNvPr id="2089" name="Line 41"/>
          <p:cNvSpPr>
            <a:spLocks noChangeShapeType="1"/>
          </p:cNvSpPr>
          <p:nvPr/>
        </p:nvSpPr>
        <p:spPr bwMode="auto">
          <a:xfrm>
            <a:off x="6951663" y="4713288"/>
            <a:ext cx="1587" cy="882650"/>
          </a:xfrm>
          <a:prstGeom prst="line">
            <a:avLst/>
          </a:prstGeom>
          <a:noFill/>
          <a:ln w="19050" cap="rnd">
            <a:solidFill>
              <a:srgbClr val="000000"/>
            </a:solidFill>
            <a:round/>
            <a:headEnd/>
            <a:tailEnd/>
          </a:ln>
        </p:spPr>
        <p:txBody>
          <a:bodyPr/>
          <a:lstStyle/>
          <a:p>
            <a:endParaRPr lang="en-US"/>
          </a:p>
        </p:txBody>
      </p:sp>
      <p:grpSp>
        <p:nvGrpSpPr>
          <p:cNvPr id="4" name="Group 44"/>
          <p:cNvGrpSpPr>
            <a:grpSpLocks/>
          </p:cNvGrpSpPr>
          <p:nvPr/>
        </p:nvGrpSpPr>
        <p:grpSpPr bwMode="auto">
          <a:xfrm>
            <a:off x="3727450" y="4300538"/>
            <a:ext cx="1476375" cy="836612"/>
            <a:chOff x="2348" y="2709"/>
            <a:chExt cx="930" cy="527"/>
          </a:xfrm>
        </p:grpSpPr>
        <p:sp>
          <p:nvSpPr>
            <p:cNvPr id="47161" name="Rectangle 42"/>
            <p:cNvSpPr>
              <a:spLocks noChangeArrowheads="1"/>
            </p:cNvSpPr>
            <p:nvPr/>
          </p:nvSpPr>
          <p:spPr bwMode="auto">
            <a:xfrm>
              <a:off x="2348" y="2709"/>
              <a:ext cx="930" cy="527"/>
            </a:xfrm>
            <a:prstGeom prst="rect">
              <a:avLst/>
            </a:prstGeom>
            <a:solidFill>
              <a:srgbClr val="FFFFFF"/>
            </a:solidFill>
            <a:ln w="9525">
              <a:noFill/>
              <a:miter lim="800000"/>
              <a:headEnd/>
              <a:tailEnd/>
            </a:ln>
          </p:spPr>
          <p:txBody>
            <a:bodyPr/>
            <a:lstStyle/>
            <a:p>
              <a:endParaRPr lang="en-US"/>
            </a:p>
          </p:txBody>
        </p:sp>
        <p:sp>
          <p:nvSpPr>
            <p:cNvPr id="47162" name="Rectangle 43"/>
            <p:cNvSpPr>
              <a:spLocks noChangeArrowheads="1"/>
            </p:cNvSpPr>
            <p:nvPr/>
          </p:nvSpPr>
          <p:spPr bwMode="auto">
            <a:xfrm>
              <a:off x="2348" y="2709"/>
              <a:ext cx="930" cy="527"/>
            </a:xfrm>
            <a:prstGeom prst="rect">
              <a:avLst/>
            </a:prstGeom>
            <a:noFill/>
            <a:ln w="12700" cap="rnd">
              <a:solidFill>
                <a:srgbClr val="000000"/>
              </a:solidFill>
              <a:miter lim="800000"/>
              <a:headEnd/>
              <a:tailEnd/>
            </a:ln>
          </p:spPr>
          <p:txBody>
            <a:bodyPr/>
            <a:lstStyle/>
            <a:p>
              <a:endParaRPr lang="en-US"/>
            </a:p>
          </p:txBody>
        </p:sp>
      </p:grpSp>
      <p:sp>
        <p:nvSpPr>
          <p:cNvPr id="2093" name="Rectangle 45"/>
          <p:cNvSpPr>
            <a:spLocks noChangeArrowheads="1"/>
          </p:cNvSpPr>
          <p:nvPr/>
        </p:nvSpPr>
        <p:spPr bwMode="auto">
          <a:xfrm>
            <a:off x="3979863" y="4375150"/>
            <a:ext cx="1000125"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Times New Roman" pitchFamily="18" charset="0"/>
              </a:rPr>
              <a:t>PWM mod. </a:t>
            </a:r>
            <a:endParaRPr lang="en-US"/>
          </a:p>
        </p:txBody>
      </p:sp>
      <p:sp>
        <p:nvSpPr>
          <p:cNvPr id="2094" name="Rectangle 46"/>
          <p:cNvSpPr>
            <a:spLocks noChangeArrowheads="1"/>
          </p:cNvSpPr>
          <p:nvPr/>
        </p:nvSpPr>
        <p:spPr bwMode="auto">
          <a:xfrm>
            <a:off x="3883025" y="4613275"/>
            <a:ext cx="1195388"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Times New Roman" pitchFamily="18" charset="0"/>
              </a:rPr>
              <a:t>and MOSFET </a:t>
            </a:r>
            <a:endParaRPr lang="en-US"/>
          </a:p>
        </p:txBody>
      </p:sp>
      <p:sp>
        <p:nvSpPr>
          <p:cNvPr id="2095" name="Rectangle 47"/>
          <p:cNvSpPr>
            <a:spLocks noChangeArrowheads="1"/>
          </p:cNvSpPr>
          <p:nvPr/>
        </p:nvSpPr>
        <p:spPr bwMode="auto">
          <a:xfrm>
            <a:off x="4219575" y="4851400"/>
            <a:ext cx="487363"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Times New Roman" pitchFamily="18" charset="0"/>
              </a:rPr>
              <a:t>driver</a:t>
            </a:r>
            <a:endParaRPr lang="en-US"/>
          </a:p>
        </p:txBody>
      </p:sp>
      <p:sp>
        <p:nvSpPr>
          <p:cNvPr id="47131" name="Rectangle 48"/>
          <p:cNvSpPr>
            <a:spLocks noChangeArrowheads="1"/>
          </p:cNvSpPr>
          <p:nvPr/>
        </p:nvSpPr>
        <p:spPr bwMode="auto">
          <a:xfrm>
            <a:off x="4713288" y="4851400"/>
            <a:ext cx="50800"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Times New Roman" pitchFamily="18" charset="0"/>
              </a:rPr>
              <a:t> </a:t>
            </a:r>
            <a:endParaRPr lang="en-US"/>
          </a:p>
        </p:txBody>
      </p:sp>
      <p:grpSp>
        <p:nvGrpSpPr>
          <p:cNvPr id="5" name="Group 51"/>
          <p:cNvGrpSpPr>
            <a:grpSpLocks/>
          </p:cNvGrpSpPr>
          <p:nvPr/>
        </p:nvGrpSpPr>
        <p:grpSpPr bwMode="auto">
          <a:xfrm>
            <a:off x="5530850" y="4300538"/>
            <a:ext cx="969963" cy="836612"/>
            <a:chOff x="3484" y="2709"/>
            <a:chExt cx="611" cy="527"/>
          </a:xfrm>
        </p:grpSpPr>
        <p:sp>
          <p:nvSpPr>
            <p:cNvPr id="47159" name="Rectangle 49"/>
            <p:cNvSpPr>
              <a:spLocks noChangeArrowheads="1"/>
            </p:cNvSpPr>
            <p:nvPr/>
          </p:nvSpPr>
          <p:spPr bwMode="auto">
            <a:xfrm>
              <a:off x="3484" y="2709"/>
              <a:ext cx="611" cy="527"/>
            </a:xfrm>
            <a:prstGeom prst="rect">
              <a:avLst/>
            </a:prstGeom>
            <a:solidFill>
              <a:srgbClr val="FFFFFF"/>
            </a:solidFill>
            <a:ln w="9525">
              <a:noFill/>
              <a:miter lim="800000"/>
              <a:headEnd/>
              <a:tailEnd/>
            </a:ln>
          </p:spPr>
          <p:txBody>
            <a:bodyPr/>
            <a:lstStyle/>
            <a:p>
              <a:endParaRPr lang="en-US"/>
            </a:p>
          </p:txBody>
        </p:sp>
        <p:sp>
          <p:nvSpPr>
            <p:cNvPr id="47160" name="Rectangle 50"/>
            <p:cNvSpPr>
              <a:spLocks noChangeArrowheads="1"/>
            </p:cNvSpPr>
            <p:nvPr/>
          </p:nvSpPr>
          <p:spPr bwMode="auto">
            <a:xfrm>
              <a:off x="3484" y="2709"/>
              <a:ext cx="611" cy="527"/>
            </a:xfrm>
            <a:prstGeom prst="rect">
              <a:avLst/>
            </a:prstGeom>
            <a:noFill/>
            <a:ln w="12700" cap="rnd">
              <a:solidFill>
                <a:srgbClr val="000000"/>
              </a:solidFill>
              <a:miter lim="800000"/>
              <a:headEnd/>
              <a:tailEnd/>
            </a:ln>
          </p:spPr>
          <p:txBody>
            <a:bodyPr/>
            <a:lstStyle/>
            <a:p>
              <a:endParaRPr lang="en-US"/>
            </a:p>
          </p:txBody>
        </p:sp>
      </p:grpSp>
      <p:sp>
        <p:nvSpPr>
          <p:cNvPr id="2100" name="Rectangle 52"/>
          <p:cNvSpPr>
            <a:spLocks noChangeArrowheads="1"/>
          </p:cNvSpPr>
          <p:nvPr/>
        </p:nvSpPr>
        <p:spPr bwMode="auto">
          <a:xfrm>
            <a:off x="5692775" y="4375150"/>
            <a:ext cx="280988"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Times New Roman" pitchFamily="18" charset="0"/>
              </a:rPr>
              <a:t>DC</a:t>
            </a:r>
            <a:endParaRPr lang="en-US"/>
          </a:p>
        </p:txBody>
      </p:sp>
      <p:sp>
        <p:nvSpPr>
          <p:cNvPr id="2101" name="Rectangle 53"/>
          <p:cNvSpPr>
            <a:spLocks noChangeArrowheads="1"/>
          </p:cNvSpPr>
          <p:nvPr/>
        </p:nvSpPr>
        <p:spPr bwMode="auto">
          <a:xfrm>
            <a:off x="5981700" y="4375150"/>
            <a:ext cx="68263"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Times New Roman" pitchFamily="18" charset="0"/>
              </a:rPr>
              <a:t>-</a:t>
            </a:r>
            <a:endParaRPr lang="en-US"/>
          </a:p>
        </p:txBody>
      </p:sp>
      <p:sp>
        <p:nvSpPr>
          <p:cNvPr id="2102" name="Rectangle 54"/>
          <p:cNvSpPr>
            <a:spLocks noChangeArrowheads="1"/>
          </p:cNvSpPr>
          <p:nvPr/>
        </p:nvSpPr>
        <p:spPr bwMode="auto">
          <a:xfrm>
            <a:off x="6049963" y="4375150"/>
            <a:ext cx="331787"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Times New Roman" pitchFamily="18" charset="0"/>
              </a:rPr>
              <a:t>DC </a:t>
            </a:r>
            <a:endParaRPr lang="en-US"/>
          </a:p>
        </p:txBody>
      </p:sp>
      <p:sp>
        <p:nvSpPr>
          <p:cNvPr id="2103" name="Rectangle 55"/>
          <p:cNvSpPr>
            <a:spLocks noChangeArrowheads="1"/>
          </p:cNvSpPr>
          <p:nvPr/>
        </p:nvSpPr>
        <p:spPr bwMode="auto">
          <a:xfrm>
            <a:off x="5788025" y="4619625"/>
            <a:ext cx="446088"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Times New Roman" pitchFamily="18" charset="0"/>
              </a:rPr>
              <a:t>conv.</a:t>
            </a:r>
            <a:endParaRPr lang="en-US"/>
          </a:p>
        </p:txBody>
      </p:sp>
      <p:sp>
        <p:nvSpPr>
          <p:cNvPr id="47137" name="Rectangle 56"/>
          <p:cNvSpPr>
            <a:spLocks noChangeArrowheads="1"/>
          </p:cNvSpPr>
          <p:nvPr/>
        </p:nvSpPr>
        <p:spPr bwMode="auto">
          <a:xfrm>
            <a:off x="6242050" y="4619625"/>
            <a:ext cx="50800"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Times New Roman" pitchFamily="18" charset="0"/>
              </a:rPr>
              <a:t> </a:t>
            </a:r>
            <a:endParaRPr lang="en-US"/>
          </a:p>
        </p:txBody>
      </p:sp>
      <p:sp>
        <p:nvSpPr>
          <p:cNvPr id="2105" name="Freeform 57"/>
          <p:cNvSpPr>
            <a:spLocks noEditPoints="1"/>
          </p:cNvSpPr>
          <p:nvPr/>
        </p:nvSpPr>
        <p:spPr bwMode="auto">
          <a:xfrm>
            <a:off x="1382713" y="4684713"/>
            <a:ext cx="334962" cy="104775"/>
          </a:xfrm>
          <a:custGeom>
            <a:avLst/>
            <a:gdLst>
              <a:gd name="T0" fmla="*/ 2147483647 w 2586"/>
              <a:gd name="T1" fmla="*/ 2147483647 h 800"/>
              <a:gd name="T2" fmla="*/ 2147483647 w 2586"/>
              <a:gd name="T3" fmla="*/ 2147483647 h 800"/>
              <a:gd name="T4" fmla="*/ 2147483647 w 2586"/>
              <a:gd name="T5" fmla="*/ 2147483647 h 800"/>
              <a:gd name="T6" fmla="*/ 2147483647 w 2586"/>
              <a:gd name="T7" fmla="*/ 2147483647 h 800"/>
              <a:gd name="T8" fmla="*/ 2147483647 w 2586"/>
              <a:gd name="T9" fmla="*/ 2147483647 h 800"/>
              <a:gd name="T10" fmla="*/ 0 w 2586"/>
              <a:gd name="T11" fmla="*/ 2147483647 h 800"/>
              <a:gd name="T12" fmla="*/ 2147483647 w 2586"/>
              <a:gd name="T13" fmla="*/ 2147483647 h 800"/>
              <a:gd name="T14" fmla="*/ 2147483647 w 2586"/>
              <a:gd name="T15" fmla="*/ 0 h 800"/>
              <a:gd name="T16" fmla="*/ 2147483647 w 2586"/>
              <a:gd name="T17" fmla="*/ 2147483647 h 800"/>
              <a:gd name="T18" fmla="*/ 2147483647 w 2586"/>
              <a:gd name="T19" fmla="*/ 2147483647 h 800"/>
              <a:gd name="T20" fmla="*/ 2147483647 w 2586"/>
              <a:gd name="T21" fmla="*/ 0 h 8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86"/>
              <a:gd name="T34" fmla="*/ 0 h 800"/>
              <a:gd name="T35" fmla="*/ 2586 w 2586"/>
              <a:gd name="T36" fmla="*/ 800 h 8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86" h="800">
                <a:moveTo>
                  <a:pt x="66" y="333"/>
                </a:moveTo>
                <a:lnTo>
                  <a:pt x="1920" y="333"/>
                </a:lnTo>
                <a:cubicBezTo>
                  <a:pt x="1957" y="333"/>
                  <a:pt x="1986" y="363"/>
                  <a:pt x="1986" y="400"/>
                </a:cubicBezTo>
                <a:cubicBezTo>
                  <a:pt x="1986" y="437"/>
                  <a:pt x="1957" y="467"/>
                  <a:pt x="1920" y="467"/>
                </a:cubicBezTo>
                <a:lnTo>
                  <a:pt x="66" y="467"/>
                </a:lnTo>
                <a:cubicBezTo>
                  <a:pt x="30" y="467"/>
                  <a:pt x="0" y="437"/>
                  <a:pt x="0" y="400"/>
                </a:cubicBezTo>
                <a:cubicBezTo>
                  <a:pt x="0" y="363"/>
                  <a:pt x="30" y="333"/>
                  <a:pt x="66" y="333"/>
                </a:cubicBezTo>
                <a:close/>
                <a:moveTo>
                  <a:pt x="1786" y="0"/>
                </a:moveTo>
                <a:lnTo>
                  <a:pt x="2586" y="400"/>
                </a:lnTo>
                <a:lnTo>
                  <a:pt x="1786" y="800"/>
                </a:lnTo>
                <a:lnTo>
                  <a:pt x="1786" y="0"/>
                </a:lnTo>
                <a:close/>
              </a:path>
            </a:pathLst>
          </a:custGeom>
          <a:solidFill>
            <a:srgbClr val="000000"/>
          </a:solidFill>
          <a:ln w="1588">
            <a:solidFill>
              <a:srgbClr val="000000"/>
            </a:solidFill>
            <a:bevel/>
            <a:headEnd/>
            <a:tailEnd/>
          </a:ln>
        </p:spPr>
        <p:txBody>
          <a:bodyPr/>
          <a:lstStyle/>
          <a:p>
            <a:endParaRPr lang="en-US"/>
          </a:p>
        </p:txBody>
      </p:sp>
      <p:sp>
        <p:nvSpPr>
          <p:cNvPr id="2106" name="Freeform 58"/>
          <p:cNvSpPr>
            <a:spLocks noEditPoints="1"/>
          </p:cNvSpPr>
          <p:nvPr/>
        </p:nvSpPr>
        <p:spPr bwMode="auto">
          <a:xfrm>
            <a:off x="1787525" y="4870450"/>
            <a:ext cx="103188" cy="735013"/>
          </a:xfrm>
          <a:custGeom>
            <a:avLst/>
            <a:gdLst>
              <a:gd name="T0" fmla="*/ 2147483647 w 800"/>
              <a:gd name="T1" fmla="*/ 2147483647 h 5666"/>
              <a:gd name="T2" fmla="*/ 2147483647 w 800"/>
              <a:gd name="T3" fmla="*/ 2147483647 h 5666"/>
              <a:gd name="T4" fmla="*/ 2147483647 w 800"/>
              <a:gd name="T5" fmla="*/ 2147483647 h 5666"/>
              <a:gd name="T6" fmla="*/ 2147483647 w 800"/>
              <a:gd name="T7" fmla="*/ 2147483647 h 5666"/>
              <a:gd name="T8" fmla="*/ 2147483647 w 800"/>
              <a:gd name="T9" fmla="*/ 2147483647 h 5666"/>
              <a:gd name="T10" fmla="*/ 2147483647 w 800"/>
              <a:gd name="T11" fmla="*/ 2147483647 h 5666"/>
              <a:gd name="T12" fmla="*/ 2147483647 w 800"/>
              <a:gd name="T13" fmla="*/ 2147483647 h 5666"/>
              <a:gd name="T14" fmla="*/ 0 w 800"/>
              <a:gd name="T15" fmla="*/ 2147483647 h 5666"/>
              <a:gd name="T16" fmla="*/ 2147483647 w 800"/>
              <a:gd name="T17" fmla="*/ 0 h 5666"/>
              <a:gd name="T18" fmla="*/ 2147483647 w 800"/>
              <a:gd name="T19" fmla="*/ 2147483647 h 5666"/>
              <a:gd name="T20" fmla="*/ 0 w 800"/>
              <a:gd name="T21" fmla="*/ 2147483647 h 56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00"/>
              <a:gd name="T34" fmla="*/ 0 h 5666"/>
              <a:gd name="T35" fmla="*/ 800 w 800"/>
              <a:gd name="T36" fmla="*/ 5666 h 566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00" h="5666">
                <a:moveTo>
                  <a:pt x="333" y="5600"/>
                </a:moveTo>
                <a:lnTo>
                  <a:pt x="333" y="666"/>
                </a:lnTo>
                <a:cubicBezTo>
                  <a:pt x="333" y="630"/>
                  <a:pt x="363" y="600"/>
                  <a:pt x="400" y="600"/>
                </a:cubicBezTo>
                <a:cubicBezTo>
                  <a:pt x="437" y="600"/>
                  <a:pt x="466" y="630"/>
                  <a:pt x="466" y="666"/>
                </a:cubicBezTo>
                <a:lnTo>
                  <a:pt x="466" y="5600"/>
                </a:lnTo>
                <a:cubicBezTo>
                  <a:pt x="466" y="5637"/>
                  <a:pt x="437" y="5666"/>
                  <a:pt x="400" y="5666"/>
                </a:cubicBezTo>
                <a:cubicBezTo>
                  <a:pt x="363" y="5666"/>
                  <a:pt x="333" y="5637"/>
                  <a:pt x="333" y="5600"/>
                </a:cubicBezTo>
                <a:close/>
                <a:moveTo>
                  <a:pt x="0" y="800"/>
                </a:moveTo>
                <a:lnTo>
                  <a:pt x="400" y="0"/>
                </a:lnTo>
                <a:lnTo>
                  <a:pt x="800" y="800"/>
                </a:lnTo>
                <a:lnTo>
                  <a:pt x="0" y="800"/>
                </a:lnTo>
                <a:close/>
              </a:path>
            </a:pathLst>
          </a:custGeom>
          <a:solidFill>
            <a:srgbClr val="000000"/>
          </a:solidFill>
          <a:ln w="1588">
            <a:solidFill>
              <a:srgbClr val="000000"/>
            </a:solidFill>
            <a:bevel/>
            <a:headEnd/>
            <a:tailEnd/>
          </a:ln>
        </p:spPr>
        <p:txBody>
          <a:bodyPr/>
          <a:lstStyle/>
          <a:p>
            <a:endParaRPr lang="en-US"/>
          </a:p>
        </p:txBody>
      </p:sp>
      <p:sp>
        <p:nvSpPr>
          <p:cNvPr id="2107" name="Freeform 59"/>
          <p:cNvSpPr>
            <a:spLocks noEditPoints="1"/>
          </p:cNvSpPr>
          <p:nvPr/>
        </p:nvSpPr>
        <p:spPr bwMode="auto">
          <a:xfrm>
            <a:off x="1976438" y="4684713"/>
            <a:ext cx="334962" cy="104775"/>
          </a:xfrm>
          <a:custGeom>
            <a:avLst/>
            <a:gdLst>
              <a:gd name="T0" fmla="*/ 2147483647 w 2587"/>
              <a:gd name="T1" fmla="*/ 2147483647 h 800"/>
              <a:gd name="T2" fmla="*/ 2147483647 w 2587"/>
              <a:gd name="T3" fmla="*/ 2147483647 h 800"/>
              <a:gd name="T4" fmla="*/ 2147483647 w 2587"/>
              <a:gd name="T5" fmla="*/ 2147483647 h 800"/>
              <a:gd name="T6" fmla="*/ 2147483647 w 2587"/>
              <a:gd name="T7" fmla="*/ 2147483647 h 800"/>
              <a:gd name="T8" fmla="*/ 2147483647 w 2587"/>
              <a:gd name="T9" fmla="*/ 2147483647 h 800"/>
              <a:gd name="T10" fmla="*/ 0 w 2587"/>
              <a:gd name="T11" fmla="*/ 2147483647 h 800"/>
              <a:gd name="T12" fmla="*/ 2147483647 w 2587"/>
              <a:gd name="T13" fmla="*/ 2147483647 h 800"/>
              <a:gd name="T14" fmla="*/ 2147483647 w 2587"/>
              <a:gd name="T15" fmla="*/ 0 h 800"/>
              <a:gd name="T16" fmla="*/ 2147483647 w 2587"/>
              <a:gd name="T17" fmla="*/ 2147483647 h 800"/>
              <a:gd name="T18" fmla="*/ 2147483647 w 2587"/>
              <a:gd name="T19" fmla="*/ 2147483647 h 800"/>
              <a:gd name="T20" fmla="*/ 2147483647 w 2587"/>
              <a:gd name="T21" fmla="*/ 0 h 8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87"/>
              <a:gd name="T34" fmla="*/ 0 h 800"/>
              <a:gd name="T35" fmla="*/ 2587 w 2587"/>
              <a:gd name="T36" fmla="*/ 800 h 8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87" h="800">
                <a:moveTo>
                  <a:pt x="67" y="333"/>
                </a:moveTo>
                <a:lnTo>
                  <a:pt x="1920" y="333"/>
                </a:lnTo>
                <a:cubicBezTo>
                  <a:pt x="1957" y="333"/>
                  <a:pt x="1987" y="363"/>
                  <a:pt x="1987" y="400"/>
                </a:cubicBezTo>
                <a:cubicBezTo>
                  <a:pt x="1987" y="437"/>
                  <a:pt x="1957" y="467"/>
                  <a:pt x="1920" y="467"/>
                </a:cubicBezTo>
                <a:lnTo>
                  <a:pt x="67" y="467"/>
                </a:lnTo>
                <a:cubicBezTo>
                  <a:pt x="30" y="467"/>
                  <a:pt x="0" y="437"/>
                  <a:pt x="0" y="400"/>
                </a:cubicBezTo>
                <a:cubicBezTo>
                  <a:pt x="0" y="363"/>
                  <a:pt x="30" y="333"/>
                  <a:pt x="67" y="333"/>
                </a:cubicBezTo>
                <a:close/>
                <a:moveTo>
                  <a:pt x="1787" y="0"/>
                </a:moveTo>
                <a:lnTo>
                  <a:pt x="2587" y="400"/>
                </a:lnTo>
                <a:lnTo>
                  <a:pt x="1787" y="800"/>
                </a:lnTo>
                <a:lnTo>
                  <a:pt x="1787" y="0"/>
                </a:lnTo>
                <a:close/>
              </a:path>
            </a:pathLst>
          </a:custGeom>
          <a:solidFill>
            <a:srgbClr val="000000"/>
          </a:solidFill>
          <a:ln w="1588">
            <a:solidFill>
              <a:srgbClr val="000000"/>
            </a:solidFill>
            <a:bevel/>
            <a:headEnd/>
            <a:tailEnd/>
          </a:ln>
        </p:spPr>
        <p:txBody>
          <a:bodyPr/>
          <a:lstStyle/>
          <a:p>
            <a:endParaRPr lang="en-US"/>
          </a:p>
        </p:txBody>
      </p:sp>
      <p:sp>
        <p:nvSpPr>
          <p:cNvPr id="2108" name="Rectangle 60"/>
          <p:cNvSpPr>
            <a:spLocks noChangeArrowheads="1"/>
          </p:cNvSpPr>
          <p:nvPr/>
        </p:nvSpPr>
        <p:spPr bwMode="auto">
          <a:xfrm>
            <a:off x="1946275" y="3957638"/>
            <a:ext cx="396875"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Times New Roman" pitchFamily="18" charset="0"/>
              </a:rPr>
              <a:t>error</a:t>
            </a:r>
            <a:endParaRPr lang="en-US"/>
          </a:p>
        </p:txBody>
      </p:sp>
      <p:sp>
        <p:nvSpPr>
          <p:cNvPr id="2109" name="Rectangle 61"/>
          <p:cNvSpPr>
            <a:spLocks noChangeArrowheads="1"/>
          </p:cNvSpPr>
          <p:nvPr/>
        </p:nvSpPr>
        <p:spPr bwMode="auto">
          <a:xfrm>
            <a:off x="2347913" y="3957638"/>
            <a:ext cx="50800"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Times New Roman" pitchFamily="18" charset="0"/>
              </a:rPr>
              <a:t> </a:t>
            </a:r>
            <a:endParaRPr lang="en-US"/>
          </a:p>
        </p:txBody>
      </p:sp>
      <p:sp>
        <p:nvSpPr>
          <p:cNvPr id="2110" name="Rectangle 62"/>
          <p:cNvSpPr>
            <a:spLocks noChangeArrowheads="1"/>
          </p:cNvSpPr>
          <p:nvPr/>
        </p:nvSpPr>
        <p:spPr bwMode="auto">
          <a:xfrm>
            <a:off x="1530350" y="4767263"/>
            <a:ext cx="114300"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Times New Roman" pitchFamily="18" charset="0"/>
              </a:rPr>
              <a:t>+</a:t>
            </a:r>
            <a:endParaRPr lang="en-US"/>
          </a:p>
        </p:txBody>
      </p:sp>
      <p:sp>
        <p:nvSpPr>
          <p:cNvPr id="2111" name="Rectangle 63"/>
          <p:cNvSpPr>
            <a:spLocks noChangeArrowheads="1"/>
          </p:cNvSpPr>
          <p:nvPr/>
        </p:nvSpPr>
        <p:spPr bwMode="auto">
          <a:xfrm>
            <a:off x="1646238" y="4767263"/>
            <a:ext cx="50800"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Times New Roman" pitchFamily="18" charset="0"/>
              </a:rPr>
              <a:t> </a:t>
            </a:r>
            <a:endParaRPr lang="en-US"/>
          </a:p>
        </p:txBody>
      </p:sp>
      <p:sp>
        <p:nvSpPr>
          <p:cNvPr id="2112" name="Rectangle 64"/>
          <p:cNvSpPr>
            <a:spLocks noChangeArrowheads="1"/>
          </p:cNvSpPr>
          <p:nvPr/>
        </p:nvSpPr>
        <p:spPr bwMode="auto">
          <a:xfrm>
            <a:off x="1530350" y="5011738"/>
            <a:ext cx="101600"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Times New Roman" pitchFamily="18" charset="0"/>
              </a:rPr>
              <a:t>  </a:t>
            </a:r>
            <a:endParaRPr lang="en-US"/>
          </a:p>
        </p:txBody>
      </p:sp>
      <p:sp>
        <p:nvSpPr>
          <p:cNvPr id="2113" name="Rectangle 65"/>
          <p:cNvSpPr>
            <a:spLocks noChangeArrowheads="1"/>
          </p:cNvSpPr>
          <p:nvPr/>
        </p:nvSpPr>
        <p:spPr bwMode="auto">
          <a:xfrm>
            <a:off x="1633538" y="5011738"/>
            <a:ext cx="101600"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Times New Roman" pitchFamily="18" charset="0"/>
              </a:rPr>
              <a:t>–</a:t>
            </a:r>
            <a:endParaRPr lang="en-US"/>
          </a:p>
        </p:txBody>
      </p:sp>
      <p:sp>
        <p:nvSpPr>
          <p:cNvPr id="2114" name="Rectangle 66"/>
          <p:cNvSpPr>
            <a:spLocks noChangeArrowheads="1"/>
          </p:cNvSpPr>
          <p:nvPr/>
        </p:nvSpPr>
        <p:spPr bwMode="auto">
          <a:xfrm>
            <a:off x="1736725" y="5011738"/>
            <a:ext cx="50800"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Times New Roman" pitchFamily="18" charset="0"/>
              </a:rPr>
              <a:t> </a:t>
            </a:r>
            <a:endParaRPr lang="en-US"/>
          </a:p>
        </p:txBody>
      </p:sp>
      <p:sp>
        <p:nvSpPr>
          <p:cNvPr id="2115" name="Freeform 67"/>
          <p:cNvSpPr>
            <a:spLocks noEditPoints="1"/>
          </p:cNvSpPr>
          <p:nvPr/>
        </p:nvSpPr>
        <p:spPr bwMode="auto">
          <a:xfrm>
            <a:off x="2070100" y="4214813"/>
            <a:ext cx="69850" cy="449262"/>
          </a:xfrm>
          <a:custGeom>
            <a:avLst/>
            <a:gdLst>
              <a:gd name="T0" fmla="*/ 2147483647 w 534"/>
              <a:gd name="T1" fmla="*/ 2147483647 h 3467"/>
              <a:gd name="T2" fmla="*/ 2147483647 w 534"/>
              <a:gd name="T3" fmla="*/ 2147483647 h 3467"/>
              <a:gd name="T4" fmla="*/ 2147483647 w 534"/>
              <a:gd name="T5" fmla="*/ 2147483647 h 3467"/>
              <a:gd name="T6" fmla="*/ 2147483647 w 534"/>
              <a:gd name="T7" fmla="*/ 2147483647 h 3467"/>
              <a:gd name="T8" fmla="*/ 2147483647 w 534"/>
              <a:gd name="T9" fmla="*/ 2147483647 h 3467"/>
              <a:gd name="T10" fmla="*/ 2147483647 w 534"/>
              <a:gd name="T11" fmla="*/ 0 h 3467"/>
              <a:gd name="T12" fmla="*/ 2147483647 w 534"/>
              <a:gd name="T13" fmla="*/ 2147483647 h 3467"/>
              <a:gd name="T14" fmla="*/ 2147483647 w 534"/>
              <a:gd name="T15" fmla="*/ 2147483647 h 3467"/>
              <a:gd name="T16" fmla="*/ 2147483647 w 534"/>
              <a:gd name="T17" fmla="*/ 2147483647 h 3467"/>
              <a:gd name="T18" fmla="*/ 0 w 534"/>
              <a:gd name="T19" fmla="*/ 2147483647 h 3467"/>
              <a:gd name="T20" fmla="*/ 2147483647 w 534"/>
              <a:gd name="T21" fmla="*/ 2147483647 h 3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4"/>
              <a:gd name="T34" fmla="*/ 0 h 3467"/>
              <a:gd name="T35" fmla="*/ 534 w 534"/>
              <a:gd name="T36" fmla="*/ 3467 h 3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4" h="3467">
                <a:moveTo>
                  <a:pt x="334" y="67"/>
                </a:moveTo>
                <a:lnTo>
                  <a:pt x="334" y="2800"/>
                </a:lnTo>
                <a:cubicBezTo>
                  <a:pt x="334" y="2837"/>
                  <a:pt x="304" y="2867"/>
                  <a:pt x="267" y="2867"/>
                </a:cubicBezTo>
                <a:cubicBezTo>
                  <a:pt x="230" y="2867"/>
                  <a:pt x="200" y="2837"/>
                  <a:pt x="200" y="2800"/>
                </a:cubicBezTo>
                <a:lnTo>
                  <a:pt x="200" y="67"/>
                </a:lnTo>
                <a:cubicBezTo>
                  <a:pt x="200" y="30"/>
                  <a:pt x="230" y="0"/>
                  <a:pt x="267" y="0"/>
                </a:cubicBezTo>
                <a:cubicBezTo>
                  <a:pt x="304" y="0"/>
                  <a:pt x="334" y="30"/>
                  <a:pt x="334" y="67"/>
                </a:cubicBezTo>
                <a:close/>
                <a:moveTo>
                  <a:pt x="534" y="2667"/>
                </a:moveTo>
                <a:lnTo>
                  <a:pt x="267" y="3467"/>
                </a:lnTo>
                <a:lnTo>
                  <a:pt x="0" y="2667"/>
                </a:lnTo>
                <a:lnTo>
                  <a:pt x="534" y="2667"/>
                </a:lnTo>
                <a:close/>
              </a:path>
            </a:pathLst>
          </a:custGeom>
          <a:solidFill>
            <a:srgbClr val="FF0000"/>
          </a:solidFill>
          <a:ln w="1651">
            <a:solidFill>
              <a:srgbClr val="FF0000"/>
            </a:solidFill>
            <a:bevel/>
            <a:headEnd/>
            <a:tailEnd/>
          </a:ln>
        </p:spPr>
        <p:txBody>
          <a:bodyPr/>
          <a:lstStyle/>
          <a:p>
            <a:endParaRPr lang="en-US"/>
          </a:p>
        </p:txBody>
      </p:sp>
      <p:sp>
        <p:nvSpPr>
          <p:cNvPr id="2116" name="Freeform 68"/>
          <p:cNvSpPr>
            <a:spLocks noEditPoints="1"/>
          </p:cNvSpPr>
          <p:nvPr/>
        </p:nvSpPr>
        <p:spPr bwMode="auto">
          <a:xfrm>
            <a:off x="3532188" y="4251325"/>
            <a:ext cx="68262" cy="444500"/>
          </a:xfrm>
          <a:custGeom>
            <a:avLst/>
            <a:gdLst>
              <a:gd name="T0" fmla="*/ 2147483647 w 533"/>
              <a:gd name="T1" fmla="*/ 2147483647 h 3427"/>
              <a:gd name="T2" fmla="*/ 2147483647 w 533"/>
              <a:gd name="T3" fmla="*/ 2147483647 h 3427"/>
              <a:gd name="T4" fmla="*/ 2147483647 w 533"/>
              <a:gd name="T5" fmla="*/ 2147483647 h 3427"/>
              <a:gd name="T6" fmla="*/ 2147483647 w 533"/>
              <a:gd name="T7" fmla="*/ 2147483647 h 3427"/>
              <a:gd name="T8" fmla="*/ 2147483647 w 533"/>
              <a:gd name="T9" fmla="*/ 2147483647 h 3427"/>
              <a:gd name="T10" fmla="*/ 2147483647 w 533"/>
              <a:gd name="T11" fmla="*/ 0 h 3427"/>
              <a:gd name="T12" fmla="*/ 2147483647 w 533"/>
              <a:gd name="T13" fmla="*/ 2147483647 h 3427"/>
              <a:gd name="T14" fmla="*/ 2147483647 w 533"/>
              <a:gd name="T15" fmla="*/ 2147483647 h 3427"/>
              <a:gd name="T16" fmla="*/ 2147483647 w 533"/>
              <a:gd name="T17" fmla="*/ 2147483647 h 3427"/>
              <a:gd name="T18" fmla="*/ 0 w 533"/>
              <a:gd name="T19" fmla="*/ 2147483647 h 3427"/>
              <a:gd name="T20" fmla="*/ 2147483647 w 533"/>
              <a:gd name="T21" fmla="*/ 2147483647 h 34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3"/>
              <a:gd name="T34" fmla="*/ 0 h 3427"/>
              <a:gd name="T35" fmla="*/ 533 w 533"/>
              <a:gd name="T36" fmla="*/ 3427 h 342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3" h="3427">
                <a:moveTo>
                  <a:pt x="333" y="67"/>
                </a:moveTo>
                <a:lnTo>
                  <a:pt x="333" y="2760"/>
                </a:lnTo>
                <a:cubicBezTo>
                  <a:pt x="333" y="2797"/>
                  <a:pt x="304" y="2827"/>
                  <a:pt x="267" y="2827"/>
                </a:cubicBezTo>
                <a:cubicBezTo>
                  <a:pt x="230" y="2827"/>
                  <a:pt x="200" y="2797"/>
                  <a:pt x="200" y="2760"/>
                </a:cubicBezTo>
                <a:lnTo>
                  <a:pt x="200" y="67"/>
                </a:lnTo>
                <a:cubicBezTo>
                  <a:pt x="200" y="30"/>
                  <a:pt x="230" y="0"/>
                  <a:pt x="267" y="0"/>
                </a:cubicBezTo>
                <a:cubicBezTo>
                  <a:pt x="304" y="0"/>
                  <a:pt x="333" y="30"/>
                  <a:pt x="333" y="67"/>
                </a:cubicBezTo>
                <a:close/>
                <a:moveTo>
                  <a:pt x="533" y="2627"/>
                </a:moveTo>
                <a:lnTo>
                  <a:pt x="267" y="3427"/>
                </a:lnTo>
                <a:lnTo>
                  <a:pt x="0" y="2627"/>
                </a:lnTo>
                <a:lnTo>
                  <a:pt x="533" y="2627"/>
                </a:lnTo>
                <a:close/>
              </a:path>
            </a:pathLst>
          </a:custGeom>
          <a:solidFill>
            <a:srgbClr val="FF0000"/>
          </a:solidFill>
          <a:ln w="1651">
            <a:solidFill>
              <a:srgbClr val="FF0000"/>
            </a:solidFill>
            <a:bevel/>
            <a:headEnd/>
            <a:tailEnd/>
          </a:ln>
        </p:spPr>
        <p:txBody>
          <a:bodyPr/>
          <a:lstStyle/>
          <a:p>
            <a:endParaRPr lang="en-US"/>
          </a:p>
        </p:txBody>
      </p:sp>
      <p:sp>
        <p:nvSpPr>
          <p:cNvPr id="47150" name="Rectangle 71"/>
          <p:cNvSpPr>
            <a:spLocks noChangeArrowheads="1"/>
          </p:cNvSpPr>
          <p:nvPr/>
        </p:nvSpPr>
        <p:spPr bwMode="auto">
          <a:xfrm>
            <a:off x="3835400" y="3957638"/>
            <a:ext cx="50800"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Times New Roman" pitchFamily="18" charset="0"/>
              </a:rPr>
              <a:t> </a:t>
            </a:r>
            <a:endParaRPr lang="en-US"/>
          </a:p>
        </p:txBody>
      </p:sp>
      <p:sp>
        <p:nvSpPr>
          <p:cNvPr id="2120" name="Line 72"/>
          <p:cNvSpPr>
            <a:spLocks noChangeShapeType="1"/>
          </p:cNvSpPr>
          <p:nvPr/>
        </p:nvSpPr>
        <p:spPr bwMode="auto">
          <a:xfrm>
            <a:off x="1844675" y="5618163"/>
            <a:ext cx="5108575" cy="0"/>
          </a:xfrm>
          <a:prstGeom prst="line">
            <a:avLst/>
          </a:prstGeom>
          <a:noFill/>
          <a:ln w="19050" cap="rnd">
            <a:solidFill>
              <a:srgbClr val="000000"/>
            </a:solidFill>
            <a:round/>
            <a:headEnd/>
            <a:tailEnd/>
          </a:ln>
        </p:spPr>
        <p:txBody>
          <a:bodyPr/>
          <a:lstStyle/>
          <a:p>
            <a:endParaRPr lang="en-US"/>
          </a:p>
        </p:txBody>
      </p:sp>
      <p:sp>
        <p:nvSpPr>
          <p:cNvPr id="47152" name="Text Box 73"/>
          <p:cNvSpPr txBox="1">
            <a:spLocks noChangeArrowheads="1"/>
          </p:cNvSpPr>
          <p:nvPr/>
        </p:nvSpPr>
        <p:spPr bwMode="auto">
          <a:xfrm>
            <a:off x="914400" y="3138487"/>
            <a:ext cx="7467600" cy="366713"/>
          </a:xfrm>
          <a:prstGeom prst="rect">
            <a:avLst/>
          </a:prstGeom>
          <a:noFill/>
          <a:ln w="9525">
            <a:noFill/>
            <a:miter lim="800000"/>
            <a:headEnd/>
            <a:tailEnd/>
          </a:ln>
        </p:spPr>
        <p:txBody>
          <a:bodyPr>
            <a:spAutoFit/>
          </a:bodyPr>
          <a:lstStyle/>
          <a:p>
            <a:pPr algn="ctr">
              <a:spcBef>
                <a:spcPct val="50000"/>
              </a:spcBef>
            </a:pPr>
            <a:r>
              <a:rPr lang="en-US" b="1"/>
              <a:t>Open Loop, DC-DC Converter Process</a:t>
            </a:r>
          </a:p>
        </p:txBody>
      </p:sp>
      <p:sp>
        <p:nvSpPr>
          <p:cNvPr id="2122" name="Text Box 74"/>
          <p:cNvSpPr txBox="1">
            <a:spLocks noChangeArrowheads="1"/>
          </p:cNvSpPr>
          <p:nvPr/>
        </p:nvSpPr>
        <p:spPr bwMode="auto">
          <a:xfrm>
            <a:off x="914400" y="5957888"/>
            <a:ext cx="7467600" cy="366712"/>
          </a:xfrm>
          <a:prstGeom prst="rect">
            <a:avLst/>
          </a:prstGeom>
          <a:noFill/>
          <a:ln w="9525">
            <a:noFill/>
            <a:miter lim="800000"/>
            <a:headEnd/>
            <a:tailEnd/>
          </a:ln>
        </p:spPr>
        <p:txBody>
          <a:bodyPr>
            <a:spAutoFit/>
          </a:bodyPr>
          <a:lstStyle/>
          <a:p>
            <a:pPr algn="ctr">
              <a:spcBef>
                <a:spcPct val="50000"/>
              </a:spcBef>
            </a:pPr>
            <a:r>
              <a:rPr lang="en-US" b="1"/>
              <a:t>DC-DC Converter Process with Closed-Loop PI Controller</a:t>
            </a:r>
          </a:p>
        </p:txBody>
      </p:sp>
      <p:sp>
        <p:nvSpPr>
          <p:cNvPr id="47154" name="Text Box 75"/>
          <p:cNvSpPr txBox="1">
            <a:spLocks noChangeArrowheads="1"/>
          </p:cNvSpPr>
          <p:nvPr/>
        </p:nvSpPr>
        <p:spPr bwMode="auto">
          <a:xfrm>
            <a:off x="381000" y="806450"/>
            <a:ext cx="8382000" cy="946150"/>
          </a:xfrm>
          <a:prstGeom prst="rect">
            <a:avLst/>
          </a:prstGeom>
          <a:noFill/>
          <a:ln w="9525">
            <a:noFill/>
            <a:miter lim="800000"/>
            <a:headEnd/>
            <a:tailEnd/>
          </a:ln>
        </p:spPr>
        <p:txBody>
          <a:bodyPr>
            <a:spAutoFit/>
          </a:bodyPr>
          <a:lstStyle/>
          <a:p>
            <a:pPr algn="ctr">
              <a:spcBef>
                <a:spcPct val="50000"/>
              </a:spcBef>
            </a:pPr>
            <a:r>
              <a:rPr lang="en-US" sz="2800" dirty="0">
                <a:solidFill>
                  <a:schemeClr val="bg2">
                    <a:lumMod val="25000"/>
                  </a:schemeClr>
                </a:solidFill>
                <a:latin typeface="Times New Roman" pitchFamily="18" charset="0"/>
                <a:cs typeface="Times New Roman" pitchFamily="18" charset="0"/>
              </a:rPr>
              <a:t>PI Controller for DC-DC Boost Converter Output Voltage </a:t>
            </a:r>
          </a:p>
        </p:txBody>
      </p:sp>
      <p:sp>
        <p:nvSpPr>
          <p:cNvPr id="2124" name="Line 76"/>
          <p:cNvSpPr>
            <a:spLocks noChangeShapeType="1"/>
          </p:cNvSpPr>
          <p:nvPr/>
        </p:nvSpPr>
        <p:spPr bwMode="auto">
          <a:xfrm>
            <a:off x="7620000" y="4191000"/>
            <a:ext cx="0" cy="381000"/>
          </a:xfrm>
          <a:prstGeom prst="line">
            <a:avLst/>
          </a:prstGeom>
          <a:noFill/>
          <a:ln w="19050">
            <a:solidFill>
              <a:srgbClr val="FF0000"/>
            </a:solidFill>
            <a:round/>
            <a:headEnd/>
            <a:tailEnd type="triangle" w="med" len="med"/>
          </a:ln>
        </p:spPr>
        <p:txBody>
          <a:bodyPr/>
          <a:lstStyle/>
          <a:p>
            <a:endParaRPr lang="en-US"/>
          </a:p>
        </p:txBody>
      </p:sp>
      <p:sp>
        <p:nvSpPr>
          <p:cNvPr id="2125" name="Text Box 77"/>
          <p:cNvSpPr txBox="1">
            <a:spLocks noChangeArrowheads="1"/>
          </p:cNvSpPr>
          <p:nvPr/>
        </p:nvSpPr>
        <p:spPr bwMode="auto">
          <a:xfrm>
            <a:off x="6781800" y="3810000"/>
            <a:ext cx="1752600" cy="366713"/>
          </a:xfrm>
          <a:prstGeom prst="rect">
            <a:avLst/>
          </a:prstGeom>
          <a:noFill/>
          <a:ln w="9525">
            <a:noFill/>
            <a:miter lim="800000"/>
            <a:headEnd/>
            <a:tailEnd/>
          </a:ln>
        </p:spPr>
        <p:txBody>
          <a:bodyPr>
            <a:spAutoFit/>
          </a:bodyPr>
          <a:lstStyle/>
          <a:p>
            <a:pPr algn="ctr">
              <a:spcBef>
                <a:spcPct val="50000"/>
              </a:spcBef>
            </a:pPr>
            <a:r>
              <a:rPr lang="en-US" b="1">
                <a:solidFill>
                  <a:srgbClr val="FF0000"/>
                </a:solidFill>
              </a:rPr>
              <a:t>Hold to V</a:t>
            </a:r>
            <a:r>
              <a:rPr lang="en-US" b="1" baseline="-25000">
                <a:solidFill>
                  <a:srgbClr val="FF0000"/>
                </a:solidFill>
              </a:rPr>
              <a:t>set</a:t>
            </a:r>
          </a:p>
        </p:txBody>
      </p:sp>
      <p:sp>
        <p:nvSpPr>
          <p:cNvPr id="2126" name="Rectangle 78"/>
          <p:cNvSpPr>
            <a:spLocks noChangeArrowheads="1"/>
          </p:cNvSpPr>
          <p:nvPr/>
        </p:nvSpPr>
        <p:spPr bwMode="auto">
          <a:xfrm>
            <a:off x="3305175" y="3970338"/>
            <a:ext cx="146050"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Times New Roman" pitchFamily="18" charset="0"/>
              </a:rPr>
              <a:t>V</a:t>
            </a:r>
            <a:endParaRPr lang="en-US"/>
          </a:p>
        </p:txBody>
      </p:sp>
      <p:sp>
        <p:nvSpPr>
          <p:cNvPr id="2127" name="Rectangle 79"/>
          <p:cNvSpPr>
            <a:spLocks noChangeArrowheads="1"/>
          </p:cNvSpPr>
          <p:nvPr/>
        </p:nvSpPr>
        <p:spPr bwMode="auto">
          <a:xfrm>
            <a:off x="3454400" y="4021138"/>
            <a:ext cx="406400"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Times New Roman" pitchFamily="18" charset="0"/>
              </a:rPr>
              <a:t>pwm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8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9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9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9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6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0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0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0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7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210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0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7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7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6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6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6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6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6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0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10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10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10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10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11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11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11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11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11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11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12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08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08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08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07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12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12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124"/>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127"/>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126"/>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4" grpId="0"/>
      <p:bldP spid="2065" grpId="0"/>
      <p:bldP spid="2066" grpId="0"/>
      <p:bldP spid="2067" grpId="0"/>
      <p:bldP spid="2068" grpId="0"/>
      <p:bldP spid="2069" grpId="0" animBg="1"/>
      <p:bldP spid="2070" grpId="0" animBg="1"/>
      <p:bldP spid="2071" grpId="0"/>
      <p:bldP spid="2072" grpId="0"/>
      <p:bldP spid="2078" grpId="0"/>
      <p:bldP spid="2085" grpId="0"/>
      <p:bldP spid="2086" grpId="0"/>
      <p:bldP spid="2088" grpId="0" animBg="1"/>
      <p:bldP spid="2089" grpId="0" animBg="1"/>
      <p:bldP spid="2093" grpId="0"/>
      <p:bldP spid="2094" grpId="0"/>
      <p:bldP spid="2095" grpId="0"/>
      <p:bldP spid="2100" grpId="0"/>
      <p:bldP spid="2100" grpId="1"/>
      <p:bldP spid="2101" grpId="0"/>
      <p:bldP spid="2102" grpId="0"/>
      <p:bldP spid="2103" grpId="0"/>
      <p:bldP spid="2105" grpId="0" animBg="1"/>
      <p:bldP spid="2106" grpId="0" animBg="1"/>
      <p:bldP spid="2107" grpId="0" animBg="1"/>
      <p:bldP spid="2108" grpId="0"/>
      <p:bldP spid="2109" grpId="0"/>
      <p:bldP spid="2110" grpId="0"/>
      <p:bldP spid="2111" grpId="0"/>
      <p:bldP spid="2112" grpId="0"/>
      <p:bldP spid="2113" grpId="0"/>
      <p:bldP spid="2114" grpId="0"/>
      <p:bldP spid="2115" grpId="0" animBg="1"/>
      <p:bldP spid="2116" grpId="0" animBg="1"/>
      <p:bldP spid="2120" grpId="0" animBg="1"/>
      <p:bldP spid="2122" grpId="0"/>
      <p:bldP spid="2124" grpId="0" animBg="1"/>
      <p:bldP spid="2125" grpId="0"/>
      <p:bldP spid="2126" grpId="0"/>
      <p:bldP spid="212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a:bodyPr>
          <a:lstStyle/>
          <a:p>
            <a:pPr algn="ctr"/>
            <a:r>
              <a:rPr lang="en-US" sz="2400" dirty="0" smtClean="0">
                <a:latin typeface="Times New Roman" pitchFamily="18" charset="0"/>
                <a:cs typeface="Times New Roman" pitchFamily="18" charset="0"/>
              </a:rPr>
              <a:t> Simulink Model of DC/DC Converter</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5EC1C8CB-BDF8-43F4-B95A-9D2B0DB4D1F4}" type="slidenum">
              <a:rPr lang="en-US" smtClean="0"/>
              <a:pPr/>
              <a:t>24</a:t>
            </a:fld>
            <a:endParaRPr lang="en-US"/>
          </a:p>
        </p:txBody>
      </p:sp>
      <p:pic>
        <p:nvPicPr>
          <p:cNvPr id="5" name="Content Placeholder 4"/>
          <p:cNvPicPr>
            <a:picLocks noGrp="1"/>
          </p:cNvPicPr>
          <p:nvPr>
            <p:ph idx="1"/>
          </p:nvPr>
        </p:nvPicPr>
        <p:blipFill>
          <a:blip r:embed="rId2"/>
          <a:srcRect/>
          <a:stretch>
            <a:fillRect/>
          </a:stretch>
        </p:blipFill>
        <p:spPr bwMode="auto">
          <a:xfrm>
            <a:off x="457200" y="2355909"/>
            <a:ext cx="8229600" cy="35479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 </a:t>
            </a:r>
            <a:r>
              <a:rPr lang="en-US" sz="2700" dirty="0" smtClean="0">
                <a:latin typeface="Times New Roman" pitchFamily="18" charset="0"/>
                <a:cs typeface="Times New Roman" pitchFamily="18" charset="0"/>
              </a:rPr>
              <a:t>Output Voltage Waveform Of DC/DC Converter</a:t>
            </a:r>
            <a:endParaRPr lang="en-US" sz="27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5EC1C8CB-BDF8-43F4-B95A-9D2B0DB4D1F4}" type="slidenum">
              <a:rPr lang="en-US" smtClean="0"/>
              <a:pPr/>
              <a:t>25</a:t>
            </a:fld>
            <a:endParaRPr lang="en-US"/>
          </a:p>
        </p:txBody>
      </p:sp>
      <p:pic>
        <p:nvPicPr>
          <p:cNvPr id="4" name="Picture 3" descr="C:\Users\sravan\Desktop\untitled.jpg"/>
          <p:cNvPicPr/>
          <p:nvPr/>
        </p:nvPicPr>
        <p:blipFill>
          <a:blip r:embed="rId2"/>
          <a:srcRect/>
          <a:stretch>
            <a:fillRect/>
          </a:stretch>
        </p:blipFill>
        <p:spPr bwMode="auto">
          <a:xfrm>
            <a:off x="1752600" y="2218038"/>
            <a:ext cx="5638799" cy="38779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dirty="0" smtClean="0">
                <a:latin typeface="Times New Roman" pitchFamily="18" charset="0"/>
                <a:cs typeface="Times New Roman" pitchFamily="18" charset="0"/>
              </a:rPr>
              <a:t>Duty ratio of DC/DC Converter</a:t>
            </a:r>
            <a:endParaRPr lang="en-US" sz="24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5EC1C8CB-BDF8-43F4-B95A-9D2B0DB4D1F4}" type="slidenum">
              <a:rPr lang="en-US" smtClean="0"/>
              <a:pPr/>
              <a:t>26</a:t>
            </a:fld>
            <a:endParaRPr lang="en-US"/>
          </a:p>
        </p:txBody>
      </p:sp>
      <p:pic>
        <p:nvPicPr>
          <p:cNvPr id="4" name="Picture 3"/>
          <p:cNvPicPr/>
          <p:nvPr/>
        </p:nvPicPr>
        <p:blipFill>
          <a:blip r:embed="rId2"/>
          <a:srcRect/>
          <a:stretch>
            <a:fillRect/>
          </a:stretch>
        </p:blipFill>
        <p:spPr bwMode="auto">
          <a:xfrm>
            <a:off x="1974249" y="2263626"/>
            <a:ext cx="6026751" cy="337517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305800" cy="1143000"/>
          </a:xfrm>
        </p:spPr>
        <p:txBody>
          <a:bodyPr>
            <a:normAutofit fontScale="90000"/>
          </a:bodyPr>
          <a:lstStyle/>
          <a:p>
            <a:pPr algn="ctr"/>
            <a:r>
              <a:rPr lang="en-US" sz="3600" b="1" dirty="0" smtClean="0">
                <a:latin typeface="Times New Roman" pitchFamily="18" charset="0"/>
                <a:cs typeface="Times New Roman" pitchFamily="18" charset="0"/>
              </a:rPr>
              <a:t>Modeling of DC-AC Grid Connected Inverter</a:t>
            </a:r>
            <a:r>
              <a:rPr lang="en-US" sz="5400" dirty="0" smtClean="0">
                <a:latin typeface="Times New Roman" pitchFamily="18" charset="0"/>
                <a:cs typeface="Times New Roman" pitchFamily="18" charset="0"/>
              </a:rPr>
              <a:t/>
            </a:r>
            <a:br>
              <a:rPr lang="en-US" sz="5400" dirty="0" smtClean="0">
                <a:latin typeface="Times New Roman" pitchFamily="18" charset="0"/>
                <a:cs typeface="Times New Roman" pitchFamily="18" charset="0"/>
              </a:rPr>
            </a:br>
            <a:endParaRPr lang="en-US" dirty="0"/>
          </a:p>
        </p:txBody>
      </p:sp>
      <p:sp>
        <p:nvSpPr>
          <p:cNvPr id="3" name="Slide Number Placeholder 2"/>
          <p:cNvSpPr>
            <a:spLocks noGrp="1"/>
          </p:cNvSpPr>
          <p:nvPr>
            <p:ph type="sldNum" sz="quarter" idx="12"/>
          </p:nvPr>
        </p:nvSpPr>
        <p:spPr/>
        <p:txBody>
          <a:bodyPr/>
          <a:lstStyle/>
          <a:p>
            <a:fld id="{5EC1C8CB-BDF8-43F4-B95A-9D2B0DB4D1F4}" type="slidenum">
              <a:rPr lang="en-US" smtClean="0"/>
              <a:pPr/>
              <a:t>27</a:t>
            </a:fld>
            <a:endParaRPr lang="en-US"/>
          </a:p>
        </p:txBody>
      </p:sp>
      <p:pic>
        <p:nvPicPr>
          <p:cNvPr id="4" name="Picture 3"/>
          <p:cNvPicPr/>
          <p:nvPr/>
        </p:nvPicPr>
        <p:blipFill>
          <a:blip r:embed="rId2"/>
          <a:srcRect/>
          <a:stretch>
            <a:fillRect/>
          </a:stretch>
        </p:blipFill>
        <p:spPr bwMode="auto">
          <a:xfrm>
            <a:off x="1676400" y="1981200"/>
            <a:ext cx="5334000" cy="304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latin typeface="Times New Roman" pitchFamily="18" charset="0"/>
                <a:cs typeface="Times New Roman" pitchFamily="18" charset="0"/>
              </a:rPr>
              <a:t>Control Block</a:t>
            </a:r>
            <a:endParaRPr lang="en-US" sz="2800" dirty="0"/>
          </a:p>
        </p:txBody>
      </p:sp>
      <p:sp>
        <p:nvSpPr>
          <p:cNvPr id="3" name="Slide Number Placeholder 2"/>
          <p:cNvSpPr>
            <a:spLocks noGrp="1"/>
          </p:cNvSpPr>
          <p:nvPr>
            <p:ph type="sldNum" sz="quarter" idx="12"/>
          </p:nvPr>
        </p:nvSpPr>
        <p:spPr/>
        <p:txBody>
          <a:bodyPr/>
          <a:lstStyle/>
          <a:p>
            <a:fld id="{5EC1C8CB-BDF8-43F4-B95A-9D2B0DB4D1F4}" type="slidenum">
              <a:rPr lang="en-US" smtClean="0"/>
              <a:pPr/>
              <a:t>28</a:t>
            </a:fld>
            <a:endParaRPr lang="en-US"/>
          </a:p>
        </p:txBody>
      </p:sp>
      <p:sp>
        <p:nvSpPr>
          <p:cNvPr id="4" name="Rectangle 3"/>
          <p:cNvSpPr/>
          <p:nvPr/>
        </p:nvSpPr>
        <p:spPr>
          <a:xfrm>
            <a:off x="457200" y="2209800"/>
            <a:ext cx="2682145" cy="400110"/>
          </a:xfrm>
          <a:prstGeom prst="rect">
            <a:avLst/>
          </a:prstGeom>
        </p:spPr>
        <p:txBody>
          <a:bodyPr wrap="none">
            <a:spAutoFit/>
          </a:bodyPr>
          <a:lstStyle/>
          <a:p>
            <a:r>
              <a:rPr lang="en-US" sz="2000" b="1" dirty="0" smtClean="0">
                <a:solidFill>
                  <a:schemeClr val="bg2">
                    <a:lumMod val="50000"/>
                  </a:schemeClr>
                </a:solidFill>
                <a:latin typeface="Times New Roman" pitchFamily="18" charset="0"/>
                <a:cs typeface="Times New Roman" pitchFamily="18" charset="0"/>
              </a:rPr>
              <a:t>CURRENT</a:t>
            </a:r>
            <a:r>
              <a:rPr lang="en-US" b="1" dirty="0" smtClean="0">
                <a:solidFill>
                  <a:schemeClr val="bg2">
                    <a:lumMod val="50000"/>
                  </a:schemeClr>
                </a:solidFill>
                <a:latin typeface="Times New Roman" pitchFamily="18" charset="0"/>
                <a:cs typeface="Times New Roman" pitchFamily="18" charset="0"/>
              </a:rPr>
              <a:t> CONTROL</a:t>
            </a:r>
            <a:endParaRPr lang="en-US" dirty="0">
              <a:solidFill>
                <a:schemeClr val="bg2">
                  <a:lumMod val="50000"/>
                </a:schemeClr>
              </a:solidFill>
              <a:latin typeface="Times New Roman" pitchFamily="18" charset="0"/>
              <a:cs typeface="Times New Roman" pitchFamily="18" charset="0"/>
            </a:endParaRPr>
          </a:p>
        </p:txBody>
      </p:sp>
      <p:sp>
        <p:nvSpPr>
          <p:cNvPr id="1025" name="Rectangle 1"/>
          <p:cNvSpPr>
            <a:spLocks noChangeArrowheads="1"/>
          </p:cNvSpPr>
          <p:nvPr/>
        </p:nvSpPr>
        <p:spPr bwMode="auto">
          <a:xfrm>
            <a:off x="533400" y="2667000"/>
            <a:ext cx="7848600" cy="22467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Among multiple functions of grid connected systems, the current control plays one of the most important roles. The performance of the complete system largely depends on the quality of the applied current control strategy. It has to full fill basic requirements, such as low harmonic distortion of the output current, high dynamic response, regulation of the dc-link voltage and, in a number of cases, provide bi-directional power flow.</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305800" cy="1143000"/>
          </a:xfrm>
        </p:spPr>
        <p:txBody>
          <a:bodyPr>
            <a:normAutofit/>
          </a:bodyPr>
          <a:lstStyle/>
          <a:p>
            <a:r>
              <a:rPr lang="en-US" sz="2000" b="1" dirty="0" smtClean="0">
                <a:solidFill>
                  <a:schemeClr val="bg2">
                    <a:lumMod val="50000"/>
                  </a:schemeClr>
                </a:solidFill>
                <a:latin typeface="Times New Roman" pitchFamily="18" charset="0"/>
                <a:cs typeface="Times New Roman" pitchFamily="18" charset="0"/>
              </a:rPr>
              <a:t>HYSTRESIS CONTROL</a:t>
            </a:r>
            <a:endParaRPr lang="en-US" sz="2000" dirty="0">
              <a:solidFill>
                <a:schemeClr val="bg2">
                  <a:lumMod val="50000"/>
                </a:schemeClr>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5EC1C8CB-BDF8-43F4-B95A-9D2B0DB4D1F4}" type="slidenum">
              <a:rPr lang="en-US" smtClean="0"/>
              <a:pPr/>
              <a:t>29</a:t>
            </a:fld>
            <a:endParaRPr lang="en-US"/>
          </a:p>
        </p:txBody>
      </p:sp>
      <p:sp>
        <p:nvSpPr>
          <p:cNvPr id="4" name="Rectangle 3"/>
          <p:cNvSpPr/>
          <p:nvPr/>
        </p:nvSpPr>
        <p:spPr>
          <a:xfrm>
            <a:off x="457200" y="1600200"/>
            <a:ext cx="8305800" cy="2169825"/>
          </a:xfrm>
          <a:prstGeom prst="rect">
            <a:avLst/>
          </a:prstGeom>
        </p:spPr>
        <p:txBody>
          <a:bodyPr wrap="square">
            <a:spAutoFit/>
          </a:bodyPr>
          <a:lstStyle/>
          <a:p>
            <a:pPr algn="just">
              <a:lnSpc>
                <a:spcPct val="150000"/>
              </a:lnSpc>
            </a:pPr>
            <a:r>
              <a:rPr lang="en-US" dirty="0" smtClean="0">
                <a:latin typeface="Times New Roman" pitchFamily="18" charset="0"/>
                <a:cs typeface="Times New Roman" pitchFamily="18" charset="0"/>
              </a:rPr>
              <a:t>The basic concept of the hysteresis current control is to switch the output voltage level (+V</a:t>
            </a:r>
            <a:r>
              <a:rPr lang="en-US" baseline="-25000" dirty="0" smtClean="0">
                <a:latin typeface="Times New Roman" pitchFamily="18" charset="0"/>
                <a:cs typeface="Times New Roman" pitchFamily="18" charset="0"/>
              </a:rPr>
              <a:t>dc</a:t>
            </a:r>
            <a:r>
              <a:rPr lang="en-US" dirty="0" smtClean="0">
                <a:latin typeface="Times New Roman" pitchFamily="18" charset="0"/>
                <a:cs typeface="Times New Roman" pitchFamily="18" charset="0"/>
              </a:rPr>
              <a:t> to −V</a:t>
            </a:r>
            <a:r>
              <a:rPr lang="en-US" baseline="-25000" dirty="0" smtClean="0">
                <a:latin typeface="Times New Roman" pitchFamily="18" charset="0"/>
                <a:cs typeface="Times New Roman" pitchFamily="18" charset="0"/>
              </a:rPr>
              <a:t>dc</a:t>
            </a:r>
            <a:r>
              <a:rPr lang="en-US" dirty="0" smtClean="0">
                <a:latin typeface="Times New Roman" pitchFamily="18" charset="0"/>
                <a:cs typeface="Times New Roman" pitchFamily="18" charset="0"/>
              </a:rPr>
              <a:t> for a two-level system) appropriately whenever the measured current goes above or below a given tolerance boundary. The current errors resulting from the comparison between measured currents and respective phase current references are controlled using three independent hysteresis comparators </a:t>
            </a:r>
            <a:endParaRPr lang="en-US" dirty="0">
              <a:latin typeface="Times New Roman" pitchFamily="18" charset="0"/>
              <a:cs typeface="Times New Roman" pitchFamily="18" charset="0"/>
            </a:endParaRPr>
          </a:p>
        </p:txBody>
      </p:sp>
      <p:pic>
        <p:nvPicPr>
          <p:cNvPr id="5" name="Picture 4"/>
          <p:cNvPicPr/>
          <p:nvPr/>
        </p:nvPicPr>
        <p:blipFill>
          <a:blip r:embed="rId2"/>
          <a:srcRect/>
          <a:stretch>
            <a:fillRect/>
          </a:stretch>
        </p:blipFill>
        <p:spPr bwMode="auto">
          <a:xfrm>
            <a:off x="2438400" y="3810000"/>
            <a:ext cx="4343400" cy="2481943"/>
          </a:xfrm>
          <a:prstGeom prst="rect">
            <a:avLst/>
          </a:prstGeom>
          <a:noFill/>
          <a:ln w="9525">
            <a:noFill/>
            <a:miter lim="800000"/>
            <a:headEnd/>
            <a:tailEnd/>
          </a:ln>
        </p:spPr>
      </p:pic>
      <p:sp>
        <p:nvSpPr>
          <p:cNvPr id="52225" name="Rectangle 1"/>
          <p:cNvSpPr>
            <a:spLocks noChangeArrowheads="1"/>
          </p:cNvSpPr>
          <p:nvPr/>
        </p:nvSpPr>
        <p:spPr bwMode="auto">
          <a:xfrm>
            <a:off x="2851372" y="6428601"/>
            <a:ext cx="2582951" cy="27699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Figure : Hysteresis Current Control </a:t>
            </a: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143000"/>
          </a:xfrm>
        </p:spPr>
        <p:txBody>
          <a:bodyPr>
            <a:normAutofit fontScale="90000"/>
          </a:bodyPr>
          <a:lstStyle/>
          <a:p>
            <a:r>
              <a:rPr lang="en-US" sz="5400" b="1" dirty="0" smtClean="0">
                <a:latin typeface="Times New Roman" pitchFamily="18" charset="0"/>
                <a:cs typeface="Times New Roman" pitchFamily="18" charset="0"/>
              </a:rPr>
              <a:t/>
            </a:r>
            <a:br>
              <a:rPr lang="en-US" sz="5400" b="1" dirty="0" smtClean="0">
                <a:latin typeface="Times New Roman" pitchFamily="18" charset="0"/>
                <a:cs typeface="Times New Roman" pitchFamily="18" charset="0"/>
              </a:rPr>
            </a:br>
            <a:r>
              <a:rPr lang="en-US" sz="5400" b="1" dirty="0" smtClean="0">
                <a:latin typeface="Times New Roman" pitchFamily="18" charset="0"/>
                <a:cs typeface="Times New Roman" pitchFamily="18" charset="0"/>
              </a:rPr>
              <a:t/>
            </a:r>
            <a:br>
              <a:rPr lang="en-US" sz="5400" b="1" dirty="0" smtClean="0">
                <a:latin typeface="Times New Roman" pitchFamily="18" charset="0"/>
                <a:cs typeface="Times New Roman" pitchFamily="18" charset="0"/>
              </a:rPr>
            </a:br>
            <a:r>
              <a:rPr lang="en-US" sz="5400" b="1" dirty="0" smtClean="0">
                <a:latin typeface="Times New Roman" pitchFamily="18" charset="0"/>
                <a:cs typeface="Times New Roman" pitchFamily="18" charset="0"/>
              </a:rPr>
              <a:t/>
            </a:r>
            <a:br>
              <a:rPr lang="en-US" sz="5400" b="1" dirty="0" smtClean="0">
                <a:latin typeface="Times New Roman" pitchFamily="18" charset="0"/>
                <a:cs typeface="Times New Roman" pitchFamily="18" charset="0"/>
              </a:rPr>
            </a:br>
            <a:r>
              <a:rPr lang="en-US" sz="5400" b="1" dirty="0" smtClean="0">
                <a:latin typeface="Times New Roman" pitchFamily="18" charset="0"/>
                <a:cs typeface="Times New Roman" pitchFamily="18" charset="0"/>
              </a:rPr>
              <a:t/>
            </a:r>
            <a:br>
              <a:rPr lang="en-US" sz="5400" b="1" dirty="0" smtClean="0">
                <a:latin typeface="Times New Roman" pitchFamily="18" charset="0"/>
                <a:cs typeface="Times New Roman" pitchFamily="18" charset="0"/>
              </a:rPr>
            </a:br>
            <a:r>
              <a:rPr lang="en-US" sz="5400" b="1" dirty="0" smtClean="0">
                <a:latin typeface="Times New Roman" pitchFamily="18" charset="0"/>
                <a:cs typeface="Times New Roman" pitchFamily="18" charset="0"/>
              </a:rPr>
              <a:t/>
            </a:r>
            <a:br>
              <a:rPr lang="en-US" sz="5400" b="1" dirty="0" smtClean="0">
                <a:latin typeface="Times New Roman" pitchFamily="18" charset="0"/>
                <a:cs typeface="Times New Roman" pitchFamily="18" charset="0"/>
              </a:rPr>
            </a:br>
            <a:r>
              <a:rPr lang="en-US" sz="5400" b="1" dirty="0" smtClean="0">
                <a:latin typeface="Times New Roman" pitchFamily="18" charset="0"/>
                <a:cs typeface="Times New Roman" pitchFamily="18" charset="0"/>
              </a:rPr>
              <a:t/>
            </a:r>
            <a:br>
              <a:rPr lang="en-US" sz="5400" b="1" dirty="0" smtClean="0">
                <a:latin typeface="Times New Roman" pitchFamily="18" charset="0"/>
                <a:cs typeface="Times New Roman" pitchFamily="18" charset="0"/>
              </a:rPr>
            </a:br>
            <a:r>
              <a:rPr lang="en-US" sz="3600" b="1" dirty="0" smtClean="0">
                <a:latin typeface="Times New Roman" pitchFamily="18" charset="0"/>
                <a:cs typeface="Times New Roman" pitchFamily="18" charset="0"/>
              </a:rPr>
              <a:t>Abstract</a:t>
            </a:r>
            <a:r>
              <a:rPr lang="en-US" sz="5400" b="1" dirty="0" smtClean="0">
                <a:latin typeface="Times New Roman" pitchFamily="18" charset="0"/>
                <a:cs typeface="Times New Roman" pitchFamily="18" charset="0"/>
              </a:rPr>
              <a:t/>
            </a:r>
            <a:br>
              <a:rPr lang="en-US" sz="5400" b="1"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normAutofit fontScale="47500" lnSpcReduction="20000"/>
          </a:bodyPr>
          <a:lstStyle/>
          <a:p>
            <a:pPr algn="just">
              <a:lnSpc>
                <a:spcPct val="120000"/>
              </a:lnSpc>
              <a:buNone/>
            </a:pPr>
            <a:r>
              <a:rPr lang="en-US" sz="2400" dirty="0" smtClean="0">
                <a:latin typeface="Times New Roman" pitchFamily="18" charset="0"/>
                <a:cs typeface="Times New Roman" pitchFamily="18" charset="0"/>
              </a:rPr>
              <a:t>   	</a:t>
            </a:r>
            <a:r>
              <a:rPr lang="en-US" sz="4400" dirty="0" smtClean="0">
                <a:latin typeface="Times New Roman" pitchFamily="18" charset="0"/>
                <a:cs typeface="Times New Roman" pitchFamily="18" charset="0"/>
              </a:rPr>
              <a:t>	  The solar photovoltaic (PV) system uses solar energy to   produce electricity and is one of the major renewable energy sources. In this project we are using MATLAB/</a:t>
            </a:r>
            <a:r>
              <a:rPr lang="en-US" sz="4400" dirty="0" err="1" smtClean="0">
                <a:latin typeface="Times New Roman" pitchFamily="18" charset="0"/>
                <a:cs typeface="Times New Roman" pitchFamily="18" charset="0"/>
              </a:rPr>
              <a:t>simulink</a:t>
            </a:r>
            <a:r>
              <a:rPr lang="en-US" sz="4400" dirty="0" smtClean="0">
                <a:latin typeface="Times New Roman" pitchFamily="18" charset="0"/>
                <a:cs typeface="Times New Roman" pitchFamily="18" charset="0"/>
              </a:rPr>
              <a:t> and SIM power system tool. This project aims to grid-connected solar PV system at steady state and also to study their transient responses to changing inputs.</a:t>
            </a:r>
          </a:p>
          <a:p>
            <a:pPr algn="just">
              <a:lnSpc>
                <a:spcPct val="120000"/>
              </a:lnSpc>
              <a:buNone/>
            </a:pPr>
            <a:r>
              <a:rPr lang="en-US" sz="4400" dirty="0" smtClean="0">
                <a:latin typeface="Times New Roman" pitchFamily="18" charset="0"/>
                <a:cs typeface="Times New Roman" pitchFamily="18" charset="0"/>
              </a:rPr>
              <a:t>   	          In the solar PV modeling a circuit-based simulation model    for a PV cell in order to allow estimate the electrical behavior of  the cell with respect to changes on environmental parameter of temperature and irradiance. The power conditioning unit consists of a DC-DC Boost Converter and a full-bridge inverter. Currently models of a Solar Photo voltaic module and Power conditioning unit have been developed.</a:t>
            </a:r>
            <a:endParaRPr lang="en-US" sz="4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5EC1C8CB-BDF8-43F4-B95A-9D2B0DB4D1F4}" type="slidenum">
              <a:rPr lang="en-US" smtClean="0"/>
              <a:pPr/>
              <a:t>3</a:t>
            </a:fld>
            <a:endParaRPr lang="en-US"/>
          </a:p>
        </p:txBody>
      </p:sp>
      <p:sp>
        <p:nvSpPr>
          <p:cNvPr id="36865" name="Rectangle 1"/>
          <p:cNvSpPr>
            <a:spLocks noChangeArrowheads="1"/>
          </p:cNvSpPr>
          <p:nvPr/>
        </p:nvSpPr>
        <p:spPr bwMode="auto">
          <a:xfrm>
            <a:off x="0" y="0"/>
            <a:ext cx="530915" cy="27699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EC1C8CB-BDF8-43F4-B95A-9D2B0DB4D1F4}" type="slidenum">
              <a:rPr lang="en-US" smtClean="0"/>
              <a:pPr/>
              <a:t>30</a:t>
            </a:fld>
            <a:endParaRPr lang="en-US"/>
          </a:p>
        </p:txBody>
      </p:sp>
      <p:pic>
        <p:nvPicPr>
          <p:cNvPr id="4" name="Picture 3"/>
          <p:cNvPicPr/>
          <p:nvPr/>
        </p:nvPicPr>
        <p:blipFill>
          <a:blip r:embed="rId2"/>
          <a:srcRect/>
          <a:stretch>
            <a:fillRect/>
          </a:stretch>
        </p:blipFill>
        <p:spPr bwMode="auto">
          <a:xfrm>
            <a:off x="1219200" y="1219200"/>
            <a:ext cx="6781800" cy="4191000"/>
          </a:xfrm>
          <a:prstGeom prst="rect">
            <a:avLst/>
          </a:prstGeom>
          <a:noFill/>
          <a:ln w="9525">
            <a:noFill/>
            <a:miter lim="800000"/>
            <a:headEnd/>
            <a:tailEnd/>
          </a:ln>
        </p:spPr>
      </p:pic>
      <p:sp>
        <p:nvSpPr>
          <p:cNvPr id="53249" name="Rectangle 1"/>
          <p:cNvSpPr>
            <a:spLocks noChangeArrowheads="1"/>
          </p:cNvSpPr>
          <p:nvPr/>
        </p:nvSpPr>
        <p:spPr bwMode="auto">
          <a:xfrm>
            <a:off x="3246914" y="5791200"/>
            <a:ext cx="2693110" cy="27699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Figure: DC/AC converter control loop</a:t>
            </a: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EC1C8CB-BDF8-43F4-B95A-9D2B0DB4D1F4}" type="slidenum">
              <a:rPr lang="en-US" smtClean="0"/>
              <a:pPr/>
              <a:t>31</a:t>
            </a:fld>
            <a:endParaRPr lang="en-US"/>
          </a:p>
        </p:txBody>
      </p:sp>
      <p:pic>
        <p:nvPicPr>
          <p:cNvPr id="3" name="Picture 2"/>
          <p:cNvPicPr/>
          <p:nvPr/>
        </p:nvPicPr>
        <p:blipFill>
          <a:blip r:embed="rId2"/>
          <a:srcRect/>
          <a:stretch>
            <a:fillRect/>
          </a:stretch>
        </p:blipFill>
        <p:spPr bwMode="auto">
          <a:xfrm>
            <a:off x="609600" y="1770413"/>
            <a:ext cx="7620000" cy="4096987"/>
          </a:xfrm>
          <a:prstGeom prst="rect">
            <a:avLst/>
          </a:prstGeom>
          <a:noFill/>
          <a:ln w="9525">
            <a:noFill/>
            <a:miter lim="800000"/>
            <a:headEnd/>
            <a:tailEnd/>
          </a:ln>
        </p:spPr>
      </p:pic>
      <p:sp>
        <p:nvSpPr>
          <p:cNvPr id="4" name="Rectangle 3"/>
          <p:cNvSpPr/>
          <p:nvPr/>
        </p:nvSpPr>
        <p:spPr>
          <a:xfrm>
            <a:off x="2514600" y="762000"/>
            <a:ext cx="4564519" cy="830997"/>
          </a:xfrm>
          <a:prstGeom prst="rect">
            <a:avLst/>
          </a:prstGeom>
        </p:spPr>
        <p:txBody>
          <a:bodyPr wrap="square">
            <a:spAutoFit/>
          </a:bodyPr>
          <a:lstStyle/>
          <a:p>
            <a:pPr algn="ctr"/>
            <a:r>
              <a:rPr lang="en-US" sz="2400" dirty="0" smtClean="0">
                <a:latin typeface="Times New Roman" pitchFamily="18" charset="0"/>
                <a:cs typeface="Times New Roman" pitchFamily="18" charset="0"/>
              </a:rPr>
              <a:t> Simulink model of Grid Connected inverter</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EC1C8CB-BDF8-43F4-B95A-9D2B0DB4D1F4}" type="slidenum">
              <a:rPr lang="en-US" smtClean="0"/>
              <a:pPr/>
              <a:t>32</a:t>
            </a:fld>
            <a:endParaRPr lang="en-US"/>
          </a:p>
        </p:txBody>
      </p:sp>
      <p:pic>
        <p:nvPicPr>
          <p:cNvPr id="3" name="Picture 2"/>
          <p:cNvPicPr/>
          <p:nvPr/>
        </p:nvPicPr>
        <p:blipFill>
          <a:blip r:embed="rId2"/>
          <a:srcRect/>
          <a:stretch>
            <a:fillRect/>
          </a:stretch>
        </p:blipFill>
        <p:spPr bwMode="auto">
          <a:xfrm>
            <a:off x="1682115" y="2060575"/>
            <a:ext cx="5937885" cy="2968625"/>
          </a:xfrm>
          <a:prstGeom prst="rect">
            <a:avLst/>
          </a:prstGeom>
          <a:noFill/>
          <a:ln w="9525">
            <a:noFill/>
            <a:miter lim="800000"/>
            <a:headEnd/>
            <a:tailEnd/>
          </a:ln>
        </p:spPr>
      </p:pic>
      <p:sp>
        <p:nvSpPr>
          <p:cNvPr id="5" name="Rectangle 4"/>
          <p:cNvSpPr/>
          <p:nvPr/>
        </p:nvSpPr>
        <p:spPr>
          <a:xfrm>
            <a:off x="2133600" y="1154668"/>
            <a:ext cx="4953000" cy="830997"/>
          </a:xfrm>
          <a:prstGeom prst="rect">
            <a:avLst/>
          </a:prstGeom>
        </p:spPr>
        <p:txBody>
          <a:bodyPr wrap="square">
            <a:spAutoFit/>
          </a:bodyPr>
          <a:lstStyle/>
          <a:p>
            <a:pPr algn="ctr"/>
            <a:r>
              <a:rPr lang="en-US" sz="2400" dirty="0" smtClean="0">
                <a:latin typeface="Times New Roman" pitchFamily="18" charset="0"/>
                <a:cs typeface="Times New Roman" pitchFamily="18" charset="0"/>
              </a:rPr>
              <a:t> Simulink model of Hysteresis 6 pulse generator</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dirty="0" smtClean="0">
                <a:solidFill>
                  <a:schemeClr val="tx1"/>
                </a:solidFill>
                <a:latin typeface="Times New Roman" pitchFamily="18" charset="0"/>
                <a:ea typeface="Times New Roman" pitchFamily="18" charset="0"/>
                <a:cs typeface="Times New Roman" pitchFamily="18" charset="0"/>
              </a:rPr>
              <a:t>Output Voltage of Grid-Connected Inverter</a:t>
            </a:r>
            <a:endParaRPr lang="en-US" sz="2400" dirty="0"/>
          </a:p>
        </p:txBody>
      </p:sp>
      <p:sp>
        <p:nvSpPr>
          <p:cNvPr id="3" name="Slide Number Placeholder 2"/>
          <p:cNvSpPr>
            <a:spLocks noGrp="1"/>
          </p:cNvSpPr>
          <p:nvPr>
            <p:ph type="sldNum" sz="quarter" idx="12"/>
          </p:nvPr>
        </p:nvSpPr>
        <p:spPr/>
        <p:txBody>
          <a:bodyPr/>
          <a:lstStyle/>
          <a:p>
            <a:fld id="{5EC1C8CB-BDF8-43F4-B95A-9D2B0DB4D1F4}" type="slidenum">
              <a:rPr lang="en-US" smtClean="0"/>
              <a:pPr/>
              <a:t>33</a:t>
            </a:fld>
            <a:endParaRPr lang="en-US"/>
          </a:p>
        </p:txBody>
      </p:sp>
      <p:pic>
        <p:nvPicPr>
          <p:cNvPr id="4" name="Picture 3"/>
          <p:cNvPicPr/>
          <p:nvPr/>
        </p:nvPicPr>
        <p:blipFill>
          <a:blip r:embed="rId2"/>
          <a:srcRect/>
          <a:stretch>
            <a:fillRect/>
          </a:stretch>
        </p:blipFill>
        <p:spPr bwMode="auto">
          <a:xfrm>
            <a:off x="838200" y="2438400"/>
            <a:ext cx="7467600" cy="3581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700088" y="1162050"/>
            <a:ext cx="7742237" cy="4533900"/>
          </a:xfrm>
          <a:prstGeom prst="rect">
            <a:avLst/>
          </a:prstGeom>
          <a:noFill/>
          <a:ln w="9525">
            <a:noFill/>
            <a:miter lim="800000"/>
            <a:headEnd/>
            <a:tailEnd/>
          </a:ln>
          <a:effectLst/>
        </p:spPr>
      </p:pic>
      <p:sp>
        <p:nvSpPr>
          <p:cNvPr id="6145" name="Rectangle 1"/>
          <p:cNvSpPr>
            <a:spLocks noChangeArrowheads="1"/>
          </p:cNvSpPr>
          <p:nvPr/>
        </p:nvSpPr>
        <p:spPr bwMode="auto">
          <a:xfrm>
            <a:off x="0" y="5791200"/>
            <a:ext cx="7694735" cy="73866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40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Current Response of Grid-Connected Inverter </a:t>
            </a:r>
            <a:endParaRPr kumimoji="0" lang="en-US" sz="240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5EC1C8CB-BDF8-43F4-B95A-9D2B0DB4D1F4}"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 </a:t>
            </a:r>
            <a:r>
              <a:rPr lang="en-US" sz="2700" dirty="0" smtClean="0">
                <a:latin typeface="Times New Roman" pitchFamily="18" charset="0"/>
                <a:cs typeface="Times New Roman" pitchFamily="18" charset="0"/>
              </a:rPr>
              <a:t>% of Total Harmonic Distortion (THD)</a:t>
            </a:r>
            <a:endParaRPr lang="en-US" sz="27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5EC1C8CB-BDF8-43F4-B95A-9D2B0DB4D1F4}" type="slidenum">
              <a:rPr lang="en-US" smtClean="0"/>
              <a:pPr/>
              <a:t>35</a:t>
            </a:fld>
            <a:endParaRPr lang="en-US"/>
          </a:p>
        </p:txBody>
      </p:sp>
      <p:pic>
        <p:nvPicPr>
          <p:cNvPr id="5" name="Picture 4" descr="C:\Users\sravan\Desktop\work\New folder\fwdsimulinkfiles\fft.jpg"/>
          <p:cNvPicPr/>
          <p:nvPr/>
        </p:nvPicPr>
        <p:blipFill>
          <a:blip r:embed="rId2"/>
          <a:srcRect/>
          <a:stretch>
            <a:fillRect/>
          </a:stretch>
        </p:blipFill>
        <p:spPr bwMode="auto">
          <a:xfrm>
            <a:off x="609600" y="1855572"/>
            <a:ext cx="8077200" cy="42404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conclusion</a:t>
            </a:r>
            <a:endParaRPr lang="en-IN" dirty="0"/>
          </a:p>
        </p:txBody>
      </p:sp>
      <p:sp>
        <p:nvSpPr>
          <p:cNvPr id="3" name="Content Placeholder 2"/>
          <p:cNvSpPr>
            <a:spLocks noGrp="1"/>
          </p:cNvSpPr>
          <p:nvPr>
            <p:ph idx="1"/>
          </p:nvPr>
        </p:nvSpPr>
        <p:spPr/>
        <p:txBody>
          <a:bodyPr/>
          <a:lstStyle/>
          <a:p>
            <a:pPr algn="just">
              <a:buNone/>
            </a:pPr>
            <a:r>
              <a:rPr lang="en-US" dirty="0" smtClean="0"/>
              <a:t>              This project presents the characteristics of Solar PV cell for BPSX</a:t>
            </a:r>
            <a:r>
              <a:rPr lang="en-US" sz="2400" dirty="0" smtClean="0">
                <a:latin typeface="Times New Roman" pitchFamily="18" charset="0"/>
                <a:cs typeface="Times New Roman" pitchFamily="18" charset="0"/>
              </a:rPr>
              <a:t>150 </a:t>
            </a:r>
            <a:r>
              <a:rPr lang="en-US" dirty="0" smtClean="0"/>
              <a:t>model and the modeling of DC-DC boost converter and Hysteresis Current Control Grid Connected Solar PV system behavior have been developed. The results of the solar PV system provide the current and the inverter tracks the reference current from the solar PV and supplies to the utility grid.</a:t>
            </a:r>
          </a:p>
          <a:p>
            <a:pPr>
              <a:buNone/>
            </a:pPr>
            <a:endParaRPr lang="en-IN" dirty="0" smtClean="0"/>
          </a:p>
        </p:txBody>
      </p:sp>
      <p:sp>
        <p:nvSpPr>
          <p:cNvPr id="4" name="Slide Number Placeholder 3"/>
          <p:cNvSpPr>
            <a:spLocks noGrp="1"/>
          </p:cNvSpPr>
          <p:nvPr>
            <p:ph type="sldNum" sz="quarter" idx="12"/>
          </p:nvPr>
        </p:nvSpPr>
        <p:spPr/>
        <p:txBody>
          <a:bodyPr/>
          <a:lstStyle/>
          <a:p>
            <a:fld id="{5EC1C8CB-BDF8-43F4-B95A-9D2B0DB4D1F4}"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References</a:t>
            </a:r>
            <a:endParaRPr lang="en-US" dirty="0"/>
          </a:p>
        </p:txBody>
      </p:sp>
      <p:sp>
        <p:nvSpPr>
          <p:cNvPr id="3" name="Content Placeholder 2"/>
          <p:cNvSpPr>
            <a:spLocks noGrp="1"/>
          </p:cNvSpPr>
          <p:nvPr>
            <p:ph idx="1"/>
          </p:nvPr>
        </p:nvSpPr>
        <p:spPr/>
        <p:txBody>
          <a:bodyPr>
            <a:normAutofit fontScale="85000" lnSpcReduction="20000"/>
          </a:bodyPr>
          <a:lstStyle/>
          <a:p>
            <a:pPr lvl="0"/>
            <a:r>
              <a:rPr lang="en-US" dirty="0" smtClean="0"/>
              <a:t>T.E Hoff, H.J Wenger, and B.K. Farmer. Distributed generation: An alternative to electric utility investments in system capacity. Energy Policy, 24(2):137 – 147, 1996.</a:t>
            </a:r>
          </a:p>
          <a:p>
            <a:pPr lvl="0"/>
            <a:r>
              <a:rPr lang="en-US" dirty="0" smtClean="0"/>
              <a:t>S. Blazwicz and D. Kleinschmidt. Distributed generation: System interface. [</a:t>
            </a:r>
            <a:r>
              <a:rPr lang="en-US" smtClean="0"/>
              <a:t>Online</a:t>
            </a:r>
            <a:r>
              <a:rPr lang="en-US" smtClean="0"/>
              <a:t>]., </a:t>
            </a:r>
            <a:r>
              <a:rPr lang="en-US" dirty="0" smtClean="0"/>
              <a:t>May </a:t>
            </a:r>
            <a:r>
              <a:rPr lang="en-US" dirty="0" smtClean="0"/>
              <a:t>1999.</a:t>
            </a:r>
          </a:p>
          <a:p>
            <a:pPr lvl="0"/>
            <a:r>
              <a:rPr lang="en-US" dirty="0" smtClean="0"/>
              <a:t>T. Ackermann and V. Knyazkin. Interaction between distributed generation and the distribution network: operation aspects. In Transmission and Distribution Conference and Exhibition 002: Asia Pacific. IEEE/PES, volume 2, pages 1357–1362, Oct 2002.</a:t>
            </a:r>
          </a:p>
          <a:p>
            <a:pPr lvl="0"/>
            <a:r>
              <a:rPr lang="en-US" dirty="0" smtClean="0"/>
              <a:t>B. Lindgren. A Power Converter for Photovoltaic Applications. PhD thesis, Department of Electric Power Engineering, Chalmers University of Technology, Göteborg, Sweden, 2000.</a:t>
            </a:r>
          </a:p>
          <a:p>
            <a:pPr lvl="0"/>
            <a:r>
              <a:rPr lang="en-US" dirty="0" smtClean="0"/>
              <a:t>G. Walker, "," Journal of Electrical &amp; Electronics Engineering, Australia, IEAust, vol.21, No. 1, 2001, pp.49-56.</a:t>
            </a:r>
          </a:p>
          <a:p>
            <a:endParaRPr lang="en-US" dirty="0"/>
          </a:p>
        </p:txBody>
      </p:sp>
      <p:sp>
        <p:nvSpPr>
          <p:cNvPr id="4" name="Slide Number Placeholder 3"/>
          <p:cNvSpPr>
            <a:spLocks noGrp="1"/>
          </p:cNvSpPr>
          <p:nvPr>
            <p:ph type="sldNum" sz="quarter" idx="12"/>
          </p:nvPr>
        </p:nvSpPr>
        <p:spPr/>
        <p:txBody>
          <a:bodyPr/>
          <a:lstStyle/>
          <a:p>
            <a:fld id="{5EC1C8CB-BDF8-43F4-B95A-9D2B0DB4D1F4}"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rot="20948849">
            <a:off x="450348" y="1441778"/>
            <a:ext cx="8229600" cy="4389120"/>
          </a:xfrm>
        </p:spPr>
        <p:txBody>
          <a:bodyPr/>
          <a:lstStyle/>
          <a:p>
            <a:pPr>
              <a:buNone/>
            </a:pPr>
            <a:r>
              <a:rPr lang="en-US" sz="2800" b="1" dirty="0" smtClean="0">
                <a:latin typeface="Freestyle Script" pitchFamily="66" charset="0"/>
              </a:rPr>
              <a:t> </a:t>
            </a:r>
          </a:p>
          <a:p>
            <a:pPr>
              <a:buNone/>
            </a:pPr>
            <a:endParaRPr lang="en-US" sz="2800" b="1" dirty="0" smtClean="0">
              <a:latin typeface="Freestyle Script" pitchFamily="66" charset="0"/>
            </a:endParaRPr>
          </a:p>
          <a:p>
            <a:pPr algn="ctr">
              <a:buNone/>
            </a:pPr>
            <a:r>
              <a:rPr lang="en-US" sz="8000" b="1" i="1" dirty="0" smtClean="0">
                <a:solidFill>
                  <a:schemeClr val="tx2"/>
                </a:solidFill>
                <a:latin typeface="Freestyle Script" pitchFamily="66" charset="0"/>
              </a:rPr>
              <a:t>Thank you</a:t>
            </a:r>
            <a:endParaRPr lang="en-US" sz="8000" i="1" dirty="0">
              <a:solidFill>
                <a:schemeClr val="tx2"/>
              </a:solidFill>
            </a:endParaRPr>
          </a:p>
        </p:txBody>
      </p:sp>
      <p:sp>
        <p:nvSpPr>
          <p:cNvPr id="4" name="Slide Number Placeholder 3"/>
          <p:cNvSpPr>
            <a:spLocks noGrp="1"/>
          </p:cNvSpPr>
          <p:nvPr>
            <p:ph type="sldNum" sz="quarter" idx="12"/>
          </p:nvPr>
        </p:nvSpPr>
        <p:spPr/>
        <p:txBody>
          <a:bodyPr/>
          <a:lstStyle/>
          <a:p>
            <a:fld id="{5EC1C8CB-BDF8-43F4-B95A-9D2B0DB4D1F4}" type="slidenum">
              <a:rPr lang="en-US" smtClean="0"/>
              <a:pPr/>
              <a:t>38</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pPr algn="ctr"/>
            <a:r>
              <a:rPr lang="en-US" sz="3200" b="1" dirty="0" smtClean="0">
                <a:latin typeface="Times New Roman" pitchFamily="18" charset="0"/>
                <a:cs typeface="Times New Roman" pitchFamily="18" charset="0"/>
              </a:rPr>
              <a:t>Introduction</a:t>
            </a:r>
            <a:endParaRPr lang="en-US" sz="3200" dirty="0"/>
          </a:p>
        </p:txBody>
      </p:sp>
      <p:sp>
        <p:nvSpPr>
          <p:cNvPr id="7" name="Content Placeholder 6"/>
          <p:cNvSpPr>
            <a:spLocks noGrp="1"/>
          </p:cNvSpPr>
          <p:nvPr>
            <p:ph idx="1"/>
          </p:nvPr>
        </p:nvSpPr>
        <p:spPr/>
        <p:txBody>
          <a:bodyPr>
            <a:normAutofit fontScale="92500"/>
          </a:bodyPr>
          <a:lstStyle/>
          <a:p>
            <a:pPr algn="just"/>
            <a:r>
              <a:rPr lang="en-IN" dirty="0" smtClean="0">
                <a:latin typeface="Times New Roman" pitchFamily="18" charset="0"/>
                <a:cs typeface="Times New Roman" pitchFamily="18" charset="0"/>
              </a:rPr>
              <a:t>Renewable energy sources are ones which don't run out - which can be renewed. We can keep using them and using them, and we'll never run out. Examples of renewable sources include wind, water power (hydroelectric), and solar power (light from the sun).</a:t>
            </a:r>
          </a:p>
          <a:p>
            <a:pPr algn="just">
              <a:buNone/>
            </a:pPr>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Non-renewable energy sources are ones which do run out. As we use them to generate energy, they get used up, and can't be used a second time. There are three main non-renewable energy sources, which are fast running out: coal, oil and natural gas.</a:t>
            </a:r>
          </a:p>
          <a:p>
            <a:pPr algn="just">
              <a:buNone/>
            </a:pPr>
            <a:r>
              <a:rPr lang="en-IN" dirty="0" smtClean="0">
                <a:latin typeface="Times New Roman" pitchFamily="18" charset="0"/>
                <a:cs typeface="Times New Roman" pitchFamily="18" charset="0"/>
              </a:rPr>
              <a:t> </a:t>
            </a:r>
          </a:p>
          <a:p>
            <a:endParaRPr lang="en-IN" dirty="0"/>
          </a:p>
        </p:txBody>
      </p:sp>
      <p:sp>
        <p:nvSpPr>
          <p:cNvPr id="4" name="Slide Number Placeholder 3"/>
          <p:cNvSpPr>
            <a:spLocks noGrp="1"/>
          </p:cNvSpPr>
          <p:nvPr>
            <p:ph type="sldNum" sz="quarter" idx="12"/>
          </p:nvPr>
        </p:nvSpPr>
        <p:spPr/>
        <p:txBody>
          <a:bodyPr/>
          <a:lstStyle/>
          <a:p>
            <a:fld id="{5EC1C8CB-BDF8-43F4-B95A-9D2B0DB4D1F4}"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itchFamily="18" charset="0"/>
                <a:cs typeface="Times New Roman" pitchFamily="18" charset="0"/>
              </a:rPr>
              <a:t>Examples of Renewable Energy Sources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r>
              <a:rPr lang="en-US" dirty="0" smtClean="0">
                <a:latin typeface="Times New Roman" pitchFamily="18" charset="0"/>
                <a:cs typeface="Times New Roman" pitchFamily="18" charset="0"/>
              </a:rPr>
              <a:t>Solar Energy</a:t>
            </a:r>
          </a:p>
          <a:p>
            <a:pPr>
              <a:lnSpc>
                <a:spcPct val="150000"/>
              </a:lnSpc>
            </a:pPr>
            <a:r>
              <a:rPr lang="en-US" dirty="0" smtClean="0">
                <a:latin typeface="Times New Roman" pitchFamily="18" charset="0"/>
                <a:cs typeface="Times New Roman" pitchFamily="18" charset="0"/>
              </a:rPr>
              <a:t>Wind Energy</a:t>
            </a:r>
          </a:p>
          <a:p>
            <a:pPr>
              <a:lnSpc>
                <a:spcPct val="150000"/>
              </a:lnSpc>
            </a:pPr>
            <a:r>
              <a:rPr lang="en-US" dirty="0" smtClean="0">
                <a:latin typeface="Times New Roman" pitchFamily="18" charset="0"/>
                <a:cs typeface="Times New Roman" pitchFamily="18" charset="0"/>
              </a:rPr>
              <a:t>Bio Energy</a:t>
            </a:r>
          </a:p>
          <a:p>
            <a:pPr>
              <a:lnSpc>
                <a:spcPct val="150000"/>
              </a:lnSpc>
            </a:pPr>
            <a:r>
              <a:rPr lang="en-US" dirty="0" smtClean="0">
                <a:latin typeface="Times New Roman" pitchFamily="18" charset="0"/>
                <a:cs typeface="Times New Roman" pitchFamily="18" charset="0"/>
              </a:rPr>
              <a:t>Geothermal Energy</a:t>
            </a:r>
          </a:p>
          <a:p>
            <a:pPr>
              <a:lnSpc>
                <a:spcPct val="150000"/>
              </a:lnSpc>
            </a:pPr>
            <a:r>
              <a:rPr lang="en-US" dirty="0" smtClean="0">
                <a:latin typeface="Times New Roman" pitchFamily="18" charset="0"/>
                <a:cs typeface="Times New Roman" pitchFamily="18" charset="0"/>
              </a:rPr>
              <a:t>Ocean Energy</a:t>
            </a:r>
          </a:p>
          <a:p>
            <a:pPr>
              <a:lnSpc>
                <a:spcPct val="150000"/>
              </a:lnSpc>
            </a:pPr>
            <a:r>
              <a:rPr lang="en-US" dirty="0" smtClean="0">
                <a:latin typeface="Times New Roman" pitchFamily="18" charset="0"/>
                <a:cs typeface="Times New Roman" pitchFamily="18" charset="0"/>
              </a:rPr>
              <a:t>Small Hydro  etc..</a:t>
            </a:r>
          </a:p>
          <a:p>
            <a:endParaRPr lang="en-US" dirty="0"/>
          </a:p>
        </p:txBody>
      </p:sp>
      <p:sp>
        <p:nvSpPr>
          <p:cNvPr id="4" name="Slide Number Placeholder 3"/>
          <p:cNvSpPr>
            <a:spLocks noGrp="1"/>
          </p:cNvSpPr>
          <p:nvPr>
            <p:ph type="sldNum" sz="quarter" idx="12"/>
          </p:nvPr>
        </p:nvSpPr>
        <p:spPr/>
        <p:txBody>
          <a:bodyPr/>
          <a:lstStyle/>
          <a:p>
            <a:fld id="{5EC1C8CB-BDF8-43F4-B95A-9D2B0DB4D1F4}"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EC1C8CB-BDF8-43F4-B95A-9D2B0DB4D1F4}" type="slidenum">
              <a:rPr lang="en-US" smtClean="0"/>
              <a:pPr/>
              <a:t>6</a:t>
            </a:fld>
            <a:endParaRPr lang="en-US"/>
          </a:p>
        </p:txBody>
      </p:sp>
      <p:sp>
        <p:nvSpPr>
          <p:cNvPr id="3" name="Rectangle 2"/>
          <p:cNvSpPr>
            <a:spLocks noChangeArrowheads="1"/>
          </p:cNvSpPr>
          <p:nvPr/>
        </p:nvSpPr>
        <p:spPr bwMode="auto">
          <a:xfrm>
            <a:off x="2133600" y="4191000"/>
            <a:ext cx="4572000" cy="914400"/>
          </a:xfrm>
          <a:prstGeom prst="rect">
            <a:avLst/>
          </a:prstGeom>
          <a:solidFill>
            <a:schemeClr val="folHlink"/>
          </a:solidFill>
          <a:ln w="9525">
            <a:solidFill>
              <a:srgbClr val="9933FF"/>
            </a:solidFill>
            <a:miter lim="800000"/>
            <a:headEnd/>
            <a:tailEnd/>
          </a:ln>
        </p:spPr>
        <p:txBody>
          <a:bodyPr wrap="none" anchor="ctr"/>
          <a:lstStyle/>
          <a:p>
            <a:endParaRPr lang="en-US"/>
          </a:p>
        </p:txBody>
      </p:sp>
      <p:sp>
        <p:nvSpPr>
          <p:cNvPr id="4" name="Rectangle 3"/>
          <p:cNvSpPr>
            <a:spLocks noChangeArrowheads="1"/>
          </p:cNvSpPr>
          <p:nvPr/>
        </p:nvSpPr>
        <p:spPr bwMode="auto">
          <a:xfrm>
            <a:off x="2133600" y="2895600"/>
            <a:ext cx="4572000" cy="914400"/>
          </a:xfrm>
          <a:prstGeom prst="rect">
            <a:avLst/>
          </a:prstGeom>
          <a:solidFill>
            <a:srgbClr val="0000FF"/>
          </a:solidFill>
          <a:ln w="9525">
            <a:solidFill>
              <a:schemeClr val="tx1"/>
            </a:solidFill>
            <a:miter lim="800000"/>
            <a:headEnd/>
            <a:tailEnd/>
          </a:ln>
        </p:spPr>
        <p:txBody>
          <a:bodyPr wrap="none" anchor="ctr"/>
          <a:lstStyle/>
          <a:p>
            <a:endParaRPr lang="en-US"/>
          </a:p>
        </p:txBody>
      </p:sp>
      <p:sp>
        <p:nvSpPr>
          <p:cNvPr id="5" name="Line 4"/>
          <p:cNvSpPr>
            <a:spLocks noChangeShapeType="1"/>
          </p:cNvSpPr>
          <p:nvPr/>
        </p:nvSpPr>
        <p:spPr bwMode="auto">
          <a:xfrm>
            <a:off x="2133600" y="4000500"/>
            <a:ext cx="4572000" cy="0"/>
          </a:xfrm>
          <a:prstGeom prst="line">
            <a:avLst/>
          </a:prstGeom>
          <a:noFill/>
          <a:ln w="19050">
            <a:solidFill>
              <a:srgbClr val="003366"/>
            </a:solidFill>
            <a:round/>
            <a:headEnd/>
            <a:tailEnd/>
          </a:ln>
        </p:spPr>
        <p:txBody>
          <a:bodyPr/>
          <a:lstStyle/>
          <a:p>
            <a:endParaRPr lang="en-US"/>
          </a:p>
        </p:txBody>
      </p:sp>
      <p:sp>
        <p:nvSpPr>
          <p:cNvPr id="6" name="Text Box 5"/>
          <p:cNvSpPr txBox="1">
            <a:spLocks noChangeArrowheads="1"/>
          </p:cNvSpPr>
          <p:nvPr/>
        </p:nvSpPr>
        <p:spPr bwMode="auto">
          <a:xfrm>
            <a:off x="4800600" y="2971800"/>
            <a:ext cx="1828800" cy="641350"/>
          </a:xfrm>
          <a:prstGeom prst="rect">
            <a:avLst/>
          </a:prstGeom>
          <a:noFill/>
          <a:ln w="9525">
            <a:noFill/>
            <a:miter lim="800000"/>
            <a:headEnd/>
            <a:tailEnd/>
          </a:ln>
        </p:spPr>
        <p:txBody>
          <a:bodyPr>
            <a:spAutoFit/>
          </a:bodyPr>
          <a:lstStyle/>
          <a:p>
            <a:pPr>
              <a:spcBef>
                <a:spcPct val="50000"/>
              </a:spcBef>
            </a:pPr>
            <a:r>
              <a:rPr lang="en-US" sz="1800">
                <a:solidFill>
                  <a:schemeClr val="bg1"/>
                </a:solidFill>
                <a:latin typeface="Palatino Linotype" pitchFamily="18" charset="0"/>
              </a:rPr>
              <a:t>n-type semiconductor</a:t>
            </a:r>
          </a:p>
        </p:txBody>
      </p:sp>
      <p:sp>
        <p:nvSpPr>
          <p:cNvPr id="7" name="Text Box 6"/>
          <p:cNvSpPr txBox="1">
            <a:spLocks noChangeArrowheads="1"/>
          </p:cNvSpPr>
          <p:nvPr/>
        </p:nvSpPr>
        <p:spPr bwMode="auto">
          <a:xfrm>
            <a:off x="4800600" y="4343400"/>
            <a:ext cx="1828800" cy="641350"/>
          </a:xfrm>
          <a:prstGeom prst="rect">
            <a:avLst/>
          </a:prstGeom>
          <a:noFill/>
          <a:ln w="9525">
            <a:noFill/>
            <a:miter lim="800000"/>
            <a:headEnd/>
            <a:tailEnd/>
          </a:ln>
        </p:spPr>
        <p:txBody>
          <a:bodyPr>
            <a:spAutoFit/>
          </a:bodyPr>
          <a:lstStyle/>
          <a:p>
            <a:pPr>
              <a:spcBef>
                <a:spcPct val="50000"/>
              </a:spcBef>
            </a:pPr>
            <a:r>
              <a:rPr lang="en-US" sz="1800">
                <a:solidFill>
                  <a:schemeClr val="bg1"/>
                </a:solidFill>
                <a:latin typeface="Palatino Linotype" pitchFamily="18" charset="0"/>
              </a:rPr>
              <a:t>p-type semiconductor</a:t>
            </a:r>
          </a:p>
        </p:txBody>
      </p:sp>
      <p:sp>
        <p:nvSpPr>
          <p:cNvPr id="8" name="Rectangle 7"/>
          <p:cNvSpPr>
            <a:spLocks noChangeArrowheads="1"/>
          </p:cNvSpPr>
          <p:nvPr/>
        </p:nvSpPr>
        <p:spPr bwMode="auto">
          <a:xfrm>
            <a:off x="2133600" y="3810000"/>
            <a:ext cx="4572000" cy="381000"/>
          </a:xfrm>
          <a:prstGeom prst="rect">
            <a:avLst/>
          </a:prstGeom>
          <a:solidFill>
            <a:srgbClr val="00AFD8"/>
          </a:solidFill>
          <a:ln w="9525">
            <a:noFill/>
            <a:miter lim="800000"/>
            <a:headEnd/>
            <a:tailEnd/>
          </a:ln>
        </p:spPr>
        <p:txBody>
          <a:bodyPr wrap="none" anchor="ctr"/>
          <a:lstStyle/>
          <a:p>
            <a:endParaRPr lang="en-US"/>
          </a:p>
        </p:txBody>
      </p:sp>
      <p:sp>
        <p:nvSpPr>
          <p:cNvPr id="9" name="Line 8"/>
          <p:cNvSpPr>
            <a:spLocks noChangeShapeType="1"/>
          </p:cNvSpPr>
          <p:nvPr/>
        </p:nvSpPr>
        <p:spPr bwMode="auto">
          <a:xfrm>
            <a:off x="2133600" y="4000500"/>
            <a:ext cx="4572000" cy="0"/>
          </a:xfrm>
          <a:prstGeom prst="line">
            <a:avLst/>
          </a:prstGeom>
          <a:noFill/>
          <a:ln w="15875">
            <a:solidFill>
              <a:schemeClr val="tx1"/>
            </a:solidFill>
            <a:round/>
            <a:headEnd/>
            <a:tailEnd/>
          </a:ln>
        </p:spPr>
        <p:txBody>
          <a:bodyPr/>
          <a:lstStyle/>
          <a:p>
            <a:endParaRPr lang="en-US"/>
          </a:p>
        </p:txBody>
      </p:sp>
      <p:sp>
        <p:nvSpPr>
          <p:cNvPr id="10" name="Text Box 9"/>
          <p:cNvSpPr txBox="1">
            <a:spLocks noChangeArrowheads="1"/>
          </p:cNvSpPr>
          <p:nvPr/>
        </p:nvSpPr>
        <p:spPr bwMode="auto">
          <a:xfrm>
            <a:off x="2209800" y="3810000"/>
            <a:ext cx="4419600" cy="366713"/>
          </a:xfrm>
          <a:prstGeom prst="rect">
            <a:avLst/>
          </a:prstGeom>
          <a:noFill/>
          <a:ln w="9525">
            <a:noFill/>
            <a:miter lim="800000"/>
            <a:headEnd/>
            <a:tailEnd/>
          </a:ln>
        </p:spPr>
        <p:txBody>
          <a:bodyPr>
            <a:spAutoFit/>
          </a:bodyPr>
          <a:lstStyle/>
          <a:p>
            <a:pPr>
              <a:spcBef>
                <a:spcPct val="50000"/>
              </a:spcBef>
            </a:pPr>
            <a:endParaRPr lang="en-US" sz="1800"/>
          </a:p>
        </p:txBody>
      </p:sp>
      <p:sp>
        <p:nvSpPr>
          <p:cNvPr id="11" name="Text Box 10"/>
          <p:cNvSpPr txBox="1">
            <a:spLocks noChangeArrowheads="1"/>
          </p:cNvSpPr>
          <p:nvPr/>
        </p:nvSpPr>
        <p:spPr bwMode="auto">
          <a:xfrm>
            <a:off x="2133600" y="3721100"/>
            <a:ext cx="4572000" cy="366713"/>
          </a:xfrm>
          <a:prstGeom prst="rect">
            <a:avLst/>
          </a:prstGeom>
          <a:noFill/>
          <a:ln w="9525">
            <a:noFill/>
            <a:miter lim="800000"/>
            <a:headEnd/>
            <a:tailEnd/>
          </a:ln>
        </p:spPr>
        <p:txBody>
          <a:bodyPr>
            <a:spAutoFit/>
          </a:bodyPr>
          <a:lstStyle/>
          <a:p>
            <a:pPr>
              <a:spcBef>
                <a:spcPct val="50000"/>
              </a:spcBef>
            </a:pPr>
            <a:r>
              <a:rPr lang="en-US" sz="1800">
                <a:solidFill>
                  <a:schemeClr val="bg1"/>
                </a:solidFill>
                <a:latin typeface="Palatino Linotype" pitchFamily="18" charset="0"/>
              </a:rPr>
              <a:t> </a:t>
            </a:r>
            <a:r>
              <a:rPr lang="en-US" sz="1800" b="1">
                <a:solidFill>
                  <a:schemeClr val="bg1"/>
                </a:solidFill>
                <a:latin typeface="Palatino Linotype" pitchFamily="18" charset="0"/>
              </a:rPr>
              <a:t>+   +   +   +    +   +   +   +   +   +   +   +   +   +  +</a:t>
            </a:r>
            <a:r>
              <a:rPr lang="en-US" sz="1800">
                <a:solidFill>
                  <a:schemeClr val="bg1"/>
                </a:solidFill>
                <a:latin typeface="Palatino Linotype" pitchFamily="18" charset="0"/>
              </a:rPr>
              <a:t>  </a:t>
            </a:r>
          </a:p>
        </p:txBody>
      </p:sp>
      <p:sp>
        <p:nvSpPr>
          <p:cNvPr id="12" name="Text Box 11"/>
          <p:cNvSpPr txBox="1">
            <a:spLocks noChangeArrowheads="1"/>
          </p:cNvSpPr>
          <p:nvPr/>
        </p:nvSpPr>
        <p:spPr bwMode="auto">
          <a:xfrm>
            <a:off x="2057400" y="3900488"/>
            <a:ext cx="4724400" cy="366712"/>
          </a:xfrm>
          <a:prstGeom prst="rect">
            <a:avLst/>
          </a:prstGeom>
          <a:noFill/>
          <a:ln w="9525">
            <a:noFill/>
            <a:miter lim="800000"/>
            <a:headEnd/>
            <a:tailEnd/>
          </a:ln>
        </p:spPr>
        <p:txBody>
          <a:bodyPr>
            <a:spAutoFit/>
          </a:bodyPr>
          <a:lstStyle/>
          <a:p>
            <a:pPr>
              <a:spcBef>
                <a:spcPct val="50000"/>
              </a:spcBef>
            </a:pPr>
            <a:r>
              <a:rPr lang="en-US" sz="1800">
                <a:solidFill>
                  <a:schemeClr val="bg1"/>
                </a:solidFill>
                <a:latin typeface="Palatino Linotype" pitchFamily="18" charset="0"/>
              </a:rPr>
              <a:t> </a:t>
            </a:r>
            <a:r>
              <a:rPr lang="en-US" sz="1800" b="1">
                <a:solidFill>
                  <a:schemeClr val="bg1"/>
                </a:solidFill>
                <a:latin typeface="Palatino Linotype" pitchFamily="18" charset="0"/>
              </a:rPr>
              <a:t>-  -   -    -   -   -   -   -   -   -   -   -   -   -   -   -   -   -</a:t>
            </a:r>
            <a:r>
              <a:rPr lang="en-US" sz="1800">
                <a:solidFill>
                  <a:schemeClr val="bg1"/>
                </a:solidFill>
                <a:latin typeface="Palatino Linotype" pitchFamily="18" charset="0"/>
              </a:rPr>
              <a:t>   </a:t>
            </a:r>
          </a:p>
        </p:txBody>
      </p:sp>
      <p:sp>
        <p:nvSpPr>
          <p:cNvPr id="13" name="Oval 12"/>
          <p:cNvSpPr>
            <a:spLocks noChangeArrowheads="1"/>
          </p:cNvSpPr>
          <p:nvPr/>
        </p:nvSpPr>
        <p:spPr bwMode="auto">
          <a:xfrm>
            <a:off x="2438400" y="4419600"/>
            <a:ext cx="152400" cy="152400"/>
          </a:xfrm>
          <a:prstGeom prst="ellipse">
            <a:avLst/>
          </a:prstGeom>
          <a:solidFill>
            <a:srgbClr val="FF0000"/>
          </a:solidFill>
          <a:ln w="9525">
            <a:solidFill>
              <a:schemeClr val="tx1"/>
            </a:solidFill>
            <a:round/>
            <a:headEnd/>
            <a:tailEnd/>
          </a:ln>
        </p:spPr>
        <p:txBody>
          <a:bodyPr wrap="none" anchor="ctr"/>
          <a:lstStyle/>
          <a:p>
            <a:endParaRPr lang="en-US"/>
          </a:p>
        </p:txBody>
      </p:sp>
      <p:sp>
        <p:nvSpPr>
          <p:cNvPr id="14" name="Oval 13"/>
          <p:cNvSpPr>
            <a:spLocks noChangeArrowheads="1"/>
          </p:cNvSpPr>
          <p:nvPr/>
        </p:nvSpPr>
        <p:spPr bwMode="auto">
          <a:xfrm>
            <a:off x="2895600" y="4724400"/>
            <a:ext cx="152400" cy="152400"/>
          </a:xfrm>
          <a:prstGeom prst="ellipse">
            <a:avLst/>
          </a:prstGeom>
          <a:solidFill>
            <a:srgbClr val="FF0000"/>
          </a:solidFill>
          <a:ln w="9525">
            <a:solidFill>
              <a:schemeClr val="tx1"/>
            </a:solidFill>
            <a:round/>
            <a:headEnd/>
            <a:tailEnd/>
          </a:ln>
        </p:spPr>
        <p:txBody>
          <a:bodyPr wrap="none" anchor="ctr"/>
          <a:lstStyle/>
          <a:p>
            <a:endParaRPr lang="en-US"/>
          </a:p>
        </p:txBody>
      </p:sp>
      <p:sp>
        <p:nvSpPr>
          <p:cNvPr id="15" name="Oval 14"/>
          <p:cNvSpPr>
            <a:spLocks noChangeArrowheads="1"/>
          </p:cNvSpPr>
          <p:nvPr/>
        </p:nvSpPr>
        <p:spPr bwMode="auto">
          <a:xfrm>
            <a:off x="3505200" y="4343400"/>
            <a:ext cx="152400" cy="152400"/>
          </a:xfrm>
          <a:prstGeom prst="ellipse">
            <a:avLst/>
          </a:prstGeom>
          <a:solidFill>
            <a:srgbClr val="FF0000"/>
          </a:solidFill>
          <a:ln w="9525">
            <a:solidFill>
              <a:schemeClr val="tx1"/>
            </a:solidFill>
            <a:round/>
            <a:headEnd/>
            <a:tailEnd/>
          </a:ln>
        </p:spPr>
        <p:txBody>
          <a:bodyPr wrap="none" anchor="ctr"/>
          <a:lstStyle/>
          <a:p>
            <a:endParaRPr lang="en-US"/>
          </a:p>
        </p:txBody>
      </p:sp>
      <p:sp>
        <p:nvSpPr>
          <p:cNvPr id="16" name="Oval 15"/>
          <p:cNvSpPr>
            <a:spLocks noChangeArrowheads="1"/>
          </p:cNvSpPr>
          <p:nvPr/>
        </p:nvSpPr>
        <p:spPr bwMode="auto">
          <a:xfrm>
            <a:off x="3962400" y="4724400"/>
            <a:ext cx="152400" cy="152400"/>
          </a:xfrm>
          <a:prstGeom prst="ellipse">
            <a:avLst/>
          </a:prstGeom>
          <a:solidFill>
            <a:srgbClr val="FF0000"/>
          </a:solidFill>
          <a:ln w="9525">
            <a:solidFill>
              <a:schemeClr val="tx1"/>
            </a:solidFill>
            <a:round/>
            <a:headEnd/>
            <a:tailEnd/>
          </a:ln>
        </p:spPr>
        <p:txBody>
          <a:bodyPr wrap="none" anchor="ctr"/>
          <a:lstStyle/>
          <a:p>
            <a:endParaRPr lang="en-US"/>
          </a:p>
        </p:txBody>
      </p:sp>
      <p:sp>
        <p:nvSpPr>
          <p:cNvPr id="17" name="Oval 16"/>
          <p:cNvSpPr>
            <a:spLocks noChangeArrowheads="1"/>
          </p:cNvSpPr>
          <p:nvPr/>
        </p:nvSpPr>
        <p:spPr bwMode="auto">
          <a:xfrm>
            <a:off x="4572000" y="4419600"/>
            <a:ext cx="152400" cy="152400"/>
          </a:xfrm>
          <a:prstGeom prst="ellipse">
            <a:avLst/>
          </a:prstGeom>
          <a:solidFill>
            <a:srgbClr val="FF0000"/>
          </a:solidFill>
          <a:ln w="9525">
            <a:solidFill>
              <a:schemeClr val="tx1"/>
            </a:solidFill>
            <a:round/>
            <a:headEnd/>
            <a:tailEnd/>
          </a:ln>
        </p:spPr>
        <p:txBody>
          <a:bodyPr wrap="none" anchor="ctr"/>
          <a:lstStyle/>
          <a:p>
            <a:endParaRPr lang="en-US"/>
          </a:p>
        </p:txBody>
      </p:sp>
      <p:sp>
        <p:nvSpPr>
          <p:cNvPr id="18" name="Oval 17"/>
          <p:cNvSpPr>
            <a:spLocks noChangeArrowheads="1"/>
          </p:cNvSpPr>
          <p:nvPr/>
        </p:nvSpPr>
        <p:spPr bwMode="auto">
          <a:xfrm>
            <a:off x="5791200" y="4267200"/>
            <a:ext cx="152400" cy="152400"/>
          </a:xfrm>
          <a:prstGeom prst="ellipse">
            <a:avLst/>
          </a:prstGeom>
          <a:solidFill>
            <a:srgbClr val="FF0000"/>
          </a:solidFill>
          <a:ln w="9525">
            <a:solidFill>
              <a:schemeClr val="tx1"/>
            </a:solidFill>
            <a:round/>
            <a:headEnd/>
            <a:tailEnd/>
          </a:ln>
        </p:spPr>
        <p:txBody>
          <a:bodyPr wrap="none" anchor="ctr"/>
          <a:lstStyle/>
          <a:p>
            <a:endParaRPr lang="en-US"/>
          </a:p>
        </p:txBody>
      </p:sp>
      <p:sp>
        <p:nvSpPr>
          <p:cNvPr id="19" name="Line 18"/>
          <p:cNvSpPr>
            <a:spLocks noChangeShapeType="1"/>
          </p:cNvSpPr>
          <p:nvPr/>
        </p:nvSpPr>
        <p:spPr bwMode="auto">
          <a:xfrm flipV="1">
            <a:off x="4419600" y="1905000"/>
            <a:ext cx="0" cy="990600"/>
          </a:xfrm>
          <a:prstGeom prst="line">
            <a:avLst/>
          </a:prstGeom>
          <a:noFill/>
          <a:ln w="38100">
            <a:solidFill>
              <a:schemeClr val="tx1"/>
            </a:solidFill>
            <a:round/>
            <a:headEnd/>
            <a:tailEnd/>
          </a:ln>
        </p:spPr>
        <p:txBody>
          <a:bodyPr/>
          <a:lstStyle/>
          <a:p>
            <a:endParaRPr lang="en-US"/>
          </a:p>
        </p:txBody>
      </p:sp>
      <p:sp>
        <p:nvSpPr>
          <p:cNvPr id="20" name="Line 19"/>
          <p:cNvSpPr>
            <a:spLocks noChangeShapeType="1"/>
          </p:cNvSpPr>
          <p:nvPr/>
        </p:nvSpPr>
        <p:spPr bwMode="auto">
          <a:xfrm flipV="1">
            <a:off x="4432300" y="5092700"/>
            <a:ext cx="0" cy="990600"/>
          </a:xfrm>
          <a:prstGeom prst="line">
            <a:avLst/>
          </a:prstGeom>
          <a:noFill/>
          <a:ln w="38100">
            <a:solidFill>
              <a:schemeClr val="tx1"/>
            </a:solidFill>
            <a:round/>
            <a:headEnd/>
            <a:tailEnd/>
          </a:ln>
        </p:spPr>
        <p:txBody>
          <a:bodyPr/>
          <a:lstStyle/>
          <a:p>
            <a:endParaRPr lang="en-US"/>
          </a:p>
        </p:txBody>
      </p:sp>
      <p:sp>
        <p:nvSpPr>
          <p:cNvPr id="21" name="Line 20"/>
          <p:cNvSpPr>
            <a:spLocks noChangeShapeType="1"/>
          </p:cNvSpPr>
          <p:nvPr/>
        </p:nvSpPr>
        <p:spPr bwMode="auto">
          <a:xfrm>
            <a:off x="4419600" y="1905000"/>
            <a:ext cx="3810000" cy="0"/>
          </a:xfrm>
          <a:prstGeom prst="line">
            <a:avLst/>
          </a:prstGeom>
          <a:noFill/>
          <a:ln w="38100">
            <a:solidFill>
              <a:schemeClr val="tx1"/>
            </a:solidFill>
            <a:round/>
            <a:headEnd/>
            <a:tailEnd/>
          </a:ln>
        </p:spPr>
        <p:txBody>
          <a:bodyPr/>
          <a:lstStyle/>
          <a:p>
            <a:endParaRPr lang="en-US"/>
          </a:p>
        </p:txBody>
      </p:sp>
      <p:sp>
        <p:nvSpPr>
          <p:cNvPr id="22" name="Line 21"/>
          <p:cNvSpPr>
            <a:spLocks noChangeShapeType="1"/>
          </p:cNvSpPr>
          <p:nvPr/>
        </p:nvSpPr>
        <p:spPr bwMode="auto">
          <a:xfrm>
            <a:off x="4419600" y="6057900"/>
            <a:ext cx="4038600" cy="38100"/>
          </a:xfrm>
          <a:prstGeom prst="line">
            <a:avLst/>
          </a:prstGeom>
          <a:noFill/>
          <a:ln w="38100">
            <a:solidFill>
              <a:schemeClr val="tx1"/>
            </a:solidFill>
            <a:round/>
            <a:headEnd/>
            <a:tailEnd/>
          </a:ln>
        </p:spPr>
        <p:txBody>
          <a:bodyPr/>
          <a:lstStyle/>
          <a:p>
            <a:endParaRPr lang="en-US"/>
          </a:p>
        </p:txBody>
      </p:sp>
      <p:sp>
        <p:nvSpPr>
          <p:cNvPr id="23" name="Line 22"/>
          <p:cNvSpPr>
            <a:spLocks noChangeShapeType="1"/>
          </p:cNvSpPr>
          <p:nvPr/>
        </p:nvSpPr>
        <p:spPr bwMode="auto">
          <a:xfrm>
            <a:off x="685800" y="990600"/>
            <a:ext cx="1295400" cy="1524000"/>
          </a:xfrm>
          <a:prstGeom prst="line">
            <a:avLst/>
          </a:prstGeom>
          <a:noFill/>
          <a:ln w="25400">
            <a:solidFill>
              <a:schemeClr val="tx1"/>
            </a:solidFill>
            <a:round/>
            <a:headEnd/>
            <a:tailEnd type="stealth" w="lg" len="lg"/>
          </a:ln>
        </p:spPr>
        <p:txBody>
          <a:bodyPr/>
          <a:lstStyle/>
          <a:p>
            <a:endParaRPr lang="en-US"/>
          </a:p>
        </p:txBody>
      </p:sp>
      <p:sp>
        <p:nvSpPr>
          <p:cNvPr id="24" name="Line 23"/>
          <p:cNvSpPr>
            <a:spLocks noChangeShapeType="1"/>
          </p:cNvSpPr>
          <p:nvPr/>
        </p:nvSpPr>
        <p:spPr bwMode="auto">
          <a:xfrm>
            <a:off x="1447800" y="1219200"/>
            <a:ext cx="1295400" cy="1524000"/>
          </a:xfrm>
          <a:prstGeom prst="line">
            <a:avLst/>
          </a:prstGeom>
          <a:noFill/>
          <a:ln w="25400">
            <a:solidFill>
              <a:schemeClr val="tx1"/>
            </a:solidFill>
            <a:round/>
            <a:headEnd/>
            <a:tailEnd type="stealth" w="lg" len="lg"/>
          </a:ln>
        </p:spPr>
        <p:txBody>
          <a:bodyPr/>
          <a:lstStyle/>
          <a:p>
            <a:endParaRPr lang="en-US"/>
          </a:p>
        </p:txBody>
      </p:sp>
      <p:sp>
        <p:nvSpPr>
          <p:cNvPr id="25" name="Line 24"/>
          <p:cNvSpPr>
            <a:spLocks noChangeShapeType="1"/>
          </p:cNvSpPr>
          <p:nvPr/>
        </p:nvSpPr>
        <p:spPr bwMode="auto">
          <a:xfrm>
            <a:off x="304800" y="1295400"/>
            <a:ext cx="1295400" cy="1524000"/>
          </a:xfrm>
          <a:prstGeom prst="line">
            <a:avLst/>
          </a:prstGeom>
          <a:noFill/>
          <a:ln w="19050">
            <a:solidFill>
              <a:schemeClr val="tx1"/>
            </a:solidFill>
            <a:round/>
            <a:headEnd/>
            <a:tailEnd type="stealth" w="lg" len="med"/>
          </a:ln>
        </p:spPr>
        <p:txBody>
          <a:bodyPr/>
          <a:lstStyle/>
          <a:p>
            <a:endParaRPr lang="en-US"/>
          </a:p>
        </p:txBody>
      </p:sp>
      <p:sp>
        <p:nvSpPr>
          <p:cNvPr id="26" name="Line 25"/>
          <p:cNvSpPr>
            <a:spLocks noChangeShapeType="1"/>
          </p:cNvSpPr>
          <p:nvPr/>
        </p:nvSpPr>
        <p:spPr bwMode="auto">
          <a:xfrm>
            <a:off x="2667000" y="3124200"/>
            <a:ext cx="1295400" cy="1524000"/>
          </a:xfrm>
          <a:prstGeom prst="line">
            <a:avLst/>
          </a:prstGeom>
          <a:noFill/>
          <a:ln w="38100">
            <a:solidFill>
              <a:schemeClr val="tx1"/>
            </a:solidFill>
            <a:round/>
            <a:headEnd/>
            <a:tailEnd type="stealth" w="lg" len="lg"/>
          </a:ln>
        </p:spPr>
        <p:txBody>
          <a:bodyPr/>
          <a:lstStyle/>
          <a:p>
            <a:endParaRPr lang="en-US"/>
          </a:p>
        </p:txBody>
      </p:sp>
      <p:sp>
        <p:nvSpPr>
          <p:cNvPr id="27" name="Oval 26"/>
          <p:cNvSpPr>
            <a:spLocks noChangeArrowheads="1"/>
          </p:cNvSpPr>
          <p:nvPr/>
        </p:nvSpPr>
        <p:spPr bwMode="auto">
          <a:xfrm>
            <a:off x="4343400" y="3429000"/>
            <a:ext cx="152400" cy="152400"/>
          </a:xfrm>
          <a:prstGeom prst="ellipse">
            <a:avLst/>
          </a:prstGeom>
          <a:solidFill>
            <a:srgbClr val="FF0000"/>
          </a:solidFill>
          <a:ln w="9525">
            <a:solidFill>
              <a:schemeClr val="tx1"/>
            </a:solidFill>
            <a:round/>
            <a:headEnd/>
            <a:tailEnd/>
          </a:ln>
        </p:spPr>
        <p:txBody>
          <a:bodyPr wrap="none" anchor="ctr"/>
          <a:lstStyle/>
          <a:p>
            <a:endParaRPr lang="en-US"/>
          </a:p>
        </p:txBody>
      </p:sp>
      <p:sp>
        <p:nvSpPr>
          <p:cNvPr id="28" name="Line 27"/>
          <p:cNvSpPr>
            <a:spLocks noChangeShapeType="1"/>
          </p:cNvSpPr>
          <p:nvPr/>
        </p:nvSpPr>
        <p:spPr bwMode="auto">
          <a:xfrm flipV="1">
            <a:off x="4114800" y="3657600"/>
            <a:ext cx="228600" cy="914400"/>
          </a:xfrm>
          <a:prstGeom prst="line">
            <a:avLst/>
          </a:prstGeom>
          <a:noFill/>
          <a:ln w="19050">
            <a:solidFill>
              <a:schemeClr val="bg1"/>
            </a:solidFill>
            <a:round/>
            <a:headEnd/>
            <a:tailEnd type="arrow" w="lg" len="med"/>
          </a:ln>
        </p:spPr>
        <p:txBody>
          <a:bodyPr/>
          <a:lstStyle/>
          <a:p>
            <a:endParaRPr lang="en-US"/>
          </a:p>
        </p:txBody>
      </p:sp>
      <p:sp>
        <p:nvSpPr>
          <p:cNvPr id="29" name="Oval 28"/>
          <p:cNvSpPr>
            <a:spLocks noChangeArrowheads="1"/>
          </p:cNvSpPr>
          <p:nvPr/>
        </p:nvSpPr>
        <p:spPr bwMode="auto">
          <a:xfrm>
            <a:off x="4343400" y="3429000"/>
            <a:ext cx="152400" cy="152400"/>
          </a:xfrm>
          <a:prstGeom prst="ellipse">
            <a:avLst/>
          </a:prstGeom>
          <a:solidFill>
            <a:srgbClr val="C0C0C0"/>
          </a:solidFill>
          <a:ln w="9525">
            <a:noFill/>
            <a:round/>
            <a:headEnd/>
            <a:tailEnd/>
          </a:ln>
        </p:spPr>
        <p:txBody>
          <a:bodyPr wrap="none" anchor="ctr"/>
          <a:lstStyle/>
          <a:p>
            <a:endParaRPr lang="en-US"/>
          </a:p>
        </p:txBody>
      </p:sp>
      <p:sp>
        <p:nvSpPr>
          <p:cNvPr id="30" name="Oval 29"/>
          <p:cNvSpPr>
            <a:spLocks noChangeArrowheads="1"/>
          </p:cNvSpPr>
          <p:nvPr/>
        </p:nvSpPr>
        <p:spPr bwMode="auto">
          <a:xfrm>
            <a:off x="4343400" y="2514600"/>
            <a:ext cx="152400" cy="152400"/>
          </a:xfrm>
          <a:prstGeom prst="ellipse">
            <a:avLst/>
          </a:prstGeom>
          <a:solidFill>
            <a:srgbClr val="FF0000"/>
          </a:solidFill>
          <a:ln w="9525">
            <a:solidFill>
              <a:schemeClr val="tx1"/>
            </a:solidFill>
            <a:round/>
            <a:headEnd/>
            <a:tailEnd/>
          </a:ln>
        </p:spPr>
        <p:txBody>
          <a:bodyPr wrap="none" anchor="ctr"/>
          <a:lstStyle/>
          <a:p>
            <a:endParaRPr lang="en-US"/>
          </a:p>
        </p:txBody>
      </p:sp>
      <p:sp>
        <p:nvSpPr>
          <p:cNvPr id="31" name="Oval 30"/>
          <p:cNvSpPr>
            <a:spLocks noChangeArrowheads="1"/>
          </p:cNvSpPr>
          <p:nvPr/>
        </p:nvSpPr>
        <p:spPr bwMode="auto">
          <a:xfrm>
            <a:off x="4648200" y="1828800"/>
            <a:ext cx="152400" cy="152400"/>
          </a:xfrm>
          <a:prstGeom prst="ellipse">
            <a:avLst/>
          </a:prstGeom>
          <a:solidFill>
            <a:srgbClr val="FF0000"/>
          </a:solidFill>
          <a:ln w="9525">
            <a:solidFill>
              <a:schemeClr val="tx1"/>
            </a:solidFill>
            <a:round/>
            <a:headEnd/>
            <a:tailEnd/>
          </a:ln>
        </p:spPr>
        <p:txBody>
          <a:bodyPr wrap="none" anchor="ctr"/>
          <a:lstStyle/>
          <a:p>
            <a:endParaRPr lang="en-US"/>
          </a:p>
        </p:txBody>
      </p:sp>
      <p:sp>
        <p:nvSpPr>
          <p:cNvPr id="32" name="Oval 31"/>
          <p:cNvSpPr>
            <a:spLocks noChangeArrowheads="1"/>
          </p:cNvSpPr>
          <p:nvPr/>
        </p:nvSpPr>
        <p:spPr bwMode="auto">
          <a:xfrm>
            <a:off x="5486400" y="1828800"/>
            <a:ext cx="152400" cy="152400"/>
          </a:xfrm>
          <a:prstGeom prst="ellipse">
            <a:avLst/>
          </a:prstGeom>
          <a:solidFill>
            <a:srgbClr val="FF0000"/>
          </a:solidFill>
          <a:ln w="9525">
            <a:solidFill>
              <a:schemeClr val="tx1"/>
            </a:solidFill>
            <a:round/>
            <a:headEnd/>
            <a:tailEnd/>
          </a:ln>
        </p:spPr>
        <p:txBody>
          <a:bodyPr wrap="none" anchor="ctr"/>
          <a:lstStyle/>
          <a:p>
            <a:endParaRPr lang="en-US"/>
          </a:p>
        </p:txBody>
      </p:sp>
      <p:sp>
        <p:nvSpPr>
          <p:cNvPr id="33" name="Oval 32"/>
          <p:cNvSpPr>
            <a:spLocks noChangeArrowheads="1"/>
          </p:cNvSpPr>
          <p:nvPr/>
        </p:nvSpPr>
        <p:spPr bwMode="auto">
          <a:xfrm>
            <a:off x="6400800" y="1828800"/>
            <a:ext cx="152400" cy="152400"/>
          </a:xfrm>
          <a:prstGeom prst="ellipse">
            <a:avLst/>
          </a:prstGeom>
          <a:solidFill>
            <a:srgbClr val="FF0000"/>
          </a:solidFill>
          <a:ln w="9525">
            <a:solidFill>
              <a:schemeClr val="tx1"/>
            </a:solidFill>
            <a:round/>
            <a:headEnd/>
            <a:tailEnd/>
          </a:ln>
        </p:spPr>
        <p:txBody>
          <a:bodyPr wrap="none" anchor="ctr"/>
          <a:lstStyle/>
          <a:p>
            <a:endParaRPr lang="en-US"/>
          </a:p>
        </p:txBody>
      </p:sp>
      <p:sp>
        <p:nvSpPr>
          <p:cNvPr id="34" name="Line 33"/>
          <p:cNvSpPr>
            <a:spLocks noChangeShapeType="1"/>
          </p:cNvSpPr>
          <p:nvPr/>
        </p:nvSpPr>
        <p:spPr bwMode="auto">
          <a:xfrm>
            <a:off x="4800600" y="1600200"/>
            <a:ext cx="1600200" cy="0"/>
          </a:xfrm>
          <a:prstGeom prst="line">
            <a:avLst/>
          </a:prstGeom>
          <a:noFill/>
          <a:ln w="31750">
            <a:solidFill>
              <a:schemeClr val="bg1"/>
            </a:solidFill>
            <a:round/>
            <a:headEnd type="none" w="lg" len="lg"/>
            <a:tailEnd type="arrow" w="lg" len="lg"/>
          </a:ln>
        </p:spPr>
        <p:txBody>
          <a:bodyPr/>
          <a:lstStyle/>
          <a:p>
            <a:endParaRPr lang="en-US"/>
          </a:p>
        </p:txBody>
      </p:sp>
      <p:sp>
        <p:nvSpPr>
          <p:cNvPr id="35" name="Oval 34"/>
          <p:cNvSpPr>
            <a:spLocks noChangeArrowheads="1"/>
          </p:cNvSpPr>
          <p:nvPr/>
        </p:nvSpPr>
        <p:spPr bwMode="auto">
          <a:xfrm>
            <a:off x="4851400" y="5956300"/>
            <a:ext cx="152400" cy="152400"/>
          </a:xfrm>
          <a:prstGeom prst="ellipse">
            <a:avLst/>
          </a:prstGeom>
          <a:solidFill>
            <a:srgbClr val="FF0000"/>
          </a:solidFill>
          <a:ln w="9525">
            <a:solidFill>
              <a:schemeClr val="tx1"/>
            </a:solidFill>
            <a:round/>
            <a:headEnd/>
            <a:tailEnd/>
          </a:ln>
        </p:spPr>
        <p:txBody>
          <a:bodyPr wrap="none" anchor="ctr"/>
          <a:lstStyle/>
          <a:p>
            <a:endParaRPr lang="en-US"/>
          </a:p>
        </p:txBody>
      </p:sp>
      <p:sp>
        <p:nvSpPr>
          <p:cNvPr id="36" name="Oval 35"/>
          <p:cNvSpPr>
            <a:spLocks noChangeArrowheads="1"/>
          </p:cNvSpPr>
          <p:nvPr/>
        </p:nvSpPr>
        <p:spPr bwMode="auto">
          <a:xfrm>
            <a:off x="5689600" y="5956300"/>
            <a:ext cx="152400" cy="152400"/>
          </a:xfrm>
          <a:prstGeom prst="ellipse">
            <a:avLst/>
          </a:prstGeom>
          <a:solidFill>
            <a:srgbClr val="FF0000"/>
          </a:solidFill>
          <a:ln w="9525">
            <a:solidFill>
              <a:schemeClr val="tx1"/>
            </a:solidFill>
            <a:round/>
            <a:headEnd/>
            <a:tailEnd/>
          </a:ln>
        </p:spPr>
        <p:txBody>
          <a:bodyPr wrap="none" anchor="ctr"/>
          <a:lstStyle/>
          <a:p>
            <a:endParaRPr lang="en-US"/>
          </a:p>
        </p:txBody>
      </p:sp>
      <p:sp>
        <p:nvSpPr>
          <p:cNvPr id="37" name="Oval 36"/>
          <p:cNvSpPr>
            <a:spLocks noChangeArrowheads="1"/>
          </p:cNvSpPr>
          <p:nvPr/>
        </p:nvSpPr>
        <p:spPr bwMode="auto">
          <a:xfrm>
            <a:off x="6604000" y="5956300"/>
            <a:ext cx="152400" cy="152400"/>
          </a:xfrm>
          <a:prstGeom prst="ellipse">
            <a:avLst/>
          </a:prstGeom>
          <a:solidFill>
            <a:srgbClr val="FF0000"/>
          </a:solidFill>
          <a:ln w="9525">
            <a:solidFill>
              <a:schemeClr val="tx1"/>
            </a:solidFill>
            <a:round/>
            <a:headEnd/>
            <a:tailEnd/>
          </a:ln>
        </p:spPr>
        <p:txBody>
          <a:bodyPr wrap="none" anchor="ctr"/>
          <a:lstStyle/>
          <a:p>
            <a:endParaRPr lang="en-US"/>
          </a:p>
        </p:txBody>
      </p:sp>
      <p:sp>
        <p:nvSpPr>
          <p:cNvPr id="38" name="Line 37"/>
          <p:cNvSpPr>
            <a:spLocks noChangeShapeType="1"/>
          </p:cNvSpPr>
          <p:nvPr/>
        </p:nvSpPr>
        <p:spPr bwMode="auto">
          <a:xfrm>
            <a:off x="4953000" y="6400800"/>
            <a:ext cx="1600200" cy="0"/>
          </a:xfrm>
          <a:prstGeom prst="line">
            <a:avLst/>
          </a:prstGeom>
          <a:noFill/>
          <a:ln w="31750">
            <a:solidFill>
              <a:schemeClr val="bg1"/>
            </a:solidFill>
            <a:round/>
            <a:headEnd type="arrow" w="lg" len="lg"/>
            <a:tailEnd type="none" w="lg" len="lg"/>
          </a:ln>
        </p:spPr>
        <p:txBody>
          <a:bodyPr/>
          <a:lstStyle/>
          <a:p>
            <a:endParaRPr lang="en-US"/>
          </a:p>
        </p:txBody>
      </p:sp>
      <p:sp>
        <p:nvSpPr>
          <p:cNvPr id="39" name="Text Box 38"/>
          <p:cNvSpPr txBox="1">
            <a:spLocks noChangeArrowheads="1"/>
          </p:cNvSpPr>
          <p:nvPr/>
        </p:nvSpPr>
        <p:spPr bwMode="auto">
          <a:xfrm>
            <a:off x="990600" y="609600"/>
            <a:ext cx="8153400" cy="1877437"/>
          </a:xfrm>
          <a:prstGeom prst="rect">
            <a:avLst/>
          </a:prstGeom>
          <a:noFill/>
          <a:ln w="9525">
            <a:noFill/>
            <a:miter lim="800000"/>
            <a:headEnd/>
            <a:tailEnd/>
          </a:ln>
        </p:spPr>
        <p:txBody>
          <a:bodyPr>
            <a:spAutoFit/>
          </a:bodyPr>
          <a:lstStyle/>
          <a:p>
            <a:pPr algn="ctr"/>
            <a:r>
              <a:rPr lang="en-US" sz="2800" b="1" dirty="0">
                <a:solidFill>
                  <a:schemeClr val="tx2"/>
                </a:solidFill>
                <a:latin typeface="Times New Roman" pitchFamily="18" charset="0"/>
                <a:cs typeface="Times New Roman" pitchFamily="18" charset="0"/>
              </a:rPr>
              <a:t>Physics of Photovoltaic Generation</a:t>
            </a:r>
          </a:p>
          <a:p>
            <a:endParaRPr lang="en-US" sz="4000" dirty="0">
              <a:solidFill>
                <a:srgbClr val="BB1717"/>
              </a:solidFill>
            </a:endParaRPr>
          </a:p>
          <a:p>
            <a:pPr algn="ctr">
              <a:spcBef>
                <a:spcPct val="20000"/>
              </a:spcBef>
            </a:pPr>
            <a:endParaRPr lang="en-US" sz="4000" dirty="0">
              <a:solidFill>
                <a:srgbClr val="BB1717"/>
              </a:solidFill>
            </a:endParaRPr>
          </a:p>
        </p:txBody>
      </p:sp>
      <p:sp>
        <p:nvSpPr>
          <p:cNvPr id="40" name="Oval 39"/>
          <p:cNvSpPr>
            <a:spLocks noChangeArrowheads="1"/>
          </p:cNvSpPr>
          <p:nvPr/>
        </p:nvSpPr>
        <p:spPr bwMode="auto">
          <a:xfrm>
            <a:off x="76200" y="76200"/>
            <a:ext cx="838200" cy="838200"/>
          </a:xfrm>
          <a:prstGeom prst="ellipse">
            <a:avLst/>
          </a:prstGeom>
          <a:solidFill>
            <a:srgbClr val="D31B1B"/>
          </a:solidFill>
          <a:ln w="9525">
            <a:noFill/>
            <a:round/>
            <a:headEnd/>
            <a:tailEnd/>
          </a:ln>
        </p:spPr>
        <p:txBody>
          <a:bodyPr wrap="none" anchor="ctr"/>
          <a:lstStyle/>
          <a:p>
            <a:endParaRPr lang="en-US"/>
          </a:p>
        </p:txBody>
      </p:sp>
      <p:sp>
        <p:nvSpPr>
          <p:cNvPr id="41" name="Text Box 40"/>
          <p:cNvSpPr txBox="1">
            <a:spLocks noChangeArrowheads="1"/>
          </p:cNvSpPr>
          <p:nvPr/>
        </p:nvSpPr>
        <p:spPr bwMode="auto">
          <a:xfrm>
            <a:off x="228600" y="3886200"/>
            <a:ext cx="1828800" cy="366713"/>
          </a:xfrm>
          <a:prstGeom prst="rect">
            <a:avLst/>
          </a:prstGeom>
          <a:noFill/>
          <a:ln w="9525">
            <a:noFill/>
            <a:miter lim="800000"/>
            <a:headEnd/>
            <a:tailEnd/>
          </a:ln>
        </p:spPr>
        <p:txBody>
          <a:bodyPr>
            <a:spAutoFit/>
          </a:bodyPr>
          <a:lstStyle/>
          <a:p>
            <a:pPr>
              <a:spcBef>
                <a:spcPct val="50000"/>
              </a:spcBef>
            </a:pPr>
            <a:r>
              <a:rPr lang="en-US" sz="1800">
                <a:latin typeface="Palatino Linotype" pitchFamily="18" charset="0"/>
              </a:rPr>
              <a:t>Depletion Zone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1"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1">
                                            <p:txEl>
                                              <p:pRg st="0" end="0"/>
                                            </p:txEl>
                                          </p:spTgt>
                                        </p:tgtEl>
                                        <p:attrNameLst>
                                          <p:attrName>style.visibility</p:attrName>
                                        </p:attrNameLst>
                                      </p:cBhvr>
                                      <p:to>
                                        <p:strVal val="visible"/>
                                      </p:to>
                                    </p:set>
                                    <p:animEffect transition="in" filter="fade">
                                      <p:cBhvr>
                                        <p:cTn id="42" dur="1000"/>
                                        <p:tgtEl>
                                          <p:spTgt spid="41">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2000"/>
                                        <p:tgtEl>
                                          <p:spTgt spid="1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2000"/>
                                        <p:tgtEl>
                                          <p:spTgt spid="1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2000"/>
                                        <p:tgtEl>
                                          <p:spTgt spid="1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2000"/>
                                        <p:tgtEl>
                                          <p:spTgt spid="16"/>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2000"/>
                                        <p:tgtEl>
                                          <p:spTgt spid="1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20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9" fill="hold" grpId="0" nodeType="clickEffect">
                                  <p:stCondLst>
                                    <p:cond delay="0"/>
                                  </p:stCondLst>
                                  <p:childTnLst>
                                    <p:set>
                                      <p:cBhvr>
                                        <p:cTn id="66" dur="1" fill="hold">
                                          <p:stCondLst>
                                            <p:cond delay="0"/>
                                          </p:stCondLst>
                                        </p:cTn>
                                        <p:tgtEl>
                                          <p:spTgt spid="25"/>
                                        </p:tgtEl>
                                        <p:attrNameLst>
                                          <p:attrName>style.visibility</p:attrName>
                                        </p:attrNameLst>
                                      </p:cBhvr>
                                      <p:to>
                                        <p:strVal val="visible"/>
                                      </p:to>
                                    </p:set>
                                    <p:anim calcmode="lin" valueType="num">
                                      <p:cBhvr additive="base">
                                        <p:cTn id="67" dur="1000" fill="hold"/>
                                        <p:tgtEl>
                                          <p:spTgt spid="25"/>
                                        </p:tgtEl>
                                        <p:attrNameLst>
                                          <p:attrName>ppt_x</p:attrName>
                                        </p:attrNameLst>
                                      </p:cBhvr>
                                      <p:tavLst>
                                        <p:tav tm="0">
                                          <p:val>
                                            <p:strVal val="0-#ppt_w/2"/>
                                          </p:val>
                                        </p:tav>
                                        <p:tav tm="100000">
                                          <p:val>
                                            <p:strVal val="#ppt_x"/>
                                          </p:val>
                                        </p:tav>
                                      </p:tavLst>
                                    </p:anim>
                                    <p:anim calcmode="lin" valueType="num">
                                      <p:cBhvr additive="base">
                                        <p:cTn id="68" dur="1000" fill="hold"/>
                                        <p:tgtEl>
                                          <p:spTgt spid="25"/>
                                        </p:tgtEl>
                                        <p:attrNameLst>
                                          <p:attrName>ppt_y</p:attrName>
                                        </p:attrNameLst>
                                      </p:cBhvr>
                                      <p:tavLst>
                                        <p:tav tm="0">
                                          <p:val>
                                            <p:strVal val="0-#ppt_h/2"/>
                                          </p:val>
                                        </p:tav>
                                        <p:tav tm="100000">
                                          <p:val>
                                            <p:strVal val="#ppt_y"/>
                                          </p:val>
                                        </p:tav>
                                      </p:tavLst>
                                    </p:anim>
                                  </p:childTnLst>
                                </p:cTn>
                              </p:par>
                              <p:par>
                                <p:cTn id="69" presetID="2" presetClass="entr" presetSubtype="9" fill="hold" grpId="0" nodeType="withEffect">
                                  <p:stCondLst>
                                    <p:cond delay="0"/>
                                  </p:stCondLst>
                                  <p:childTnLst>
                                    <p:set>
                                      <p:cBhvr>
                                        <p:cTn id="70" dur="1" fill="hold">
                                          <p:stCondLst>
                                            <p:cond delay="0"/>
                                          </p:stCondLst>
                                        </p:cTn>
                                        <p:tgtEl>
                                          <p:spTgt spid="23"/>
                                        </p:tgtEl>
                                        <p:attrNameLst>
                                          <p:attrName>style.visibility</p:attrName>
                                        </p:attrNameLst>
                                      </p:cBhvr>
                                      <p:to>
                                        <p:strVal val="visible"/>
                                      </p:to>
                                    </p:set>
                                    <p:anim calcmode="lin" valueType="num">
                                      <p:cBhvr additive="base">
                                        <p:cTn id="71" dur="1000" fill="hold"/>
                                        <p:tgtEl>
                                          <p:spTgt spid="23"/>
                                        </p:tgtEl>
                                        <p:attrNameLst>
                                          <p:attrName>ppt_x</p:attrName>
                                        </p:attrNameLst>
                                      </p:cBhvr>
                                      <p:tavLst>
                                        <p:tav tm="0">
                                          <p:val>
                                            <p:strVal val="0-#ppt_w/2"/>
                                          </p:val>
                                        </p:tav>
                                        <p:tav tm="100000">
                                          <p:val>
                                            <p:strVal val="#ppt_x"/>
                                          </p:val>
                                        </p:tav>
                                      </p:tavLst>
                                    </p:anim>
                                    <p:anim calcmode="lin" valueType="num">
                                      <p:cBhvr additive="base">
                                        <p:cTn id="72" dur="1000" fill="hold"/>
                                        <p:tgtEl>
                                          <p:spTgt spid="23"/>
                                        </p:tgtEl>
                                        <p:attrNameLst>
                                          <p:attrName>ppt_y</p:attrName>
                                        </p:attrNameLst>
                                      </p:cBhvr>
                                      <p:tavLst>
                                        <p:tav tm="0">
                                          <p:val>
                                            <p:strVal val="0-#ppt_h/2"/>
                                          </p:val>
                                        </p:tav>
                                        <p:tav tm="100000">
                                          <p:val>
                                            <p:strVal val="#ppt_y"/>
                                          </p:val>
                                        </p:tav>
                                      </p:tavLst>
                                    </p:anim>
                                  </p:childTnLst>
                                </p:cTn>
                              </p:par>
                              <p:par>
                                <p:cTn id="73" presetID="2" presetClass="entr" presetSubtype="9"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 calcmode="lin" valueType="num">
                                      <p:cBhvr additive="base">
                                        <p:cTn id="75" dur="1000" fill="hold"/>
                                        <p:tgtEl>
                                          <p:spTgt spid="24"/>
                                        </p:tgtEl>
                                        <p:attrNameLst>
                                          <p:attrName>ppt_x</p:attrName>
                                        </p:attrNameLst>
                                      </p:cBhvr>
                                      <p:tavLst>
                                        <p:tav tm="0">
                                          <p:val>
                                            <p:strVal val="0-#ppt_w/2"/>
                                          </p:val>
                                        </p:tav>
                                        <p:tav tm="100000">
                                          <p:val>
                                            <p:strVal val="#ppt_x"/>
                                          </p:val>
                                        </p:tav>
                                      </p:tavLst>
                                    </p:anim>
                                    <p:anim calcmode="lin" valueType="num">
                                      <p:cBhvr additive="base">
                                        <p:cTn id="76" dur="1000" fill="hold"/>
                                        <p:tgtEl>
                                          <p:spTgt spid="24"/>
                                        </p:tgtEl>
                                        <p:attrNameLst>
                                          <p:attrName>ppt_y</p:attrName>
                                        </p:attrNameLst>
                                      </p:cBhvr>
                                      <p:tavLst>
                                        <p:tav tm="0">
                                          <p:val>
                                            <p:strVal val="0-#ppt_h/2"/>
                                          </p:val>
                                        </p:tav>
                                        <p:tav tm="100000">
                                          <p:val>
                                            <p:strVal val="#ppt_y"/>
                                          </p:val>
                                        </p:tav>
                                      </p:tavLst>
                                    </p:anim>
                                  </p:childTnLst>
                                </p:cTn>
                              </p:par>
                              <p:par>
                                <p:cTn id="77" presetID="2" presetClass="entr" presetSubtype="9" fill="hold" grpId="0" nodeType="withEffect">
                                  <p:stCondLst>
                                    <p:cond delay="0"/>
                                  </p:stCondLst>
                                  <p:childTnLst>
                                    <p:set>
                                      <p:cBhvr>
                                        <p:cTn id="78" dur="1" fill="hold">
                                          <p:stCondLst>
                                            <p:cond delay="0"/>
                                          </p:stCondLst>
                                        </p:cTn>
                                        <p:tgtEl>
                                          <p:spTgt spid="26"/>
                                        </p:tgtEl>
                                        <p:attrNameLst>
                                          <p:attrName>style.visibility</p:attrName>
                                        </p:attrNameLst>
                                      </p:cBhvr>
                                      <p:to>
                                        <p:strVal val="visible"/>
                                      </p:to>
                                    </p:set>
                                    <p:anim calcmode="lin" valueType="num">
                                      <p:cBhvr additive="base">
                                        <p:cTn id="79" dur="1000" fill="hold"/>
                                        <p:tgtEl>
                                          <p:spTgt spid="26"/>
                                        </p:tgtEl>
                                        <p:attrNameLst>
                                          <p:attrName>ppt_x</p:attrName>
                                        </p:attrNameLst>
                                      </p:cBhvr>
                                      <p:tavLst>
                                        <p:tav tm="0">
                                          <p:val>
                                            <p:strVal val="0-#ppt_w/2"/>
                                          </p:val>
                                        </p:tav>
                                        <p:tav tm="100000">
                                          <p:val>
                                            <p:strVal val="#ppt_x"/>
                                          </p:val>
                                        </p:tav>
                                      </p:tavLst>
                                    </p:anim>
                                    <p:anim calcmode="lin" valueType="num">
                                      <p:cBhvr additive="base">
                                        <p:cTn id="80" dur="1000" fill="hold"/>
                                        <p:tgtEl>
                                          <p:spTgt spid="26"/>
                                        </p:tgtEl>
                                        <p:attrNameLst>
                                          <p:attrName>ppt_y</p:attrName>
                                        </p:attrNameLst>
                                      </p:cBhvr>
                                      <p:tavLst>
                                        <p:tav tm="0">
                                          <p:val>
                                            <p:strVal val="0-#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9" fill="hold" grpId="1" nodeType="clickEffect">
                                  <p:stCondLst>
                                    <p:cond delay="0"/>
                                  </p:stCondLst>
                                  <p:childTnLst>
                                    <p:set>
                                      <p:cBhvr>
                                        <p:cTn id="84" dur="1" fill="hold">
                                          <p:stCondLst>
                                            <p:cond delay="0"/>
                                          </p:stCondLst>
                                        </p:cTn>
                                        <p:tgtEl>
                                          <p:spTgt spid="26"/>
                                        </p:tgtEl>
                                        <p:attrNameLst>
                                          <p:attrName>style.visibility</p:attrName>
                                        </p:attrNameLst>
                                      </p:cBhvr>
                                      <p:to>
                                        <p:strVal val="visible"/>
                                      </p:to>
                                    </p:set>
                                    <p:anim calcmode="lin" valueType="num">
                                      <p:cBhvr additive="base">
                                        <p:cTn id="85" dur="500" fill="hold"/>
                                        <p:tgtEl>
                                          <p:spTgt spid="26"/>
                                        </p:tgtEl>
                                        <p:attrNameLst>
                                          <p:attrName>ppt_x</p:attrName>
                                        </p:attrNameLst>
                                      </p:cBhvr>
                                      <p:tavLst>
                                        <p:tav tm="0">
                                          <p:val>
                                            <p:strVal val="0-#ppt_w/2"/>
                                          </p:val>
                                        </p:tav>
                                        <p:tav tm="100000">
                                          <p:val>
                                            <p:strVal val="#ppt_x"/>
                                          </p:val>
                                        </p:tav>
                                      </p:tavLst>
                                    </p:anim>
                                    <p:anim calcmode="lin" valueType="num">
                                      <p:cBhvr additive="base">
                                        <p:cTn id="86" dur="500" fill="hold"/>
                                        <p:tgtEl>
                                          <p:spTgt spid="26"/>
                                        </p:tgtEl>
                                        <p:attrNameLst>
                                          <p:attrName>ppt_y</p:attrName>
                                        </p:attrNameLst>
                                      </p:cBhvr>
                                      <p:tavLst>
                                        <p:tav tm="0">
                                          <p:val>
                                            <p:strVal val="0-#ppt_h/2"/>
                                          </p:val>
                                        </p:tav>
                                        <p:tav tm="100000">
                                          <p:val>
                                            <p:strVal val="#ppt_y"/>
                                          </p:val>
                                        </p:tav>
                                      </p:tavLst>
                                    </p:anim>
                                  </p:childTnLst>
                                </p:cTn>
                              </p:par>
                              <p:par>
                                <p:cTn id="87" presetID="10" presetClass="entr" presetSubtype="0" fill="hold" grpId="0" nodeType="withEffect">
                                  <p:stCondLst>
                                    <p:cond delay="0"/>
                                  </p:stCondLst>
                                  <p:childTnLst>
                                    <p:set>
                                      <p:cBhvr>
                                        <p:cTn id="88" dur="1" fill="hold">
                                          <p:stCondLst>
                                            <p:cond delay="0"/>
                                          </p:stCondLst>
                                        </p:cTn>
                                        <p:tgtEl>
                                          <p:spTgt spid="27"/>
                                        </p:tgtEl>
                                        <p:attrNameLst>
                                          <p:attrName>style.visibility</p:attrName>
                                        </p:attrNameLst>
                                      </p:cBhvr>
                                      <p:to>
                                        <p:strVal val="visible"/>
                                      </p:to>
                                    </p:set>
                                    <p:animEffect transition="in" filter="fade">
                                      <p:cBhvr>
                                        <p:cTn id="89" dur="1000"/>
                                        <p:tgtEl>
                                          <p:spTgt spid="27"/>
                                        </p:tgtEl>
                                      </p:cBhvr>
                                    </p:animEffect>
                                  </p:childTnLst>
                                </p:cTn>
                              </p:par>
                              <p:par>
                                <p:cTn id="90" presetID="10" presetClass="entr" presetSubtype="0" fill="hold" grpId="1" nodeType="with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fade">
                                      <p:cBhvr>
                                        <p:cTn id="92" dur="1000"/>
                                        <p:tgtEl>
                                          <p:spTgt spid="27"/>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8"/>
                                        </p:tgtEl>
                                        <p:attrNameLst>
                                          <p:attrName>style.visibility</p:attrName>
                                        </p:attrNameLst>
                                      </p:cBhvr>
                                      <p:to>
                                        <p:strVal val="visible"/>
                                      </p:to>
                                    </p:set>
                                    <p:animEffect transition="in" filter="fade">
                                      <p:cBhvr>
                                        <p:cTn id="95" dur="1000"/>
                                        <p:tgtEl>
                                          <p:spTgt spid="28"/>
                                        </p:tgtEl>
                                      </p:cBhvr>
                                    </p:animEffect>
                                  </p:childTnLst>
                                </p:cTn>
                              </p:par>
                              <p:par>
                                <p:cTn id="96" presetID="10" presetClass="entr" presetSubtype="0" fill="hold" grpId="2" nodeType="with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fade">
                                      <p:cBhvr>
                                        <p:cTn id="98" dur="1000"/>
                                        <p:tgtEl>
                                          <p:spTgt spid="27"/>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29"/>
                                        </p:tgtEl>
                                        <p:attrNameLst>
                                          <p:attrName>style.visibility</p:attrName>
                                        </p:attrNameLst>
                                      </p:cBhvr>
                                      <p:to>
                                        <p:strVal val="visible"/>
                                      </p:to>
                                    </p:set>
                                    <p:animEffect transition="in" filter="fade">
                                      <p:cBhvr>
                                        <p:cTn id="101" dur="1000"/>
                                        <p:tgtEl>
                                          <p:spTgt spid="29"/>
                                        </p:tgtEl>
                                      </p:cBhvr>
                                    </p:animEffect>
                                  </p:childTnLst>
                                </p:cTn>
                              </p:par>
                              <p:par>
                                <p:cTn id="102" presetID="10" presetClass="entr" presetSubtype="0" fill="hold" grpId="1" nodeType="withEffect">
                                  <p:stCondLst>
                                    <p:cond delay="0"/>
                                  </p:stCondLst>
                                  <p:childTnLst>
                                    <p:set>
                                      <p:cBhvr>
                                        <p:cTn id="103" dur="1" fill="hold">
                                          <p:stCondLst>
                                            <p:cond delay="0"/>
                                          </p:stCondLst>
                                        </p:cTn>
                                        <p:tgtEl>
                                          <p:spTgt spid="29"/>
                                        </p:tgtEl>
                                        <p:attrNameLst>
                                          <p:attrName>style.visibility</p:attrName>
                                        </p:attrNameLst>
                                      </p:cBhvr>
                                      <p:to>
                                        <p:strVal val="visible"/>
                                      </p:to>
                                    </p:set>
                                    <p:animEffect transition="in" filter="fade">
                                      <p:cBhvr>
                                        <p:cTn id="104" dur="1000"/>
                                        <p:tgtEl>
                                          <p:spTgt spid="29"/>
                                        </p:tgtEl>
                                      </p:cBhvr>
                                    </p:animEffect>
                                  </p:childTnLst>
                                </p:cTn>
                              </p:par>
                              <p:par>
                                <p:cTn id="105" presetID="10" presetClass="entr" presetSubtype="0" fill="hold" grpId="2" nodeType="withEffect">
                                  <p:stCondLst>
                                    <p:cond delay="0"/>
                                  </p:stCondLst>
                                  <p:childTnLst>
                                    <p:set>
                                      <p:cBhvr>
                                        <p:cTn id="106" dur="1" fill="hold">
                                          <p:stCondLst>
                                            <p:cond delay="0"/>
                                          </p:stCondLst>
                                        </p:cTn>
                                        <p:tgtEl>
                                          <p:spTgt spid="29"/>
                                        </p:tgtEl>
                                        <p:attrNameLst>
                                          <p:attrName>style.visibility</p:attrName>
                                        </p:attrNameLst>
                                      </p:cBhvr>
                                      <p:to>
                                        <p:strVal val="visible"/>
                                      </p:to>
                                    </p:set>
                                    <p:animEffect transition="in" filter="fade">
                                      <p:cBhvr>
                                        <p:cTn id="107" dur="1000"/>
                                        <p:tgtEl>
                                          <p:spTgt spid="29"/>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30"/>
                                        </p:tgtEl>
                                        <p:attrNameLst>
                                          <p:attrName>style.visibility</p:attrName>
                                        </p:attrNameLst>
                                      </p:cBhvr>
                                      <p:to>
                                        <p:strVal val="visible"/>
                                      </p:to>
                                    </p:set>
                                    <p:animEffect transition="in" filter="fade">
                                      <p:cBhvr>
                                        <p:cTn id="110" dur="1000"/>
                                        <p:tgtEl>
                                          <p:spTgt spid="30"/>
                                        </p:tgtEl>
                                      </p:cBhvr>
                                    </p:animEffect>
                                  </p:childTnLst>
                                </p:cTn>
                              </p:par>
                              <p:par>
                                <p:cTn id="111" presetID="10" presetClass="entr" presetSubtype="0" fill="hold" grpId="1" nodeType="withEffect">
                                  <p:stCondLst>
                                    <p:cond delay="0"/>
                                  </p:stCondLst>
                                  <p:childTnLst>
                                    <p:set>
                                      <p:cBhvr>
                                        <p:cTn id="112" dur="1" fill="hold">
                                          <p:stCondLst>
                                            <p:cond delay="0"/>
                                          </p:stCondLst>
                                        </p:cTn>
                                        <p:tgtEl>
                                          <p:spTgt spid="30"/>
                                        </p:tgtEl>
                                        <p:attrNameLst>
                                          <p:attrName>style.visibility</p:attrName>
                                        </p:attrNameLst>
                                      </p:cBhvr>
                                      <p:to>
                                        <p:strVal val="visible"/>
                                      </p:to>
                                    </p:set>
                                    <p:animEffect transition="in" filter="fade">
                                      <p:cBhvr>
                                        <p:cTn id="113" dur="1000"/>
                                        <p:tgtEl>
                                          <p:spTgt spid="30"/>
                                        </p:tgtEl>
                                      </p:cBhvr>
                                    </p:animEffect>
                                  </p:childTnLst>
                                </p:cTn>
                              </p:par>
                              <p:par>
                                <p:cTn id="114" presetID="10" presetClass="entr" presetSubtype="0" fill="hold" grpId="2" nodeType="withEffect">
                                  <p:stCondLst>
                                    <p:cond delay="0"/>
                                  </p:stCondLst>
                                  <p:childTnLst>
                                    <p:set>
                                      <p:cBhvr>
                                        <p:cTn id="115" dur="1" fill="hold">
                                          <p:stCondLst>
                                            <p:cond delay="0"/>
                                          </p:stCondLst>
                                        </p:cTn>
                                        <p:tgtEl>
                                          <p:spTgt spid="30"/>
                                        </p:tgtEl>
                                        <p:attrNameLst>
                                          <p:attrName>style.visibility</p:attrName>
                                        </p:attrNameLst>
                                      </p:cBhvr>
                                      <p:to>
                                        <p:strVal val="visible"/>
                                      </p:to>
                                    </p:set>
                                    <p:animEffect transition="in" filter="fade">
                                      <p:cBhvr>
                                        <p:cTn id="116" dur="1000"/>
                                        <p:tgtEl>
                                          <p:spTgt spid="30"/>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3" nodeType="clickEffect">
                                  <p:stCondLst>
                                    <p:cond delay="0"/>
                                  </p:stCondLst>
                                  <p:childTnLst>
                                    <p:set>
                                      <p:cBhvr>
                                        <p:cTn id="120" dur="1" fill="hold">
                                          <p:stCondLst>
                                            <p:cond delay="0"/>
                                          </p:stCondLst>
                                        </p:cTn>
                                        <p:tgtEl>
                                          <p:spTgt spid="29"/>
                                        </p:tgtEl>
                                        <p:attrNameLst>
                                          <p:attrName>style.visibility</p:attrName>
                                        </p:attrNameLst>
                                      </p:cBhvr>
                                      <p:to>
                                        <p:strVal val="visible"/>
                                      </p:to>
                                    </p:set>
                                    <p:animEffect transition="in" filter="fade">
                                      <p:cBhvr>
                                        <p:cTn id="121" dur="1000"/>
                                        <p:tgtEl>
                                          <p:spTgt spid="29"/>
                                        </p:tgtEl>
                                      </p:cBhvr>
                                    </p:animEffect>
                                  </p:childTnLst>
                                </p:cTn>
                              </p:par>
                              <p:par>
                                <p:cTn id="122" presetID="10" presetClass="entr" presetSubtype="0" fill="hold" grpId="3" nodeType="withEffect">
                                  <p:stCondLst>
                                    <p:cond delay="0"/>
                                  </p:stCondLst>
                                  <p:childTnLst>
                                    <p:set>
                                      <p:cBhvr>
                                        <p:cTn id="123" dur="1" fill="hold">
                                          <p:stCondLst>
                                            <p:cond delay="0"/>
                                          </p:stCondLst>
                                        </p:cTn>
                                        <p:tgtEl>
                                          <p:spTgt spid="30"/>
                                        </p:tgtEl>
                                        <p:attrNameLst>
                                          <p:attrName>style.visibility</p:attrName>
                                        </p:attrNameLst>
                                      </p:cBhvr>
                                      <p:to>
                                        <p:strVal val="visible"/>
                                      </p:to>
                                    </p:set>
                                    <p:animEffect transition="in" filter="fade">
                                      <p:cBhvr>
                                        <p:cTn id="124" dur="1000"/>
                                        <p:tgtEl>
                                          <p:spTgt spid="30"/>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31"/>
                                        </p:tgtEl>
                                        <p:attrNameLst>
                                          <p:attrName>style.visibility</p:attrName>
                                        </p:attrNameLst>
                                      </p:cBhvr>
                                      <p:to>
                                        <p:strVal val="visible"/>
                                      </p:to>
                                    </p:set>
                                    <p:animEffect transition="in" filter="fade">
                                      <p:cBhvr>
                                        <p:cTn id="127" dur="500"/>
                                        <p:tgtEl>
                                          <p:spTgt spid="31"/>
                                        </p:tgtEl>
                                      </p:cBhvr>
                                    </p:animEffect>
                                  </p:childTnLst>
                                </p:cTn>
                              </p:par>
                              <p:par>
                                <p:cTn id="128" presetID="10" presetClass="entr" presetSubtype="0" fill="hold" grpId="1" nodeType="withEffect">
                                  <p:stCondLst>
                                    <p:cond delay="0"/>
                                  </p:stCondLst>
                                  <p:childTnLst>
                                    <p:set>
                                      <p:cBhvr>
                                        <p:cTn id="129" dur="1" fill="hold">
                                          <p:stCondLst>
                                            <p:cond delay="0"/>
                                          </p:stCondLst>
                                        </p:cTn>
                                        <p:tgtEl>
                                          <p:spTgt spid="31"/>
                                        </p:tgtEl>
                                        <p:attrNameLst>
                                          <p:attrName>style.visibility</p:attrName>
                                        </p:attrNameLst>
                                      </p:cBhvr>
                                      <p:to>
                                        <p:strVal val="visible"/>
                                      </p:to>
                                    </p:set>
                                    <p:animEffect transition="in" filter="fade">
                                      <p:cBhvr>
                                        <p:cTn id="130" dur="500"/>
                                        <p:tgtEl>
                                          <p:spTgt spid="31"/>
                                        </p:tgtEl>
                                      </p:cBhvr>
                                    </p:animEffect>
                                  </p:childTnLst>
                                </p:cTn>
                              </p:par>
                              <p:par>
                                <p:cTn id="131" presetID="10" presetClass="entr" presetSubtype="0" fill="hold" grpId="2" nodeType="withEffect">
                                  <p:stCondLst>
                                    <p:cond delay="0"/>
                                  </p:stCondLst>
                                  <p:childTnLst>
                                    <p:set>
                                      <p:cBhvr>
                                        <p:cTn id="132" dur="1" fill="hold">
                                          <p:stCondLst>
                                            <p:cond delay="0"/>
                                          </p:stCondLst>
                                        </p:cTn>
                                        <p:tgtEl>
                                          <p:spTgt spid="31"/>
                                        </p:tgtEl>
                                        <p:attrNameLst>
                                          <p:attrName>style.visibility</p:attrName>
                                        </p:attrNameLst>
                                      </p:cBhvr>
                                      <p:to>
                                        <p:strVal val="visible"/>
                                      </p:to>
                                    </p:set>
                                    <p:animEffect transition="in" filter="fade">
                                      <p:cBhvr>
                                        <p:cTn id="133" dur="500"/>
                                        <p:tgtEl>
                                          <p:spTgt spid="31"/>
                                        </p:tgtEl>
                                      </p:cBhvr>
                                    </p:animEffect>
                                  </p:childTnLst>
                                </p:cTn>
                              </p:par>
                              <p:par>
                                <p:cTn id="134" presetID="10" presetClass="entr" presetSubtype="0" fill="hold" grpId="3" nodeType="withEffect">
                                  <p:stCondLst>
                                    <p:cond delay="0"/>
                                  </p:stCondLst>
                                  <p:childTnLst>
                                    <p:set>
                                      <p:cBhvr>
                                        <p:cTn id="135" dur="1" fill="hold">
                                          <p:stCondLst>
                                            <p:cond delay="0"/>
                                          </p:stCondLst>
                                        </p:cTn>
                                        <p:tgtEl>
                                          <p:spTgt spid="31"/>
                                        </p:tgtEl>
                                        <p:attrNameLst>
                                          <p:attrName>style.visibility</p:attrName>
                                        </p:attrNameLst>
                                      </p:cBhvr>
                                      <p:to>
                                        <p:strVal val="visible"/>
                                      </p:to>
                                    </p:set>
                                    <p:animEffect transition="in" filter="fade">
                                      <p:cBhvr>
                                        <p:cTn id="136" dur="500"/>
                                        <p:tgtEl>
                                          <p:spTgt spid="31"/>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32"/>
                                        </p:tgtEl>
                                        <p:attrNameLst>
                                          <p:attrName>style.visibility</p:attrName>
                                        </p:attrNameLst>
                                      </p:cBhvr>
                                      <p:to>
                                        <p:strVal val="visible"/>
                                      </p:to>
                                    </p:set>
                                    <p:animEffect transition="in" filter="fade">
                                      <p:cBhvr>
                                        <p:cTn id="139" dur="500"/>
                                        <p:tgtEl>
                                          <p:spTgt spid="32"/>
                                        </p:tgtEl>
                                      </p:cBhvr>
                                    </p:animEffect>
                                  </p:childTnLst>
                                </p:cTn>
                              </p:par>
                              <p:par>
                                <p:cTn id="140" presetID="10" presetClass="entr" presetSubtype="0" fill="hold" grpId="1" nodeType="withEffect">
                                  <p:stCondLst>
                                    <p:cond delay="0"/>
                                  </p:stCondLst>
                                  <p:childTnLst>
                                    <p:set>
                                      <p:cBhvr>
                                        <p:cTn id="141" dur="1" fill="hold">
                                          <p:stCondLst>
                                            <p:cond delay="0"/>
                                          </p:stCondLst>
                                        </p:cTn>
                                        <p:tgtEl>
                                          <p:spTgt spid="32"/>
                                        </p:tgtEl>
                                        <p:attrNameLst>
                                          <p:attrName>style.visibility</p:attrName>
                                        </p:attrNameLst>
                                      </p:cBhvr>
                                      <p:to>
                                        <p:strVal val="visible"/>
                                      </p:to>
                                    </p:set>
                                    <p:animEffect transition="in" filter="fade">
                                      <p:cBhvr>
                                        <p:cTn id="142" dur="500"/>
                                        <p:tgtEl>
                                          <p:spTgt spid="32"/>
                                        </p:tgtEl>
                                      </p:cBhvr>
                                    </p:animEffect>
                                  </p:childTnLst>
                                </p:cTn>
                              </p:par>
                              <p:par>
                                <p:cTn id="143" presetID="10" presetClass="entr" presetSubtype="0" fill="hold" grpId="2" nodeType="withEffect">
                                  <p:stCondLst>
                                    <p:cond delay="0"/>
                                  </p:stCondLst>
                                  <p:childTnLst>
                                    <p:set>
                                      <p:cBhvr>
                                        <p:cTn id="144" dur="1" fill="hold">
                                          <p:stCondLst>
                                            <p:cond delay="0"/>
                                          </p:stCondLst>
                                        </p:cTn>
                                        <p:tgtEl>
                                          <p:spTgt spid="32"/>
                                        </p:tgtEl>
                                        <p:attrNameLst>
                                          <p:attrName>style.visibility</p:attrName>
                                        </p:attrNameLst>
                                      </p:cBhvr>
                                      <p:to>
                                        <p:strVal val="visible"/>
                                      </p:to>
                                    </p:set>
                                    <p:animEffect transition="in" filter="fade">
                                      <p:cBhvr>
                                        <p:cTn id="145" dur="500"/>
                                        <p:tgtEl>
                                          <p:spTgt spid="32"/>
                                        </p:tgtEl>
                                      </p:cBhvr>
                                    </p:animEffect>
                                  </p:childTnLst>
                                </p:cTn>
                              </p:par>
                              <p:par>
                                <p:cTn id="146" presetID="10" presetClass="entr" presetSubtype="0" fill="hold" grpId="3" nodeType="withEffect">
                                  <p:stCondLst>
                                    <p:cond delay="0"/>
                                  </p:stCondLst>
                                  <p:childTnLst>
                                    <p:set>
                                      <p:cBhvr>
                                        <p:cTn id="147" dur="1" fill="hold">
                                          <p:stCondLst>
                                            <p:cond delay="0"/>
                                          </p:stCondLst>
                                        </p:cTn>
                                        <p:tgtEl>
                                          <p:spTgt spid="32"/>
                                        </p:tgtEl>
                                        <p:attrNameLst>
                                          <p:attrName>style.visibility</p:attrName>
                                        </p:attrNameLst>
                                      </p:cBhvr>
                                      <p:to>
                                        <p:strVal val="visible"/>
                                      </p:to>
                                    </p:set>
                                    <p:animEffect transition="in" filter="fade">
                                      <p:cBhvr>
                                        <p:cTn id="148" dur="500"/>
                                        <p:tgtEl>
                                          <p:spTgt spid="32"/>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33"/>
                                        </p:tgtEl>
                                        <p:attrNameLst>
                                          <p:attrName>style.visibility</p:attrName>
                                        </p:attrNameLst>
                                      </p:cBhvr>
                                      <p:to>
                                        <p:strVal val="visible"/>
                                      </p:to>
                                    </p:set>
                                    <p:animEffect transition="in" filter="fade">
                                      <p:cBhvr>
                                        <p:cTn id="151" dur="500"/>
                                        <p:tgtEl>
                                          <p:spTgt spid="33"/>
                                        </p:tgtEl>
                                      </p:cBhvr>
                                    </p:animEffect>
                                  </p:childTnLst>
                                </p:cTn>
                              </p:par>
                              <p:par>
                                <p:cTn id="152" presetID="10" presetClass="entr" presetSubtype="0" fill="hold" grpId="1" nodeType="withEffect">
                                  <p:stCondLst>
                                    <p:cond delay="0"/>
                                  </p:stCondLst>
                                  <p:childTnLst>
                                    <p:set>
                                      <p:cBhvr>
                                        <p:cTn id="153" dur="1" fill="hold">
                                          <p:stCondLst>
                                            <p:cond delay="0"/>
                                          </p:stCondLst>
                                        </p:cTn>
                                        <p:tgtEl>
                                          <p:spTgt spid="33"/>
                                        </p:tgtEl>
                                        <p:attrNameLst>
                                          <p:attrName>style.visibility</p:attrName>
                                        </p:attrNameLst>
                                      </p:cBhvr>
                                      <p:to>
                                        <p:strVal val="visible"/>
                                      </p:to>
                                    </p:set>
                                    <p:animEffect transition="in" filter="fade">
                                      <p:cBhvr>
                                        <p:cTn id="154" dur="500"/>
                                        <p:tgtEl>
                                          <p:spTgt spid="33"/>
                                        </p:tgtEl>
                                      </p:cBhvr>
                                    </p:animEffect>
                                  </p:childTnLst>
                                </p:cTn>
                              </p:par>
                              <p:par>
                                <p:cTn id="155" presetID="10" presetClass="entr" presetSubtype="0" fill="hold" grpId="2" nodeType="withEffect">
                                  <p:stCondLst>
                                    <p:cond delay="0"/>
                                  </p:stCondLst>
                                  <p:childTnLst>
                                    <p:set>
                                      <p:cBhvr>
                                        <p:cTn id="156" dur="1" fill="hold">
                                          <p:stCondLst>
                                            <p:cond delay="0"/>
                                          </p:stCondLst>
                                        </p:cTn>
                                        <p:tgtEl>
                                          <p:spTgt spid="33"/>
                                        </p:tgtEl>
                                        <p:attrNameLst>
                                          <p:attrName>style.visibility</p:attrName>
                                        </p:attrNameLst>
                                      </p:cBhvr>
                                      <p:to>
                                        <p:strVal val="visible"/>
                                      </p:to>
                                    </p:set>
                                    <p:animEffect transition="in" filter="fade">
                                      <p:cBhvr>
                                        <p:cTn id="157" dur="500"/>
                                        <p:tgtEl>
                                          <p:spTgt spid="33"/>
                                        </p:tgtEl>
                                      </p:cBhvr>
                                    </p:animEffect>
                                  </p:childTnLst>
                                </p:cTn>
                              </p:par>
                              <p:par>
                                <p:cTn id="158" presetID="10" presetClass="entr" presetSubtype="0" fill="hold" grpId="3" nodeType="withEffect">
                                  <p:stCondLst>
                                    <p:cond delay="0"/>
                                  </p:stCondLst>
                                  <p:childTnLst>
                                    <p:set>
                                      <p:cBhvr>
                                        <p:cTn id="159" dur="1" fill="hold">
                                          <p:stCondLst>
                                            <p:cond delay="0"/>
                                          </p:stCondLst>
                                        </p:cTn>
                                        <p:tgtEl>
                                          <p:spTgt spid="33"/>
                                        </p:tgtEl>
                                        <p:attrNameLst>
                                          <p:attrName>style.visibility</p:attrName>
                                        </p:attrNameLst>
                                      </p:cBhvr>
                                      <p:to>
                                        <p:strVal val="visible"/>
                                      </p:to>
                                    </p:set>
                                    <p:animEffect transition="in" filter="fade">
                                      <p:cBhvr>
                                        <p:cTn id="160" dur="500"/>
                                        <p:tgtEl>
                                          <p:spTgt spid="33"/>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35"/>
                                        </p:tgtEl>
                                        <p:attrNameLst>
                                          <p:attrName>style.visibility</p:attrName>
                                        </p:attrNameLst>
                                      </p:cBhvr>
                                      <p:to>
                                        <p:strVal val="visible"/>
                                      </p:to>
                                    </p:set>
                                    <p:animEffect transition="in" filter="fade">
                                      <p:cBhvr>
                                        <p:cTn id="163" dur="500"/>
                                        <p:tgtEl>
                                          <p:spTgt spid="35"/>
                                        </p:tgtEl>
                                      </p:cBhvr>
                                    </p:animEffect>
                                  </p:childTnLst>
                                </p:cTn>
                              </p:par>
                              <p:par>
                                <p:cTn id="164" presetID="10" presetClass="entr" presetSubtype="0" fill="hold" grpId="1" nodeType="withEffect">
                                  <p:stCondLst>
                                    <p:cond delay="0"/>
                                  </p:stCondLst>
                                  <p:childTnLst>
                                    <p:set>
                                      <p:cBhvr>
                                        <p:cTn id="165" dur="1" fill="hold">
                                          <p:stCondLst>
                                            <p:cond delay="0"/>
                                          </p:stCondLst>
                                        </p:cTn>
                                        <p:tgtEl>
                                          <p:spTgt spid="35"/>
                                        </p:tgtEl>
                                        <p:attrNameLst>
                                          <p:attrName>style.visibility</p:attrName>
                                        </p:attrNameLst>
                                      </p:cBhvr>
                                      <p:to>
                                        <p:strVal val="visible"/>
                                      </p:to>
                                    </p:set>
                                    <p:animEffect transition="in" filter="fade">
                                      <p:cBhvr>
                                        <p:cTn id="166" dur="500"/>
                                        <p:tgtEl>
                                          <p:spTgt spid="35"/>
                                        </p:tgtEl>
                                      </p:cBhvr>
                                    </p:animEffect>
                                  </p:childTnLst>
                                </p:cTn>
                              </p:par>
                              <p:par>
                                <p:cTn id="167" presetID="10" presetClass="entr" presetSubtype="0" fill="hold" grpId="2" nodeType="withEffect">
                                  <p:stCondLst>
                                    <p:cond delay="0"/>
                                  </p:stCondLst>
                                  <p:childTnLst>
                                    <p:set>
                                      <p:cBhvr>
                                        <p:cTn id="168" dur="1" fill="hold">
                                          <p:stCondLst>
                                            <p:cond delay="0"/>
                                          </p:stCondLst>
                                        </p:cTn>
                                        <p:tgtEl>
                                          <p:spTgt spid="35"/>
                                        </p:tgtEl>
                                        <p:attrNameLst>
                                          <p:attrName>style.visibility</p:attrName>
                                        </p:attrNameLst>
                                      </p:cBhvr>
                                      <p:to>
                                        <p:strVal val="visible"/>
                                      </p:to>
                                    </p:set>
                                    <p:animEffect transition="in" filter="fade">
                                      <p:cBhvr>
                                        <p:cTn id="169" dur="500"/>
                                        <p:tgtEl>
                                          <p:spTgt spid="35"/>
                                        </p:tgtEl>
                                      </p:cBhvr>
                                    </p:animEffect>
                                  </p:childTnLst>
                                </p:cTn>
                              </p:par>
                              <p:par>
                                <p:cTn id="170" presetID="10" presetClass="entr" presetSubtype="0" fill="hold" grpId="3" nodeType="withEffect">
                                  <p:stCondLst>
                                    <p:cond delay="0"/>
                                  </p:stCondLst>
                                  <p:childTnLst>
                                    <p:set>
                                      <p:cBhvr>
                                        <p:cTn id="171" dur="1" fill="hold">
                                          <p:stCondLst>
                                            <p:cond delay="0"/>
                                          </p:stCondLst>
                                        </p:cTn>
                                        <p:tgtEl>
                                          <p:spTgt spid="35"/>
                                        </p:tgtEl>
                                        <p:attrNameLst>
                                          <p:attrName>style.visibility</p:attrName>
                                        </p:attrNameLst>
                                      </p:cBhvr>
                                      <p:to>
                                        <p:strVal val="visible"/>
                                      </p:to>
                                    </p:set>
                                    <p:animEffect transition="in" filter="fade">
                                      <p:cBhvr>
                                        <p:cTn id="172" dur="500"/>
                                        <p:tgtEl>
                                          <p:spTgt spid="35"/>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36"/>
                                        </p:tgtEl>
                                        <p:attrNameLst>
                                          <p:attrName>style.visibility</p:attrName>
                                        </p:attrNameLst>
                                      </p:cBhvr>
                                      <p:to>
                                        <p:strVal val="visible"/>
                                      </p:to>
                                    </p:set>
                                    <p:animEffect transition="in" filter="fade">
                                      <p:cBhvr>
                                        <p:cTn id="175" dur="500"/>
                                        <p:tgtEl>
                                          <p:spTgt spid="36"/>
                                        </p:tgtEl>
                                      </p:cBhvr>
                                    </p:animEffect>
                                  </p:childTnLst>
                                </p:cTn>
                              </p:par>
                              <p:par>
                                <p:cTn id="176" presetID="10" presetClass="entr" presetSubtype="0" fill="hold" grpId="1" nodeType="withEffect">
                                  <p:stCondLst>
                                    <p:cond delay="0"/>
                                  </p:stCondLst>
                                  <p:childTnLst>
                                    <p:set>
                                      <p:cBhvr>
                                        <p:cTn id="177" dur="1" fill="hold">
                                          <p:stCondLst>
                                            <p:cond delay="0"/>
                                          </p:stCondLst>
                                        </p:cTn>
                                        <p:tgtEl>
                                          <p:spTgt spid="36"/>
                                        </p:tgtEl>
                                        <p:attrNameLst>
                                          <p:attrName>style.visibility</p:attrName>
                                        </p:attrNameLst>
                                      </p:cBhvr>
                                      <p:to>
                                        <p:strVal val="visible"/>
                                      </p:to>
                                    </p:set>
                                    <p:animEffect transition="in" filter="fade">
                                      <p:cBhvr>
                                        <p:cTn id="178" dur="500"/>
                                        <p:tgtEl>
                                          <p:spTgt spid="36"/>
                                        </p:tgtEl>
                                      </p:cBhvr>
                                    </p:animEffect>
                                  </p:childTnLst>
                                </p:cTn>
                              </p:par>
                              <p:par>
                                <p:cTn id="179" presetID="10" presetClass="entr" presetSubtype="0" fill="hold" grpId="2" nodeType="withEffect">
                                  <p:stCondLst>
                                    <p:cond delay="0"/>
                                  </p:stCondLst>
                                  <p:childTnLst>
                                    <p:set>
                                      <p:cBhvr>
                                        <p:cTn id="180" dur="1" fill="hold">
                                          <p:stCondLst>
                                            <p:cond delay="0"/>
                                          </p:stCondLst>
                                        </p:cTn>
                                        <p:tgtEl>
                                          <p:spTgt spid="36"/>
                                        </p:tgtEl>
                                        <p:attrNameLst>
                                          <p:attrName>style.visibility</p:attrName>
                                        </p:attrNameLst>
                                      </p:cBhvr>
                                      <p:to>
                                        <p:strVal val="visible"/>
                                      </p:to>
                                    </p:set>
                                    <p:animEffect transition="in" filter="fade">
                                      <p:cBhvr>
                                        <p:cTn id="181" dur="500"/>
                                        <p:tgtEl>
                                          <p:spTgt spid="36"/>
                                        </p:tgtEl>
                                      </p:cBhvr>
                                    </p:animEffect>
                                  </p:childTnLst>
                                </p:cTn>
                              </p:par>
                              <p:par>
                                <p:cTn id="182" presetID="10" presetClass="entr" presetSubtype="0" fill="hold" grpId="3" nodeType="withEffect">
                                  <p:stCondLst>
                                    <p:cond delay="0"/>
                                  </p:stCondLst>
                                  <p:childTnLst>
                                    <p:set>
                                      <p:cBhvr>
                                        <p:cTn id="183" dur="1" fill="hold">
                                          <p:stCondLst>
                                            <p:cond delay="0"/>
                                          </p:stCondLst>
                                        </p:cTn>
                                        <p:tgtEl>
                                          <p:spTgt spid="36"/>
                                        </p:tgtEl>
                                        <p:attrNameLst>
                                          <p:attrName>style.visibility</p:attrName>
                                        </p:attrNameLst>
                                      </p:cBhvr>
                                      <p:to>
                                        <p:strVal val="visible"/>
                                      </p:to>
                                    </p:set>
                                    <p:animEffect transition="in" filter="fade">
                                      <p:cBhvr>
                                        <p:cTn id="184" dur="500"/>
                                        <p:tgtEl>
                                          <p:spTgt spid="36"/>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37"/>
                                        </p:tgtEl>
                                        <p:attrNameLst>
                                          <p:attrName>style.visibility</p:attrName>
                                        </p:attrNameLst>
                                      </p:cBhvr>
                                      <p:to>
                                        <p:strVal val="visible"/>
                                      </p:to>
                                    </p:set>
                                    <p:animEffect transition="in" filter="fade">
                                      <p:cBhvr>
                                        <p:cTn id="187" dur="500"/>
                                        <p:tgtEl>
                                          <p:spTgt spid="37"/>
                                        </p:tgtEl>
                                      </p:cBhvr>
                                    </p:animEffect>
                                  </p:childTnLst>
                                </p:cTn>
                              </p:par>
                              <p:par>
                                <p:cTn id="188" presetID="10" presetClass="entr" presetSubtype="0" fill="hold" grpId="1" nodeType="withEffect">
                                  <p:stCondLst>
                                    <p:cond delay="0"/>
                                  </p:stCondLst>
                                  <p:childTnLst>
                                    <p:set>
                                      <p:cBhvr>
                                        <p:cTn id="189" dur="1" fill="hold">
                                          <p:stCondLst>
                                            <p:cond delay="0"/>
                                          </p:stCondLst>
                                        </p:cTn>
                                        <p:tgtEl>
                                          <p:spTgt spid="37"/>
                                        </p:tgtEl>
                                        <p:attrNameLst>
                                          <p:attrName>style.visibility</p:attrName>
                                        </p:attrNameLst>
                                      </p:cBhvr>
                                      <p:to>
                                        <p:strVal val="visible"/>
                                      </p:to>
                                    </p:set>
                                    <p:animEffect transition="in" filter="fade">
                                      <p:cBhvr>
                                        <p:cTn id="190" dur="500"/>
                                        <p:tgtEl>
                                          <p:spTgt spid="37"/>
                                        </p:tgtEl>
                                      </p:cBhvr>
                                    </p:animEffect>
                                  </p:childTnLst>
                                </p:cTn>
                              </p:par>
                              <p:par>
                                <p:cTn id="191" presetID="10" presetClass="entr" presetSubtype="0" fill="hold" grpId="2" nodeType="withEffect">
                                  <p:stCondLst>
                                    <p:cond delay="0"/>
                                  </p:stCondLst>
                                  <p:childTnLst>
                                    <p:set>
                                      <p:cBhvr>
                                        <p:cTn id="192" dur="1" fill="hold">
                                          <p:stCondLst>
                                            <p:cond delay="0"/>
                                          </p:stCondLst>
                                        </p:cTn>
                                        <p:tgtEl>
                                          <p:spTgt spid="37"/>
                                        </p:tgtEl>
                                        <p:attrNameLst>
                                          <p:attrName>style.visibility</p:attrName>
                                        </p:attrNameLst>
                                      </p:cBhvr>
                                      <p:to>
                                        <p:strVal val="visible"/>
                                      </p:to>
                                    </p:set>
                                    <p:animEffect transition="in" filter="fade">
                                      <p:cBhvr>
                                        <p:cTn id="193" dur="500"/>
                                        <p:tgtEl>
                                          <p:spTgt spid="37"/>
                                        </p:tgtEl>
                                      </p:cBhvr>
                                    </p:animEffect>
                                  </p:childTnLst>
                                </p:cTn>
                              </p:par>
                              <p:par>
                                <p:cTn id="194" presetID="10" presetClass="entr" presetSubtype="0" fill="hold" grpId="3" nodeType="withEffect">
                                  <p:stCondLst>
                                    <p:cond delay="0"/>
                                  </p:stCondLst>
                                  <p:childTnLst>
                                    <p:set>
                                      <p:cBhvr>
                                        <p:cTn id="195" dur="1" fill="hold">
                                          <p:stCondLst>
                                            <p:cond delay="0"/>
                                          </p:stCondLst>
                                        </p:cTn>
                                        <p:tgtEl>
                                          <p:spTgt spid="37"/>
                                        </p:tgtEl>
                                        <p:attrNameLst>
                                          <p:attrName>style.visibility</p:attrName>
                                        </p:attrNameLst>
                                      </p:cBhvr>
                                      <p:to>
                                        <p:strVal val="visible"/>
                                      </p:to>
                                    </p:set>
                                    <p:animEffect transition="in" filter="fade">
                                      <p:cBhvr>
                                        <p:cTn id="196" dur="500"/>
                                        <p:tgtEl>
                                          <p:spTgt spid="37"/>
                                        </p:tgtEl>
                                      </p:cBhvr>
                                    </p:animEffect>
                                  </p:childTnLst>
                                </p:cTn>
                              </p:par>
                            </p:childTnLst>
                          </p:cTn>
                        </p:par>
                      </p:childTnLst>
                    </p:cTn>
                  </p:par>
                  <p:par>
                    <p:cTn id="197" fill="hold">
                      <p:stCondLst>
                        <p:cond delay="indefinite"/>
                      </p:stCondLst>
                      <p:childTnLst>
                        <p:par>
                          <p:cTn id="198" fill="hold">
                            <p:stCondLst>
                              <p:cond delay="0"/>
                            </p:stCondLst>
                            <p:childTnLst>
                              <p:par>
                                <p:cTn id="199" presetID="10" presetClass="entr" presetSubtype="0" fill="hold" grpId="0" nodeType="clickEffect">
                                  <p:stCondLst>
                                    <p:cond delay="0"/>
                                  </p:stCondLst>
                                  <p:childTnLst>
                                    <p:set>
                                      <p:cBhvr>
                                        <p:cTn id="200" dur="1" fill="hold">
                                          <p:stCondLst>
                                            <p:cond delay="0"/>
                                          </p:stCondLst>
                                        </p:cTn>
                                        <p:tgtEl>
                                          <p:spTgt spid="6"/>
                                        </p:tgtEl>
                                        <p:attrNameLst>
                                          <p:attrName>style.visibility</p:attrName>
                                        </p:attrNameLst>
                                      </p:cBhvr>
                                      <p:to>
                                        <p:strVal val="visible"/>
                                      </p:to>
                                    </p:set>
                                    <p:animEffect transition="in" filter="fade">
                                      <p:cBhvr>
                                        <p:cTn id="201" dur="500"/>
                                        <p:tgtEl>
                                          <p:spTgt spid="6"/>
                                        </p:tgtEl>
                                      </p:cBhvr>
                                    </p:animEffect>
                                  </p:childTnLst>
                                </p:cTn>
                              </p:par>
                              <p:par>
                                <p:cTn id="202" presetID="10" presetClass="entr" presetSubtype="0" fill="hold" grpId="4" nodeType="withEffect">
                                  <p:stCondLst>
                                    <p:cond delay="0"/>
                                  </p:stCondLst>
                                  <p:childTnLst>
                                    <p:set>
                                      <p:cBhvr>
                                        <p:cTn id="203" dur="1" fill="hold">
                                          <p:stCondLst>
                                            <p:cond delay="0"/>
                                          </p:stCondLst>
                                        </p:cTn>
                                        <p:tgtEl>
                                          <p:spTgt spid="31"/>
                                        </p:tgtEl>
                                        <p:attrNameLst>
                                          <p:attrName>style.visibility</p:attrName>
                                        </p:attrNameLst>
                                      </p:cBhvr>
                                      <p:to>
                                        <p:strVal val="visible"/>
                                      </p:to>
                                    </p:set>
                                    <p:animEffect transition="in" filter="fade">
                                      <p:cBhvr>
                                        <p:cTn id="204" dur="500"/>
                                        <p:tgtEl>
                                          <p:spTgt spid="31"/>
                                        </p:tgtEl>
                                      </p:cBhvr>
                                    </p:animEffect>
                                  </p:childTnLst>
                                </p:cTn>
                              </p:par>
                              <p:par>
                                <p:cTn id="205" presetID="10" presetClass="entr" presetSubtype="0" fill="hold" grpId="4" nodeType="withEffect">
                                  <p:stCondLst>
                                    <p:cond delay="0"/>
                                  </p:stCondLst>
                                  <p:childTnLst>
                                    <p:set>
                                      <p:cBhvr>
                                        <p:cTn id="206" dur="1" fill="hold">
                                          <p:stCondLst>
                                            <p:cond delay="0"/>
                                          </p:stCondLst>
                                        </p:cTn>
                                        <p:tgtEl>
                                          <p:spTgt spid="32"/>
                                        </p:tgtEl>
                                        <p:attrNameLst>
                                          <p:attrName>style.visibility</p:attrName>
                                        </p:attrNameLst>
                                      </p:cBhvr>
                                      <p:to>
                                        <p:strVal val="visible"/>
                                      </p:to>
                                    </p:set>
                                    <p:animEffect transition="in" filter="fade">
                                      <p:cBhvr>
                                        <p:cTn id="207" dur="500"/>
                                        <p:tgtEl>
                                          <p:spTgt spid="32"/>
                                        </p:tgtEl>
                                      </p:cBhvr>
                                    </p:animEffect>
                                  </p:childTnLst>
                                </p:cTn>
                              </p:par>
                              <p:par>
                                <p:cTn id="208" presetID="10" presetClass="entr" presetSubtype="0" fill="hold" grpId="4" nodeType="withEffect">
                                  <p:stCondLst>
                                    <p:cond delay="0"/>
                                  </p:stCondLst>
                                  <p:childTnLst>
                                    <p:set>
                                      <p:cBhvr>
                                        <p:cTn id="209" dur="1" fill="hold">
                                          <p:stCondLst>
                                            <p:cond delay="0"/>
                                          </p:stCondLst>
                                        </p:cTn>
                                        <p:tgtEl>
                                          <p:spTgt spid="33"/>
                                        </p:tgtEl>
                                        <p:attrNameLst>
                                          <p:attrName>style.visibility</p:attrName>
                                        </p:attrNameLst>
                                      </p:cBhvr>
                                      <p:to>
                                        <p:strVal val="visible"/>
                                      </p:to>
                                    </p:set>
                                    <p:animEffect transition="in" filter="fade">
                                      <p:cBhvr>
                                        <p:cTn id="210" dur="500"/>
                                        <p:tgtEl>
                                          <p:spTgt spid="33"/>
                                        </p:tgtEl>
                                      </p:cBhvr>
                                    </p:animEffect>
                                  </p:childTnLst>
                                </p:cTn>
                              </p:par>
                              <p:par>
                                <p:cTn id="211" presetID="10" presetClass="entr" presetSubtype="0" fill="hold" grpId="4" nodeType="withEffect">
                                  <p:stCondLst>
                                    <p:cond delay="0"/>
                                  </p:stCondLst>
                                  <p:childTnLst>
                                    <p:set>
                                      <p:cBhvr>
                                        <p:cTn id="212" dur="1" fill="hold">
                                          <p:stCondLst>
                                            <p:cond delay="0"/>
                                          </p:stCondLst>
                                        </p:cTn>
                                        <p:tgtEl>
                                          <p:spTgt spid="35"/>
                                        </p:tgtEl>
                                        <p:attrNameLst>
                                          <p:attrName>style.visibility</p:attrName>
                                        </p:attrNameLst>
                                      </p:cBhvr>
                                      <p:to>
                                        <p:strVal val="visible"/>
                                      </p:to>
                                    </p:set>
                                    <p:animEffect transition="in" filter="fade">
                                      <p:cBhvr>
                                        <p:cTn id="213" dur="500"/>
                                        <p:tgtEl>
                                          <p:spTgt spid="35"/>
                                        </p:tgtEl>
                                      </p:cBhvr>
                                    </p:animEffect>
                                  </p:childTnLst>
                                </p:cTn>
                              </p:par>
                              <p:par>
                                <p:cTn id="214" presetID="10" presetClass="entr" presetSubtype="0" fill="hold" grpId="4" nodeType="withEffect">
                                  <p:stCondLst>
                                    <p:cond delay="0"/>
                                  </p:stCondLst>
                                  <p:childTnLst>
                                    <p:set>
                                      <p:cBhvr>
                                        <p:cTn id="215" dur="1" fill="hold">
                                          <p:stCondLst>
                                            <p:cond delay="0"/>
                                          </p:stCondLst>
                                        </p:cTn>
                                        <p:tgtEl>
                                          <p:spTgt spid="36"/>
                                        </p:tgtEl>
                                        <p:attrNameLst>
                                          <p:attrName>style.visibility</p:attrName>
                                        </p:attrNameLst>
                                      </p:cBhvr>
                                      <p:to>
                                        <p:strVal val="visible"/>
                                      </p:to>
                                    </p:set>
                                    <p:animEffect transition="in" filter="fade">
                                      <p:cBhvr>
                                        <p:cTn id="216" dur="500"/>
                                        <p:tgtEl>
                                          <p:spTgt spid="36"/>
                                        </p:tgtEl>
                                      </p:cBhvr>
                                    </p:animEffect>
                                  </p:childTnLst>
                                </p:cTn>
                              </p:par>
                              <p:par>
                                <p:cTn id="217" presetID="10" presetClass="entr" presetSubtype="0" fill="hold" grpId="4" nodeType="withEffect">
                                  <p:stCondLst>
                                    <p:cond delay="0"/>
                                  </p:stCondLst>
                                  <p:childTnLst>
                                    <p:set>
                                      <p:cBhvr>
                                        <p:cTn id="218" dur="1" fill="hold">
                                          <p:stCondLst>
                                            <p:cond delay="0"/>
                                          </p:stCondLst>
                                        </p:cTn>
                                        <p:tgtEl>
                                          <p:spTgt spid="37"/>
                                        </p:tgtEl>
                                        <p:attrNameLst>
                                          <p:attrName>style.visibility</p:attrName>
                                        </p:attrNameLst>
                                      </p:cBhvr>
                                      <p:to>
                                        <p:strVal val="visible"/>
                                      </p:to>
                                    </p:set>
                                    <p:animEffect transition="in" filter="fade">
                                      <p:cBhvr>
                                        <p:cTn id="219" dur="500"/>
                                        <p:tgtEl>
                                          <p:spTgt spid="37"/>
                                        </p:tgtEl>
                                      </p:cBhvr>
                                    </p:animEffect>
                                  </p:childTnLst>
                                </p:cTn>
                              </p:par>
                              <p:par>
                                <p:cTn id="220" presetID="10" presetClass="entr" presetSubtype="0" fill="hold" grpId="0" nodeType="withEffect">
                                  <p:stCondLst>
                                    <p:cond delay="0"/>
                                  </p:stCondLst>
                                  <p:childTnLst>
                                    <p:set>
                                      <p:cBhvr>
                                        <p:cTn id="221" dur="1" fill="hold">
                                          <p:stCondLst>
                                            <p:cond delay="0"/>
                                          </p:stCondLst>
                                        </p:cTn>
                                        <p:tgtEl>
                                          <p:spTgt spid="34"/>
                                        </p:tgtEl>
                                        <p:attrNameLst>
                                          <p:attrName>style.visibility</p:attrName>
                                        </p:attrNameLst>
                                      </p:cBhvr>
                                      <p:to>
                                        <p:strVal val="visible"/>
                                      </p:to>
                                    </p:set>
                                    <p:animEffect transition="in" filter="fade">
                                      <p:cBhvr>
                                        <p:cTn id="222" dur="500"/>
                                        <p:tgtEl>
                                          <p:spTgt spid="34"/>
                                        </p:tgtEl>
                                      </p:cBhvr>
                                    </p:animEffect>
                                  </p:childTnLst>
                                </p:cTn>
                              </p:par>
                              <p:par>
                                <p:cTn id="223" presetID="10" presetClass="entr" presetSubtype="0" fill="hold" grpId="0" nodeType="withEffect">
                                  <p:stCondLst>
                                    <p:cond delay="0"/>
                                  </p:stCondLst>
                                  <p:childTnLst>
                                    <p:set>
                                      <p:cBhvr>
                                        <p:cTn id="224" dur="1" fill="hold">
                                          <p:stCondLst>
                                            <p:cond delay="0"/>
                                          </p:stCondLst>
                                        </p:cTn>
                                        <p:tgtEl>
                                          <p:spTgt spid="38"/>
                                        </p:tgtEl>
                                        <p:attrNameLst>
                                          <p:attrName>style.visibility</p:attrName>
                                        </p:attrNameLst>
                                      </p:cBhvr>
                                      <p:to>
                                        <p:strVal val="visible"/>
                                      </p:to>
                                    </p:set>
                                    <p:animEffect transition="in" filter="fade">
                                      <p:cBhvr>
                                        <p:cTn id="22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p:bldP spid="6" grpId="1"/>
      <p:bldP spid="7" grpId="0"/>
      <p:bldP spid="8" grpId="0" animBg="1"/>
      <p:bldP spid="11" grpId="0"/>
      <p:bldP spid="12" grpId="0"/>
      <p:bldP spid="13" grpId="0" animBg="1"/>
      <p:bldP spid="14" grpId="0" animBg="1"/>
      <p:bldP spid="15" grpId="0" animBg="1"/>
      <p:bldP spid="16" grpId="0" animBg="1"/>
      <p:bldP spid="17" grpId="0" animBg="1"/>
      <p:bldP spid="18" grpId="0" animBg="1"/>
      <p:bldP spid="23" grpId="0" animBg="1"/>
      <p:bldP spid="24" grpId="0" animBg="1"/>
      <p:bldP spid="25" grpId="0" animBg="1"/>
      <p:bldP spid="26" grpId="0" animBg="1"/>
      <p:bldP spid="26" grpId="1" animBg="1"/>
      <p:bldP spid="27" grpId="0" animBg="1"/>
      <p:bldP spid="27" grpId="1" animBg="1"/>
      <p:bldP spid="27" grpId="2" animBg="1"/>
      <p:bldP spid="28" grpId="0" animBg="1"/>
      <p:bldP spid="29" grpId="0" animBg="1"/>
      <p:bldP spid="29" grpId="1" animBg="1"/>
      <p:bldP spid="29" grpId="2" animBg="1"/>
      <p:bldP spid="29" grpId="3" animBg="1"/>
      <p:bldP spid="30" grpId="0" animBg="1"/>
      <p:bldP spid="30" grpId="1" animBg="1"/>
      <p:bldP spid="30" grpId="2" animBg="1"/>
      <p:bldP spid="30" grpId="3" animBg="1"/>
      <p:bldP spid="31" grpId="0" animBg="1"/>
      <p:bldP spid="31" grpId="1" animBg="1"/>
      <p:bldP spid="31" grpId="2" animBg="1"/>
      <p:bldP spid="31" grpId="3" animBg="1"/>
      <p:bldP spid="31" grpId="4" animBg="1"/>
      <p:bldP spid="32" grpId="0" animBg="1"/>
      <p:bldP spid="32" grpId="1" animBg="1"/>
      <p:bldP spid="32" grpId="2" animBg="1"/>
      <p:bldP spid="32" grpId="3" animBg="1"/>
      <p:bldP spid="32" grpId="4" animBg="1"/>
      <p:bldP spid="33" grpId="0" animBg="1"/>
      <p:bldP spid="33" grpId="1" animBg="1"/>
      <p:bldP spid="33" grpId="2" animBg="1"/>
      <p:bldP spid="33" grpId="3" animBg="1"/>
      <p:bldP spid="33" grpId="4" animBg="1"/>
      <p:bldP spid="34" grpId="0" animBg="1"/>
      <p:bldP spid="35" grpId="0" animBg="1"/>
      <p:bldP spid="35" grpId="1" animBg="1"/>
      <p:bldP spid="35" grpId="2" animBg="1"/>
      <p:bldP spid="35" grpId="3" animBg="1"/>
      <p:bldP spid="35" grpId="4" animBg="1"/>
      <p:bldP spid="36" grpId="0" animBg="1"/>
      <p:bldP spid="36" grpId="1" animBg="1"/>
      <p:bldP spid="36" grpId="2" animBg="1"/>
      <p:bldP spid="36" grpId="3" animBg="1"/>
      <p:bldP spid="36" grpId="4" animBg="1"/>
      <p:bldP spid="37" grpId="0" animBg="1"/>
      <p:bldP spid="37" grpId="1" animBg="1"/>
      <p:bldP spid="37" grpId="2" animBg="1"/>
      <p:bldP spid="37" grpId="3" animBg="1"/>
      <p:bldP spid="37" grpId="4" animBg="1"/>
      <p:bldP spid="3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a:xfrm>
            <a:off x="457200" y="1295400"/>
            <a:ext cx="8686800" cy="4525963"/>
          </a:xfrm>
        </p:spPr>
        <p:txBody>
          <a:bodyPr/>
          <a:lstStyle/>
          <a:p>
            <a:pPr algn="ctr" eaLnBrk="1" hangingPunct="1">
              <a:buFontTx/>
              <a:buNone/>
            </a:pPr>
            <a:endParaRPr lang="en-US" sz="2000" dirty="0" smtClean="0">
              <a:solidFill>
                <a:schemeClr val="accent1"/>
              </a:solidFill>
              <a:latin typeface="Times New Roman" pitchFamily="18" charset="0"/>
              <a:cs typeface="Times New Roman" pitchFamily="18" charset="0"/>
            </a:endParaRPr>
          </a:p>
          <a:p>
            <a:pPr eaLnBrk="1" hangingPunct="1">
              <a:buFontTx/>
              <a:buNone/>
            </a:pPr>
            <a:r>
              <a:rPr lang="en-US" sz="2000" dirty="0" smtClean="0">
                <a:solidFill>
                  <a:schemeClr val="accent1"/>
                </a:solidFill>
                <a:latin typeface="Times New Roman" pitchFamily="18" charset="0"/>
                <a:cs typeface="Times New Roman" pitchFamily="18" charset="0"/>
              </a:rPr>
              <a:t>   </a:t>
            </a:r>
            <a:r>
              <a:rPr lang="en-US" sz="2000" dirty="0" smtClean="0">
                <a:latin typeface="Times New Roman" pitchFamily="18" charset="0"/>
                <a:cs typeface="Times New Roman" pitchFamily="18" charset="0"/>
              </a:rPr>
              <a:t>Silicon Crystalline Technology                   Thin Film Technology    </a:t>
            </a:r>
          </a:p>
          <a:p>
            <a:pPr eaLnBrk="1" hangingPunct="1">
              <a:buFontTx/>
              <a:buNone/>
            </a:pPr>
            <a:endParaRPr lang="en-US" sz="2000" dirty="0" smtClean="0">
              <a:latin typeface="Times New Roman" pitchFamily="18" charset="0"/>
              <a:cs typeface="Times New Roman" pitchFamily="18" charset="0"/>
            </a:endParaRPr>
          </a:p>
          <a:p>
            <a:pPr eaLnBrk="1" hangingPunct="1">
              <a:buFontTx/>
              <a:buNone/>
            </a:pPr>
            <a:r>
              <a:rPr lang="en-US" sz="2000" dirty="0" smtClean="0">
                <a:latin typeface="Times New Roman" pitchFamily="18" charset="0"/>
                <a:cs typeface="Times New Roman" pitchFamily="18" charset="0"/>
              </a:rPr>
              <a:t>            Mono Crystalline PV Cells                            Amorphous Silicon PV Cells                                                       </a:t>
            </a:r>
          </a:p>
          <a:p>
            <a:pPr eaLnBrk="1" hangingPunct="1">
              <a:buFontTx/>
              <a:buNone/>
            </a:pPr>
            <a:r>
              <a:rPr lang="en-US" sz="2000" dirty="0" smtClean="0">
                <a:latin typeface="Times New Roman" pitchFamily="18" charset="0"/>
                <a:cs typeface="Times New Roman" pitchFamily="18" charset="0"/>
              </a:rPr>
              <a:t> </a:t>
            </a:r>
          </a:p>
          <a:p>
            <a:pPr eaLnBrk="1" hangingPunct="1">
              <a:buFontTx/>
              <a:buNone/>
            </a:pPr>
            <a:r>
              <a:rPr lang="en-US" sz="2000" dirty="0" smtClean="0">
                <a:latin typeface="Times New Roman" pitchFamily="18" charset="0"/>
                <a:cs typeface="Times New Roman" pitchFamily="18" charset="0"/>
              </a:rPr>
              <a:t>            Multi Crystalline PV Cells                             Poly Crystalline PV Cells</a:t>
            </a:r>
          </a:p>
          <a:p>
            <a:pPr eaLnBrk="1" hangingPunct="1">
              <a:buFontTx/>
              <a:buNone/>
            </a:pPr>
            <a:r>
              <a:rPr lang="en-US" sz="2000" dirty="0" smtClean="0">
                <a:latin typeface="Times New Roman" pitchFamily="18" charset="0"/>
                <a:cs typeface="Times New Roman" pitchFamily="18" charset="0"/>
              </a:rPr>
              <a:t>                                                                                   ( Non-Silicon based)</a:t>
            </a:r>
          </a:p>
          <a:p>
            <a:pPr eaLnBrk="1" hangingPunct="1">
              <a:buFontTx/>
              <a:buNone/>
            </a:pPr>
            <a:r>
              <a:rPr lang="en-US" sz="2000" dirty="0" smtClean="0">
                <a:solidFill>
                  <a:schemeClr val="accent1"/>
                </a:solidFill>
                <a:latin typeface="Times New Roman" pitchFamily="18" charset="0"/>
                <a:cs typeface="Times New Roman" pitchFamily="18" charset="0"/>
              </a:rPr>
              <a:t>                                                                                     </a:t>
            </a:r>
          </a:p>
          <a:p>
            <a:pPr eaLnBrk="1" hangingPunct="1">
              <a:buFontTx/>
              <a:buNone/>
            </a:pPr>
            <a:r>
              <a:rPr lang="en-US" sz="2000" dirty="0" smtClean="0">
                <a:solidFill>
                  <a:schemeClr val="accent1"/>
                </a:solidFill>
                <a:latin typeface="Times New Roman" pitchFamily="18" charset="0"/>
                <a:cs typeface="Times New Roman" pitchFamily="18" charset="0"/>
              </a:rPr>
              <a:t>                                                                                     </a:t>
            </a:r>
          </a:p>
        </p:txBody>
      </p:sp>
      <p:sp>
        <p:nvSpPr>
          <p:cNvPr id="12292" name="Line 5"/>
          <p:cNvSpPr>
            <a:spLocks noChangeShapeType="1"/>
          </p:cNvSpPr>
          <p:nvPr/>
        </p:nvSpPr>
        <p:spPr bwMode="auto">
          <a:xfrm>
            <a:off x="825500" y="2057400"/>
            <a:ext cx="0" cy="1371600"/>
          </a:xfrm>
          <a:prstGeom prst="line">
            <a:avLst/>
          </a:prstGeom>
          <a:noFill/>
          <a:ln w="9525">
            <a:solidFill>
              <a:schemeClr val="tx1"/>
            </a:solidFill>
            <a:round/>
            <a:headEnd/>
            <a:tailEnd/>
          </a:ln>
        </p:spPr>
        <p:txBody>
          <a:bodyPr/>
          <a:lstStyle/>
          <a:p>
            <a:endParaRPr lang="en-US"/>
          </a:p>
        </p:txBody>
      </p:sp>
      <p:sp>
        <p:nvSpPr>
          <p:cNvPr id="12293" name="Line 6"/>
          <p:cNvSpPr>
            <a:spLocks noChangeShapeType="1"/>
          </p:cNvSpPr>
          <p:nvPr/>
        </p:nvSpPr>
        <p:spPr bwMode="auto">
          <a:xfrm>
            <a:off x="825500" y="3416300"/>
            <a:ext cx="381000" cy="0"/>
          </a:xfrm>
          <a:prstGeom prst="line">
            <a:avLst/>
          </a:prstGeom>
          <a:noFill/>
          <a:ln w="9525">
            <a:solidFill>
              <a:schemeClr val="tx1"/>
            </a:solidFill>
            <a:round/>
            <a:headEnd/>
            <a:tailEnd/>
          </a:ln>
        </p:spPr>
        <p:txBody>
          <a:bodyPr/>
          <a:lstStyle/>
          <a:p>
            <a:endParaRPr lang="en-US"/>
          </a:p>
        </p:txBody>
      </p:sp>
      <p:sp>
        <p:nvSpPr>
          <p:cNvPr id="12294" name="Line 7"/>
          <p:cNvSpPr>
            <a:spLocks noChangeShapeType="1"/>
          </p:cNvSpPr>
          <p:nvPr/>
        </p:nvSpPr>
        <p:spPr bwMode="auto">
          <a:xfrm>
            <a:off x="825500" y="2590800"/>
            <a:ext cx="381000" cy="0"/>
          </a:xfrm>
          <a:prstGeom prst="line">
            <a:avLst/>
          </a:prstGeom>
          <a:noFill/>
          <a:ln w="9525">
            <a:solidFill>
              <a:schemeClr val="tx1"/>
            </a:solidFill>
            <a:round/>
            <a:headEnd/>
            <a:tailEnd/>
          </a:ln>
        </p:spPr>
        <p:txBody>
          <a:bodyPr/>
          <a:lstStyle/>
          <a:p>
            <a:endParaRPr lang="en-US"/>
          </a:p>
        </p:txBody>
      </p:sp>
      <p:sp>
        <p:nvSpPr>
          <p:cNvPr id="12295" name="Line 8"/>
          <p:cNvSpPr>
            <a:spLocks noChangeShapeType="1"/>
          </p:cNvSpPr>
          <p:nvPr/>
        </p:nvSpPr>
        <p:spPr bwMode="auto">
          <a:xfrm>
            <a:off x="5384800" y="2057400"/>
            <a:ext cx="0" cy="1371600"/>
          </a:xfrm>
          <a:prstGeom prst="line">
            <a:avLst/>
          </a:prstGeom>
          <a:noFill/>
          <a:ln w="9525">
            <a:solidFill>
              <a:schemeClr val="tx1"/>
            </a:solidFill>
            <a:round/>
            <a:headEnd/>
            <a:tailEnd/>
          </a:ln>
        </p:spPr>
        <p:txBody>
          <a:bodyPr/>
          <a:lstStyle/>
          <a:p>
            <a:endParaRPr lang="en-US"/>
          </a:p>
        </p:txBody>
      </p:sp>
      <p:sp>
        <p:nvSpPr>
          <p:cNvPr id="12296" name="Line 9"/>
          <p:cNvSpPr>
            <a:spLocks noChangeShapeType="1"/>
          </p:cNvSpPr>
          <p:nvPr/>
        </p:nvSpPr>
        <p:spPr bwMode="auto">
          <a:xfrm>
            <a:off x="5397500" y="2590800"/>
            <a:ext cx="381000" cy="0"/>
          </a:xfrm>
          <a:prstGeom prst="line">
            <a:avLst/>
          </a:prstGeom>
          <a:noFill/>
          <a:ln w="9525">
            <a:solidFill>
              <a:schemeClr val="tx1"/>
            </a:solidFill>
            <a:round/>
            <a:headEnd/>
            <a:tailEnd/>
          </a:ln>
        </p:spPr>
        <p:txBody>
          <a:bodyPr/>
          <a:lstStyle/>
          <a:p>
            <a:endParaRPr lang="en-US"/>
          </a:p>
        </p:txBody>
      </p:sp>
      <p:sp>
        <p:nvSpPr>
          <p:cNvPr id="12297" name="Line 10"/>
          <p:cNvSpPr>
            <a:spLocks noChangeShapeType="1"/>
          </p:cNvSpPr>
          <p:nvPr/>
        </p:nvSpPr>
        <p:spPr bwMode="auto">
          <a:xfrm>
            <a:off x="5384800" y="3429000"/>
            <a:ext cx="381000" cy="0"/>
          </a:xfrm>
          <a:prstGeom prst="line">
            <a:avLst/>
          </a:prstGeom>
          <a:noFill/>
          <a:ln w="9525">
            <a:solidFill>
              <a:schemeClr val="tx1"/>
            </a:solidFill>
            <a:round/>
            <a:headEnd/>
            <a:tailEnd/>
          </a:ln>
        </p:spPr>
        <p:txBody>
          <a:bodyPr/>
          <a:lstStyle/>
          <a:p>
            <a:endParaRPr lang="en-US"/>
          </a:p>
        </p:txBody>
      </p:sp>
      <p:sp>
        <p:nvSpPr>
          <p:cNvPr id="10" name="Title 9"/>
          <p:cNvSpPr>
            <a:spLocks noGrp="1"/>
          </p:cNvSpPr>
          <p:nvPr>
            <p:ph type="title"/>
          </p:nvPr>
        </p:nvSpPr>
        <p:spPr>
          <a:xfrm>
            <a:off x="457200" y="152400"/>
            <a:ext cx="8229600" cy="1143000"/>
          </a:xfrm>
        </p:spPr>
        <p:txBody>
          <a:bodyPr>
            <a:normAutofit/>
          </a:bodyPr>
          <a:lstStyle/>
          <a:p>
            <a:r>
              <a:rPr lang="en-US" sz="2800" b="1" i="1" dirty="0" smtClean="0">
                <a:latin typeface="Times New Roman" pitchFamily="18" charset="0"/>
                <a:cs typeface="Times New Roman" pitchFamily="18" charset="0"/>
              </a:rPr>
              <a:t>PV technology classification</a:t>
            </a:r>
            <a:endParaRPr lang="en-US" sz="2800" dirty="0">
              <a:latin typeface="Times New Roman" pitchFamily="18" charset="0"/>
              <a:cs typeface="Times New Roman" pitchFamily="18" charset="0"/>
            </a:endParaRPr>
          </a:p>
        </p:txBody>
      </p:sp>
      <p:sp>
        <p:nvSpPr>
          <p:cNvPr id="11" name="Slide Number Placeholder 10"/>
          <p:cNvSpPr>
            <a:spLocks noGrp="1"/>
          </p:cNvSpPr>
          <p:nvPr>
            <p:ph type="sldNum" sz="quarter" idx="12"/>
          </p:nvPr>
        </p:nvSpPr>
        <p:spPr/>
        <p:txBody>
          <a:bodyPr/>
          <a:lstStyle/>
          <a:p>
            <a:fld id="{5EC1C8CB-BDF8-43F4-B95A-9D2B0DB4D1F4}" type="slidenum">
              <a:rPr lang="en-US" smtClean="0"/>
              <a:pPr/>
              <a:t>7</a:t>
            </a:fld>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457200" y="274638"/>
            <a:ext cx="8229600" cy="1143000"/>
          </a:xfrm>
        </p:spPr>
        <p:txBody>
          <a:bodyPr>
            <a:normAutofit/>
          </a:bodyPr>
          <a:lstStyle/>
          <a:p>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Advantages</a:t>
            </a:r>
            <a:endParaRPr lang="en-US" sz="2400" b="1" i="1" dirty="0" smtClean="0">
              <a:latin typeface="Times New Roman" pitchFamily="18" charset="0"/>
              <a:cs typeface="Times New Roman" pitchFamily="18" charset="0"/>
            </a:endParaRPr>
          </a:p>
        </p:txBody>
      </p:sp>
      <p:sp>
        <p:nvSpPr>
          <p:cNvPr id="6" name="Rectangle 3"/>
          <p:cNvSpPr txBox="1">
            <a:spLocks noChangeArrowheads="1"/>
          </p:cNvSpPr>
          <p:nvPr/>
        </p:nvSpPr>
        <p:spPr>
          <a:xfrm>
            <a:off x="457200" y="1600200"/>
            <a:ext cx="8229600" cy="4525963"/>
          </a:xfrm>
          <a:prstGeom prst="rect">
            <a:avLst/>
          </a:prstGeom>
        </p:spPr>
        <p:txBody>
          <a:bodyPr vert="horz">
            <a:normAutofit/>
          </a:bodyPr>
          <a:lstStyle/>
          <a:p>
            <a:pPr marL="609600" marR="0" lvl="0" indent="-609600" algn="l" defTabSz="914400" rtl="0" eaLnBrk="1" fontAlgn="auto" latinLnBrk="0" hangingPunct="1">
              <a:lnSpc>
                <a:spcPct val="100000"/>
              </a:lnSpc>
              <a:spcBef>
                <a:spcPct val="20000"/>
              </a:spcBef>
              <a:spcAft>
                <a:spcPts val="0"/>
              </a:spcAft>
              <a:buClr>
                <a:schemeClr val="accent3"/>
              </a:buClr>
              <a:buSzPct val="95000"/>
              <a:buFontTx/>
              <a:buAutoNum type="arabicPeriod"/>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Direct conversion of light to electricity through a simple solid state device</a:t>
            </a:r>
          </a:p>
          <a:p>
            <a:pPr marL="609600" marR="0" lvl="0" indent="-609600" algn="l" defTabSz="914400" rtl="0" eaLnBrk="1" fontAlgn="auto" latinLnBrk="0" hangingPunct="1">
              <a:lnSpc>
                <a:spcPct val="100000"/>
              </a:lnSpc>
              <a:spcBef>
                <a:spcPct val="20000"/>
              </a:spcBef>
              <a:spcAft>
                <a:spcPts val="0"/>
              </a:spcAft>
              <a:buClr>
                <a:schemeClr val="accent3"/>
              </a:buClr>
              <a:buSzPct val="95000"/>
              <a:buFontTx/>
              <a:buAutoNum type="arabicPeriod"/>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Absence of moving parts</a:t>
            </a:r>
          </a:p>
          <a:p>
            <a:pPr marL="609600" marR="0" lvl="0" indent="-609600" algn="l" defTabSz="914400" rtl="0" eaLnBrk="1" fontAlgn="auto" latinLnBrk="0" hangingPunct="1">
              <a:lnSpc>
                <a:spcPct val="100000"/>
              </a:lnSpc>
              <a:spcBef>
                <a:spcPct val="20000"/>
              </a:spcBef>
              <a:spcAft>
                <a:spcPts val="0"/>
              </a:spcAft>
              <a:buClr>
                <a:schemeClr val="accent3"/>
              </a:buClr>
              <a:buSzPct val="95000"/>
              <a:buFontTx/>
              <a:buAutoNum type="arabicPeriod"/>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Maintenance cost is low</a:t>
            </a:r>
          </a:p>
          <a:p>
            <a:pPr marL="609600" marR="0" lvl="0" indent="-609600" algn="l" defTabSz="914400" rtl="0" eaLnBrk="1" fontAlgn="auto" latinLnBrk="0" hangingPunct="1">
              <a:lnSpc>
                <a:spcPct val="100000"/>
              </a:lnSpc>
              <a:spcBef>
                <a:spcPct val="20000"/>
              </a:spcBef>
              <a:spcAft>
                <a:spcPts val="0"/>
              </a:spcAft>
              <a:buClr>
                <a:schemeClr val="accent3"/>
              </a:buClr>
              <a:buSzPct val="95000"/>
              <a:buFontTx/>
              <a:buAutoNum type="arabicPeriod"/>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Easy to operate</a:t>
            </a:r>
          </a:p>
          <a:p>
            <a:pPr marL="609600" marR="0" lvl="0" indent="-609600" algn="l" defTabSz="914400" rtl="0" eaLnBrk="1" fontAlgn="auto" latinLnBrk="0" hangingPunct="1">
              <a:lnSpc>
                <a:spcPct val="100000"/>
              </a:lnSpc>
              <a:spcBef>
                <a:spcPct val="20000"/>
              </a:spcBef>
              <a:spcAft>
                <a:spcPts val="0"/>
              </a:spcAft>
              <a:buClr>
                <a:schemeClr val="accent3"/>
              </a:buClr>
              <a:buSzPct val="95000"/>
              <a:buFontTx/>
              <a:buAutoNum type="arabicPeriod"/>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They do not create pollution</a:t>
            </a:r>
          </a:p>
          <a:p>
            <a:pPr marL="609600" marR="0" lvl="0" indent="-609600" algn="l" defTabSz="914400" rtl="0" eaLnBrk="1" fontAlgn="auto" latinLnBrk="0" hangingPunct="1">
              <a:lnSpc>
                <a:spcPct val="100000"/>
              </a:lnSpc>
              <a:spcBef>
                <a:spcPct val="20000"/>
              </a:spcBef>
              <a:spcAft>
                <a:spcPts val="0"/>
              </a:spcAft>
              <a:buClr>
                <a:schemeClr val="accent3"/>
              </a:buClr>
              <a:buSzPct val="95000"/>
              <a:buFontTx/>
              <a:buAutoNum type="arabicPeriod"/>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They have long effective life</a:t>
            </a:r>
          </a:p>
          <a:p>
            <a:pPr marL="609600" marR="0" lvl="0" indent="-609600" algn="l" defTabSz="914400" rtl="0" eaLnBrk="1" fontAlgn="auto" latinLnBrk="0" hangingPunct="1">
              <a:lnSpc>
                <a:spcPct val="100000"/>
              </a:lnSpc>
              <a:spcBef>
                <a:spcPct val="20000"/>
              </a:spcBef>
              <a:spcAft>
                <a:spcPts val="0"/>
              </a:spcAft>
              <a:buClr>
                <a:schemeClr val="accent3"/>
              </a:buClr>
              <a:buSzPct val="95000"/>
              <a:buFontTx/>
              <a:buAutoNum type="arabicPeriod"/>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High reliable</a:t>
            </a:r>
          </a:p>
          <a:p>
            <a:pPr marL="609600" marR="0" lvl="0" indent="-609600" algn="l" defTabSz="914400" rtl="0" eaLnBrk="1" fontAlgn="auto" latinLnBrk="0" hangingPunct="1">
              <a:lnSpc>
                <a:spcPct val="100000"/>
              </a:lnSpc>
              <a:spcBef>
                <a:spcPct val="20000"/>
              </a:spcBef>
              <a:spcAft>
                <a:spcPts val="0"/>
              </a:spcAft>
              <a:buClr>
                <a:schemeClr val="accent3"/>
              </a:buClr>
              <a:buSzPct val="95000"/>
              <a:buFontTx/>
              <a:buAutoNum type="arabicPeriod"/>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High power to weight ratio so it is applicable in space application and roof loading</a:t>
            </a:r>
          </a:p>
          <a:p>
            <a:pPr marL="609600" marR="0" lvl="0" indent="-609600" algn="l" defTabSz="914400" rtl="0" eaLnBrk="1" fontAlgn="auto" latinLnBrk="0" hangingPunct="1">
              <a:lnSpc>
                <a:spcPct val="100000"/>
              </a:lnSpc>
              <a:spcBef>
                <a:spcPct val="20000"/>
              </a:spcBef>
              <a:spcAft>
                <a:spcPts val="0"/>
              </a:spcAft>
              <a:buClr>
                <a:schemeClr val="accent3"/>
              </a:buClr>
              <a:buSzPct val="95000"/>
              <a:buFontTx/>
              <a:buNone/>
              <a:tabLst/>
              <a:defRPr/>
            </a:pPr>
            <a:endPar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5EC1C8CB-BDF8-43F4-B95A-9D2B0DB4D1F4}"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457200" y="1295400"/>
            <a:ext cx="8229600" cy="4983163"/>
          </a:xfrm>
          <a:prstGeom prst="rect">
            <a:avLst/>
          </a:prstGeom>
        </p:spPr>
        <p:txBody>
          <a:bodyPr vert="horz">
            <a:normAutofit/>
          </a:bodyPr>
          <a:lstStyle/>
          <a:p>
            <a:pPr marL="609600" marR="0" lvl="0" indent="-609600" algn="l" defTabSz="914400" rtl="0" eaLnBrk="1" fontAlgn="auto" latinLnBrk="0" hangingPunct="1">
              <a:lnSpc>
                <a:spcPct val="80000"/>
              </a:lnSpc>
              <a:spcBef>
                <a:spcPct val="20000"/>
              </a:spcBef>
              <a:spcAft>
                <a:spcPts val="0"/>
              </a:spcAft>
              <a:buClr>
                <a:schemeClr val="accent3"/>
              </a:buClr>
              <a:buSzPct val="95000"/>
              <a:buFontTx/>
              <a:buAutoNum type="arabicPeriod"/>
              <a:tabLst/>
              <a:defRPr/>
            </a:pPr>
            <a:endPar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609600" marR="0" lvl="0" indent="-609600" algn="l" defTabSz="914400" rtl="0" eaLnBrk="1" fontAlgn="auto" latinLnBrk="0" hangingPunct="1">
              <a:lnSpc>
                <a:spcPct val="80000"/>
              </a:lnSpc>
              <a:spcBef>
                <a:spcPct val="20000"/>
              </a:spcBef>
              <a:spcAft>
                <a:spcPts val="0"/>
              </a:spcAft>
              <a:buClr>
                <a:schemeClr val="accent3"/>
              </a:buClr>
              <a:buSzPct val="95000"/>
              <a:buFontTx/>
              <a:buAutoNum type="arabicPeriod"/>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High capital cost</a:t>
            </a:r>
          </a:p>
          <a:p>
            <a:pPr marL="609600" marR="0" lvl="0" indent="-609600" algn="l" defTabSz="914400" rtl="0" eaLnBrk="1" fontAlgn="auto" latinLnBrk="0" hangingPunct="1">
              <a:lnSpc>
                <a:spcPct val="80000"/>
              </a:lnSpc>
              <a:spcBef>
                <a:spcPct val="20000"/>
              </a:spcBef>
              <a:spcAft>
                <a:spcPts val="0"/>
              </a:spcAft>
              <a:buClr>
                <a:schemeClr val="accent3"/>
              </a:buClr>
              <a:buSzPct val="95000"/>
              <a:buFontTx/>
              <a:buAutoNum type="arabicPeriod"/>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Storage battery is required at night when sun radiation is not available.</a:t>
            </a:r>
          </a:p>
          <a:p>
            <a:pPr marL="609600" marR="0" lvl="0" indent="-609600" algn="l" defTabSz="914400" rtl="0" eaLnBrk="1" fontAlgn="auto" latinLnBrk="0" hangingPunct="1">
              <a:lnSpc>
                <a:spcPct val="80000"/>
              </a:lnSpc>
              <a:spcBef>
                <a:spcPct val="20000"/>
              </a:spcBef>
              <a:spcAft>
                <a:spcPts val="0"/>
              </a:spcAft>
              <a:buClr>
                <a:schemeClr val="accent3"/>
              </a:buClr>
              <a:buSzPct val="95000"/>
              <a:buFontTx/>
              <a:buAutoNum type="arabicPeriod"/>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Power output is less.</a:t>
            </a:r>
          </a:p>
          <a:p>
            <a:pPr marL="609600" marR="0" lvl="0" indent="-609600" algn="l" defTabSz="914400" rtl="0" eaLnBrk="1" fontAlgn="auto" latinLnBrk="0" hangingPunct="1">
              <a:lnSpc>
                <a:spcPct val="80000"/>
              </a:lnSpc>
              <a:spcBef>
                <a:spcPct val="20000"/>
              </a:spcBef>
              <a:spcAft>
                <a:spcPts val="0"/>
              </a:spcAft>
              <a:buClr>
                <a:schemeClr val="accent3"/>
              </a:buClr>
              <a:buSzPct val="95000"/>
              <a:buFontTx/>
              <a:buNone/>
              <a:tabLst/>
              <a:defRPr/>
            </a:pPr>
            <a:endPar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609600" marR="0" lvl="0" indent="-609600" defTabSz="914400" rtl="0" eaLnBrk="1" fontAlgn="auto" latinLnBrk="0" hangingPunct="1">
              <a:lnSpc>
                <a:spcPct val="80000"/>
              </a:lnSpc>
              <a:spcBef>
                <a:spcPct val="20000"/>
              </a:spcBef>
              <a:spcAft>
                <a:spcPts val="0"/>
              </a:spcAft>
              <a:buClr>
                <a:schemeClr val="accent3"/>
              </a:buClr>
              <a:buSzPct val="95000"/>
              <a:buFontTx/>
              <a:buNone/>
              <a:tabLst/>
              <a:defRPr/>
            </a:pPr>
            <a:r>
              <a:rPr lang="en-US" sz="2400" b="1" dirty="0" smtClean="0">
                <a:solidFill>
                  <a:schemeClr val="tx2"/>
                </a:solidFill>
                <a:latin typeface="Times New Roman" pitchFamily="18" charset="0"/>
                <a:cs typeface="Times New Roman" pitchFamily="18" charset="0"/>
              </a:rPr>
              <a:t>Solutions</a:t>
            </a:r>
          </a:p>
          <a:p>
            <a:pPr marL="609600" marR="0" lvl="0" indent="-609600" defTabSz="914400" rtl="0" eaLnBrk="1" fontAlgn="auto" latinLnBrk="0" hangingPunct="1">
              <a:lnSpc>
                <a:spcPct val="80000"/>
              </a:lnSpc>
              <a:spcBef>
                <a:spcPct val="20000"/>
              </a:spcBef>
              <a:spcAft>
                <a:spcPts val="0"/>
              </a:spcAft>
              <a:buClr>
                <a:schemeClr val="accent3"/>
              </a:buClr>
              <a:buSzPct val="95000"/>
              <a:buFontTx/>
              <a:buNone/>
              <a:tabLst/>
              <a:defRPr/>
            </a:pPr>
            <a:endParaRPr kumimoji="0" lang="en-US" sz="2400" b="1" i="0" u="sng" strike="noStrike" kern="1200" cap="none" spc="0" normalizeH="0" baseline="0" noProof="0" dirty="0" smtClean="0">
              <a:ln>
                <a:noFill/>
              </a:ln>
              <a:solidFill>
                <a:schemeClr val="tx2"/>
              </a:solidFill>
              <a:effectLst/>
              <a:uLnTx/>
              <a:uFillTx/>
              <a:latin typeface="Times New Roman" pitchFamily="18" charset="0"/>
              <a:cs typeface="Times New Roman" pitchFamily="18" charset="0"/>
            </a:endParaRPr>
          </a:p>
          <a:p>
            <a:pPr marL="609600" marR="0" lvl="0" indent="-609600" algn="l" defTabSz="914400" rtl="0" eaLnBrk="1" fontAlgn="auto" latinLnBrk="0" hangingPunct="1">
              <a:lnSpc>
                <a:spcPct val="80000"/>
              </a:lnSpc>
              <a:spcBef>
                <a:spcPct val="20000"/>
              </a:spcBef>
              <a:spcAft>
                <a:spcPts val="0"/>
              </a:spcAft>
              <a:buClr>
                <a:schemeClr val="accent3"/>
              </a:buClr>
              <a:buSzPct val="95000"/>
              <a:buFont typeface="+mj-lt"/>
              <a:buAutoNum type="arabicPeriod"/>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These limitations can be overcome by improving the technology of manufacturing of solar cell and storage system</a:t>
            </a:r>
          </a:p>
          <a:p>
            <a:pPr marL="609600" marR="0" lvl="0" indent="-609600" algn="l" defTabSz="914400" rtl="0" eaLnBrk="1" fontAlgn="auto" latinLnBrk="0" hangingPunct="1">
              <a:lnSpc>
                <a:spcPct val="80000"/>
              </a:lnSpc>
              <a:spcBef>
                <a:spcPct val="20000"/>
              </a:spcBef>
              <a:spcAft>
                <a:spcPts val="0"/>
              </a:spcAft>
              <a:buClr>
                <a:schemeClr val="accent3"/>
              </a:buClr>
              <a:buSzPct val="95000"/>
              <a:buFont typeface="+mj-lt"/>
              <a:buAutoNum type="arabicPeriod"/>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Mass production can reduce the cost.</a:t>
            </a:r>
          </a:p>
          <a:p>
            <a:pPr marL="609600" marR="0" lvl="0" indent="-609600" algn="l" defTabSz="914400" rtl="0" eaLnBrk="1" fontAlgn="auto" latinLnBrk="0" hangingPunct="1">
              <a:lnSpc>
                <a:spcPct val="80000"/>
              </a:lnSpc>
              <a:spcBef>
                <a:spcPct val="20000"/>
              </a:spcBef>
              <a:spcAft>
                <a:spcPts val="0"/>
              </a:spcAft>
              <a:buClr>
                <a:schemeClr val="accent3"/>
              </a:buClr>
              <a:buSzPct val="95000"/>
              <a:buFont typeface="+mj-lt"/>
              <a:buAutoNum type="arabicPeriod"/>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Power output can be increased by using MPPT</a:t>
            </a:r>
          </a:p>
          <a:p>
            <a:pPr marL="609600" marR="0" lvl="0" indent="-609600" algn="l" defTabSz="914400" rtl="0" eaLnBrk="1" fontAlgn="auto" latinLnBrk="0" hangingPunct="1">
              <a:lnSpc>
                <a:spcPct val="80000"/>
              </a:lnSpc>
              <a:spcBef>
                <a:spcPct val="20000"/>
              </a:spcBef>
              <a:spcAft>
                <a:spcPts val="0"/>
              </a:spcAft>
              <a:buClr>
                <a:schemeClr val="accent3"/>
              </a:buClr>
              <a:buSzPct val="95000"/>
              <a:buFontTx/>
              <a:buNone/>
              <a:tabLst/>
              <a:defRPr/>
            </a:pPr>
            <a:endPar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609600" marR="0" lvl="0" indent="-609600" algn="l" defTabSz="914400" rtl="0" eaLnBrk="1" fontAlgn="auto" latinLnBrk="0" hangingPunct="1">
              <a:lnSpc>
                <a:spcPct val="80000"/>
              </a:lnSpc>
              <a:spcBef>
                <a:spcPct val="20000"/>
              </a:spcBef>
              <a:spcAft>
                <a:spcPts val="0"/>
              </a:spcAft>
              <a:buClr>
                <a:schemeClr val="accent3"/>
              </a:buClr>
              <a:buSzPct val="95000"/>
              <a:buFontTx/>
              <a:buNone/>
              <a:tabLst/>
              <a:defRPr/>
            </a:pPr>
            <a:endPar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p:txBody>
      </p:sp>
      <p:sp>
        <p:nvSpPr>
          <p:cNvPr id="7" name="Rectangle 2"/>
          <p:cNvSpPr>
            <a:spLocks noGrp="1" noChangeArrowheads="1"/>
          </p:cNvSpPr>
          <p:nvPr>
            <p:ph type="title"/>
          </p:nvPr>
        </p:nvSpPr>
        <p:spPr>
          <a:xfrm>
            <a:off x="457200" y="274638"/>
            <a:ext cx="8229600" cy="1143000"/>
          </a:xfrm>
        </p:spPr>
        <p:txBody>
          <a:bodyPr>
            <a:normAutofit/>
          </a:bodyPr>
          <a:lstStyle/>
          <a:p>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Limitations </a:t>
            </a:r>
            <a:endParaRPr lang="en-US" sz="2400" b="1" i="1"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5EC1C8CB-BDF8-43F4-B95A-9D2B0DB4D1F4}"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484</TotalTime>
  <Words>1074</Words>
  <Application>Microsoft Office PowerPoint</Application>
  <PresentationFormat>On-screen Show (4:3)</PresentationFormat>
  <Paragraphs>210</Paragraphs>
  <Slides>38</Slides>
  <Notes>1</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Flow</vt:lpstr>
      <vt:lpstr>ST.ANN’S COLLEGE OF ENGINEERING AND TECHNOLOGY          DEPARTMENT OF ELECTRCAL AND ELECTRONICS ENGINEERING  MAT LAB SIMULATION OF GRID CONNECTED PV SYSTEM USING HYSTERESIS CURRENT CONTROL INVERTER </vt:lpstr>
      <vt:lpstr>Contents </vt:lpstr>
      <vt:lpstr>      Abstract </vt:lpstr>
      <vt:lpstr>Introduction</vt:lpstr>
      <vt:lpstr>Examples of Renewable Energy Sources</vt:lpstr>
      <vt:lpstr>Slide 6</vt:lpstr>
      <vt:lpstr>PV technology classification</vt:lpstr>
      <vt:lpstr>             Advantages</vt:lpstr>
      <vt:lpstr>             Limitations </vt:lpstr>
      <vt:lpstr>Slide 10</vt:lpstr>
      <vt:lpstr>    Modeling of solar PV system   </vt:lpstr>
      <vt:lpstr>Mathematical Modeling of PV cell</vt:lpstr>
      <vt:lpstr>Slide 13</vt:lpstr>
      <vt:lpstr>Slide 14</vt:lpstr>
      <vt:lpstr>Simulink model of solar PV</vt:lpstr>
      <vt:lpstr>Electrical characteristics of BPSX 150 solar cell at 250C, 1000w/m2</vt:lpstr>
      <vt:lpstr> I-V characteristic for a PV cell at constant G= 1000W/m2 </vt:lpstr>
      <vt:lpstr>I-V characteristic for a PV cell at a constant temperature of 250C</vt:lpstr>
      <vt:lpstr>P-V characteristic for a PV cell at a constant temperature of 250C</vt:lpstr>
      <vt:lpstr>P-V characteristic for a PV cell at constant G= 1000W/m2</vt:lpstr>
      <vt:lpstr>Modeling of DC-DC boost converter  </vt:lpstr>
      <vt:lpstr>Modeling of DC-DC converter</vt:lpstr>
      <vt:lpstr>Slide 23</vt:lpstr>
      <vt:lpstr> Simulink Model of DC/DC Converter</vt:lpstr>
      <vt:lpstr> Output Voltage Waveform Of DC/DC Converter</vt:lpstr>
      <vt:lpstr>Duty ratio of DC/DC Converter</vt:lpstr>
      <vt:lpstr>Modeling of DC-AC Grid Connected Inverter </vt:lpstr>
      <vt:lpstr>Control Block</vt:lpstr>
      <vt:lpstr>HYSTRESIS CONTROL</vt:lpstr>
      <vt:lpstr>Slide 30</vt:lpstr>
      <vt:lpstr>Slide 31</vt:lpstr>
      <vt:lpstr>Slide 32</vt:lpstr>
      <vt:lpstr>Output Voltage of Grid-Connected Inverter</vt:lpstr>
      <vt:lpstr>Slide 34</vt:lpstr>
      <vt:lpstr> % of Total Harmonic Distortion (THD)</vt:lpstr>
      <vt:lpstr>                conclusion</vt:lpstr>
      <vt:lpstr>        References</vt:lpstr>
      <vt:lpstr>Slide 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MATLAB SIMULATION OF GRID-CONNECTED PV SYSTEM USING HYSTERSIS CURRENT CONTROL INVERTER</dc:title>
  <dc:creator>sravan</dc:creator>
  <cp:lastModifiedBy>lenovo</cp:lastModifiedBy>
  <cp:revision>110</cp:revision>
  <dcterms:created xsi:type="dcterms:W3CDTF">2014-01-24T20:31:16Z</dcterms:created>
  <dcterms:modified xsi:type="dcterms:W3CDTF">2014-04-25T03:55:16Z</dcterms:modified>
</cp:coreProperties>
</file>