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82" r:id="rId3"/>
    <p:sldId id="297" r:id="rId4"/>
    <p:sldId id="299" r:id="rId5"/>
    <p:sldId id="300" r:id="rId6"/>
    <p:sldId id="301" r:id="rId7"/>
    <p:sldId id="302" r:id="rId8"/>
    <p:sldId id="303" r:id="rId9"/>
    <p:sldId id="295" r:id="rId10"/>
    <p:sldId id="296" r:id="rId11"/>
    <p:sldId id="289" r:id="rId12"/>
    <p:sldId id="285" r:id="rId13"/>
    <p:sldId id="284" r:id="rId14"/>
    <p:sldId id="286" r:id="rId15"/>
    <p:sldId id="287" r:id="rId16"/>
    <p:sldId id="293" r:id="rId17"/>
    <p:sldId id="312" r:id="rId18"/>
    <p:sldId id="320" r:id="rId19"/>
    <p:sldId id="319" r:id="rId20"/>
    <p:sldId id="316" r:id="rId21"/>
    <p:sldId id="317" r:id="rId22"/>
    <p:sldId id="318" r:id="rId23"/>
    <p:sldId id="298" r:id="rId24"/>
    <p:sldId id="305"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89" autoAdjust="0"/>
    <p:restoredTop sz="94624" autoAdjust="0"/>
  </p:normalViewPr>
  <p:slideViewPr>
    <p:cSldViewPr>
      <p:cViewPr varScale="1">
        <p:scale>
          <a:sx n="69" d="100"/>
          <a:sy n="69" d="100"/>
        </p:scale>
        <p:origin x="-498" y="-102"/>
      </p:cViewPr>
      <p:guideLst>
        <p:guide orient="horz" pos="2160"/>
        <p:guide pos="2880"/>
      </p:guideLst>
    </p:cSldViewPr>
  </p:slideViewPr>
  <p:outlineViewPr>
    <p:cViewPr>
      <p:scale>
        <a:sx n="33" d="100"/>
        <a:sy n="33" d="100"/>
      </p:scale>
      <p:origin x="0" y="180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4FADD-AFD9-43B1-B38C-F8B1826BF0E2}" type="datetimeFigureOut">
              <a:rPr lang="en-US" smtClean="0"/>
              <a:pPr/>
              <a:t>4/24/2014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C5DB0-2F3C-4A74-9461-CED0738753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C5DB0-2F3C-4A74-9461-CED0738753A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7CA84B-270C-41AC-A1E8-3752853E0EE6}" type="datetime1">
              <a:rPr lang="en-US" smtClean="0"/>
              <a:pPr/>
              <a:t>4/24/2014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C74F1-4220-4C34-ADAC-36466B8577B4}" type="datetime1">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4CF07D-D1BF-41CE-BD9B-87956D035C34}" type="datetime1">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0A8E0E-CD4E-4B20-860C-D64F9078688E}" type="datetime1">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89D15C-F95B-4641-AF79-B224C3AED513}" type="datetime1">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9C65D9-4E24-4AAE-8CA9-9BDECEEB67F9}" type="datetime1">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265BA4-4593-4FD1-B244-78122367B220}" type="datetime1">
              <a:rPr lang="en-US" smtClean="0"/>
              <a:pPr/>
              <a:t>4/24/2014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18146C-CBD9-4F0E-89D3-F79415DB5AB8}" type="datetime1">
              <a:rPr lang="en-US" smtClean="0"/>
              <a:pPr/>
              <a:t>4/24/2014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FB2BA-F4CF-4D5A-B828-63292E182999}" type="datetime1">
              <a:rPr lang="en-US" smtClean="0"/>
              <a:pPr/>
              <a:t>4/24/2014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A8132C-8E48-4845-B665-D897D4B98556}" type="datetime1">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C07EBC-A61E-45FF-B592-974FE6E57A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8E52FA-38A3-4D67-BA44-182228A44A79}" type="datetime1">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FC07EBC-A61E-45FF-B592-974FE6E57A4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30FEDE4-A907-4E15-AA89-E4C124B46FB5}" type="datetime1">
              <a:rPr lang="en-US" smtClean="0"/>
              <a:pPr/>
              <a:t>4/24/2014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FC07EBC-A61E-45FF-B592-974FE6E57A4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8991600" cy="1066800"/>
          </a:xfrm>
        </p:spPr>
        <p:txBody>
          <a:bodyPr>
            <a:normAutofit/>
          </a:bodyPr>
          <a:lstStyle/>
          <a:p>
            <a:pPr algn="ctr"/>
            <a:r>
              <a:rPr lang="en-US" sz="3000" dirty="0" smtClean="0"/>
              <a:t>ST.ANN’S COLLEGE OF ENGINEERING</a:t>
            </a:r>
            <a:r>
              <a:rPr lang="en-US" sz="3000" baseline="0" dirty="0" smtClean="0"/>
              <a:t> AND TECHNOLOGY CHIRALA</a:t>
            </a:r>
            <a:endParaRPr lang="en-US" sz="3000" dirty="0"/>
          </a:p>
        </p:txBody>
      </p:sp>
      <p:sp>
        <p:nvSpPr>
          <p:cNvPr id="3" name="Subtitle 2"/>
          <p:cNvSpPr>
            <a:spLocks noGrp="1"/>
          </p:cNvSpPr>
          <p:nvPr>
            <p:ph type="subTitle" idx="1"/>
          </p:nvPr>
        </p:nvSpPr>
        <p:spPr>
          <a:xfrm>
            <a:off x="457200" y="1447800"/>
            <a:ext cx="7854696" cy="5105400"/>
          </a:xfrm>
        </p:spPr>
        <p:txBody>
          <a:bodyPr>
            <a:normAutofit/>
          </a:bodyPr>
          <a:lstStyle/>
          <a:p>
            <a:pPr>
              <a:buFont typeface="Arial" pitchFamily="34" charset="0"/>
              <a:buNone/>
            </a:pPr>
            <a:r>
              <a:rPr lang="en-US" sz="1800" dirty="0" smtClean="0">
                <a:solidFill>
                  <a:srgbClr val="FFFF00"/>
                </a:solidFill>
              </a:rPr>
              <a:t>DEPARTEMENT OF ELECTRICAL AND ELECTRONIC ENGINEERING</a:t>
            </a:r>
          </a:p>
          <a:p>
            <a:pPr algn="ctr">
              <a:buFont typeface="Arial" pitchFamily="34" charset="0"/>
              <a:buNone/>
            </a:pPr>
            <a:r>
              <a:rPr lang="en-US" sz="2400" dirty="0" smtClean="0">
                <a:solidFill>
                  <a:srgbClr val="FFFF00"/>
                </a:solidFill>
              </a:rPr>
              <a:t>BATCH NO:1</a:t>
            </a:r>
          </a:p>
          <a:p>
            <a:pPr algn="ctr">
              <a:buFont typeface="Arial" pitchFamily="34" charset="0"/>
              <a:buNone/>
            </a:pPr>
            <a:r>
              <a:rPr lang="en-US" sz="2800" dirty="0" smtClean="0">
                <a:solidFill>
                  <a:schemeClr val="bg1">
                    <a:lumMod val="95000"/>
                    <a:lumOff val="5000"/>
                  </a:schemeClr>
                </a:solidFill>
              </a:rPr>
              <a:t>MATHEMATICAL  MODELLING  AND  SPEED CONTROL OF PERMANENT  MAGNET  SYNCHRONOUS MACHINE</a:t>
            </a:r>
          </a:p>
          <a:p>
            <a:pPr algn="l"/>
            <a:r>
              <a:rPr lang="en-US" sz="2000" dirty="0" smtClean="0">
                <a:solidFill>
                  <a:srgbClr val="C00000"/>
                </a:solidFill>
              </a:rPr>
              <a:t>PROJECT ASSOCIATES:</a:t>
            </a:r>
          </a:p>
          <a:p>
            <a:pPr algn="l"/>
            <a:r>
              <a:rPr lang="en-US" sz="2000" dirty="0" smtClean="0">
                <a:solidFill>
                  <a:srgbClr val="FFFF00"/>
                </a:solidFill>
              </a:rPr>
              <a:t>V.N.V.YAMUNA(10F01A02B3)</a:t>
            </a:r>
          </a:p>
          <a:p>
            <a:pPr algn="l"/>
            <a:r>
              <a:rPr lang="en-US" sz="2000" dirty="0" smtClean="0">
                <a:solidFill>
                  <a:srgbClr val="FFFF00"/>
                </a:solidFill>
              </a:rPr>
              <a:t>N.LALITHA KUMARI(11JD5A0204)</a:t>
            </a:r>
          </a:p>
          <a:p>
            <a:pPr algn="l"/>
            <a:r>
              <a:rPr lang="en-US" sz="2000" dirty="0" smtClean="0">
                <a:solidFill>
                  <a:srgbClr val="FFFF00"/>
                </a:solidFill>
              </a:rPr>
              <a:t>G.SRIKANTH(11F05A0209)</a:t>
            </a:r>
          </a:p>
          <a:p>
            <a:pPr algn="l"/>
            <a:r>
              <a:rPr lang="en-US" sz="2000" dirty="0" smtClean="0">
                <a:solidFill>
                  <a:srgbClr val="FFFF00"/>
                </a:solidFill>
              </a:rPr>
              <a:t>M.HARSHAVARDHAN(08F01A240)</a:t>
            </a:r>
          </a:p>
          <a:p>
            <a:pPr algn="ctr"/>
            <a:r>
              <a:rPr lang="en-US" sz="2000" dirty="0" smtClean="0">
                <a:solidFill>
                  <a:srgbClr val="FFFF00"/>
                </a:solidFill>
              </a:rPr>
              <a:t>        </a:t>
            </a:r>
            <a:r>
              <a:rPr lang="en-US" sz="2000" dirty="0" smtClean="0">
                <a:solidFill>
                  <a:srgbClr val="C00000"/>
                </a:solidFill>
              </a:rPr>
              <a:t>PROJECT GUIDE                            HEAD OF THE DEPARTEMENT</a:t>
            </a:r>
          </a:p>
          <a:p>
            <a:pPr algn="ctr"/>
            <a:r>
              <a:rPr lang="en-US" sz="2000" dirty="0" smtClean="0">
                <a:solidFill>
                  <a:srgbClr val="FFFF00"/>
                </a:solidFill>
              </a:rPr>
              <a:t>      MR. A.PAVANKUMAR                                MR. S.V.D.ANIL KUMAR</a:t>
            </a:r>
          </a:p>
          <a:p>
            <a:pPr algn="ctr"/>
            <a:r>
              <a:rPr lang="en-US" sz="2000" dirty="0" smtClean="0">
                <a:solidFill>
                  <a:srgbClr val="FFFF00"/>
                </a:solidFill>
              </a:rPr>
              <a:t>       ASSISTANT PROFESSOR                          ASSOCIATE PROFESSOR</a:t>
            </a:r>
            <a:endParaRPr lang="en-US" sz="2000" dirty="0">
              <a:solidFill>
                <a:srgbClr val="FFFF00"/>
              </a:solidFill>
            </a:endParaRPr>
          </a:p>
        </p:txBody>
      </p:sp>
      <p:sp>
        <p:nvSpPr>
          <p:cNvPr id="4" name="Slide Number Placeholder 3"/>
          <p:cNvSpPr>
            <a:spLocks noGrp="1"/>
          </p:cNvSpPr>
          <p:nvPr>
            <p:ph type="sldNum" sz="quarter" idx="12"/>
          </p:nvPr>
        </p:nvSpPr>
        <p:spPr/>
        <p:txBody>
          <a:bodyPr/>
          <a:lstStyle/>
          <a:p>
            <a:fld id="{0FC07EBC-A61E-45FF-B592-974FE6E57A4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pPr algn="ctr"/>
            <a:r>
              <a:rPr lang="en-US" sz="2800" dirty="0" smtClean="0"/>
              <a:t>REFERENCE CURRENTS GENERATION</a:t>
            </a:r>
            <a:endParaRPr lang="en-US" sz="2800" dirty="0"/>
          </a:p>
        </p:txBody>
      </p:sp>
      <p:pic>
        <p:nvPicPr>
          <p:cNvPr id="5122" name="Picture 2"/>
          <p:cNvPicPr>
            <a:picLocks noChangeAspect="1" noChangeArrowheads="1"/>
          </p:cNvPicPr>
          <p:nvPr/>
        </p:nvPicPr>
        <p:blipFill>
          <a:blip r:embed="rId2"/>
          <a:srcRect/>
          <a:stretch>
            <a:fillRect/>
          </a:stretch>
        </p:blipFill>
        <p:spPr bwMode="auto">
          <a:xfrm>
            <a:off x="1447800" y="1462088"/>
            <a:ext cx="6248400" cy="432911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FC07EBC-A61E-45FF-B592-974FE6E57A4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VOLTAGE SOURCE INVERTER</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600200" y="1371600"/>
            <a:ext cx="6400800" cy="518160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FC07EBC-A61E-45FF-B592-974FE6E57A4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fontScale="90000"/>
          </a:bodyPr>
          <a:lstStyle/>
          <a:p>
            <a:r>
              <a:rPr lang="en-US" dirty="0" smtClean="0"/>
              <a:t/>
            </a:r>
            <a:br>
              <a:rPr lang="en-US" dirty="0" smtClean="0"/>
            </a:br>
            <a:r>
              <a:rPr lang="en-US" dirty="0" smtClean="0"/>
              <a:t/>
            </a:r>
            <a:br>
              <a:rPr lang="en-US" dirty="0" smtClean="0"/>
            </a:br>
            <a:r>
              <a:rPr lang="en-US" dirty="0" smtClean="0"/>
              <a:t>VOLTAGE SOURCE INVERTER:</a:t>
            </a:r>
            <a:br>
              <a:rPr lang="en-US" dirty="0" smtClean="0"/>
            </a:br>
            <a:endParaRPr lang="en-US" dirty="0"/>
          </a:p>
        </p:txBody>
      </p:sp>
      <p:sp>
        <p:nvSpPr>
          <p:cNvPr id="3" name="Content Placeholder 2"/>
          <p:cNvSpPr>
            <a:spLocks noGrp="1"/>
          </p:cNvSpPr>
          <p:nvPr>
            <p:ph idx="1"/>
          </p:nvPr>
        </p:nvSpPr>
        <p:spPr/>
        <p:txBody>
          <a:bodyPr/>
          <a:lstStyle/>
          <a:p>
            <a:r>
              <a:rPr lang="en-US" dirty="0" smtClean="0"/>
              <a:t>VOLTAGE SOURCE INVERTER  ARE DEVICES THAT CONVERTS DC TO AC SUPPLY.</a:t>
            </a:r>
          </a:p>
          <a:p>
            <a:r>
              <a:rPr lang="en-US" dirty="0" smtClean="0"/>
              <a:t>VSI COMMONLY USED IN ADJUSTABLE SPEED DRIVES.</a:t>
            </a:r>
          </a:p>
          <a:p>
            <a:r>
              <a:rPr lang="en-US" dirty="0" smtClean="0"/>
              <a:t>IGBTS ARE USED IN THESE VSI. </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ctr"/>
            <a:r>
              <a:rPr lang="en-US" sz="4000" dirty="0" smtClean="0"/>
              <a:t>INSULATED  GATE BIPOLAR TRANSISTOR</a:t>
            </a:r>
            <a:endParaRPr lang="en-US" sz="4000" dirty="0"/>
          </a:p>
        </p:txBody>
      </p:sp>
      <p:sp>
        <p:nvSpPr>
          <p:cNvPr id="3" name="Content Placeholder 2"/>
          <p:cNvSpPr>
            <a:spLocks noGrp="1"/>
          </p:cNvSpPr>
          <p:nvPr>
            <p:ph idx="1"/>
          </p:nvPr>
        </p:nvSpPr>
        <p:spPr/>
        <p:txBody>
          <a:bodyPr/>
          <a:lstStyle/>
          <a:p>
            <a:r>
              <a:rPr lang="en-US" dirty="0" smtClean="0"/>
              <a:t>IT POSSES SELF </a:t>
            </a:r>
            <a:r>
              <a:rPr lang="en-US" dirty="0" smtClean="0"/>
              <a:t>TURN OFF </a:t>
            </a:r>
            <a:r>
              <a:rPr lang="en-US" dirty="0" smtClean="0"/>
              <a:t>CAPABILITY.</a:t>
            </a:r>
          </a:p>
          <a:p>
            <a:r>
              <a:rPr lang="en-US" dirty="0" smtClean="0"/>
              <a:t>IN IGBT TURN ON LOSSES ARE LESS.</a:t>
            </a:r>
          </a:p>
          <a:p>
            <a:r>
              <a:rPr lang="en-US" dirty="0" smtClean="0"/>
              <a:t>IT IS MANILY USED FOR MEDIUM POWER APPLICATION.  </a:t>
            </a:r>
          </a:p>
          <a:p>
            <a:r>
              <a:rPr lang="en-US" dirty="0" smtClean="0"/>
              <a:t>APPLICATIONS OF IGBT:</a:t>
            </a:r>
          </a:p>
          <a:p>
            <a:r>
              <a:rPr lang="en-US" dirty="0" smtClean="0"/>
              <a:t>CHOPPERS</a:t>
            </a:r>
          </a:p>
          <a:p>
            <a:r>
              <a:rPr lang="en-US" dirty="0" smtClean="0"/>
              <a:t>UPS</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dirty="0" smtClean="0"/>
              <a:t>MODES OF OPERATION</a:t>
            </a:r>
            <a:endParaRPr lang="en-US" sz="4000" dirty="0"/>
          </a:p>
        </p:txBody>
      </p:sp>
      <p:sp>
        <p:nvSpPr>
          <p:cNvPr id="3" name="Content Placeholder 2"/>
          <p:cNvSpPr>
            <a:spLocks noGrp="1"/>
          </p:cNvSpPr>
          <p:nvPr>
            <p:ph idx="1"/>
          </p:nvPr>
        </p:nvSpPr>
        <p:spPr/>
        <p:txBody>
          <a:bodyPr/>
          <a:lstStyle/>
          <a:p>
            <a:r>
              <a:rPr lang="en-US" dirty="0" smtClean="0"/>
              <a:t>CONSTANT TORQUE OPERATION:CONSTANT  TORQUE OPERATION IS USED WHEN DESIRED SPEED IS LESS THAN REFERANCE SPEED.</a:t>
            </a:r>
          </a:p>
          <a:p>
            <a:r>
              <a:rPr lang="en-US" dirty="0" smtClean="0"/>
              <a:t>CONSTANT POWER OPERATION:CONSTANT POWER OPERATION IS USED WHEN DESIRED SPEED IS ABOVE RATED SPEED.</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PI CONTROLLER</a:t>
            </a:r>
            <a:br>
              <a:rPr lang="en-US" dirty="0" smtClean="0"/>
            </a:br>
            <a:endParaRPr lang="en-US" dirty="0"/>
          </a:p>
        </p:txBody>
      </p:sp>
      <p:sp>
        <p:nvSpPr>
          <p:cNvPr id="3" name="Content Placeholder 2"/>
          <p:cNvSpPr>
            <a:spLocks noGrp="1"/>
          </p:cNvSpPr>
          <p:nvPr>
            <p:ph idx="1"/>
          </p:nvPr>
        </p:nvSpPr>
        <p:spPr/>
        <p:txBody>
          <a:bodyPr/>
          <a:lstStyle/>
          <a:p>
            <a:r>
              <a:rPr lang="en-US" dirty="0" smtClean="0"/>
              <a:t>PI CONTROLLER IS USED TO REDUCE STEADY STATE ERROR.</a:t>
            </a:r>
          </a:p>
          <a:p>
            <a:r>
              <a:rPr lang="en-US" dirty="0" smtClean="0"/>
              <a:t>PI CONTROLLER INTRODUCE A ZERO IN THE SYSTEM AND INCREASE THE ORDER BY ONE.</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FLUX WEAKING CONTROLLER</a:t>
            </a:r>
            <a:endParaRPr lang="en-US" dirty="0"/>
          </a:p>
        </p:txBody>
      </p:sp>
      <p:pic>
        <p:nvPicPr>
          <p:cNvPr id="7170" name="Picture 2"/>
          <p:cNvPicPr>
            <a:picLocks noChangeAspect="1" noChangeArrowheads="1"/>
          </p:cNvPicPr>
          <p:nvPr/>
        </p:nvPicPr>
        <p:blipFill>
          <a:blip r:embed="rId2"/>
          <a:srcRect/>
          <a:stretch>
            <a:fillRect/>
          </a:stretch>
        </p:blipFill>
        <p:spPr bwMode="auto">
          <a:xfrm>
            <a:off x="1647825" y="1938338"/>
            <a:ext cx="5848350" cy="392906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FC07EBC-A61E-45FF-B592-974FE6E57A4B}"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Pulses to IGBT(VOLTAGE VS TIME)</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17</a:t>
            </a:fld>
            <a:endParaRPr lang="en-US" dirty="0"/>
          </a:p>
        </p:txBody>
      </p:sp>
      <p:sp>
        <p:nvSpPr>
          <p:cNvPr id="5" name="Content Placeholder 4"/>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381000" y="1752600"/>
            <a:ext cx="7115175"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REFERANCE CURRENTS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459734" y="1935163"/>
            <a:ext cx="6224531" cy="438943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FC07EBC-A61E-45FF-B592-974FE6E57A4B}"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VOLTAGES</a:t>
            </a:r>
            <a:endParaRPr lang="en-US" dirty="0"/>
          </a:p>
        </p:txBody>
      </p:sp>
      <p:sp>
        <p:nvSpPr>
          <p:cNvPr id="5" name="Slide Number Placeholder 4"/>
          <p:cNvSpPr>
            <a:spLocks noGrp="1"/>
          </p:cNvSpPr>
          <p:nvPr>
            <p:ph type="sldNum" sz="quarter" idx="12"/>
          </p:nvPr>
        </p:nvSpPr>
        <p:spPr/>
        <p:txBody>
          <a:bodyPr/>
          <a:lstStyle/>
          <a:p>
            <a:fld id="{0FC07EBC-A61E-45FF-B592-974FE6E57A4B}" type="slidenum">
              <a:rPr lang="en-US" smtClean="0"/>
              <a:pPr/>
              <a:t>19</a:t>
            </a:fld>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47800" y="2438400"/>
            <a:ext cx="6248400"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a:xfrm>
            <a:off x="381000" y="1828800"/>
            <a:ext cx="7924800" cy="4343400"/>
          </a:xfrm>
        </p:spPr>
        <p:txBody>
          <a:bodyPr>
            <a:normAutofit/>
          </a:bodyPr>
          <a:lstStyle/>
          <a:p>
            <a:pPr marL="1154430" lvl="2" indent="-514350" algn="just">
              <a:buNone/>
            </a:pPr>
            <a:r>
              <a:rPr lang="en-US" dirty="0" smtClean="0"/>
              <a:t>        This project deals with the detailed mathematical modeling and speed control of permanent magnet synchronous motor drive system using mat lab/</a:t>
            </a:r>
            <a:r>
              <a:rPr lang="en-US" dirty="0" err="1" smtClean="0"/>
              <a:t>simulink</a:t>
            </a:r>
            <a:r>
              <a:rPr lang="en-US" dirty="0" smtClean="0"/>
              <a:t>. In PMSM the conventional electro magnetic field poles are replaced by permanent magnets in rotor. A closed loop control system with a proportional integral (PI) controller in the speed loop has been designed to operate in constant torque and flux weakening regions. Pulse width modulation control scheme associated with pi controller has been used to reduce the steady state error and total harmonic distortion.PMSM has many applications like automotive and industrial automation including traction and robotics.</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RATED SPEED</a:t>
            </a:r>
            <a:endParaRPr lang="en-US" dirty="0"/>
          </a:p>
        </p:txBody>
      </p:sp>
      <p:sp>
        <p:nvSpPr>
          <p:cNvPr id="5" name="Slide Number Placeholder 4"/>
          <p:cNvSpPr>
            <a:spLocks noGrp="1"/>
          </p:cNvSpPr>
          <p:nvPr>
            <p:ph type="sldNum" sz="quarter" idx="12"/>
          </p:nvPr>
        </p:nvSpPr>
        <p:spPr/>
        <p:txBody>
          <a:bodyPr/>
          <a:lstStyle/>
          <a:p>
            <a:fld id="{0FC07EBC-A61E-45FF-B592-974FE6E57A4B}" type="slidenum">
              <a:rPr lang="en-US" smtClean="0"/>
              <a:pPr/>
              <a:t>20</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94873" y="1935163"/>
            <a:ext cx="495425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ABOVE RATED SPEED</a:t>
            </a:r>
            <a:endParaRPr lang="en-US" dirty="0"/>
          </a:p>
        </p:txBody>
      </p:sp>
      <p:sp>
        <p:nvSpPr>
          <p:cNvPr id="5" name="Slide Number Placeholder 4"/>
          <p:cNvSpPr>
            <a:spLocks noGrp="1"/>
          </p:cNvSpPr>
          <p:nvPr>
            <p:ph type="sldNum" sz="quarter" idx="12"/>
          </p:nvPr>
        </p:nvSpPr>
        <p:spPr/>
        <p:txBody>
          <a:bodyPr/>
          <a:lstStyle/>
          <a:p>
            <a:fld id="{0FC07EBC-A61E-45FF-B592-974FE6E57A4B}" type="slidenum">
              <a:rPr lang="en-US" smtClean="0"/>
              <a:pPr/>
              <a:t>21</a:t>
            </a:fld>
            <a:endParaRPr lang="en-US" dirty="0"/>
          </a:p>
        </p:txBody>
      </p:sp>
      <p:pic>
        <p:nvPicPr>
          <p:cNvPr id="2052" name="Picture 4"/>
          <p:cNvPicPr>
            <a:picLocks noGrp="1" noChangeAspect="1" noChangeArrowheads="1"/>
          </p:cNvPicPr>
          <p:nvPr>
            <p:ph idx="1"/>
          </p:nvPr>
        </p:nvPicPr>
        <p:blipFill>
          <a:blip r:embed="rId2"/>
          <a:srcRect/>
          <a:stretch>
            <a:fillRect/>
          </a:stretch>
        </p:blipFill>
        <p:spPr bwMode="auto">
          <a:xfrm>
            <a:off x="2094873" y="1935163"/>
            <a:ext cx="495425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sz="5100" b="1" dirty="0" smtClean="0"/>
              <a:t>                A SPEED CONTROLLER HAS BEEN DESIGNED SUCCESSFULLY FOR CLOSED LOOP OPERATION  OF THE PMSM DRIVE SYSTEM SO THAT THE MOTOR RUNS AT THE COMMANDED SPEED(OR)REFERENCE SPEED. </a:t>
            </a:r>
          </a:p>
          <a:p>
            <a:pPr>
              <a:buNone/>
            </a:pPr>
            <a:r>
              <a:rPr lang="en-US" sz="5100" b="1" dirty="0" smtClean="0"/>
              <a:t>               THE SIMULATED SYSTEM HAS A FAST RESPONSE WITH PRACTICALLY ZERO STEADY STATE ERROR THUS VALIDATING THE DESIGN OF SPEED CONTROLLER</a:t>
            </a:r>
            <a:endParaRPr lang="en-US" sz="5100" dirty="0" smtClean="0"/>
          </a:p>
          <a:p>
            <a:pPr>
              <a:buNone/>
            </a:pPr>
            <a:r>
              <a:rPr lang="en-US" sz="5100" b="1" dirty="0" smtClean="0"/>
              <a:t>                 CONSTANT TORQUE METHOD IS USED FOR BELOW RATED SPEED FLUX WEAKENING METHOD IS USED FOR ABOVE RATED SPEED.</a:t>
            </a:r>
            <a:endParaRPr lang="en-US" sz="5100" dirty="0" smtClean="0"/>
          </a:p>
          <a:p>
            <a:pPr>
              <a:buNone/>
            </a:pPr>
            <a:r>
              <a:rPr lang="en-US" sz="5100" b="1" dirty="0" smtClean="0"/>
              <a:t> </a:t>
            </a:r>
            <a:endParaRPr lang="en-US" sz="5100" dirty="0" smtClean="0"/>
          </a:p>
          <a:p>
            <a:pPr>
              <a:buNone/>
            </a:pPr>
            <a:endParaRPr lang="en-US" sz="5100" dirty="0" smtClean="0"/>
          </a:p>
          <a:p>
            <a:pPr>
              <a:buNone/>
            </a:pPr>
            <a:r>
              <a:rPr lang="en-US" sz="5100" b="1" dirty="0" smtClean="0"/>
              <a:t> </a:t>
            </a:r>
            <a:endParaRPr lang="en-US" sz="5100" dirty="0" smtClean="0"/>
          </a:p>
          <a:p>
            <a:pPr>
              <a:buNone/>
            </a:pPr>
            <a:r>
              <a:rPr lang="en-US" sz="5100" b="1" dirty="0" smtClean="0"/>
              <a:t> </a:t>
            </a:r>
            <a:endParaRPr lang="en-US" sz="5100" dirty="0" smtClean="0"/>
          </a:p>
          <a:p>
            <a:pPr>
              <a:buNone/>
            </a:pPr>
            <a:r>
              <a:rPr lang="en-US" b="1" dirty="0" smtClean="0"/>
              <a:t> </a:t>
            </a:r>
            <a:endParaRPr lang="en-US" dirty="0" smtClean="0"/>
          </a:p>
          <a:p>
            <a:pPr>
              <a:buNone/>
            </a:pPr>
            <a:r>
              <a:rPr lang="en-US" b="1" dirty="0" smtClean="0"/>
              <a:t> </a:t>
            </a:r>
            <a:endParaRPr lang="en-US" dirty="0" smtClean="0"/>
          </a:p>
          <a:p>
            <a:pPr>
              <a:buNone/>
            </a:pPr>
            <a:r>
              <a:rPr lang="en-US" b="1" dirty="0" smtClean="0"/>
              <a:t> </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REFERANCE PAPERS</a:t>
            </a:r>
            <a:endParaRPr lang="en-US" dirty="0"/>
          </a:p>
        </p:txBody>
      </p:sp>
      <p:sp>
        <p:nvSpPr>
          <p:cNvPr id="3" name="Content Placeholder 2"/>
          <p:cNvSpPr>
            <a:spLocks noGrp="1"/>
          </p:cNvSpPr>
          <p:nvPr>
            <p:ph idx="1"/>
          </p:nvPr>
        </p:nvSpPr>
        <p:spPr/>
        <p:txBody>
          <a:bodyPr/>
          <a:lstStyle/>
          <a:p>
            <a:pPr>
              <a:buNone/>
            </a:pPr>
            <a:r>
              <a:rPr lang="en-US" dirty="0" smtClean="0"/>
              <a:t>1.”Mathematical modelling and simulation of permanent syncronous motor”,by siva gangadhararao venna in international journal of advanced research in Eletrical,Electronics and Instrumentation Engineering</a:t>
            </a:r>
          </a:p>
          <a:p>
            <a:pPr>
              <a:buNone/>
            </a:pPr>
            <a:r>
              <a:rPr lang="en-US" dirty="0" smtClean="0"/>
              <a:t>    vol2,issue8,august2013.</a:t>
            </a:r>
          </a:p>
          <a:p>
            <a:pPr>
              <a:buNone/>
            </a:pPr>
            <a:r>
              <a:rPr lang="en-US" dirty="0" smtClean="0"/>
              <a:t>2.R.krishnan,”Electric motor drives modeling,analysis and control”,prentice hall,2001.</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7200" dirty="0" smtClean="0">
                <a:solidFill>
                  <a:srgbClr val="C00000"/>
                </a:solidFill>
              </a:rPr>
              <a:t>THANK U</a:t>
            </a:r>
            <a:endParaRPr lang="en-US" sz="7200" dirty="0">
              <a:solidFill>
                <a:srgbClr val="C00000"/>
              </a:solidFill>
            </a:endParaRPr>
          </a:p>
        </p:txBody>
      </p:sp>
      <p:sp>
        <p:nvSpPr>
          <p:cNvPr id="4" name="Slide Number Placeholder 3"/>
          <p:cNvSpPr>
            <a:spLocks noGrp="1"/>
          </p:cNvSpPr>
          <p:nvPr>
            <p:ph type="sldNum" sz="quarter" idx="12"/>
          </p:nvPr>
        </p:nvSpPr>
        <p:spPr/>
        <p:txBody>
          <a:bodyPr/>
          <a:lstStyle/>
          <a:p>
            <a:fld id="{0FC07EBC-A61E-45FF-B592-974FE6E57A4B}"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7200" dirty="0" smtClean="0">
                <a:solidFill>
                  <a:srgbClr val="C00000"/>
                </a:solidFill>
              </a:rPr>
              <a:t>QUIRES</a:t>
            </a:r>
            <a:endParaRPr lang="en-US" sz="7200" dirty="0">
              <a:solidFill>
                <a:srgbClr val="C00000"/>
              </a:solidFill>
            </a:endParaRPr>
          </a:p>
        </p:txBody>
      </p:sp>
      <p:sp>
        <p:nvSpPr>
          <p:cNvPr id="4" name="Slide Number Placeholder 3"/>
          <p:cNvSpPr>
            <a:spLocks noGrp="1"/>
          </p:cNvSpPr>
          <p:nvPr>
            <p:ph type="sldNum" sz="quarter" idx="12"/>
          </p:nvPr>
        </p:nvSpPr>
        <p:spPr/>
        <p:txBody>
          <a:bodyPr/>
          <a:lstStyle/>
          <a:p>
            <a:fld id="{0FC07EBC-A61E-45FF-B592-974FE6E57A4B}" type="slidenum">
              <a:rPr lang="en-US" smtClean="0"/>
              <a:pPr/>
              <a:t>25</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ELETRIC TRACTION</a:t>
            </a:r>
          </a:p>
          <a:p>
            <a:r>
              <a:rPr lang="en-US" dirty="0" smtClean="0"/>
              <a:t>ROBOTICS</a:t>
            </a:r>
          </a:p>
          <a:p>
            <a:r>
              <a:rPr lang="en-US" dirty="0" smtClean="0"/>
              <a:t>BIO MEDICAL</a:t>
            </a:r>
          </a:p>
          <a:p>
            <a:r>
              <a:rPr lang="en-US" dirty="0" smtClean="0"/>
              <a:t>UPS SYSTEMS</a:t>
            </a:r>
          </a:p>
          <a:p>
            <a:r>
              <a:rPr lang="en-US" dirty="0" smtClean="0"/>
              <a:t>CD</a:t>
            </a:r>
            <a:r>
              <a:rPr lang="en-US" baseline="0" dirty="0" smtClean="0"/>
              <a:t> DRIVES</a:t>
            </a:r>
            <a:endParaRPr lang="en-US" dirty="0"/>
          </a:p>
        </p:txBody>
      </p:sp>
      <p:sp>
        <p:nvSpPr>
          <p:cNvPr id="4" name="Slide Number Placeholder 3"/>
          <p:cNvSpPr>
            <a:spLocks noGrp="1"/>
          </p:cNvSpPr>
          <p:nvPr>
            <p:ph type="sldNum" sz="quarter" idx="12"/>
          </p:nvPr>
        </p:nvSpPr>
        <p:spPr/>
        <p:txBody>
          <a:bodyPr/>
          <a:lstStyle/>
          <a:p>
            <a:fld id="{0FC07EBC-A61E-45FF-B592-974FE6E57A4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95400" y="2133600"/>
            <a:ext cx="6705600" cy="381000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FC07EBC-A61E-45FF-B592-974FE6E57A4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algn="ctr"/>
            <a:r>
              <a:rPr lang="en-US" sz="5400" dirty="0" smtClean="0"/>
              <a:t>Flow chart</a:t>
            </a:r>
            <a:endParaRPr lang="en-US" sz="5400" dirty="0"/>
          </a:p>
        </p:txBody>
      </p:sp>
      <p:pic>
        <p:nvPicPr>
          <p:cNvPr id="2050" name="Picture 2"/>
          <p:cNvPicPr>
            <a:picLocks noGrp="1" noChangeAspect="1" noChangeArrowheads="1"/>
          </p:cNvPicPr>
          <p:nvPr>
            <p:ph idx="1"/>
          </p:nvPr>
        </p:nvPicPr>
        <p:blipFill>
          <a:blip r:embed="rId2"/>
          <a:srcRect/>
          <a:stretch>
            <a:fillRect/>
          </a:stretch>
        </p:blipFill>
        <p:spPr bwMode="auto">
          <a:xfrm>
            <a:off x="2209800" y="1447801"/>
            <a:ext cx="4495800" cy="4876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FC07EBC-A61E-45FF-B592-974FE6E57A4B}"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dirty="0" smtClean="0"/>
              <a:t>Speed torque characteristics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066800" y="2362200"/>
            <a:ext cx="7162799" cy="3505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FC07EBC-A61E-45FF-B592-974FE6E57A4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dirty="0" smtClean="0"/>
              <a:t>PWM controller</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029200" y="1752600"/>
            <a:ext cx="3574111" cy="2209800"/>
          </a:xfrm>
          <a:prstGeom prst="rect">
            <a:avLst/>
          </a:prstGeom>
          <a:noFill/>
          <a:ln w="9525">
            <a:noFill/>
            <a:miter lim="800000"/>
            <a:headEnd/>
            <a:tailEnd/>
          </a:ln>
          <a:effectLst/>
        </p:spPr>
      </p:pic>
      <p:sp>
        <p:nvSpPr>
          <p:cNvPr id="5" name="Title 1"/>
          <p:cNvSpPr txBox="1">
            <a:spLocks/>
          </p:cNvSpPr>
          <p:nvPr/>
        </p:nvSpPr>
        <p:spPr>
          <a:xfrm>
            <a:off x="228600" y="2057400"/>
            <a:ext cx="4495800" cy="18288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2"/>
                </a:solidFill>
                <a:effectLst/>
                <a:uLnTx/>
                <a:uFillTx/>
                <a:latin typeface="+mj-lt"/>
                <a:ea typeface="+mj-ea"/>
                <a:cs typeface="+mj-cs"/>
              </a:rPr>
              <a:t>1.IT REDUCES THE HARMONICS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chemeClr val="tx2"/>
                </a:solidFill>
                <a:latin typeface="+mj-lt"/>
                <a:ea typeface="+mj-ea"/>
                <a:cs typeface="+mj-cs"/>
              </a:rPr>
              <a:t>2.LOW POWER LOSS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chemeClr val="tx2"/>
                </a:solidFill>
                <a:latin typeface="+mj-lt"/>
                <a:ea typeface="+mj-ea"/>
                <a:cs typeface="+mj-cs"/>
              </a:rPr>
              <a:t>3.HIGH EFFICIENCY  </a:t>
            </a:r>
            <a:endParaRPr kumimoji="0" lang="en-US" sz="2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0FC07EBC-A61E-45FF-B592-974FE6E57A4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400" dirty="0" smtClean="0"/>
              <a:t>SIMULATION DIAGRAM</a:t>
            </a:r>
            <a:endParaRPr lang="en-US" sz="4400" dirty="0"/>
          </a:p>
        </p:txBody>
      </p:sp>
      <p:pic>
        <p:nvPicPr>
          <p:cNvPr id="4" name="Content Placeholder 3"/>
          <p:cNvPicPr>
            <a:picLocks noGrp="1"/>
          </p:cNvPicPr>
          <p:nvPr>
            <p:ph idx="1"/>
          </p:nvPr>
        </p:nvPicPr>
        <p:blipFill>
          <a:blip r:embed="rId2" cstate="print"/>
          <a:srcRect/>
          <a:stretch>
            <a:fillRect/>
          </a:stretch>
        </p:blipFill>
        <p:spPr bwMode="auto">
          <a:xfrm>
            <a:off x="609600" y="1524001"/>
            <a:ext cx="8153400" cy="4800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FC07EBC-A61E-45FF-B592-974FE6E57A4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TO DQ TRANSFORMATION:</a:t>
            </a:r>
            <a:endParaRPr lang="en-US" dirty="0"/>
          </a:p>
        </p:txBody>
      </p:sp>
      <p:pic>
        <p:nvPicPr>
          <p:cNvPr id="4098" name="Picture 2"/>
          <p:cNvPicPr>
            <a:picLocks noChangeAspect="1" noChangeArrowheads="1"/>
          </p:cNvPicPr>
          <p:nvPr/>
        </p:nvPicPr>
        <p:blipFill>
          <a:blip r:embed="rId3"/>
          <a:srcRect/>
          <a:stretch>
            <a:fillRect/>
          </a:stretch>
        </p:blipFill>
        <p:spPr bwMode="auto">
          <a:xfrm>
            <a:off x="1204598" y="1838324"/>
            <a:ext cx="6415401" cy="43338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FC07EBC-A61E-45FF-B592-974FE6E57A4B}"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514</TotalTime>
  <Words>486</Words>
  <Application>Microsoft Office PowerPoint</Application>
  <PresentationFormat>On-screen Show (4:3)</PresentationFormat>
  <Paragraphs>97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ST.ANN’S COLLEGE OF ENGINEERING AND TECHNOLOGY CHIRALA</vt:lpstr>
      <vt:lpstr>ABSTRACT</vt:lpstr>
      <vt:lpstr>APPLICATIONS:</vt:lpstr>
      <vt:lpstr>BLOCK DIAGRAM</vt:lpstr>
      <vt:lpstr>Flow chart</vt:lpstr>
      <vt:lpstr>Speed torque characteristics</vt:lpstr>
      <vt:lpstr>PWM controller</vt:lpstr>
      <vt:lpstr>SIMULATION DIAGRAM</vt:lpstr>
      <vt:lpstr>ABC TO DQ TRANSFORMATION:</vt:lpstr>
      <vt:lpstr>REFERENCE CURRENTS GENERATION</vt:lpstr>
      <vt:lpstr>VOLTAGE SOURCE INVERTER</vt:lpstr>
      <vt:lpstr>  VOLTAGE SOURCE INVERTER: </vt:lpstr>
      <vt:lpstr>INSULATED  GATE BIPOLAR TRANSISTOR</vt:lpstr>
      <vt:lpstr>MODES OF OPERATION</vt:lpstr>
      <vt:lpstr>  PI CONTROLLER </vt:lpstr>
      <vt:lpstr>FLUX WEAKING CONTROLLER</vt:lpstr>
      <vt:lpstr>Pulses to IGBT(VOLTAGE VS TIME)</vt:lpstr>
      <vt:lpstr>REFERANCE CURRENTS</vt:lpstr>
      <vt:lpstr>OUTPUT VOLTAGES</vt:lpstr>
      <vt:lpstr>BELOW RATED SPEED</vt:lpstr>
      <vt:lpstr>ABOVE RATED SPEED</vt:lpstr>
      <vt:lpstr>Conclusion:</vt:lpstr>
      <vt:lpstr>REFERANCE PAPERS</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ST.ANN’S COLLEGE OF ENGINEERING AND TECHNOLOGY CHIRALA</dc:title>
  <dc:creator>Vandavasi</dc:creator>
  <cp:lastModifiedBy>Vandavasi</cp:lastModifiedBy>
  <cp:revision>80</cp:revision>
  <dcterms:created xsi:type="dcterms:W3CDTF">2014-03-24T06:38:11Z</dcterms:created>
  <dcterms:modified xsi:type="dcterms:W3CDTF">2014-04-24T14:57:10Z</dcterms:modified>
</cp:coreProperties>
</file>