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ppt" ContentType="application/vnd.ms-powerpoi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58" r:id="rId3"/>
    <p:sldId id="257" r:id="rId4"/>
    <p:sldId id="282" r:id="rId5"/>
    <p:sldId id="284" r:id="rId6"/>
    <p:sldId id="289" r:id="rId7"/>
    <p:sldId id="286" r:id="rId8"/>
    <p:sldId id="259" r:id="rId9"/>
    <p:sldId id="267" r:id="rId10"/>
    <p:sldId id="279" r:id="rId11"/>
    <p:sldId id="288" r:id="rId12"/>
    <p:sldId id="266" r:id="rId13"/>
    <p:sldId id="291" r:id="rId14"/>
    <p:sldId id="270" r:id="rId15"/>
    <p:sldId id="276" r:id="rId16"/>
    <p:sldId id="277" r:id="rId17"/>
    <p:sldId id="278" r:id="rId18"/>
    <p:sldId id="290" r:id="rId19"/>
    <p:sldId id="275" r:id="rId20"/>
    <p:sldId id="262"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38" autoAdjust="0"/>
    <p:restoredTop sz="94660"/>
  </p:normalViewPr>
  <p:slideViewPr>
    <p:cSldViewPr>
      <p:cViewPr>
        <p:scale>
          <a:sx n="53" d="100"/>
          <a:sy n="53" d="100"/>
        </p:scale>
        <p:origin x="-1812" y="-4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118C9-8CF4-43E0-B9B0-DAA07F2E22D9}" type="datetimeFigureOut">
              <a:rPr lang="en-US" smtClean="0"/>
              <a:pPr/>
              <a:t>4/24/2014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4C5DE8-9D3F-4FA0-98C3-CDD51F3BBFD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4C5DE8-9D3F-4FA0-98C3-CDD51F3BBFD0}"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04C5DE8-9D3F-4FA0-98C3-CDD51F3BBFD0}" type="slidenum">
              <a:rPr lang="en-IN" smtClean="0"/>
              <a:pPr/>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04C5DE8-9D3F-4FA0-98C3-CDD51F3BBFD0}" type="slidenum">
              <a:rPr lang="en-IN" smtClean="0"/>
              <a:pPr/>
              <a:t>14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4C5DE8-9D3F-4FA0-98C3-CDD51F3BBFD0}"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F52AEE-B941-4D35-81B6-D9B56834DA1E}" type="datetimeFigureOut">
              <a:rPr lang="en-US" smtClean="0"/>
              <a:pPr/>
              <a:t>4/24/2014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44F3BAF-B00D-4FD3-ACE6-F3ACFCB9CB8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52AEE-B941-4D35-81B6-D9B56834DA1E}" type="datetimeFigureOut">
              <a:rPr lang="en-US" smtClean="0"/>
              <a:pPr/>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52AEE-B941-4D35-81B6-D9B56834DA1E}" type="datetimeFigureOut">
              <a:rPr lang="en-US" smtClean="0"/>
              <a:pPr/>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52AEE-B941-4D35-81B6-D9B56834DA1E}" type="datetimeFigureOut">
              <a:rPr lang="en-US" smtClean="0"/>
              <a:pPr/>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F52AEE-B941-4D35-81B6-D9B56834DA1E}" type="datetimeFigureOut">
              <a:rPr lang="en-US" smtClean="0"/>
              <a:pPr/>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F3BAF-B00D-4FD3-ACE6-F3ACFCB9CB8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F52AEE-B941-4D35-81B6-D9B56834DA1E}" type="datetimeFigureOut">
              <a:rPr lang="en-US" smtClean="0"/>
              <a:pPr/>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F52AEE-B941-4D35-81B6-D9B56834DA1E}" type="datetimeFigureOut">
              <a:rPr lang="en-US" smtClean="0"/>
              <a:pPr/>
              <a:t>4/24/2014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F52AEE-B941-4D35-81B6-D9B56834DA1E}" type="datetimeFigureOut">
              <a:rPr lang="en-US" smtClean="0"/>
              <a:pPr/>
              <a:t>4/24/2014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52AEE-B941-4D35-81B6-D9B56834DA1E}" type="datetimeFigureOut">
              <a:rPr lang="en-US" smtClean="0"/>
              <a:pPr/>
              <a:t>4/24/2014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F52AEE-B941-4D35-81B6-D9B56834DA1E}" type="datetimeFigureOut">
              <a:rPr lang="en-US" smtClean="0"/>
              <a:pPr/>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F3BAF-B00D-4FD3-ACE6-F3ACFCB9CB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F52AEE-B941-4D35-81B6-D9B56834DA1E}" type="datetimeFigureOut">
              <a:rPr lang="en-US" smtClean="0"/>
              <a:pPr/>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44F3BAF-B00D-4FD3-ACE6-F3ACFCB9CB8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F52AEE-B941-4D35-81B6-D9B56834DA1E}" type="datetimeFigureOut">
              <a:rPr lang="en-US" smtClean="0"/>
              <a:pPr/>
              <a:t>4/24/2014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4F3BAF-B00D-4FD3-ACE6-F3ACFCB9CB8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PowerPoint_97-2003_Presentation1.ppt"/><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857232"/>
            <a:ext cx="8058152" cy="2286016"/>
          </a:xfrm>
        </p:spPr>
        <p:txBody>
          <a:bodyPr>
            <a:normAutofit fontScale="90000"/>
          </a:bodyPr>
          <a:lstStyle/>
          <a:p>
            <a:pPr algn="ctr"/>
            <a:r>
              <a:rPr lang="en-US" sz="2400" b="1" dirty="0" smtClean="0">
                <a:solidFill>
                  <a:schemeClr val="accent2"/>
                </a:solidFill>
              </a:rPr>
              <a:t/>
            </a:r>
            <a:br>
              <a:rPr lang="en-US" sz="2400" b="1" dirty="0" smtClean="0">
                <a:solidFill>
                  <a:schemeClr val="accent2"/>
                </a:solidFill>
              </a:rPr>
            </a:br>
            <a:r>
              <a:rPr lang="en-US" sz="2400" b="1" dirty="0" smtClean="0">
                <a:solidFill>
                  <a:schemeClr val="accent2"/>
                </a:solidFill>
              </a:rPr>
              <a:t/>
            </a:r>
            <a:br>
              <a:rPr lang="en-US" sz="2400" b="1" dirty="0" smtClean="0">
                <a:solidFill>
                  <a:schemeClr val="accent2"/>
                </a:solidFill>
              </a:rPr>
            </a:br>
            <a:r>
              <a:rPr lang="en-US" sz="2400" b="1" dirty="0">
                <a:solidFill>
                  <a:schemeClr val="accent2"/>
                </a:solidFill>
              </a:rPr>
              <a:t/>
            </a:r>
            <a:br>
              <a:rPr lang="en-US" sz="2400" b="1" dirty="0">
                <a:solidFill>
                  <a:schemeClr val="accent2"/>
                </a:solidFill>
              </a:rPr>
            </a:br>
            <a:r>
              <a:rPr lang="en-US" sz="2400" b="1" dirty="0" smtClean="0">
                <a:solidFill>
                  <a:schemeClr val="accent2"/>
                </a:solidFill>
              </a:rPr>
              <a:t/>
            </a:r>
            <a:br>
              <a:rPr lang="en-US" sz="2400" b="1" dirty="0" smtClean="0">
                <a:solidFill>
                  <a:schemeClr val="accent2"/>
                </a:solidFill>
              </a:rPr>
            </a:br>
            <a:r>
              <a:rPr lang="en-US" sz="2400" b="1" dirty="0" smtClean="0">
                <a:solidFill>
                  <a:schemeClr val="bg1"/>
                </a:solidFill>
              </a:rPr>
              <a:t>ST.ANN’S COLLEGE OF ENGINEERING AND TECHNOLOGY</a:t>
            </a:r>
            <a:br>
              <a:rPr lang="en-US" sz="2400" b="1" dirty="0" smtClean="0">
                <a:solidFill>
                  <a:schemeClr val="bg1"/>
                </a:solidFill>
              </a:rPr>
            </a:br>
            <a:r>
              <a:rPr lang="en-US" sz="2400" dirty="0" smtClean="0">
                <a:solidFill>
                  <a:schemeClr val="bg1"/>
                </a:solidFill>
              </a:rPr>
              <a:t>DEPARTMENT OF ELECTRICAL AND ELECTRONICS ENGINEERING</a:t>
            </a:r>
            <a:br>
              <a:rPr lang="en-US" sz="2400" dirty="0" smtClean="0">
                <a:solidFill>
                  <a:schemeClr val="bg1"/>
                </a:solidFill>
              </a:rPr>
            </a:br>
            <a:r>
              <a:rPr lang="en-US" sz="2800" dirty="0" smtClean="0">
                <a:solidFill>
                  <a:schemeClr val="bg1"/>
                </a:solidFill>
                <a:latin typeface="Times New Roman" pitchFamily="18" charset="0"/>
                <a:cs typeface="Times New Roman" pitchFamily="18" charset="0"/>
              </a:rPr>
              <a:t>PID CONTROLLER  BASED  FIVE LEVEL INVERTER FOR A GRID INTERFACING  SYSTEM</a:t>
            </a:r>
            <a:r>
              <a:rPr lang="en-US" sz="2400" dirty="0" smtClean="0">
                <a:solidFill>
                  <a:schemeClr val="accent2"/>
                </a:solidFill>
              </a:rPr>
              <a:t/>
            </a:r>
            <a:br>
              <a:rPr lang="en-US" sz="2400" dirty="0" smtClean="0">
                <a:solidFill>
                  <a:schemeClr val="accent2"/>
                </a:solidFill>
              </a:rPr>
            </a:br>
            <a:endParaRPr lang="en-US" sz="2400" dirty="0">
              <a:solidFill>
                <a:schemeClr val="accent2"/>
              </a:solidFill>
            </a:endParaRPr>
          </a:p>
        </p:txBody>
      </p:sp>
      <p:sp>
        <p:nvSpPr>
          <p:cNvPr id="3" name="Subtitle 2"/>
          <p:cNvSpPr>
            <a:spLocks noGrp="1"/>
          </p:cNvSpPr>
          <p:nvPr>
            <p:ph type="subTitle" idx="1"/>
          </p:nvPr>
        </p:nvSpPr>
        <p:spPr>
          <a:xfrm>
            <a:off x="642910" y="3071810"/>
            <a:ext cx="8501090" cy="2357454"/>
          </a:xfrm>
        </p:spPr>
        <p:txBody>
          <a:bodyPr>
            <a:normAutofit fontScale="92500"/>
          </a:bodyPr>
          <a:lstStyle/>
          <a:p>
            <a:pPr algn="l"/>
            <a:r>
              <a:rPr lang="en-US" sz="1800" dirty="0" smtClean="0">
                <a:latin typeface="Times New Roman" pitchFamily="18" charset="0"/>
                <a:cs typeface="Times New Roman" pitchFamily="18" charset="0"/>
              </a:rPr>
              <a:t>                                     PROJECT MEMBERS: </a:t>
            </a:r>
          </a:p>
          <a:p>
            <a:pPr algn="l"/>
            <a:r>
              <a:rPr lang="en-US" sz="1800" dirty="0" smtClean="0">
                <a:latin typeface="Times New Roman" pitchFamily="18" charset="0"/>
                <a:cs typeface="Times New Roman" pitchFamily="18" charset="0"/>
              </a:rPr>
              <a:t>                                                                              R.S.VIJAYA VANI      10F01A0295</a:t>
            </a:r>
          </a:p>
          <a:p>
            <a:pPr algn="l"/>
            <a:r>
              <a:rPr lang="en-US" sz="1800" dirty="0" smtClean="0">
                <a:latin typeface="Times New Roman" pitchFamily="18" charset="0"/>
                <a:cs typeface="Times New Roman" pitchFamily="18" charset="0"/>
              </a:rPr>
              <a:t>                                                                              SK.KHADHAR BASHA  10F01A02A4</a:t>
            </a:r>
          </a:p>
          <a:p>
            <a:pPr algn="l"/>
            <a:r>
              <a:rPr lang="en-US" sz="1800" dirty="0" smtClean="0">
                <a:latin typeface="Times New Roman" pitchFamily="18" charset="0"/>
                <a:cs typeface="Times New Roman" pitchFamily="18" charset="0"/>
              </a:rPr>
              <a:t>                                                                              N.SRAVANA LATHA  10F01A0282</a:t>
            </a:r>
          </a:p>
          <a:p>
            <a:pPr algn="l"/>
            <a:r>
              <a:rPr lang="en-US" sz="1800" dirty="0" smtClean="0">
                <a:latin typeface="Times New Roman" pitchFamily="18" charset="0"/>
                <a:cs typeface="Times New Roman" pitchFamily="18" charset="0"/>
              </a:rPr>
              <a:t>                                                                              CH.MALLIKHARJUNA RAO 11F05A0204</a:t>
            </a:r>
          </a:p>
          <a:p>
            <a:pPr algn="l"/>
            <a:r>
              <a:rPr lang="en-US" sz="1800" dirty="0" smtClean="0">
                <a:latin typeface="Times New Roman" pitchFamily="18" charset="0"/>
                <a:cs typeface="Times New Roman" pitchFamily="18" charset="0"/>
              </a:rPr>
              <a:t>PROJECT GUIDE:</a:t>
            </a:r>
          </a:p>
          <a:p>
            <a:pPr algn="l"/>
            <a:r>
              <a:rPr lang="en-US" sz="1800" dirty="0" err="1" smtClean="0">
                <a:latin typeface="Times New Roman" pitchFamily="18" charset="0"/>
                <a:cs typeface="Times New Roman" pitchFamily="18" charset="0"/>
              </a:rPr>
              <a:t>Mr.M</a:t>
            </a:r>
            <a:r>
              <a:rPr lang="en-US" sz="1800" dirty="0" smtClean="0">
                <a:latin typeface="Times New Roman" pitchFamily="18" charset="0"/>
                <a:cs typeface="Times New Roman" pitchFamily="18" charset="0"/>
              </a:rPr>
              <a:t>. NAVEEN BABU   </a:t>
            </a:r>
            <a:r>
              <a:rPr lang="en-US" sz="1500" dirty="0" smtClean="0">
                <a:latin typeface="Times New Roman" pitchFamily="18" charset="0"/>
                <a:cs typeface="Times New Roman" pitchFamily="18" charset="0"/>
              </a:rPr>
              <a:t>M . Tech</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857224" y="466616"/>
          <a:ext cx="7572428" cy="6391384"/>
        </p:xfrm>
        <a:graphic>
          <a:graphicData uri="http://schemas.openxmlformats.org/presentationml/2006/ole">
            <p:oleObj spid="_x0000_s1026" name="Presentation" r:id="rId3" imgW="4568804" imgH="3425985" progId="PowerPoint.Show.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t="15039" r="4431" b="5859"/>
          <a:stretch>
            <a:fillRect/>
          </a:stretch>
        </p:blipFill>
        <p:spPr bwMode="auto">
          <a:xfrm>
            <a:off x="0" y="1571612"/>
            <a:ext cx="9144000" cy="5286388"/>
          </a:xfrm>
          <a:prstGeom prst="rect">
            <a:avLst/>
          </a:prstGeom>
          <a:noFill/>
          <a:ln w="9525">
            <a:noFill/>
            <a:miter lim="800000"/>
            <a:headEnd/>
            <a:tailEnd/>
          </a:ln>
          <a:effectLst/>
        </p:spPr>
      </p:pic>
      <p:sp>
        <p:nvSpPr>
          <p:cNvPr id="3" name="Title 2"/>
          <p:cNvSpPr>
            <a:spLocks noGrp="1"/>
          </p:cNvSpPr>
          <p:nvPr>
            <p:ph type="title"/>
          </p:nvPr>
        </p:nvSpPr>
        <p:spPr>
          <a:xfrm>
            <a:off x="571472" y="704088"/>
            <a:ext cx="8191528" cy="1143000"/>
          </a:xfrm>
        </p:spPr>
        <p:txBody>
          <a:bodyPr/>
          <a:lstStyle/>
          <a:p>
            <a:r>
              <a:rPr lang="en-US" dirty="0" smtClean="0"/>
              <a:t>          Inbuilt circuit for limb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098" t="13672" r="9406" b="11132"/>
          <a:stretch>
            <a:fillRect/>
          </a:stretch>
        </p:blipFill>
        <p:spPr bwMode="auto">
          <a:xfrm>
            <a:off x="-32" y="1071546"/>
            <a:ext cx="9073502" cy="5786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0034" y="642918"/>
            <a:ext cx="8286808" cy="585791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srcRect t="6836" b="5119"/>
          <a:stretch>
            <a:fillRect/>
          </a:stretch>
        </p:blipFill>
        <p:spPr bwMode="auto">
          <a:xfrm>
            <a:off x="-295282" y="1"/>
            <a:ext cx="943928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32" y="1000108"/>
            <a:ext cx="9144032" cy="5857916"/>
          </a:xfrm>
          <a:prstGeom prst="rect">
            <a:avLst/>
          </a:prstGeom>
          <a:noFill/>
          <a:ln w="9525">
            <a:noFill/>
            <a:miter lim="800000"/>
            <a:headEnd/>
            <a:tailEnd/>
          </a:ln>
          <a:effectLst/>
        </p:spPr>
      </p:pic>
      <p:sp>
        <p:nvSpPr>
          <p:cNvPr id="5" name="TextBox 4"/>
          <p:cNvSpPr txBox="1"/>
          <p:nvPr/>
        </p:nvSpPr>
        <p:spPr>
          <a:xfrm>
            <a:off x="1857356" y="500042"/>
            <a:ext cx="2337628" cy="369332"/>
          </a:xfrm>
          <a:prstGeom prst="rect">
            <a:avLst/>
          </a:prstGeom>
          <a:noFill/>
        </p:spPr>
        <p:txBody>
          <a:bodyPr wrap="none" rtlCol="0">
            <a:spAutoFit/>
          </a:bodyPr>
          <a:lstStyle/>
          <a:p>
            <a:r>
              <a:rPr lang="en-US" dirty="0" smtClean="0"/>
              <a:t>NEUTRAL VOLTGES: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0" y="642918"/>
            <a:ext cx="9144000" cy="6215081"/>
          </a:xfrm>
          <a:prstGeom prst="rect">
            <a:avLst/>
          </a:prstGeom>
          <a:noFill/>
          <a:ln w="9525">
            <a:noFill/>
            <a:miter lim="800000"/>
            <a:headEnd/>
            <a:tailEnd/>
          </a:ln>
          <a:effectLst/>
        </p:spPr>
      </p:pic>
      <p:sp>
        <p:nvSpPr>
          <p:cNvPr id="5" name="TextBox 4"/>
          <p:cNvSpPr txBox="1"/>
          <p:nvPr/>
        </p:nvSpPr>
        <p:spPr>
          <a:xfrm>
            <a:off x="928662" y="285728"/>
            <a:ext cx="1769074" cy="369332"/>
          </a:xfrm>
          <a:prstGeom prst="rect">
            <a:avLst/>
          </a:prstGeom>
          <a:noFill/>
        </p:spPr>
        <p:txBody>
          <a:bodyPr wrap="square" rtlCol="0">
            <a:spAutoFit/>
          </a:bodyPr>
          <a:lstStyle/>
          <a:p>
            <a:r>
              <a:rPr lang="en-US" dirty="0" smtClean="0"/>
              <a:t>LINE VOLTAGE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r>
              <a:rPr lang="en-US" dirty="0" smtClean="0"/>
              <a:t>FILTERED LINE VOLTAGES: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546957" y="1143000"/>
            <a:ext cx="8050085" cy="498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3" cstate="print"/>
          <a:srcRect/>
          <a:stretch>
            <a:fillRect/>
          </a:stretch>
        </p:blipFill>
        <p:spPr bwMode="auto">
          <a:xfrm>
            <a:off x="928662" y="857232"/>
            <a:ext cx="7358114" cy="2276475"/>
          </a:xfrm>
          <a:prstGeom prst="rect">
            <a:avLst/>
          </a:prstGeom>
          <a:noFill/>
          <a:ln w="9525">
            <a:noFill/>
            <a:miter lim="800000"/>
            <a:headEnd/>
            <a:tailEnd/>
          </a:ln>
        </p:spPr>
      </p:pic>
      <p:pic>
        <p:nvPicPr>
          <p:cNvPr id="28675" name="Picture 3"/>
          <p:cNvPicPr>
            <a:picLocks noChangeAspect="1" noChangeArrowheads="1"/>
          </p:cNvPicPr>
          <p:nvPr/>
        </p:nvPicPr>
        <p:blipFill>
          <a:blip r:embed="rId4"/>
          <a:srcRect/>
          <a:stretch>
            <a:fillRect/>
          </a:stretch>
        </p:blipFill>
        <p:spPr bwMode="auto">
          <a:xfrm>
            <a:off x="1357290" y="3071810"/>
            <a:ext cx="6619749" cy="2571768"/>
          </a:xfrm>
          <a:prstGeom prst="rect">
            <a:avLst/>
          </a:prstGeom>
          <a:noFill/>
          <a:ln w="9525">
            <a:noFill/>
            <a:miter lim="800000"/>
            <a:headEnd/>
            <a:tailEnd/>
          </a:ln>
          <a:effectLst/>
        </p:spPr>
      </p:pic>
      <p:sp>
        <p:nvSpPr>
          <p:cNvPr id="6" name="Subtitle 5"/>
          <p:cNvSpPr>
            <a:spLocks noGrp="1"/>
          </p:cNvSpPr>
          <p:nvPr>
            <p:ph type="subTitle" idx="1"/>
          </p:nvPr>
        </p:nvSpPr>
        <p:spPr>
          <a:xfrm>
            <a:off x="533400" y="5572140"/>
            <a:ext cx="7854696" cy="928694"/>
          </a:xfrm>
        </p:spPr>
        <p:txBody>
          <a:bodyPr>
            <a:normAutofit/>
          </a:bodyPr>
          <a:lstStyle/>
          <a:p>
            <a:pPr algn="ctr"/>
            <a:r>
              <a:rPr lang="en-US" dirty="0" smtClean="0"/>
              <a:t>Total Harmonic Distortion for line voltages in graphical and tabular forms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928670"/>
            <a:ext cx="8183880" cy="676656"/>
          </a:xfrm>
        </p:spPr>
        <p:txBody>
          <a:bodyPr>
            <a:normAutofit fontScale="90000"/>
          </a:bodyPr>
          <a:lstStyle/>
          <a:p>
            <a:r>
              <a:rPr lang="en-IN" dirty="0" smtClean="0"/>
              <a:t>CONCLUSION:</a:t>
            </a:r>
            <a:endParaRPr lang="en-IN" dirty="0"/>
          </a:p>
        </p:txBody>
      </p:sp>
      <p:sp>
        <p:nvSpPr>
          <p:cNvPr id="3" name="Text Placeholder 2"/>
          <p:cNvSpPr>
            <a:spLocks noGrp="1"/>
          </p:cNvSpPr>
          <p:nvPr>
            <p:ph type="body" idx="1"/>
          </p:nvPr>
        </p:nvSpPr>
        <p:spPr>
          <a:xfrm>
            <a:off x="214282" y="2071678"/>
            <a:ext cx="8183880" cy="4143404"/>
          </a:xfrm>
        </p:spPr>
        <p:txBody>
          <a:bodyPr>
            <a:normAutofit/>
          </a:bodyPr>
          <a:lstStyle/>
          <a:p>
            <a:r>
              <a:rPr lang="en-US" dirty="0" smtClean="0"/>
              <a:t>                        </a:t>
            </a:r>
          </a:p>
          <a:p>
            <a:pPr>
              <a:buFont typeface="Arial" pitchFamily="34" charset="0"/>
              <a:buChar char="•"/>
            </a:pPr>
            <a:r>
              <a:rPr lang="en-US" dirty="0" smtClean="0"/>
              <a:t>   This  paper  presented  a  single  phase multilevel  inverter  for  PV  application</a:t>
            </a:r>
          </a:p>
          <a:p>
            <a:pPr>
              <a:buFont typeface="Arial" pitchFamily="34" charset="0"/>
              <a:buChar char="•"/>
            </a:pPr>
            <a:r>
              <a:rPr lang="en-US" dirty="0" smtClean="0"/>
              <a:t>   Experimental  results  indicate  that the  THD  of  the  five  level  inverter  is  much  lesser than  that  of  the three  level  inverter.</a:t>
            </a:r>
          </a:p>
          <a:p>
            <a:pPr algn="just">
              <a:buFont typeface="Arial" pitchFamily="34" charset="0"/>
              <a:buChar char="•"/>
            </a:pPr>
            <a:r>
              <a:rPr lang="en-US" dirty="0" smtClean="0"/>
              <a:t>   The  proposed  five  level  diode  clamped multilevel  inverter  has  several  promising advantages for the use of a three-phase stand-alone photovoltaic  system.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8229600" cy="1143008"/>
          </a:xfrm>
        </p:spPr>
        <p:txBody>
          <a:bodyPr>
            <a:noAutofit/>
          </a:bodyPr>
          <a:lstStyle/>
          <a:p>
            <a:r>
              <a:rPr lang="en-US" sz="4000" dirty="0" smtClean="0"/>
              <a:t>ABSTRACT:</a:t>
            </a:r>
            <a:endParaRPr lang="en-US" sz="4000" dirty="0"/>
          </a:p>
        </p:txBody>
      </p:sp>
      <p:sp>
        <p:nvSpPr>
          <p:cNvPr id="3" name="Content Placeholder 2"/>
          <p:cNvSpPr>
            <a:spLocks noGrp="1"/>
          </p:cNvSpPr>
          <p:nvPr>
            <p:ph idx="1"/>
          </p:nvPr>
        </p:nvSpPr>
        <p:spPr>
          <a:xfrm>
            <a:off x="428596" y="1785926"/>
            <a:ext cx="8229600" cy="4697427"/>
          </a:xfrm>
        </p:spPr>
        <p:txBody>
          <a:bodyPr>
            <a:normAutofit/>
          </a:bodyPr>
          <a:lstStyle/>
          <a:p>
            <a:r>
              <a:rPr lang="en-US" sz="2400" dirty="0" smtClean="0"/>
              <a:t>This paper proposes a single phase five level inverter for grid connected photovoltaic system , with Pulse width modulated(PWM)  technique.</a:t>
            </a:r>
          </a:p>
          <a:p>
            <a:r>
              <a:rPr lang="en-US" sz="2400" dirty="0" smtClean="0"/>
              <a:t>The two reference signals that are identical to each other with an offset that is equivalent to amplitude of the triangular carrier signal used to generate PWM signals for the switches</a:t>
            </a:r>
          </a:p>
          <a:p>
            <a:r>
              <a:rPr lang="en-US" sz="2400" dirty="0" smtClean="0"/>
              <a:t>This proposed inverter offers less  total harmonic distortion (THD) and can operate at near unity power factor.</a:t>
            </a:r>
          </a:p>
          <a:p>
            <a:r>
              <a:rPr lang="en-US" sz="2400" dirty="0" smtClean="0"/>
              <a:t>The proposed system was verified through simulation</a:t>
            </a:r>
            <a:endParaRPr lang="en-US" sz="2400" dirty="0"/>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28736"/>
            <a:ext cx="8229600" cy="2071702"/>
          </a:xfrm>
        </p:spPr>
        <p:txBody>
          <a:bodyPr>
            <a:normAutofit/>
          </a:bodyPr>
          <a:lstStyle/>
          <a:p>
            <a:r>
              <a:rPr lang="en-US" sz="7200" dirty="0" smtClean="0">
                <a:latin typeface="Forte" pitchFamily="66" charset="0"/>
              </a:rPr>
              <a:t>Queries….?</a:t>
            </a:r>
            <a:endParaRPr lang="en-US" sz="7200" dirty="0">
              <a:latin typeface="Forte" pitchFamily="66"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8229600" cy="2225668"/>
          </a:xfrm>
        </p:spPr>
        <p:txBody>
          <a:bodyPr>
            <a:normAutofit/>
          </a:bodyPr>
          <a:lstStyle/>
          <a:p>
            <a:r>
              <a:rPr lang="en-US" sz="8000" dirty="0" smtClean="0">
                <a:latin typeface="Jokerman" pitchFamily="82" charset="0"/>
              </a:rPr>
              <a:t>THANKQ….!</a:t>
            </a:r>
            <a:endParaRPr lang="en-US" sz="8000" dirty="0">
              <a:latin typeface="Jokerman" pitchFamily="82"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480"/>
            <a:ext cx="9144000" cy="654032"/>
          </a:xfrm>
          <a:solidFill>
            <a:schemeClr val="bg1"/>
          </a:solidFill>
        </p:spPr>
        <p:txBody>
          <a:bodyPr>
            <a:normAutofit fontScale="90000"/>
          </a:bodyPr>
          <a:lstStyle/>
          <a:p>
            <a:r>
              <a:rPr lang="en-US" dirty="0" smtClean="0"/>
              <a:t>INTRODUCTION:</a:t>
            </a:r>
            <a:endParaRPr lang="en-US" dirty="0"/>
          </a:p>
        </p:txBody>
      </p:sp>
      <p:sp>
        <p:nvSpPr>
          <p:cNvPr id="4" name="Content Placeholder 3"/>
          <p:cNvSpPr>
            <a:spLocks noGrp="1"/>
          </p:cNvSpPr>
          <p:nvPr>
            <p:ph idx="1"/>
          </p:nvPr>
        </p:nvSpPr>
        <p:spPr>
          <a:xfrm>
            <a:off x="500034" y="1571612"/>
            <a:ext cx="8229600" cy="4286279"/>
          </a:xfrm>
        </p:spPr>
        <p:txBody>
          <a:bodyPr>
            <a:normAutofit lnSpcReduction="10000"/>
          </a:bodyPr>
          <a:lstStyle/>
          <a:p>
            <a:r>
              <a:rPr lang="en-US" sz="2400" dirty="0" smtClean="0"/>
              <a:t>Photovoltaic arrays are used in this system for more power  generation ,by adopting maximum power tracking system.</a:t>
            </a:r>
          </a:p>
          <a:p>
            <a:r>
              <a:rPr lang="en-US" sz="2400" dirty="0" smtClean="0"/>
              <a:t>The DC power from photovoltaic arrays is applied to the PULSE WIDTH MODULATION(PWM) INVERTER.</a:t>
            </a:r>
          </a:p>
          <a:p>
            <a:r>
              <a:rPr lang="en-US" sz="2400" dirty="0" smtClean="0"/>
              <a:t>PULSE WIDTH MODULATION INVERTER is controlled by PROPORTIONAL –INTEGRAL-DERIVATIVE(PID) controller.</a:t>
            </a:r>
          </a:p>
          <a:p>
            <a:r>
              <a:rPr lang="en-US" sz="2400" dirty="0" smtClean="0"/>
              <a:t>A digital PID  current control algorithm is implemented in DSPTMS</a:t>
            </a:r>
            <a:r>
              <a:rPr lang="en-US" sz="2400" dirty="0" smtClean="0">
                <a:latin typeface="Californian FB" pitchFamily="18" charset="0"/>
              </a:rPr>
              <a:t>320F2812</a:t>
            </a:r>
          </a:p>
          <a:p>
            <a:r>
              <a:rPr lang="en-US" sz="2400" dirty="0"/>
              <a:t>T</a:t>
            </a:r>
            <a:r>
              <a:rPr lang="en-US" sz="2400" dirty="0" smtClean="0"/>
              <a:t>he inverter offers less total harmonic distortion and operates at unity power factor</a:t>
            </a:r>
            <a:endParaRPr lang="en-US" sz="24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57356" y="31432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t>
            </a:r>
            <a:endParaRPr lang="en-IN" dirty="0"/>
          </a:p>
        </p:txBody>
      </p:sp>
      <p:sp>
        <p:nvSpPr>
          <p:cNvPr id="5" name="Rectangle 4"/>
          <p:cNvSpPr/>
          <p:nvPr/>
        </p:nvSpPr>
        <p:spPr>
          <a:xfrm>
            <a:off x="4214810" y="3143248"/>
            <a:ext cx="9286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GRID</a:t>
            </a:r>
            <a:endParaRPr lang="en-IN" dirty="0"/>
          </a:p>
        </p:txBody>
      </p:sp>
      <p:sp>
        <p:nvSpPr>
          <p:cNvPr id="6" name="Rectangle 5"/>
          <p:cNvSpPr/>
          <p:nvPr/>
        </p:nvSpPr>
        <p:spPr>
          <a:xfrm>
            <a:off x="6786578" y="3214686"/>
            <a:ext cx="91440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a:t>
            </a:r>
            <a:endParaRPr lang="en-IN" dirty="0"/>
          </a:p>
        </p:txBody>
      </p:sp>
      <p:sp>
        <p:nvSpPr>
          <p:cNvPr id="8" name="Rectangle 7"/>
          <p:cNvSpPr/>
          <p:nvPr/>
        </p:nvSpPr>
        <p:spPr>
          <a:xfrm>
            <a:off x="5143504" y="5286388"/>
            <a:ext cx="91440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PWM</a:t>
            </a:r>
            <a:endParaRPr lang="en-IN" dirty="0"/>
          </a:p>
        </p:txBody>
      </p:sp>
      <p:sp>
        <p:nvSpPr>
          <p:cNvPr id="10" name="Rectangle 9"/>
          <p:cNvSpPr/>
          <p:nvPr/>
        </p:nvSpPr>
        <p:spPr>
          <a:xfrm>
            <a:off x="6072198" y="5286388"/>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PID controller</a:t>
            </a:r>
            <a:endParaRPr lang="en-IN" dirty="0"/>
          </a:p>
        </p:txBody>
      </p:sp>
      <p:cxnSp>
        <p:nvCxnSpPr>
          <p:cNvPr id="21" name="Straight Arrow Connector 20"/>
          <p:cNvCxnSpPr>
            <a:stCxn id="5" idx="3"/>
          </p:cNvCxnSpPr>
          <p:nvPr/>
        </p:nvCxnSpPr>
        <p:spPr>
          <a:xfrm flipV="1">
            <a:off x="5143504" y="3571876"/>
            <a:ext cx="1643074"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037273" y="410686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5" idx="1"/>
          </p:cNvCxnSpPr>
          <p:nvPr/>
        </p:nvCxnSpPr>
        <p:spPr>
          <a:xfrm>
            <a:off x="2771756" y="3600448"/>
            <a:ext cx="1443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itle 36"/>
          <p:cNvSpPr>
            <a:spLocks noGrp="1"/>
          </p:cNvSpPr>
          <p:nvPr>
            <p:ph type="title"/>
          </p:nvPr>
        </p:nvSpPr>
        <p:spPr>
          <a:xfrm>
            <a:off x="357158" y="642918"/>
            <a:ext cx="8072494" cy="1285884"/>
          </a:xfrm>
        </p:spPr>
        <p:txBody>
          <a:bodyPr>
            <a:normAutofit/>
          </a:bodyPr>
          <a:lstStyle/>
          <a:p>
            <a:pPr algn="just"/>
            <a:r>
              <a:rPr sz="4400" smtClean="0"/>
              <a:t>           SINGLE LINE DIAGRAM</a:t>
            </a:r>
            <a:endParaRPr lang="en-US" sz="4400" dirty="0"/>
          </a:p>
        </p:txBody>
      </p:sp>
      <p:sp>
        <p:nvSpPr>
          <p:cNvPr id="38" name="Text Placeholder 37"/>
          <p:cNvSpPr>
            <a:spLocks noGrp="1"/>
          </p:cNvSpPr>
          <p:nvPr>
            <p:ph type="body" idx="1"/>
          </p:nvPr>
        </p:nvSpPr>
        <p:spPr>
          <a:xfrm>
            <a:off x="500034" y="2500306"/>
            <a:ext cx="7772400" cy="3857652"/>
          </a:xfrm>
        </p:spPr>
        <p:txBody>
          <a:bodyPr/>
          <a:lstStyle/>
          <a:p>
            <a:r>
              <a:rPr lang="en-US" dirty="0" smtClean="0"/>
              <a:t>                                     </a:t>
            </a:r>
          </a:p>
          <a:p>
            <a:r>
              <a:rPr lang="en-US" dirty="0" smtClean="0"/>
              <a:t>                                      T.L                               D.L</a:t>
            </a:r>
          </a:p>
          <a:p>
            <a:endParaRPr lang="en-US" dirty="0"/>
          </a:p>
        </p:txBody>
      </p:sp>
      <p:sp>
        <p:nvSpPr>
          <p:cNvPr id="39" name="Oval 38"/>
          <p:cNvSpPr/>
          <p:nvPr/>
        </p:nvSpPr>
        <p:spPr>
          <a:xfrm>
            <a:off x="7000892"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p:cNvCxnSpPr>
          <p:nvPr/>
        </p:nvCxnSpPr>
        <p:spPr>
          <a:xfrm rot="5400000">
            <a:off x="7000099" y="5143513"/>
            <a:ext cx="429422" cy="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00826" y="4500570"/>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0"/>
          </p:cNvCxnSpPr>
          <p:nvPr/>
        </p:nvCxnSpPr>
        <p:spPr>
          <a:xfrm rot="16200000" flipV="1">
            <a:off x="4729162" y="4414846"/>
            <a:ext cx="1714512"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Flowchart: Summing Junction 52"/>
          <p:cNvSpPr/>
          <p:nvPr/>
        </p:nvSpPr>
        <p:spPr>
          <a:xfrm>
            <a:off x="7000892" y="4500570"/>
            <a:ext cx="428628" cy="428628"/>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143932" cy="714380"/>
          </a:xfrm>
        </p:spPr>
        <p:txBody>
          <a:bodyPr>
            <a:normAutofit/>
          </a:bodyPr>
          <a:lstStyle/>
          <a:p>
            <a:r>
              <a:rPr lang="en-IN" sz="2800" dirty="0" smtClean="0">
                <a:latin typeface="Algerian" pitchFamily="82" charset="0"/>
              </a:rPr>
              <a:t>SINGLE PHASE FIVE LEVEL INVERTER TOPOLOGY:</a:t>
            </a:r>
            <a:endParaRPr lang="en-IN" sz="2800" dirty="0">
              <a:latin typeface="Algerian" pitchFamily="82" charset="0"/>
            </a:endParaRPr>
          </a:p>
        </p:txBody>
      </p:sp>
      <p:pic>
        <p:nvPicPr>
          <p:cNvPr id="2050" name="Picture 2"/>
          <p:cNvPicPr>
            <a:picLocks noGrp="1" noChangeAspect="1" noChangeArrowheads="1"/>
          </p:cNvPicPr>
          <p:nvPr>
            <p:ph idx="1"/>
          </p:nvPr>
        </p:nvPicPr>
        <p:blipFill>
          <a:blip r:embed="rId2"/>
          <a:stretch>
            <a:fillRect/>
          </a:stretch>
        </p:blipFill>
        <p:spPr bwMode="auto">
          <a:xfrm>
            <a:off x="2460851" y="2506629"/>
            <a:ext cx="4222298" cy="324650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857224" y="1000108"/>
            <a:ext cx="8072494" cy="5357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4000" dirty="0" smtClean="0"/>
              <a:t>BLOCK DIAGRAM</a:t>
            </a:r>
            <a:endParaRPr lang="en-US" sz="4000" dirty="0"/>
          </a:p>
        </p:txBody>
      </p:sp>
      <p:pic>
        <p:nvPicPr>
          <p:cNvPr id="1026" name="Picture 2"/>
          <p:cNvPicPr>
            <a:picLocks noGrp="1" noChangeAspect="1" noChangeArrowheads="1"/>
          </p:cNvPicPr>
          <p:nvPr>
            <p:ph idx="1"/>
          </p:nvPr>
        </p:nvPicPr>
        <p:blipFill>
          <a:blip r:embed="rId2"/>
          <a:srcRect/>
          <a:stretch>
            <a:fillRect/>
          </a:stretch>
        </p:blipFill>
        <p:spPr bwMode="auto">
          <a:xfrm>
            <a:off x="1357290" y="1928802"/>
            <a:ext cx="6286544" cy="3786214"/>
          </a:xfrm>
          <a:prstGeom prst="rect">
            <a:avLst/>
          </a:prstGeom>
          <a:noFill/>
          <a:ln w="9525">
            <a:noFill/>
            <a:miter lim="800000"/>
            <a:headEnd/>
            <a:tailEnd/>
          </a:ln>
          <a:effectLst/>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71546"/>
            <a:ext cx="8229600" cy="4197361"/>
          </a:xfrm>
        </p:spPr>
        <p:txBody>
          <a:bodyPr>
            <a:normAutofit/>
          </a:bodyPr>
          <a:lstStyle/>
          <a:p>
            <a:r>
              <a:rPr lang="en-US" sz="2400" dirty="0" smtClean="0"/>
              <a:t>Photovoltaic inverter ,which is the heart of a </a:t>
            </a:r>
            <a:r>
              <a:rPr lang="en-US" sz="2400" dirty="0" err="1" smtClean="0"/>
              <a:t>pv</a:t>
            </a:r>
            <a:r>
              <a:rPr lang="en-US" sz="2400" dirty="0" smtClean="0"/>
              <a:t> system ,is used to convert dc power into ac power to be fed into the grid.</a:t>
            </a:r>
          </a:p>
          <a:p>
            <a:pPr>
              <a:buNone/>
            </a:pPr>
            <a:endParaRPr lang="en-US" sz="2400" dirty="0" smtClean="0"/>
          </a:p>
          <a:p>
            <a:r>
              <a:rPr lang="en-US" sz="2400" dirty="0" smtClean="0"/>
              <a:t>PID current control scheme is employed to keep the output current waveform sinusoidal.</a:t>
            </a:r>
          </a:p>
          <a:p>
            <a:pPr>
              <a:buNone/>
            </a:pPr>
            <a:endParaRPr lang="en-US" sz="2400" dirty="0" smtClean="0"/>
          </a:p>
          <a:p>
            <a:r>
              <a:rPr lang="en-US" sz="2400" dirty="0" smtClean="0"/>
              <a:t>A maximum power point tracking method or algorithm , having fast- response  characteristics and is able to make good use of the electric power generated in any weather.</a:t>
            </a:r>
            <a:endParaRPr lang="en-US"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724648"/>
          </a:xfrm>
        </p:spPr>
        <p:txBody>
          <a:bodyPr>
            <a:normAutofit fontScale="90000"/>
          </a:bodyPr>
          <a:lstStyle/>
          <a:p>
            <a:r>
              <a:rPr lang="en-US" dirty="0" smtClean="0"/>
              <a:t>SIMULINK DIAGRAM</a:t>
            </a:r>
            <a:endParaRPr lang="en-US" dirty="0"/>
          </a:p>
        </p:txBody>
      </p:sp>
      <p:pic>
        <p:nvPicPr>
          <p:cNvPr id="3074" name="Picture 2"/>
          <p:cNvPicPr>
            <a:picLocks noGrp="1" noChangeAspect="1" noChangeArrowheads="1"/>
          </p:cNvPicPr>
          <p:nvPr>
            <p:ph idx="1"/>
          </p:nvPr>
        </p:nvPicPr>
        <p:blipFill>
          <a:blip r:embed="rId2"/>
          <a:stretch>
            <a:fillRect/>
          </a:stretch>
        </p:blipFill>
        <p:spPr bwMode="auto">
          <a:xfrm>
            <a:off x="1630728" y="2851447"/>
            <a:ext cx="5882544" cy="255686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428</TotalTime>
  <Words>375</Words>
  <Application>Microsoft Office PowerPoint</Application>
  <PresentationFormat>On-screen Show (4:3)</PresentationFormat>
  <Paragraphs>51</Paragraphs>
  <Slides>21</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Flow</vt:lpstr>
      <vt:lpstr>Presentation</vt:lpstr>
      <vt:lpstr>    ST.ANN’S COLLEGE OF ENGINEERING AND TECHNOLOGY DEPARTMENT OF ELECTRICAL AND ELECTRONICS ENGINEERING PID CONTROLLER  BASED  FIVE LEVEL INVERTER FOR A GRID INTERFACING  SYSTEM </vt:lpstr>
      <vt:lpstr>ABSTRACT:</vt:lpstr>
      <vt:lpstr>INTRODUCTION:</vt:lpstr>
      <vt:lpstr>           SINGLE LINE DIAGRAM</vt:lpstr>
      <vt:lpstr>SINGLE PHASE FIVE LEVEL INVERTER TOPOLOGY:</vt:lpstr>
      <vt:lpstr>Slide 6</vt:lpstr>
      <vt:lpstr>BLOCK DIAGRAM</vt:lpstr>
      <vt:lpstr>Slide 8</vt:lpstr>
      <vt:lpstr>SIMULINK DIAGRAM</vt:lpstr>
      <vt:lpstr>Slide 10</vt:lpstr>
      <vt:lpstr>          Inbuilt circuit for limb     </vt:lpstr>
      <vt:lpstr>Slide 12</vt:lpstr>
      <vt:lpstr>Slide 13</vt:lpstr>
      <vt:lpstr>Slide 14</vt:lpstr>
      <vt:lpstr>Slide 15</vt:lpstr>
      <vt:lpstr>Slide 16</vt:lpstr>
      <vt:lpstr>FILTERED LINE VOLTAGES:</vt:lpstr>
      <vt:lpstr>Slide 18</vt:lpstr>
      <vt:lpstr>CONCLUSION:</vt:lpstr>
      <vt:lpstr>Queries….?</vt:lpstr>
      <vt:lpstr>THANKQ….!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ST.ANN’S COLLEGE OF ENGINEERING AND TECHNOLOGY  DEPARTMENT OF ELECTRICAL AND ELECTRONICS ENGINEERING  PID CONTROLLER  EMPLOYED TO A GRID CONNECTED PHOTOVOLTAIC SYSTEM BY SINGLE PHASE FIVE LEVEL INVERTER</dc:title>
  <dc:creator>Ramana</dc:creator>
  <cp:lastModifiedBy>Ramana</cp:lastModifiedBy>
  <cp:revision>65</cp:revision>
  <dcterms:created xsi:type="dcterms:W3CDTF">2014-01-24T17:25:11Z</dcterms:created>
  <dcterms:modified xsi:type="dcterms:W3CDTF">2014-04-24T15:38:39Z</dcterms:modified>
</cp:coreProperties>
</file>