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74" r:id="rId4"/>
    <p:sldId id="260" r:id="rId5"/>
    <p:sldId id="261" r:id="rId6"/>
    <p:sldId id="259" r:id="rId7"/>
    <p:sldId id="262" r:id="rId8"/>
    <p:sldId id="263" r:id="rId9"/>
    <p:sldId id="256" r:id="rId10"/>
    <p:sldId id="266" r:id="rId11"/>
    <p:sldId id="267" r:id="rId12"/>
    <p:sldId id="271" r:id="rId13"/>
    <p:sldId id="272" r:id="rId14"/>
    <p:sldId id="273" r:id="rId15"/>
    <p:sldId id="276" r:id="rId16"/>
    <p:sldId id="277" r:id="rId17"/>
    <p:sldId id="275" r:id="rId18"/>
    <p:sldId id="278"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1151"/>
    <a:srgbClr val="A4B315"/>
    <a:srgbClr val="C8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A2E183-9895-47FB-B6B3-FA4C310BFE3D}" type="datetimeFigureOut">
              <a:rPr lang="en-US" smtClean="0"/>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7E79E8-A930-44C5-A888-38BF9967FDE8}" type="slidenum">
              <a:rPr lang="en-US" smtClean="0"/>
              <a:pPr/>
              <a:t>‹#›</a:t>
            </a:fld>
            <a:endParaRPr lang="en-US"/>
          </a:p>
        </p:txBody>
      </p:sp>
    </p:spTree>
    <p:extLst>
      <p:ext uri="{BB962C8B-B14F-4D97-AF65-F5344CB8AC3E}">
        <p14:creationId xmlns:p14="http://schemas.microsoft.com/office/powerpoint/2010/main" xmlns="" val="334675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7E79E8-A930-44C5-A888-38BF9967FDE8}" type="slidenum">
              <a:rPr lang="en-US" smtClean="0"/>
              <a:pPr/>
              <a:t>12</a:t>
            </a:fld>
            <a:endParaRPr lang="en-US"/>
          </a:p>
        </p:txBody>
      </p:sp>
    </p:spTree>
    <p:extLst>
      <p:ext uri="{BB962C8B-B14F-4D97-AF65-F5344CB8AC3E}">
        <p14:creationId xmlns:p14="http://schemas.microsoft.com/office/powerpoint/2010/main" xmlns="" val="387370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8B7398-1EA2-4638-B79E-B1AD68741126}"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B7398-1EA2-4638-B79E-B1AD68741126}"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B7398-1EA2-4638-B79E-B1AD68741126}"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B7398-1EA2-4638-B79E-B1AD68741126}"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B7398-1EA2-4638-B79E-B1AD68741126}"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8B7398-1EA2-4638-B79E-B1AD68741126}"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8B7398-1EA2-4638-B79E-B1AD68741126}" type="datetimeFigureOut">
              <a:rPr lang="en-US" smtClean="0"/>
              <a:pPr/>
              <a:t>4/25/2014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8B7398-1EA2-4638-B79E-B1AD68741126}" type="datetimeFigureOut">
              <a:rPr lang="en-US" smtClean="0"/>
              <a:pPr/>
              <a:t>4/25/2014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B7398-1EA2-4638-B79E-B1AD68741126}" type="datetimeFigureOut">
              <a:rPr lang="en-US" smtClean="0"/>
              <a:pPr/>
              <a:t>4/25/2014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B7398-1EA2-4638-B79E-B1AD68741126}"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B7398-1EA2-4638-B79E-B1AD68741126}"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80F33-1B66-4227-9558-0C3F9EFF54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B7398-1EA2-4638-B79E-B1AD68741126}" type="datetimeFigureOut">
              <a:rPr lang="en-US" smtClean="0"/>
              <a:pPr/>
              <a:t>4/25/2014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80F33-1B66-4227-9558-0C3F9EFF545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descr="data:image/jpeg;base64,/9j/4AAQSkZJRgABAQAAAQABAAD/2wCEAAkGBwgHBgkIBwgKCgkLDRYPDQwMDRsUFRAWIB0iIiAdHx8kKDQsJCYxJx8fLT0tMTU3Ojo6Iys/RD84QzQ5OjcBCgoKDQwNGg8PGjclHyU3Nzc3Nzc3Nzc3Nzc3Nzc3Nzc3Nzc3Nzc3Nzc3Nzc3Nzc3Nzc3Nzc3Nzc3Nzc3Nzc3N//AABEIAIUAdQMBIgACEQEDEQH/xAAbAAADAAMBAQAAAAAAAAAAAAAABQYBAwQCB//EADwQAAIBAwMBBgIHBgUFAAAAAAECAwAEEQUSITEGEyJBUWFxgRQyUpGhscEVI0Ji0fAHJDOS4UNygoPx/8QAGQEAAwEBAQAAAAAAAAAAAAAAAAMEAgEF/8QAJhEAAgICAQQCAgMBAAAAAAAAAAECAxEhEgQTMUEiUQVhMnGhFP/aAAwDAQACEQMRAD8A+40UUUAFFYzWM0AeqK0rcRNK0SyoZF+soPIraGB864mn4AzRWMj1rOa6AUUV5LAedAHqitUdxFLnu5FbBwdpzg1syK4mn4AzRRRXQCiiigArySKw7ADnzqJ17tQbTUHh8TNbz7lRB/qKBgj3wxzS7LFBbNRg56RZ99GZGjDrvVckZ6ClutaoLSMxxHMxH+3/AJpV2WlubmWSbYMOxaaVx4nPIC+wH6VqnzaazELsd6obliPM9G/Spb+ol28pDOGJYZsgs7gRrM67XPICt41+fmaYW9/eKBsaG5UcEO2x/wChqaftPIURJO6M2cshGPDj8wa4Zdcu5HcHuFRH8Lt0PLdM/AffU0eUH8Wd0y5/bkKPsnhmibzBAP5Gt41e0K5UyN/62/UV88utYuQhRJkyArAqMhuQMDPn51n9o3WQ8l3AoYceEYz8vet/9NyDtxZbz65h+7trd5GPmSMD7jSjUr6/uQ0UlykC+axHJxUtLqN3JHERdl1YE8Lg4HljNeo7uUrvWcBto4KZ2+eM+Z8s1PbbfLTZtQgh1YibRpBc2cjSxZ/zEbtyferWyvYb23Sa3fch+8VB6Vdu0rrK6FEjLEgYzyAf1FPOzUM80d3PEwt4JsiJR5EfxU3pLrIy4MzZBNZKKC7gnj7yKQFM4z05+dbwQa+c6o9/a3c8cpCtLKu8KMAgYww9yR5+tVWh6p3ljLcXz7P35UbvLPQfjV9d6lLizM6XGPIe0VgtgDg0U/YkT9pFf9nbo32yKwZTnGKk5tOOo9oYNQhjSZGtyCvOUduv5CrLVbdLyJUXa80Z3BCaVaRJFY6f3dpEivLK7kFshSW9fOp7IcpbHVywtDjR7AafYR229nKjJZjnk0l7ZooSJgPHsYZ+GCPxqitxKIF75g0h6legqc7Xv3kkcSjJCfmcCl9YkqXgzFtyyzsLs0CZJGUB4PtS24zk8kMfTz+6tusarp+jWyG/ukj8IVVzlnOPIedRl/q7X72V1Y3BhhYTFkkYAsU2kefx496mj0ts48vC+zXcjF4N2ta3p2j7lkYNOzAmKP6x+PpSZZ9V1mEyabNBYAklnaLexHl8/eu657K2l1qsmtXlys3fsHS0VSAoxxuPn8OKZ7EQbY1VV/lGKxfZRRXxisy+xkIzseXpE2+i9oFYyx9ppHkxk77VNp9uB0pvpDaitqo1OS3lmz1iQpx5Ag/pXS65UjJHwPlXkBZAGWORsEbWOfU/Ln9Kkqud2Yy/xYGSgo+DtmkB0yWVY+6ZyoIKc/M/Kr3TYVg063RFxhBUCsKvp07RCQcAiNmyQVP/AN+6rvRbkXWmW8v8gBqz8bx5NCbloSdo9Ahubj6TbqhudhDRk/XHw86W2EUjtZWKoVnikDXChTgNxzz5BcVTdoIA9r3qRlpYz4SG2/jSq1aaWWWQl1e5iCmTjMYU4PvnnnPpV061yCM3xKjBIorVZzpNbrJDuZPq5Yc8cUVSmT7F+os1rO1ygJYRF9q/xbeoHvj8qU6Wwv8ASrZ0DqHXHiBDE55Y+wFPrmCNmIcBkcfVz5VwaIAbBM27wvGWiAf62A35Y/WsNbNJ4HkIUQoIzlQMA1LXAF52iQtyiSbv9n/JqqQBUwOgHGKltPGzXZN3U95gZx55qTrX/H+zdfshbHsJf6jqc+o9orqRFMmQhfMjD3+yPYVQapoVs2lmzso0hMeTA2M7G+dRf+JPajXdH7RT28GsG1tDtaKMQI3BHuKZf4cdorzXbS9F/eSXJheMxySRhSQQ27AAA4IH31q+y918uWkZhGKl+zxD2mmtAbHtDay2t9EmQyLuinA81YdM+lN9AkOtgbAkJzg7nziujWrKPULRrecsFLAgg4K1NHT7zR5Y49HuGM1wdgkk52fpUVS6a5tSWGx8u5BaZT3NqbZ5EllTwnGR0PwrhlLb/Ahc5XOF9OeD+Y9K030ut22mi2s7mC+aHr9JjO6TzOGB49uK26Fq41WxguIGMexmxEesb5wwPv5VhqqqTnDwtGk5PCY+sgGwP4WOD7gg077IHbbXFuf+lLgfCklhnKg+mad9mPFNqDj6pl61j8c8XYQXY4jbUAzW7KrYzwaQCG4im/e7EXYe+Cn63pgepOBVBeyBIjkK24YCnzpQ4728kZIo/wB3GEL7cEE87T8ufnXuyWWSxeBhpgRLVYlKl4+JApztY8n86K2WtuIoQE5J5ZlGM0V05o06m0G1VkZVlAygPGce/lSzTRK1xcWk8qyG4kMwONrbcKCCOhwfvqikiR1w6hh7ikmpRy2pM8UETypzC+7bj+Unnj8KGB2WUx72dZJF7tdpjAXbsXkY9+Rn50j1rdp2qreD6hYSdT06N/Wt+my/S42uHVoclo9jFSeCxPIOMc5+FedfvVm0+aFIFlu40aSGIOQzhRzjip+oh3YYXk7CWHsXdpNHe/Zb3TZIUnwMSNGhJXywzKcVO9ndWSa9u7a9aaHVYW2vb3kzfV9VVQqkH2p12b1iG/0+GWzbvYJVykR4ZfbFKf8AETR4dU0a4njtHk1GCMtbmMESA+xHPyqSu5tduQ1w9oZNNFMCY5I5ADgmM5GfSuSdAdpcHKnIIqc0PTdX7M9lHSGFZrq4lFxd/bAAA2rkeX55rXF+1tSLlfpMIOVLOuFHBwPiann0q5ZUymt5jserf2sjd2tzCznIADAmlXZDD3+vTQ8Wz357sjoSAAxHzqF0TsRrdzqStcq9iq+IyrhmOfsgV9U0/T4dFsY7dEMUEY8Knl2Pnx6msXVQqi4RlycjMZNvL9DiOYW0DTueFGMepqj7MwNbaajSnDzEyN7Z6VL6bay3t9ayX8bQWYJaKMgkufc+Wf79qe6laZoF2lSkiEeHGPGP0zVP4+jh8mIusT0jN5qEJmMczCNok73BPRd2AfzrxbXNviSUQuA7nPqfIYGeBgD765rqyiu9R70SACBDC/hz3gyGxknp+NPrWFUXI2EH6uB0Ferlk+cnqJlmiVwrqCOh4IrNbsVitbOma4b60SXdJuZXHmMnge1d9eWHFD2BDXEVzHqUc9nDt7snDtcYQ5HIaM1xazrOpWF1aajJpcn0YXRWYxsH2IwwSMdSDV5e28ksZEDIrk8llzSa/wBHUwlr5xNHkZUxlz8s0lxwxMlJftEN2P1bS21vW9EtjE8dtdtNbqTwUbl1HwbNfQ20v9zm1nJRuVjl8S/f1FTt/oWm3JEkejpbyK2FuUj2zD1ww5FUljDci3jNtqLTqBj96gOfmMGsuuE3tGqp58E1q2kRtcfv4zDMBwu/wOP5aRXlnBGMSGXdjaq7uT/frVbr+uWZtLqxcKbxPCEKkru6jBqa331mI72Szy0ZzulXwHmvKurUZ8YvR6VUW45Y70TRryYB9v0eHqCwy1UUOj2VsDK8ffSDkvJyfWuDT9dg1af6NBexwyqgZ41XxfIniu27tLZIv8xNcM8ngUmdsnPlgED8K9Cjp6orlHZLZOeceBVNNFPMly0u4RS4VFOSznjAHt/WtWpLqEklnNCDaPC2WVkLCUY5GV6deKE0mexib9nwsYsFQucjr9ng5+dONKtZWCzP3sLgjcmMA49vSnRz4Ik5OWMHNpCyyOVuLTYHJbdEhVce+7BJqgjRUUKgwB5VnFZFNSwPjHBmiiitGgoorDdDQAV4fBHWuPVdQj0+EOyu7OdqhehPufL51K9pu0d/Y6abm0gM8rNs2gNsiBH1mI5649qVO2MZcWd4vGSikv4LmGXumYNFK0TZToy8HIPlSixm71PocoXT7eE8pE5Yvn+b++tSE/azXLizMkEEVspYgFrfhRg4y3OW4GVH4Vm6uu0d/OWgn7iB2DK6OCpXaeMfHac/HisTm17NRjka6lpMX0y5l069glkGGW2RPHx6nnn5V03dzr+oWYtJLQrG5AZhHg4z8aQWFjqVpqLXPfQo0yv3sqDDZIxwD155+/563t9fWJBJqDzopAMYnZS/IydwH4VDKEHLT8lKtlhJrOCu0XSLSyklS9u7aYSfU/c7JAR18XU4rouUufpUWnxvaXUGe9U3nJTHQA+v6VC6fp+qWmrWt4zJIIVYA955FehHUnPn511p2h1y3nSC6aGWQniOVVDMMseOuTwMDI4zVMJcVxr9CJ5k8s+jPPNaJBstGm3yBH2Plhk8t0xj50zGBXzKw7byQXDi/s2CmMyb1HdCJVHiB3HlumAOueOlW6aiRFHPEwuIpFDL/C2Ov95p/dilsXhjiiuayuoryBJ4G3RuMg1001PJwKKKK6BgmuO81GC1IR2JkPRB1NdUoLIwDFSRgMPL3qcvdH03TbW41C7E88ijc7yyklvbAwKXZKSWjqwcna68u3sGWHYY2IJAGeh9akr3XtOsrBBfQm6eXmOBBznkZ9uv41YaOs2qWh/y+yBshc9BXmPsHp7TGS4nnYMcmON9o+/rXnKq22XJlClGKwROldp2mnhtL7S4ItKZtjQJGT18+etfVbTS7COFBDbRBAPB4fKten9n9L0/BtLKJW+2Rub7zzTMD4Yq2mpxXyFTkn4Na28ajAjQfBRWTBGesaEf9orbRTuMfoXlnK9hbSf6lvEf/Gk+s6Vo9vbPeXUCqkA3ZHUfCqGtc0KTIUkRXUjBDDINZlWmtI6ns+PL25iid4tQ01ZLTdlSecDPGc8etM7jtHb39r32nS95CfDsHBB+yfSq3UOxWjXuWEDwSH+KJyPwPFLLHsKmn3PeCYTRht2O7C/h0NedPpppZRQrIsc6DqTHT4jcW4gRFAO3oKeRTRyorxsGVuhHnUXdXkcd/FZ3XeW0beFSvGPl5060/RrnTrkPbX7vAxzJFKOvuMf0qnp52NYkhU0h9RXhlz50VXliz1iuPUbGO/hWGfmMOGZftY8qKKHsDpjjVEVUAVVGAAK9bQOgoooWgM0VmiugFFFFABWKzRQBjFBFFFACzXdMg1GykSUAOoLJJjlSK7LLLWkLNySi/lRRS0vkd9G+iiitnD//2Q=="/>
          <p:cNvSpPr>
            <a:spLocks noGrp="1" noChangeAspect="1" noChangeArrowheads="1"/>
          </p:cNvSpPr>
          <p:nvPr>
            <p:ph type="title"/>
          </p:nvPr>
        </p:nvSpPr>
        <p:spPr bwMode="auto">
          <a:prstGeom prst="rect">
            <a:avLst/>
          </a:prstGeom>
          <a:noFill/>
        </p:spPr>
        <p:txBody>
          <a:bodyPr vert="horz" wrap="square" lIns="91440" tIns="45720" rIns="91440" bIns="45720" numCol="1" anchor="t" anchorCtr="0" compatLnSpc="1">
            <a:prstTxWarp prst="textNoShape">
              <a:avLst/>
            </a:prstTxWarp>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St.ANN’S COLLEGE OF ENGINEERING AND TECHNOLOGY</a:t>
            </a:r>
            <a:br>
              <a:rPr lang="en-US" dirty="0" smtClean="0"/>
            </a:br>
            <a:r>
              <a:rPr lang="en-US" sz="2700" dirty="0" smtClean="0">
                <a:solidFill>
                  <a:srgbClr val="C00000"/>
                </a:solidFill>
              </a:rPr>
              <a:t>ELECTRICAL AND ELECTRONOCS ENGINEERING</a:t>
            </a:r>
            <a:endParaRPr lang="en-US" dirty="0">
              <a:solidFill>
                <a:srgbClr val="C00000"/>
              </a:solidFill>
            </a:endParaRPr>
          </a:p>
        </p:txBody>
      </p:sp>
      <p:sp>
        <p:nvSpPr>
          <p:cNvPr id="10244" name="AutoShape 4" descr="data:image/jpeg;base64,/9j/4AAQSkZJRgABAQAAAQABAAD/2wCEAAkGBwgHBgkIBwgKCgkLDRYPDQwMDRsUFRAWIB0iIiAdHx8kKDQsJCYxJx8fLT0tMTU3Ojo6Iys/RD84QzQ5OjcBCgoKDQwNGg8PGjclHyU3Nzc3Nzc3Nzc3Nzc3Nzc3Nzc3Nzc3Nzc3Nzc3Nzc3Nzc3Nzc3Nzc3Nzc3Nzc3Nzc3N//AABEIAIUAdQMBIgACEQEDEQH/xAAbAAADAAMBAQAAAAAAAAAAAAAABQYBAwQCB//EADwQAAIBAwMBBgIHBgUFAAAAAAECAwAEEQUSITEGEyJBUWFxgRQyUpGhscEVI0Ji0fAHJDOS4UNygoPx/8QAGQEAAwEBAQAAAAAAAAAAAAAAAAMEAgEF/8QAJhEAAgICAQQCAgMBAAAAAAAAAAECAxEhEgQTMUEiUQVhMnGhFP/aAAwDAQACEQMRAD8A+40UUUAFFYzWM0AeqK0rcRNK0SyoZF+soPIraGB864mn4AzRWMj1rOa6AUUV5LAedAHqitUdxFLnu5FbBwdpzg1syK4mn4AzRRRXQCiiigArySKw7ADnzqJ17tQbTUHh8TNbz7lRB/qKBgj3wxzS7LFBbNRg56RZ99GZGjDrvVckZ6ClutaoLSMxxHMxH+3/AJpV2WlubmWSbYMOxaaVx4nPIC+wH6VqnzaazELsd6obliPM9G/Spb+ol28pDOGJYZsgs7gRrM67XPICt41+fmaYW9/eKBsaG5UcEO2x/wChqaftPIURJO6M2cshGPDj8wa4Zdcu5HcHuFRH8Lt0PLdM/AffU0eUH8Wd0y5/bkKPsnhmibzBAP5Gt41e0K5UyN/62/UV88utYuQhRJkyArAqMhuQMDPn51n9o3WQ8l3AoYceEYz8vet/9NyDtxZbz65h+7trd5GPmSMD7jSjUr6/uQ0UlykC+axHJxUtLqN3JHERdl1YE8Lg4HljNeo7uUrvWcBto4KZ2+eM+Z8s1PbbfLTZtQgh1YibRpBc2cjSxZ/zEbtyferWyvYb23Sa3fch+8VB6Vdu0rrK6FEjLEgYzyAf1FPOzUM80d3PEwt4JsiJR5EfxU3pLrIy4MzZBNZKKC7gnj7yKQFM4z05+dbwQa+c6o9/a3c8cpCtLKu8KMAgYww9yR5+tVWh6p3ljLcXz7P35UbvLPQfjV9d6lLizM6XGPIe0VgtgDg0U/YkT9pFf9nbo32yKwZTnGKk5tOOo9oYNQhjSZGtyCvOUduv5CrLVbdLyJUXa80Z3BCaVaRJFY6f3dpEivLK7kFshSW9fOp7IcpbHVywtDjR7AafYR229nKjJZjnk0l7ZooSJgPHsYZ+GCPxqitxKIF75g0h6legqc7Xv3kkcSjJCfmcCl9YkqXgzFtyyzsLs0CZJGUB4PtS24zk8kMfTz+6tusarp+jWyG/ukj8IVVzlnOPIedRl/q7X72V1Y3BhhYTFkkYAsU2kefx496mj0ts48vC+zXcjF4N2ta3p2j7lkYNOzAmKP6x+PpSZZ9V1mEyabNBYAklnaLexHl8/eu657K2l1qsmtXlys3fsHS0VSAoxxuPn8OKZ7EQbY1VV/lGKxfZRRXxisy+xkIzseXpE2+i9oFYyx9ppHkxk77VNp9uB0pvpDaitqo1OS3lmz1iQpx5Ag/pXS65UjJHwPlXkBZAGWORsEbWOfU/Ln9Kkqud2Yy/xYGSgo+DtmkB0yWVY+6ZyoIKc/M/Kr3TYVg063RFxhBUCsKvp07RCQcAiNmyQVP/AN+6rvRbkXWmW8v8gBqz8bx5NCbloSdo9Ahubj6TbqhudhDRk/XHw86W2EUjtZWKoVnikDXChTgNxzz5BcVTdoIA9r3qRlpYz4SG2/jSq1aaWWWQl1e5iCmTjMYU4PvnnnPpV061yCM3xKjBIorVZzpNbrJDuZPq5Yc8cUVSmT7F+os1rO1ygJYRF9q/xbeoHvj8qU6Wwv8ASrZ0DqHXHiBDE55Y+wFPrmCNmIcBkcfVz5VwaIAbBM27wvGWiAf62A35Y/WsNbNJ4HkIUQoIzlQMA1LXAF52iQtyiSbv9n/JqqQBUwOgHGKltPGzXZN3U95gZx55qTrX/H+zdfshbHsJf6jqc+o9orqRFMmQhfMjD3+yPYVQapoVs2lmzso0hMeTA2M7G+dRf+JPajXdH7RT28GsG1tDtaKMQI3BHuKZf4cdorzXbS9F/eSXJheMxySRhSQQ27AAA4IH31q+y918uWkZhGKl+zxD2mmtAbHtDay2t9EmQyLuinA81YdM+lN9AkOtgbAkJzg7nziujWrKPULRrecsFLAgg4K1NHT7zR5Y49HuGM1wdgkk52fpUVS6a5tSWGx8u5BaZT3NqbZ5EllTwnGR0PwrhlLb/Ahc5XOF9OeD+Y9K030ut22mi2s7mC+aHr9JjO6TzOGB49uK26Fq41WxguIGMexmxEesb5wwPv5VhqqqTnDwtGk5PCY+sgGwP4WOD7gg077IHbbXFuf+lLgfCklhnKg+mad9mPFNqDj6pl61j8c8XYQXY4jbUAzW7KrYzwaQCG4im/e7EXYe+Cn63pgepOBVBeyBIjkK24YCnzpQ4728kZIo/wB3GEL7cEE87T8ufnXuyWWSxeBhpgRLVYlKl4+JApztY8n86K2WtuIoQE5J5ZlGM0V05o06m0G1VkZVlAygPGce/lSzTRK1xcWk8qyG4kMwONrbcKCCOhwfvqikiR1w6hh7ikmpRy2pM8UETypzC+7bj+Unnj8KGB2WUx72dZJF7tdpjAXbsXkY9+Rn50j1rdp2qreD6hYSdT06N/Wt+my/S42uHVoclo9jFSeCxPIOMc5+FedfvVm0+aFIFlu40aSGIOQzhRzjip+oh3YYXk7CWHsXdpNHe/Zb3TZIUnwMSNGhJXywzKcVO9ndWSa9u7a9aaHVYW2vb3kzfV9VVQqkH2p12b1iG/0+GWzbvYJVykR4ZfbFKf8AETR4dU0a4njtHk1GCMtbmMESA+xHPyqSu5tduQ1w9oZNNFMCY5I5ADgmM5GfSuSdAdpcHKnIIqc0PTdX7M9lHSGFZrq4lFxd/bAAA2rkeX55rXF+1tSLlfpMIOVLOuFHBwPiann0q5ZUymt5jserf2sjd2tzCznIADAmlXZDD3+vTQ8Wz357sjoSAAxHzqF0TsRrdzqStcq9iq+IyrhmOfsgV9U0/T4dFsY7dEMUEY8Knl2Pnx6msXVQqi4RlycjMZNvL9DiOYW0DTueFGMepqj7MwNbaajSnDzEyN7Z6VL6bay3t9ayX8bQWYJaKMgkufc+Wf79qe6laZoF2lSkiEeHGPGP0zVP4+jh8mIusT0jN5qEJmMczCNok73BPRd2AfzrxbXNviSUQuA7nPqfIYGeBgD765rqyiu9R70SACBDC/hz3gyGxknp+NPrWFUXI2EH6uB0Ferlk+cnqJlmiVwrqCOh4IrNbsVitbOma4b60SXdJuZXHmMnge1d9eWHFD2BDXEVzHqUc9nDt7snDtcYQ5HIaM1xazrOpWF1aajJpcn0YXRWYxsH2IwwSMdSDV5e28ksZEDIrk8llzSa/wBHUwlr5xNHkZUxlz8s0lxwxMlJftEN2P1bS21vW9EtjE8dtdtNbqTwUbl1HwbNfQ20v9zm1nJRuVjl8S/f1FTt/oWm3JEkejpbyK2FuUj2zD1ww5FUljDci3jNtqLTqBj96gOfmMGsuuE3tGqp58E1q2kRtcfv4zDMBwu/wOP5aRXlnBGMSGXdjaq7uT/frVbr+uWZtLqxcKbxPCEKkru6jBqa331mI72Szy0ZzulXwHmvKurUZ8YvR6VUW45Y70TRryYB9v0eHqCwy1UUOj2VsDK8ffSDkvJyfWuDT9dg1af6NBexwyqgZ41XxfIniu27tLZIv8xNcM8ngUmdsnPlgED8K9Cjp6orlHZLZOeceBVNNFPMly0u4RS4VFOSznjAHt/WtWpLqEklnNCDaPC2WVkLCUY5GV6deKE0mexib9nwsYsFQucjr9ng5+dONKtZWCzP3sLgjcmMA49vSnRz4Ik5OWMHNpCyyOVuLTYHJbdEhVce+7BJqgjRUUKgwB5VnFZFNSwPjHBmiiitGgoorDdDQAV4fBHWuPVdQj0+EOyu7OdqhehPufL51K9pu0d/Y6abm0gM8rNs2gNsiBH1mI5649qVO2MZcWd4vGSikv4LmGXumYNFK0TZToy8HIPlSixm71PocoXT7eE8pE5Yvn+b++tSE/azXLizMkEEVspYgFrfhRg4y3OW4GVH4Vm6uu0d/OWgn7iB2DK6OCpXaeMfHac/HisTm17NRjka6lpMX0y5l069glkGGW2RPHx6nnn5V03dzr+oWYtJLQrG5AZhHg4z8aQWFjqVpqLXPfQo0yv3sqDDZIxwD155+/563t9fWJBJqDzopAMYnZS/IydwH4VDKEHLT8lKtlhJrOCu0XSLSyklS9u7aYSfU/c7JAR18XU4rouUufpUWnxvaXUGe9U3nJTHQA+v6VC6fp+qWmrWt4zJIIVYA955FehHUnPn511p2h1y3nSC6aGWQniOVVDMMseOuTwMDI4zVMJcVxr9CJ5k8s+jPPNaJBstGm3yBH2Plhk8t0xj50zGBXzKw7byQXDi/s2CmMyb1HdCJVHiB3HlumAOueOlW6aiRFHPEwuIpFDL/C2Ov95p/dilsXhjiiuayuoryBJ4G3RuMg1001PJwKKKK6BgmuO81GC1IR2JkPRB1NdUoLIwDFSRgMPL3qcvdH03TbW41C7E88ijc7yyklvbAwKXZKSWjqwcna68u3sGWHYY2IJAGeh9akr3XtOsrBBfQm6eXmOBBznkZ9uv41YaOs2qWh/y+yBshc9BXmPsHp7TGS4nnYMcmON9o+/rXnKq22XJlClGKwROldp2mnhtL7S4ItKZtjQJGT18+etfVbTS7COFBDbRBAPB4fKten9n9L0/BtLKJW+2Rub7zzTMD4Yq2mpxXyFTkn4Na28ajAjQfBRWTBGesaEf9orbRTuMfoXlnK9hbSf6lvEf/Gk+s6Vo9vbPeXUCqkA3ZHUfCqGtc0KTIUkRXUjBDDINZlWmtI6ns+PL25iid4tQ01ZLTdlSecDPGc8etM7jtHb39r32nS95CfDsHBB+yfSq3UOxWjXuWEDwSH+KJyPwPFLLHsKmn3PeCYTRht2O7C/h0NedPpppZRQrIsc6DqTHT4jcW4gRFAO3oKeRTRyorxsGVuhHnUXdXkcd/FZ3XeW0beFSvGPl5060/RrnTrkPbX7vAxzJFKOvuMf0qnp52NYkhU0h9RXhlz50VXliz1iuPUbGO/hWGfmMOGZftY8qKKHsDpjjVEVUAVVGAAK9bQOgoooWgM0VmiugFFFFABWKzRQBjFBFFFACzXdMg1GykSUAOoLJJjlSK7LLLWkLNySi/lRRS0vkd9G+iiitn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data:image/jpeg;base64,/9j/4AAQSkZJRgABAQAAAQABAAD/2wCEAAkGBwgHBgkIBwgKCgkLDRYPDQwMDRsUFRAWIB0iIiAdHx8kKDQsJCYxJx8fLT0tMTU3Ojo6Iys/RD84QzQ5OjcBCgoKDQwNGg8PGjclHyU3Nzc3Nzc3Nzc3Nzc3Nzc3Nzc3Nzc3Nzc3Nzc3Nzc3Nzc3Nzc3Nzc3Nzc3Nzc3Nzc3N//AABEIAIUAdQMBIgACEQEDEQH/xAAbAAADAAMBAQAAAAAAAAAAAAAABQYBAwQCB//EADwQAAIBAwMBBgIHBgUFAAAAAAECAwAEEQUSITEGEyJBUWFxgRQyUpGhscEVI0Ji0fAHJDOS4UNygoPx/8QAGQEAAwEBAQAAAAAAAAAAAAAAAAMEAgEF/8QAJhEAAgICAQQCAgMBAAAAAAAAAAECAxEhEgQTMUEiUQVhMnGhFP/aAAwDAQACEQMRAD8A+40UUUAFFYzWM0AeqK0rcRNK0SyoZF+soPIraGB864mn4AzRWMj1rOa6AUUV5LAedAHqitUdxFLnu5FbBwdpzg1syK4mn4AzRRRXQCiiigArySKw7ADnzqJ17tQbTUHh8TNbz7lRB/qKBgj3wxzS7LFBbNRg56RZ99GZGjDrvVckZ6ClutaoLSMxxHMxH+3/AJpV2WlubmWSbYMOxaaVx4nPIC+wH6VqnzaazELsd6obliPM9G/Spb+ol28pDOGJYZsgs7gRrM67XPICt41+fmaYW9/eKBsaG5UcEO2x/wChqaftPIURJO6M2cshGPDj8wa4Zdcu5HcHuFRH8Lt0PLdM/AffU0eUH8Wd0y5/bkKPsnhmibzBAP5Gt41e0K5UyN/62/UV88utYuQhRJkyArAqMhuQMDPn51n9o3WQ8l3AoYceEYz8vet/9NyDtxZbz65h+7trd5GPmSMD7jSjUr6/uQ0UlykC+axHJxUtLqN3JHERdl1YE8Lg4HljNeo7uUrvWcBto4KZ2+eM+Z8s1PbbfLTZtQgh1YibRpBc2cjSxZ/zEbtyferWyvYb23Sa3fch+8VB6Vdu0rrK6FEjLEgYzyAf1FPOzUM80d3PEwt4JsiJR5EfxU3pLrIy4MzZBNZKKC7gnj7yKQFM4z05+dbwQa+c6o9/a3c8cpCtLKu8KMAgYww9yR5+tVWh6p3ljLcXz7P35UbvLPQfjV9d6lLizM6XGPIe0VgtgDg0U/YkT9pFf9nbo32yKwZTnGKk5tOOo9oYNQhjSZGtyCvOUduv5CrLVbdLyJUXa80Z3BCaVaRJFY6f3dpEivLK7kFshSW9fOp7IcpbHVywtDjR7AafYR229nKjJZjnk0l7ZooSJgPHsYZ+GCPxqitxKIF75g0h6legqc7Xv3kkcSjJCfmcCl9YkqXgzFtyyzsLs0CZJGUB4PtS24zk8kMfTz+6tusarp+jWyG/ukj8IVVzlnOPIedRl/q7X72V1Y3BhhYTFkkYAsU2kefx496mj0ts48vC+zXcjF4N2ta3p2j7lkYNOzAmKP6x+PpSZZ9V1mEyabNBYAklnaLexHl8/eu657K2l1qsmtXlys3fsHS0VSAoxxuPn8OKZ7EQbY1VV/lGKxfZRRXxisy+xkIzseXpE2+i9oFYyx9ppHkxk77VNp9uB0pvpDaitqo1OS3lmz1iQpx5Ag/pXS65UjJHwPlXkBZAGWORsEbWOfU/Ln9Kkqud2Yy/xYGSgo+DtmkB0yWVY+6ZyoIKc/M/Kr3TYVg063RFxhBUCsKvp07RCQcAiNmyQVP/AN+6rvRbkXWmW8v8gBqz8bx5NCbloSdo9Ahubj6TbqhudhDRk/XHw86W2EUjtZWKoVnikDXChTgNxzz5BcVTdoIA9r3qRlpYz4SG2/jSq1aaWWWQl1e5iCmTjMYU4PvnnnPpV061yCM3xKjBIorVZzpNbrJDuZPq5Yc8cUVSmT7F+os1rO1ygJYRF9q/xbeoHvj8qU6Wwv8ASrZ0DqHXHiBDE55Y+wFPrmCNmIcBkcfVz5VwaIAbBM27wvGWiAf62A35Y/WsNbNJ4HkIUQoIzlQMA1LXAF52iQtyiSbv9n/JqqQBUwOgHGKltPGzXZN3U95gZx55qTrX/H+zdfshbHsJf6jqc+o9orqRFMmQhfMjD3+yPYVQapoVs2lmzso0hMeTA2M7G+dRf+JPajXdH7RT28GsG1tDtaKMQI3BHuKZf4cdorzXbS9F/eSXJheMxySRhSQQ27AAA4IH31q+y918uWkZhGKl+zxD2mmtAbHtDay2t9EmQyLuinA81YdM+lN9AkOtgbAkJzg7nziujWrKPULRrecsFLAgg4K1NHT7zR5Y49HuGM1wdgkk52fpUVS6a5tSWGx8u5BaZT3NqbZ5EllTwnGR0PwrhlLb/Ahc5XOF9OeD+Y9K030ut22mi2s7mC+aHr9JjO6TzOGB49uK26Fq41WxguIGMexmxEesb5wwPv5VhqqqTnDwtGk5PCY+sgGwP4WOD7gg077IHbbXFuf+lLgfCklhnKg+mad9mPFNqDj6pl61j8c8XYQXY4jbUAzW7KrYzwaQCG4im/e7EXYe+Cn63pgepOBVBeyBIjkK24YCnzpQ4728kZIo/wB3GEL7cEE87T8ufnXuyWWSxeBhpgRLVYlKl4+JApztY8n86K2WtuIoQE5J5ZlGM0V05o06m0G1VkZVlAygPGce/lSzTRK1xcWk8qyG4kMwONrbcKCCOhwfvqikiR1w6hh7ikmpRy2pM8UETypzC+7bj+Unnj8KGB2WUx72dZJF7tdpjAXbsXkY9+Rn50j1rdp2qreD6hYSdT06N/Wt+my/S42uHVoclo9jFSeCxPIOMc5+FedfvVm0+aFIFlu40aSGIOQzhRzjip+oh3YYXk7CWHsXdpNHe/Zb3TZIUnwMSNGhJXywzKcVO9ndWSa9u7a9aaHVYW2vb3kzfV9VVQqkH2p12b1iG/0+GWzbvYJVykR4ZfbFKf8AETR4dU0a4njtHk1GCMtbmMESA+xHPyqSu5tduQ1w9oZNNFMCY5I5ADgmM5GfSuSdAdpcHKnIIqc0PTdX7M9lHSGFZrq4lFxd/bAAA2rkeX55rXF+1tSLlfpMIOVLOuFHBwPiann0q5ZUymt5jserf2sjd2tzCznIADAmlXZDD3+vTQ8Wz357sjoSAAxHzqF0TsRrdzqStcq9iq+IyrhmOfsgV9U0/T4dFsY7dEMUEY8Knl2Pnx6msXVQqi4RlycjMZNvL9DiOYW0DTueFGMepqj7MwNbaajSnDzEyN7Z6VL6bay3t9ayX8bQWYJaKMgkufc+Wf79qe6laZoF2lSkiEeHGPGP0zVP4+jh8mIusT0jN5qEJmMczCNok73BPRd2AfzrxbXNviSUQuA7nPqfIYGeBgD765rqyiu9R70SACBDC/hz3gyGxknp+NPrWFUXI2EH6uB0Ferlk+cnqJlmiVwrqCOh4IrNbsVitbOma4b60SXdJuZXHmMnge1d9eWHFD2BDXEVzHqUc9nDt7snDtcYQ5HIaM1xazrOpWF1aajJpcn0YXRWYxsH2IwwSMdSDV5e28ksZEDIrk8llzSa/wBHUwlr5xNHkZUxlz8s0lxwxMlJftEN2P1bS21vW9EtjE8dtdtNbqTwUbl1HwbNfQ20v9zm1nJRuVjl8S/f1FTt/oWm3JEkejpbyK2FuUj2zD1ww5FUljDci3jNtqLTqBj96gOfmMGsuuE3tGqp58E1q2kRtcfv4zDMBwu/wOP5aRXlnBGMSGXdjaq7uT/frVbr+uWZtLqxcKbxPCEKkru6jBqa331mI72Szy0ZzulXwHmvKurUZ8YvR6VUW45Y70TRryYB9v0eHqCwy1UUOj2VsDK8ffSDkvJyfWuDT9dg1af6NBexwyqgZ41XxfIniu27tLZIv8xNcM8ngUmdsnPlgED8K9Cjp6orlHZLZOeceBVNNFPMly0u4RS4VFOSznjAHt/WtWpLqEklnNCDaPC2WVkLCUY5GV6deKE0mexib9nwsYsFQucjr9ng5+dONKtZWCzP3sLgjcmMA49vSnRz4Ik5OWMHNpCyyOVuLTYHJbdEhVce+7BJqgjRUUKgwB5VnFZFNSwPjHBmiiitGgoorDdDQAV4fBHWuPVdQj0+EOyu7OdqhehPufL51K9pu0d/Y6abm0gM8rNs2gNsiBH1mI5649qVO2MZcWd4vGSikv4LmGXumYNFK0TZToy8HIPlSixm71PocoXT7eE8pE5Yvn+b++tSE/azXLizMkEEVspYgFrfhRg4y3OW4GVH4Vm6uu0d/OWgn7iB2DK6OCpXaeMfHac/HisTm17NRjka6lpMX0y5l069glkGGW2RPHx6nnn5V03dzr+oWYtJLQrG5AZhHg4z8aQWFjqVpqLXPfQo0yv3sqDDZIxwD155+/563t9fWJBJqDzopAMYnZS/IydwH4VDKEHLT8lKtlhJrOCu0XSLSyklS9u7aYSfU/c7JAR18XU4rouUufpUWnxvaXUGe9U3nJTHQA+v6VC6fp+qWmrWt4zJIIVYA955FehHUnPn511p2h1y3nSC6aGWQniOVVDMMseOuTwMDI4zVMJcVxr9CJ5k8s+jPPNaJBstGm3yBH2Plhk8t0xj50zGBXzKw7byQXDi/s2CmMyb1HdCJVHiB3HlumAOueOlW6aiRFHPEwuIpFDL/C2Ov95p/dilsXhjiiuayuoryBJ4G3RuMg1001PJwKKKK6BgmuO81GC1IR2JkPRB1NdUoLIwDFSRgMPL3qcvdH03TbW41C7E88ijc7yyklvbAwKXZKSWjqwcna68u3sGWHYY2IJAGeh9akr3XtOsrBBfQm6eXmOBBznkZ9uv41YaOs2qWh/y+yBshc9BXmPsHp7TGS4nnYMcmON9o+/rXnKq22XJlClGKwROldp2mnhtL7S4ItKZtjQJGT18+etfVbTS7COFBDbRBAPB4fKten9n9L0/BtLKJW+2Rub7zzTMD4Yq2mpxXyFTkn4Na28ajAjQfBRWTBGesaEf9orbRTuMfoXlnK9hbSf6lvEf/Gk+s6Vo9vbPeXUCqkA3ZHUfCqGtc0KTIUkRXUjBDDINZlWmtI6ns+PL25iid4tQ01ZLTdlSecDPGc8etM7jtHb39r32nS95CfDsHBB+yfSq3UOxWjXuWEDwSH+KJyPwPFLLHsKmn3PeCYTRht2O7C/h0NedPpppZRQrIsc6DqTHT4jcW4gRFAO3oKeRTRyorxsGVuhHnUXdXkcd/FZ3XeW0beFSvGPl5060/RrnTrkPbX7vAxzJFKOvuMf0qnp52NYkhU0h9RXhlz50VXliz1iuPUbGO/hWGfmMOGZftY8qKKHsDpjjVEVUAVVGAAK9bQOgoooWgM0VmiugFFFFABWKzRQBjFBFFFACzXdMg1GykSUAOoLJJjlSK7LLLWkLNySi/lRRS0vkd9G+iiitn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9" name="AutoShape 9" descr="data:image/jpeg;base64,/9j/4AAQSkZJRgABAQAAAQABAAD/2wCEAAkGBwgHBgkIBwgKCgkLDRYPDQwMDRsUFRAWIB0iIiAdHx8kKDQsJCYxJx8fLT0tMTU3Ojo6Iys/RD84QzQ5OjcBCgoKDQwNGg8PGjclHyU3Nzc3Nzc3Nzc3Nzc3Nzc3Nzc3Nzc3Nzc3Nzc3Nzc3Nzc3Nzc3Nzc3Nzc3Nzc3Nzc3N//AABEIAIUAdQMBIgACEQEDEQH/xAAbAAADAAMBAQAAAAAAAAAAAAAABQYBAwQCB//EADwQAAIBAwMBBgIHBgUFAAAAAAECAwAEEQUSITEGEyJBUWFxgRQyUpGhscEVI0Ji0fAHJDOS4UNygoPx/8QAGQEAAwEBAQAAAAAAAAAAAAAAAAMEAgEF/8QAJhEAAgICAQQCAgMBAAAAAAAAAAECAxEhEgQTMUEiUQVhMnGhFP/aAAwDAQACEQMRAD8A+40UUUAFFYzWM0AeqK0rcRNK0SyoZF+soPIraGB864mn4AzRWMj1rOa6AUUV5LAedAHqitUdxFLnu5FbBwdpzg1syK4mn4AzRRRXQCiiigArySKw7ADnzqJ17tQbTUHh8TNbz7lRB/qKBgj3wxzS7LFBbNRg56RZ99GZGjDrvVckZ6ClutaoLSMxxHMxH+3/AJpV2WlubmWSbYMOxaaVx4nPIC+wH6VqnzaazELsd6obliPM9G/Spb+ol28pDOGJYZsgs7gRrM67XPICt41+fmaYW9/eKBsaG5UcEO2x/wChqaftPIURJO6M2cshGPDj8wa4Zdcu5HcHuFRH8Lt0PLdM/AffU0eUH8Wd0y5/bkKPsnhmibzBAP5Gt41e0K5UyN/62/UV88utYuQhRJkyArAqMhuQMDPn51n9o3WQ8l3AoYceEYz8vet/9NyDtxZbz65h+7trd5GPmSMD7jSjUr6/uQ0UlykC+axHJxUtLqN3JHERdl1YE8Lg4HljNeo7uUrvWcBto4KZ2+eM+Z8s1PbbfLTZtQgh1YibRpBc2cjSxZ/zEbtyferWyvYb23Sa3fch+8VB6Vdu0rrK6FEjLEgYzyAf1FPOzUM80d3PEwt4JsiJR5EfxU3pLrIy4MzZBNZKKC7gnj7yKQFM4z05+dbwQa+c6o9/a3c8cpCtLKu8KMAgYww9yR5+tVWh6p3ljLcXz7P35UbvLPQfjV9d6lLizM6XGPIe0VgtgDg0U/YkT9pFf9nbo32yKwZTnGKk5tOOo9oYNQhjSZGtyCvOUduv5CrLVbdLyJUXa80Z3BCaVaRJFY6f3dpEivLK7kFshSW9fOp7IcpbHVywtDjR7AafYR229nKjJZjnk0l7ZooSJgPHsYZ+GCPxqitxKIF75g0h6legqc7Xv3kkcSjJCfmcCl9YkqXgzFtyyzsLs0CZJGUB4PtS24zk8kMfTz+6tusarp+jWyG/ukj8IVVzlnOPIedRl/q7X72V1Y3BhhYTFkkYAsU2kefx496mj0ts48vC+zXcjF4N2ta3p2j7lkYNOzAmKP6x+PpSZZ9V1mEyabNBYAklnaLexHl8/eu657K2l1qsmtXlys3fsHS0VSAoxxuPn8OKZ7EQbY1VV/lGKxfZRRXxisy+xkIzseXpE2+i9oFYyx9ppHkxk77VNp9uB0pvpDaitqo1OS3lmz1iQpx5Ag/pXS65UjJHwPlXkBZAGWORsEbWOfU/Ln9Kkqud2Yy/xYGSgo+DtmkB0yWVY+6ZyoIKc/M/Kr3TYVg063RFxhBUCsKvp07RCQcAiNmyQVP/AN+6rvRbkXWmW8v8gBqz8bx5NCbloSdo9Ahubj6TbqhudhDRk/XHw86W2EUjtZWKoVnikDXChTgNxzz5BcVTdoIA9r3qRlpYz4SG2/jSq1aaWWWQl1e5iCmTjMYU4PvnnnPpV061yCM3xKjBIorVZzpNbrJDuZPq5Yc8cUVSmT7F+os1rO1ygJYRF9q/xbeoHvj8qU6Wwv8ASrZ0DqHXHiBDE55Y+wFPrmCNmIcBkcfVz5VwaIAbBM27wvGWiAf62A35Y/WsNbNJ4HkIUQoIzlQMA1LXAF52iQtyiSbv9n/JqqQBUwOgHGKltPGzXZN3U95gZx55qTrX/H+zdfshbHsJf6jqc+o9orqRFMmQhfMjD3+yPYVQapoVs2lmzso0hMeTA2M7G+dRf+JPajXdH7RT28GsG1tDtaKMQI3BHuKZf4cdorzXbS9F/eSXJheMxySRhSQQ27AAA4IH31q+y918uWkZhGKl+zxD2mmtAbHtDay2t9EmQyLuinA81YdM+lN9AkOtgbAkJzg7nziujWrKPULRrecsFLAgg4K1NHT7zR5Y49HuGM1wdgkk52fpUVS6a5tSWGx8u5BaZT3NqbZ5EllTwnGR0PwrhlLb/Ahc5XOF9OeD+Y9K030ut22mi2s7mC+aHr9JjO6TzOGB49uK26Fq41WxguIGMexmxEesb5wwPv5VhqqqTnDwtGk5PCY+sgGwP4WOD7gg077IHbbXFuf+lLgfCklhnKg+mad9mPFNqDj6pl61j8c8XYQXY4jbUAzW7KrYzwaQCG4im/e7EXYe+Cn63pgepOBVBeyBIjkK24YCnzpQ4728kZIo/wB3GEL7cEE87T8ufnXuyWWSxeBhpgRLVYlKl4+JApztY8n86K2WtuIoQE5J5ZlGM0V05o06m0G1VkZVlAygPGce/lSzTRK1xcWk8qyG4kMwONrbcKCCOhwfvqikiR1w6hh7ikmpRy2pM8UETypzC+7bj+Unnj8KGB2WUx72dZJF7tdpjAXbsXkY9+Rn50j1rdp2qreD6hYSdT06N/Wt+my/S42uHVoclo9jFSeCxPIOMc5+FedfvVm0+aFIFlu40aSGIOQzhRzjip+oh3YYXk7CWHsXdpNHe/Zb3TZIUnwMSNGhJXywzKcVO9ndWSa9u7a9aaHVYW2vb3kzfV9VVQqkH2p12b1iG/0+GWzbvYJVykR4ZfbFKf8AETR4dU0a4njtHk1GCMtbmMESA+xHPyqSu5tduQ1w9oZNNFMCY5I5ADgmM5GfSuSdAdpcHKnIIqc0PTdX7M9lHSGFZrq4lFxd/bAAA2rkeX55rXF+1tSLlfpMIOVLOuFHBwPiann0q5ZUymt5jserf2sjd2tzCznIADAmlXZDD3+vTQ8Wz357sjoSAAxHzqF0TsRrdzqStcq9iq+IyrhmOfsgV9U0/T4dFsY7dEMUEY8Knl2Pnx6msXVQqi4RlycjMZNvL9DiOYW0DTueFGMepqj7MwNbaajSnDzEyN7Z6VL6bay3t9ayX8bQWYJaKMgkufc+Wf79qe6laZoF2lSkiEeHGPGP0zVP4+jh8mIusT0jN5qEJmMczCNok73BPRd2AfzrxbXNviSUQuA7nPqfIYGeBgD765rqyiu9R70SACBDC/hz3gyGxknp+NPrWFUXI2EH6uB0Ferlk+cnqJlmiVwrqCOh4IrNbsVitbOma4b60SXdJuZXHmMnge1d9eWHFD2BDXEVzHqUc9nDt7snDtcYQ5HIaM1xazrOpWF1aajJpcn0YXRWYxsH2IwwSMdSDV5e28ksZEDIrk8llzSa/wBHUwlr5xNHkZUxlz8s0lxwxMlJftEN2P1bS21vW9EtjE8dtdtNbqTwUbl1HwbNfQ20v9zm1nJRuVjl8S/f1FTt/oWm3JEkejpbyK2FuUj2zD1ww5FUljDci3jNtqLTqBj96gOfmMGsuuE3tGqp58E1q2kRtcfv4zDMBwu/wOP5aRXlnBGMSGXdjaq7uT/frVbr+uWZtLqxcKbxPCEKkru6jBqa331mI72Szy0ZzulXwHmvKurUZ8YvR6VUW45Y70TRryYB9v0eHqCwy1UUOj2VsDK8ffSDkvJyfWuDT9dg1af6NBexwyqgZ41XxfIniu27tLZIv8xNcM8ngUmdsnPlgED8K9Cjp6orlHZLZOeceBVNNFPMly0u4RS4VFOSznjAHt/WtWpLqEklnNCDaPC2WVkLCUY5GV6deKE0mexib9nwsYsFQucjr9ng5+dONKtZWCzP3sLgjcmMA49vSnRz4Ik5OWMHNpCyyOVuLTYHJbdEhVce+7BJqgjRUUKgwB5VnFZFNSwPjHBmiiitGgoorDdDQAV4fBHWuPVdQj0+EOyu7OdqhehPufL51K9pu0d/Y6abm0gM8rNs2gNsiBH1mI5649qVO2MZcWd4vGSikv4LmGXumYNFK0TZToy8HIPlSixm71PocoXT7eE8pE5Yvn+b++tSE/azXLizMkEEVspYgFrfhRg4y3OW4GVH4Vm6uu0d/OWgn7iB2DK6OCpXaeMfHac/HisTm17NRjka6lpMX0y5l069glkGGW2RPHx6nnn5V03dzr+oWYtJLQrG5AZhHg4z8aQWFjqVpqLXPfQo0yv3sqDDZIxwD155+/563t9fWJBJqDzopAMYnZS/IydwH4VDKEHLT8lKtlhJrOCu0XSLSyklS9u7aYSfU/c7JAR18XU4rouUufpUWnxvaXUGe9U3nJTHQA+v6VC6fp+qWmrWt4zJIIVYA955FehHUnPn511p2h1y3nSC6aGWQniOVVDMMseOuTwMDI4zVMJcVxr9CJ5k8s+jPPNaJBstGm3yBH2Plhk8t0xj50zGBXzKw7byQXDi/s2CmMyb1HdCJVHiB3HlumAOueOlW6aiRFHPEwuIpFDL/C2Ov95p/dilsXhjiiuayuoryBJ4G3RuMg1001PJwKKKK6BgmuO81GC1IR2JkPRB1NdUoLIwDFSRgMPL3qcvdH03TbW41C7E88ijc7yyklvbAwKXZKSWjqwcna68u3sGWHYY2IJAGeh9akr3XtOsrBBfQm6eXmOBBznkZ9uv41YaOs2qWh/y+yBshc9BXmPsHp7TGS4nnYMcmON9o+/rXnKq22XJlClGKwROldp2mnhtL7S4ItKZtjQJGT18+etfVbTS7COFBDbRBAPB4fKten9n9L0/BtLKJW+2Rub7zzTMD4Yq2mpxXyFTkn4Na28ajAjQfBRWTBGesaEf9orbRTuMfoXlnK9hbSf6lvEf/Gk+s6Vo9vbPeXUCqkA3ZHUfCqGtc0KTIUkRXUjBDDINZlWmtI6ns+PL25iid4tQ01ZLTdlSecDPGc8etM7jtHb39r32nS95CfDsHBB+yfSq3UOxWjXuWEDwSH+KJyPwPFLLHsKmn3PeCYTRht2O7C/h0NedPpppZRQrIsc6DqTHT4jcW4gRFAO3oKeRTRyorxsGVuhHnUXdXkcd/FZ3XeW0beFSvGPl5060/RrnTrkPbX7vAxzJFKOvuMf0qnp52NYkhU0h9RXhlz50VXliz1iuPUbGO/hWGfmMOGZftY8qKKHsDpjjVEVUAVVGAAK9bQOgoooWgM0VmiugFFFFABWKzRQBjFBFFFACzXdMg1GykSUAOoLJJjlSK7LLLWkLNySi/lRRS0vkd9G+iiitn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1" name="AutoShape 11" descr="data:image/jpeg;base64,/9j/4AAQSkZJRgABAQAAAQABAAD/2wCEAAkGBwgHBgkIBwgKCgkLDRYPDQwMDRsUFRAWIB0iIiAdHx8kKDQsJCYxJx8fLT0tMTU3Ojo6Iys/RD84QzQ5OjcBCgoKDQwNGg8PGjclHyU3Nzc3Nzc3Nzc3Nzc3Nzc3Nzc3Nzc3Nzc3Nzc3Nzc3Nzc3Nzc3Nzc3Nzc3Nzc3Nzc3N//AABEIAIUAdQMBIgACEQEDEQH/xAAbAAADAAMBAQAAAAAAAAAAAAAABQYBAwQCB//EADwQAAIBAwMBBgIHBgUFAAAAAAECAwAEEQUSITEGEyJBUWFxgRQyUpGhscEVI0Ji0fAHJDOS4UNygoPx/8QAGQEAAwEBAQAAAAAAAAAAAAAAAAMEAgEF/8QAJhEAAgICAQQCAgMBAAAAAAAAAAECAxEhEgQTMUEiUQVhMnGhFP/aAAwDAQACEQMRAD8A+40UUUAFFYzWM0AeqK0rcRNK0SyoZF+soPIraGB864mn4AzRWMj1rOa6AUUV5LAedAHqitUdxFLnu5FbBwdpzg1syK4mn4AzRRRXQCiiigArySKw7ADnzqJ17tQbTUHh8TNbz7lRB/qKBgj3wxzS7LFBbNRg56RZ99GZGjDrvVckZ6ClutaoLSMxxHMxH+3/AJpV2WlubmWSbYMOxaaVx4nPIC+wH6VqnzaazELsd6obliPM9G/Spb+ol28pDOGJYZsgs7gRrM67XPICt41+fmaYW9/eKBsaG5UcEO2x/wChqaftPIURJO6M2cshGPDj8wa4Zdcu5HcHuFRH8Lt0PLdM/AffU0eUH8Wd0y5/bkKPsnhmibzBAP5Gt41e0K5UyN/62/UV88utYuQhRJkyArAqMhuQMDPn51n9o3WQ8l3AoYceEYz8vet/9NyDtxZbz65h+7trd5GPmSMD7jSjUr6/uQ0UlykC+axHJxUtLqN3JHERdl1YE8Lg4HljNeo7uUrvWcBto4KZ2+eM+Z8s1PbbfLTZtQgh1YibRpBc2cjSxZ/zEbtyferWyvYb23Sa3fch+8VB6Vdu0rrK6FEjLEgYzyAf1FPOzUM80d3PEwt4JsiJR5EfxU3pLrIy4MzZBNZKKC7gnj7yKQFM4z05+dbwQa+c6o9/a3c8cpCtLKu8KMAgYww9yR5+tVWh6p3ljLcXz7P35UbvLPQfjV9d6lLizM6XGPIe0VgtgDg0U/YkT9pFf9nbo32yKwZTnGKk5tOOo9oYNQhjSZGtyCvOUduv5CrLVbdLyJUXa80Z3BCaVaRJFY6f3dpEivLK7kFshSW9fOp7IcpbHVywtDjR7AafYR229nKjJZjnk0l7ZooSJgPHsYZ+GCPxqitxKIF75g0h6legqc7Xv3kkcSjJCfmcCl9YkqXgzFtyyzsLs0CZJGUB4PtS24zk8kMfTz+6tusarp+jWyG/ukj8IVVzlnOPIedRl/q7X72V1Y3BhhYTFkkYAsU2kefx496mj0ts48vC+zXcjF4N2ta3p2j7lkYNOzAmKP6x+PpSZZ9V1mEyabNBYAklnaLexHl8/eu657K2l1qsmtXlys3fsHS0VSAoxxuPn8OKZ7EQbY1VV/lGKxfZRRXxisy+xkIzseXpE2+i9oFYyx9ppHkxk77VNp9uB0pvpDaitqo1OS3lmz1iQpx5Ag/pXS65UjJHwPlXkBZAGWORsEbWOfU/Ln9Kkqud2Yy/xYGSgo+DtmkB0yWVY+6ZyoIKc/M/Kr3TYVg063RFxhBUCsKvp07RCQcAiNmyQVP/AN+6rvRbkXWmW8v8gBqz8bx5NCbloSdo9Ahubj6TbqhudhDRk/XHw86W2EUjtZWKoVnikDXChTgNxzz5BcVTdoIA9r3qRlpYz4SG2/jSq1aaWWWQl1e5iCmTjMYU4PvnnnPpV061yCM3xKjBIorVZzpNbrJDuZPq5Yc8cUVSmT7F+os1rO1ygJYRF9q/xbeoHvj8qU6Wwv8ASrZ0DqHXHiBDE55Y+wFPrmCNmIcBkcfVz5VwaIAbBM27wvGWiAf62A35Y/WsNbNJ4HkIUQoIzlQMA1LXAF52iQtyiSbv9n/JqqQBUwOgHGKltPGzXZN3U95gZx55qTrX/H+zdfshbHsJf6jqc+o9orqRFMmQhfMjD3+yPYVQapoVs2lmzso0hMeTA2M7G+dRf+JPajXdH7RT28GsG1tDtaKMQI3BHuKZf4cdorzXbS9F/eSXJheMxySRhSQQ27AAA4IH31q+y918uWkZhGKl+zxD2mmtAbHtDay2t9EmQyLuinA81YdM+lN9AkOtgbAkJzg7nziujWrKPULRrecsFLAgg4K1NHT7zR5Y49HuGM1wdgkk52fpUVS6a5tSWGx8u5BaZT3NqbZ5EllTwnGR0PwrhlLb/Ahc5XOF9OeD+Y9K030ut22mi2s7mC+aHr9JjO6TzOGB49uK26Fq41WxguIGMexmxEesb5wwPv5VhqqqTnDwtGk5PCY+sgGwP4WOD7gg077IHbbXFuf+lLgfCklhnKg+mad9mPFNqDj6pl61j8c8XYQXY4jbUAzW7KrYzwaQCG4im/e7EXYe+Cn63pgepOBVBeyBIjkK24YCnzpQ4728kZIo/wB3GEL7cEE87T8ufnXuyWWSxeBhpgRLVYlKl4+JApztY8n86K2WtuIoQE5J5ZlGM0V05o06m0G1VkZVlAygPGce/lSzTRK1xcWk8qyG4kMwONrbcKCCOhwfvqikiR1w6hh7ikmpRy2pM8UETypzC+7bj+Unnj8KGB2WUx72dZJF7tdpjAXbsXkY9+Rn50j1rdp2qreD6hYSdT06N/Wt+my/S42uHVoclo9jFSeCxPIOMc5+FedfvVm0+aFIFlu40aSGIOQzhRzjip+oh3YYXk7CWHsXdpNHe/Zb3TZIUnwMSNGhJXywzKcVO9ndWSa9u7a9aaHVYW2vb3kzfV9VVQqkH2p12b1iG/0+GWzbvYJVykR4ZfbFKf8AETR4dU0a4njtHk1GCMtbmMESA+xHPyqSu5tduQ1w9oZNNFMCY5I5ADgmM5GfSuSdAdpcHKnIIqc0PTdX7M9lHSGFZrq4lFxd/bAAA2rkeX55rXF+1tSLlfpMIOVLOuFHBwPiann0q5ZUymt5jserf2sjd2tzCznIADAmlXZDD3+vTQ8Wz357sjoSAAxHzqF0TsRrdzqStcq9iq+IyrhmOfsgV9U0/T4dFsY7dEMUEY8Knl2Pnx6msXVQqi4RlycjMZNvL9DiOYW0DTueFGMepqj7MwNbaajSnDzEyN7Z6VL6bay3t9ayX8bQWYJaKMgkufc+Wf79qe6laZoF2lSkiEeHGPGP0zVP4+jh8mIusT0jN5qEJmMczCNok73BPRd2AfzrxbXNviSUQuA7nPqfIYGeBgD765rqyiu9R70SACBDC/hz3gyGxknp+NPrWFUXI2EH6uB0Ferlk+cnqJlmiVwrqCOh4IrNbsVitbOma4b60SXdJuZXHmMnge1d9eWHFD2BDXEVzHqUc9nDt7snDtcYQ5HIaM1xazrOpWF1aajJpcn0YXRWYxsH2IwwSMdSDV5e28ksZEDIrk8llzSa/wBHUwlr5xNHkZUxlz8s0lxwxMlJftEN2P1bS21vW9EtjE8dtdtNbqTwUbl1HwbNfQ20v9zm1nJRuVjl8S/f1FTt/oWm3JEkejpbyK2FuUj2zD1ww5FUljDci3jNtqLTqBj96gOfmMGsuuE3tGqp58E1q2kRtcfv4zDMBwu/wOP5aRXlnBGMSGXdjaq7uT/frVbr+uWZtLqxcKbxPCEKkru6jBqa331mI72Szy0ZzulXwHmvKurUZ8YvR6VUW45Y70TRryYB9v0eHqCwy1UUOj2VsDK8ffSDkvJyfWuDT9dg1af6NBexwyqgZ41XxfIniu27tLZIv8xNcM8ngUmdsnPlgED8K9Cjp6orlHZLZOeceBVNNFPMly0u4RS4VFOSznjAHt/WtWpLqEklnNCDaPC2WVkLCUY5GV6deKE0mexib9nwsYsFQucjr9ng5+dONKtZWCzP3sLgjcmMA49vSnRz4Ik5OWMHNpCyyOVuLTYHJbdEhVce+7BJqgjRUUKgwB5VnFZFNSwPjHBmiiitGgoorDdDQAV4fBHWuPVdQj0+EOyu7OdqhehPufL51K9pu0d/Y6abm0gM8rNs2gNsiBH1mI5649qVO2MZcWd4vGSikv4LmGXumYNFK0TZToy8HIPlSixm71PocoXT7eE8pE5Yvn+b++tSE/azXLizMkEEVspYgFrfhRg4y3OW4GVH4Vm6uu0d/OWgn7iB2DK6OCpXaeMfHac/HisTm17NRjka6lpMX0y5l069glkGGW2RPHx6nnn5V03dzr+oWYtJLQrG5AZhHg4z8aQWFjqVpqLXPfQo0yv3sqDDZIxwD155+/563t9fWJBJqDzopAMYnZS/IydwH4VDKEHLT8lKtlhJrOCu0XSLSyklS9u7aYSfU/c7JAR18XU4rouUufpUWnxvaXUGe9U3nJTHQA+v6VC6fp+qWmrWt4zJIIVYA955FehHUnPn511p2h1y3nSC6aGWQniOVVDMMseOuTwMDI4zVMJcVxr9CJ5k8s+jPPNaJBstGm3yBH2Plhk8t0xj50zGBXzKw7byQXDi/s2CmMyb1HdCJVHiB3HlumAOueOlW6aiRFHPEwuIpFDL/C2Ov95p/dilsXhjiiuayuoryBJ4G3RuMg1001PJwKKKK6BgmuO81GC1IR2JkPRB1NdUoLIwDFSRgMPL3qcvdH03TbW41C7E88ijc7yyklvbAwKXZKSWjqwcna68u3sGWHYY2IJAGeh9akr3XtOsrBBfQm6eXmOBBznkZ9uv41YaOs2qWh/y+yBshc9BXmPsHp7TGS4nnYMcmON9o+/rXnKq22XJlClGKwROldp2mnhtL7S4ItKZtjQJGT18+etfVbTS7COFBDbRBAPB4fKten9n9L0/BtLKJW+2Rub7zzTMD4Yq2mpxXyFTkn4Na28ajAjQfBRWTBGesaEf9orbRTuMfoXlnK9hbSf6lvEf/Gk+s6Vo9vbPeXUCqkA3ZHUfCqGtc0KTIUkRXUjBDDINZlWmtI6ns+PL25iid4tQ01ZLTdlSecDPGc8etM7jtHb39r32nS95CfDsHBB+yfSq3UOxWjXuWEDwSH+KJyPwPFLLHsKmn3PeCYTRht2O7C/h0NedPpppZRQrIsc6DqTHT4jcW4gRFAO3oKeRTRyorxsGVuhHnUXdXkcd/FZ3XeW0beFSvGPl5060/RrnTrkPbX7vAxzJFKOvuMf0qnp52NYkhU0h9RXhlz50VXliz1iuPUbGO/hWGfmMOGZftY8qKKHsDpjjVEVUAVVGAAK9bQOgoooWgM0VmiugFFFFABWKzRQBjFBFFFACzXdMg1GykSUAOoLJJjlSK7LLLWkLNySi/lRRS0vkd9G+iiitn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53" name="Picture 13" descr="https://encrypted-tbn3.gstatic.com/images?q=tbn:ANd9GcSSaLPH430IprQ6bs9CJmnW6YybQoJ4o_4WsqBU4aoZO2F5gk-Zug"/>
          <p:cNvPicPr>
            <a:picLocks noChangeAspect="1" noChangeArrowheads="1"/>
          </p:cNvPicPr>
          <p:nvPr/>
        </p:nvPicPr>
        <p:blipFill>
          <a:blip r:embed="rId2" cstate="print"/>
          <a:srcRect/>
          <a:stretch>
            <a:fillRect/>
          </a:stretch>
        </p:blipFill>
        <p:spPr bwMode="auto">
          <a:xfrm>
            <a:off x="3505200" y="990600"/>
            <a:ext cx="1676400" cy="1905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smtClean="0">
                <a:solidFill>
                  <a:srgbClr val="FFFF00"/>
                </a:solidFill>
              </a:rPr>
              <a:t>INTEGRATED GATE BIPOLAR JUNCTION TRANSISTER</a:t>
            </a:r>
            <a:endParaRPr lang="en-US" sz="3600" u="sng" dirty="0">
              <a:solidFill>
                <a:srgbClr val="FFFF00"/>
              </a:solidFill>
            </a:endParaRPr>
          </a:p>
        </p:txBody>
      </p:sp>
      <p:sp>
        <p:nvSpPr>
          <p:cNvPr id="3" name="Content Placeholder 2"/>
          <p:cNvSpPr>
            <a:spLocks noGrp="1"/>
          </p:cNvSpPr>
          <p:nvPr>
            <p:ph idx="1"/>
          </p:nvPr>
        </p:nvSpPr>
        <p:spPr/>
        <p:txBody>
          <a:bodyPr/>
          <a:lstStyle/>
          <a:p>
            <a:r>
              <a:rPr lang="en-US" dirty="0" smtClean="0"/>
              <a:t>IT PROVIDES HIGH INPUT IMPEDENCE</a:t>
            </a:r>
          </a:p>
          <a:p>
            <a:r>
              <a:rPr lang="en-US" dirty="0" smtClean="0"/>
              <a:t>IT IS CURRENT CONTROL DEVICE</a:t>
            </a:r>
          </a:p>
          <a:p>
            <a:r>
              <a:rPr lang="en-US" dirty="0" smtClean="0"/>
              <a:t>IT HAS MEDIUM POWER CAPABILITY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solidFill>
                  <a:srgbClr val="FFFF00"/>
                </a:solidFill>
              </a:rPr>
              <a:t>TWO PHASE UNCOUPLED IBC</a:t>
            </a:r>
            <a:endParaRPr lang="en-US" u="sng" dirty="0">
              <a:solidFill>
                <a:srgbClr val="FFFF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00200"/>
            <a:ext cx="8229600" cy="4480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Inductor current ripple waveform of directly coupled IBC</a:t>
            </a:r>
            <a:endParaRPr lang="en-US" dirty="0">
              <a:solidFill>
                <a:srgbClr val="FFFF00"/>
              </a:solidFill>
            </a:endParaRP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1819693"/>
            <a:ext cx="8229600" cy="408697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fontScale="90000"/>
          </a:bodyPr>
          <a:lstStyle/>
          <a:p>
            <a:r>
              <a:rPr lang="en-US" b="1" dirty="0" smtClean="0">
                <a:solidFill>
                  <a:srgbClr val="FFFF00"/>
                </a:solidFill>
              </a:rPr>
              <a:t>Output voltage waveforms of indirectly coupled IBC</a:t>
            </a:r>
            <a:r>
              <a:rPr lang="en-US" dirty="0" smtClean="0">
                <a:solidFill>
                  <a:srgbClr val="FFFF00"/>
                </a:solidFill>
              </a:rPr>
              <a:t/>
            </a:r>
            <a:br>
              <a:rPr lang="en-US" dirty="0" smtClean="0">
                <a:solidFill>
                  <a:srgbClr val="FFFF00"/>
                </a:solidFill>
              </a:rPr>
            </a:br>
            <a:endParaRPr lang="en-US" dirty="0">
              <a:solidFill>
                <a:srgbClr val="FFFF0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834845"/>
            <a:ext cx="8229600" cy="4056673"/>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COUPLED INDUCTORS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228600" y="2286000"/>
            <a:ext cx="86106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INDUCTOR CURENT FOR DIRECTLY COUPLED</a:t>
            </a:r>
            <a:endParaRPr lang="en-US" dirty="0"/>
          </a:p>
        </p:txBody>
      </p:sp>
      <p:pic>
        <p:nvPicPr>
          <p:cNvPr id="4" name="Content Placeholder 3"/>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1920506"/>
            <a:ext cx="8229600" cy="38853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VOLTAGE FOR DIRECTLY COUPLED</a:t>
            </a:r>
            <a:endParaRPr lang="en-US" dirty="0"/>
          </a:p>
        </p:txBody>
      </p:sp>
      <p:pic>
        <p:nvPicPr>
          <p:cNvPr id="4" name="Content Placeholder 3"/>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1812944"/>
            <a:ext cx="8229600" cy="410047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INVERSELY COUPLED</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914400" y="2133600"/>
            <a:ext cx="76200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VOLTAGE FOR INVERSELY COUPLED</a:t>
            </a:r>
            <a:endParaRPr lang="en-US" dirty="0"/>
          </a:p>
        </p:txBody>
      </p:sp>
      <p:pic>
        <p:nvPicPr>
          <p:cNvPr id="5" name="Content Placeholder 4"/>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1841603"/>
            <a:ext cx="8229600" cy="404315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Interleaved boost converter has so many advantages and is a suitable converter for renewable energy applications. Three cases of IBC using uncoupled, coupled and inversely coupled inductor have been analyzed for renewable energy applications. Their design equations have been presented and performance parameters of all three cases have been compared using simulation. It is demonstrated that the directly coupled interleaved DC-DC converter effectively reduces the overall current ripple compared to that of uncoupled inductors. Therefore directly coupled IBC is a suitable choice for fuel cells.</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2743200"/>
          </a:xfrm>
        </p:spPr>
        <p:txBody>
          <a:bodyPr>
            <a:normAutofit fontScale="90000"/>
          </a:bodyPr>
          <a:lstStyle/>
          <a:p>
            <a:r>
              <a:rPr lang="en-US" u="sng" dirty="0" smtClean="0"/>
              <a:t>REDUCTION OF CURENT RIPPLE BY USING INTERLAEVED BOOST CONVERTER FOR RENEWABLE ENERGY SOURCE</a:t>
            </a:r>
            <a:endParaRPr lang="en-US"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2438401"/>
          </a:xfrm>
        </p:spPr>
        <p:txBody>
          <a:bodyPr/>
          <a:lstStyle/>
          <a:p>
            <a:pPr algn="ctr">
              <a:buNone/>
            </a:pPr>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PROJECT NUMBERS</a:t>
            </a:r>
            <a:endParaRPr lang="en-US" dirty="0">
              <a:solidFill>
                <a:srgbClr val="FFFF00"/>
              </a:solidFill>
            </a:endParaRPr>
          </a:p>
        </p:txBody>
      </p:sp>
      <p:sp>
        <p:nvSpPr>
          <p:cNvPr id="3" name="Content Placeholder 2"/>
          <p:cNvSpPr>
            <a:spLocks noGrp="1"/>
          </p:cNvSpPr>
          <p:nvPr>
            <p:ph idx="1"/>
          </p:nvPr>
        </p:nvSpPr>
        <p:spPr>
          <a:solidFill>
            <a:schemeClr val="bg2"/>
          </a:solidFill>
        </p:spPr>
        <p:txBody>
          <a:bodyPr/>
          <a:lstStyle/>
          <a:p>
            <a:r>
              <a:rPr lang="en-US" dirty="0" smtClean="0">
                <a:solidFill>
                  <a:srgbClr val="FF0000"/>
                </a:solidFill>
              </a:rPr>
              <a:t>Y.SRINIVAS</a:t>
            </a:r>
          </a:p>
          <a:p>
            <a:r>
              <a:rPr lang="en-US" dirty="0" smtClean="0">
                <a:solidFill>
                  <a:srgbClr val="FF0000"/>
                </a:solidFill>
              </a:rPr>
              <a:t>P.SRILATHA</a:t>
            </a:r>
          </a:p>
          <a:p>
            <a:r>
              <a:rPr lang="en-US" dirty="0" smtClean="0">
                <a:solidFill>
                  <a:srgbClr val="FF0000"/>
                </a:solidFill>
              </a:rPr>
              <a:t>K.GOPAIAH</a:t>
            </a:r>
          </a:p>
          <a:p>
            <a:r>
              <a:rPr lang="en-US" dirty="0" smtClean="0">
                <a:solidFill>
                  <a:srgbClr val="FF0000"/>
                </a:solidFill>
              </a:rPr>
              <a:t>R.ASHOK KUMAR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FFFF00"/>
                </a:solidFill>
              </a:rPr>
              <a:t>UNDER THE GUIDENCE</a:t>
            </a:r>
            <a:endParaRPr lang="en-US" sz="3200" u="sng" dirty="0">
              <a:solidFill>
                <a:srgbClr val="FFFF00"/>
              </a:solidFill>
            </a:endParaRPr>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endParaRPr lang="en-US" dirty="0" smtClean="0"/>
          </a:p>
          <a:p>
            <a:pPr>
              <a:buNone/>
            </a:pPr>
            <a:r>
              <a:rPr lang="en-US" sz="4400" dirty="0"/>
              <a:t> </a:t>
            </a:r>
            <a:r>
              <a:rPr lang="en-US" sz="4400" dirty="0" smtClean="0"/>
              <a:t>                  </a:t>
            </a:r>
            <a:r>
              <a:rPr lang="en-US" sz="4400" dirty="0" smtClean="0">
                <a:solidFill>
                  <a:srgbClr val="FF0000"/>
                </a:solidFill>
              </a:rPr>
              <a:t>G.RAMUDU</a:t>
            </a:r>
            <a:r>
              <a:rPr lang="en-US" sz="4400" baseline="-25000" dirty="0" smtClean="0">
                <a:solidFill>
                  <a:srgbClr val="FF0000"/>
                </a:solidFill>
              </a:rPr>
              <a:t>M.TECH</a:t>
            </a:r>
            <a:endParaRPr lang="en-US" sz="44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rgbClr val="FFFF00"/>
                </a:solidFill>
              </a:rPr>
              <a:t>HEAD OF THE DEPARTMENT</a:t>
            </a:r>
            <a:endParaRPr lang="en-US" sz="3600" u="sng" dirty="0">
              <a:solidFill>
                <a:srgbClr val="FFFF00"/>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buNone/>
            </a:pPr>
            <a:r>
              <a:rPr lang="en-US" sz="4000" dirty="0" smtClean="0">
                <a:solidFill>
                  <a:srgbClr val="FF0000"/>
                </a:solidFill>
              </a:rPr>
              <a:t>              S.V.D </a:t>
            </a:r>
            <a:r>
              <a:rPr lang="en-US" sz="4000" dirty="0">
                <a:solidFill>
                  <a:srgbClr val="FF0000"/>
                </a:solidFill>
              </a:rPr>
              <a:t>ANIL </a:t>
            </a:r>
            <a:r>
              <a:rPr lang="en-US" sz="4000" dirty="0" smtClean="0">
                <a:solidFill>
                  <a:srgbClr val="FF0000"/>
                </a:solidFill>
              </a:rPr>
              <a:t>KUMAR</a:t>
            </a:r>
            <a:r>
              <a:rPr lang="en-US" sz="4000" baseline="-25000" dirty="0" smtClean="0">
                <a:solidFill>
                  <a:srgbClr val="FF0000"/>
                </a:solidFill>
              </a:rPr>
              <a:t>M.TECH(</a:t>
            </a:r>
            <a:r>
              <a:rPr lang="en-US" sz="4000" baseline="-25000" dirty="0" err="1" smtClean="0">
                <a:solidFill>
                  <a:srgbClr val="FF0000"/>
                </a:solidFill>
              </a:rPr>
              <a:t>Ph.D</a:t>
            </a:r>
            <a:r>
              <a:rPr lang="en-US" sz="4000" baseline="-25000" dirty="0">
                <a:solidFill>
                  <a:srgbClr val="FF0000"/>
                </a:solidFill>
              </a:rPr>
              <a:t>)</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u="sng" dirty="0" smtClean="0">
                <a:solidFill>
                  <a:srgbClr val="FFFF00"/>
                </a:solidFill>
              </a:rPr>
              <a:t>ABSTRACT</a:t>
            </a:r>
            <a:endParaRPr lang="en-US" sz="3200" u="sng" dirty="0">
              <a:solidFill>
                <a:srgbClr val="FFFF00"/>
              </a:solidFill>
            </a:endParaRPr>
          </a:p>
        </p:txBody>
      </p:sp>
      <p:sp>
        <p:nvSpPr>
          <p:cNvPr id="3" name="Content Placeholder 2"/>
          <p:cNvSpPr>
            <a:spLocks noGrp="1"/>
          </p:cNvSpPr>
          <p:nvPr>
            <p:ph idx="1"/>
          </p:nvPr>
        </p:nvSpPr>
        <p:spPr>
          <a:xfrm>
            <a:off x="457200" y="1219200"/>
            <a:ext cx="8229600" cy="5638800"/>
          </a:xfrm>
        </p:spPr>
        <p:txBody>
          <a:bodyPr>
            <a:noAutofit/>
          </a:bodyPr>
          <a:lstStyle/>
          <a:p>
            <a:r>
              <a:rPr lang="en-US" sz="2000" dirty="0"/>
              <a:t>Renewable energy is derived from natural resources that are replenished constantly. The commonly used renewable energy systems include photovoltaic cells and fuel cells</a:t>
            </a:r>
            <a:r>
              <a:rPr lang="en-US" sz="2000" dirty="0" smtClean="0"/>
              <a:t>.</a:t>
            </a:r>
          </a:p>
          <a:p>
            <a:r>
              <a:rPr lang="en-US" sz="2000" dirty="0" smtClean="0"/>
              <a:t> </a:t>
            </a:r>
            <a:r>
              <a:rPr lang="en-US" sz="2000" dirty="0"/>
              <a:t>A suitable DC-DC converter is proposed for highly efficient renewable energy systems. </a:t>
            </a:r>
            <a:endParaRPr lang="en-US" sz="2000" dirty="0" smtClean="0"/>
          </a:p>
          <a:p>
            <a:r>
              <a:rPr lang="en-US" sz="2000" dirty="0" smtClean="0"/>
              <a:t>Interleaved </a:t>
            </a:r>
            <a:r>
              <a:rPr lang="en-US" sz="2000" dirty="0"/>
              <a:t>Boost Converter </a:t>
            </a:r>
            <a:r>
              <a:rPr lang="en-US" sz="2000" dirty="0" smtClean="0"/>
              <a:t>topology </a:t>
            </a:r>
            <a:r>
              <a:rPr lang="en-US" sz="2000" dirty="0"/>
              <a:t>is discussed in this paper for renewable energy applications. </a:t>
            </a:r>
            <a:endParaRPr lang="en-US" sz="2000" dirty="0" smtClean="0"/>
          </a:p>
          <a:p>
            <a:r>
              <a:rPr lang="en-US" sz="2000" dirty="0" smtClean="0"/>
              <a:t>Three </a:t>
            </a:r>
            <a:r>
              <a:rPr lang="en-US" sz="2000" dirty="0"/>
              <a:t>cases of interleaved boost converter have been considered and </a:t>
            </a:r>
            <a:r>
              <a:rPr lang="en-US" sz="2000" dirty="0" smtClean="0"/>
              <a:t>analyzed</a:t>
            </a:r>
            <a:r>
              <a:rPr lang="en-US" sz="2000" dirty="0"/>
              <a:t>. Two-phase mc's with </a:t>
            </a:r>
            <a:r>
              <a:rPr lang="en-US" sz="2000" dirty="0" smtClean="0"/>
              <a:t>(</a:t>
            </a:r>
            <a:r>
              <a:rPr lang="en-US" sz="2000" dirty="0" err="1"/>
              <a:t>i</a:t>
            </a:r>
            <a:r>
              <a:rPr lang="en-US" sz="2000" dirty="0"/>
              <a:t>) the front end inductors magnetically coupled (ii) uncoupled inductors and (iii) inversely coupled inductors performance have been analyzed and compared. </a:t>
            </a:r>
            <a:endParaRPr lang="en-US" sz="2000" dirty="0" smtClean="0"/>
          </a:p>
          <a:p>
            <a:r>
              <a:rPr lang="en-US" sz="2000" dirty="0" smtClean="0"/>
              <a:t>The </a:t>
            </a:r>
            <a:r>
              <a:rPr lang="en-US" sz="2000" dirty="0"/>
              <a:t>output voltage ripple, input current ripple and inductor current ripple of the three types of converters are compared. </a:t>
            </a:r>
            <a:endParaRPr lang="en-US" sz="2000" dirty="0" smtClean="0"/>
          </a:p>
          <a:p>
            <a:r>
              <a:rPr lang="en-US" sz="2000" dirty="0" smtClean="0"/>
              <a:t>The </a:t>
            </a:r>
            <a:r>
              <a:rPr lang="en-US" sz="2000" dirty="0"/>
              <a:t>waveforms of input, inductor current ripple and output voltage ripple are obtained using MAT LAB/SIMULINK. </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APPLICATION OF DC POWER</a:t>
            </a:r>
            <a:endParaRPr lang="en-US" u="sng" dirty="0">
              <a:solidFill>
                <a:srgbClr val="FFFF00"/>
              </a:solidFill>
            </a:endParaRPr>
          </a:p>
        </p:txBody>
      </p:sp>
      <p:sp>
        <p:nvSpPr>
          <p:cNvPr id="3" name="Content Placeholder 2"/>
          <p:cNvSpPr>
            <a:spLocks noGrp="1"/>
          </p:cNvSpPr>
          <p:nvPr>
            <p:ph idx="1"/>
          </p:nvPr>
        </p:nvSpPr>
        <p:spPr/>
        <p:txBody>
          <a:bodyPr/>
          <a:lstStyle/>
          <a:p>
            <a:r>
              <a:rPr lang="en-US" smtClean="0"/>
              <a:t>Hybrid vehicle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rgbClr val="FFFF00"/>
                </a:solidFill>
              </a:rPr>
              <a:t>HOW TO GET THE VARIABLE DC POWER</a:t>
            </a:r>
            <a:endParaRPr lang="en-US" sz="3600" u="sng" dirty="0">
              <a:solidFill>
                <a:srgbClr val="FFFF00"/>
              </a:solidFill>
            </a:endParaRPr>
          </a:p>
        </p:txBody>
      </p:sp>
      <p:sp>
        <p:nvSpPr>
          <p:cNvPr id="3" name="Content Placeholder 2"/>
          <p:cNvSpPr>
            <a:spLocks noGrp="1"/>
          </p:cNvSpPr>
          <p:nvPr>
            <p:ph idx="1"/>
          </p:nvPr>
        </p:nvSpPr>
        <p:spPr/>
        <p:txBody>
          <a:bodyPr/>
          <a:lstStyle/>
          <a:p>
            <a:r>
              <a:rPr lang="en-US" dirty="0" smtClean="0"/>
              <a:t>BUCK CONVERTER</a:t>
            </a:r>
          </a:p>
          <a:p>
            <a:r>
              <a:rPr lang="en-US" dirty="0" smtClean="0"/>
              <a:t>BOOST CONVERTER</a:t>
            </a:r>
          </a:p>
          <a:p>
            <a:r>
              <a:rPr lang="en-US" dirty="0" smtClean="0"/>
              <a:t>BUCK BOOST CONVERTER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219200"/>
          </a:xfrm>
        </p:spPr>
        <p:txBody>
          <a:bodyPr>
            <a:normAutofit/>
          </a:bodyPr>
          <a:lstStyle/>
          <a:p>
            <a:r>
              <a:rPr lang="en-US" sz="3600" b="1" u="sng" dirty="0" smtClean="0">
                <a:solidFill>
                  <a:srgbClr val="FFFF00"/>
                </a:solidFill>
              </a:rPr>
              <a:t>DRAWBACKS OF BOOST CONVERTER</a:t>
            </a:r>
            <a:endParaRPr lang="en-US" sz="3600" b="1" u="sng" dirty="0">
              <a:solidFill>
                <a:srgbClr val="FFFF00"/>
              </a:solidFill>
            </a:endParaRPr>
          </a:p>
        </p:txBody>
      </p:sp>
      <p:sp>
        <p:nvSpPr>
          <p:cNvPr id="3" name="Subtitle 2"/>
          <p:cNvSpPr>
            <a:spLocks noGrp="1"/>
          </p:cNvSpPr>
          <p:nvPr>
            <p:ph type="subTitle" idx="1"/>
          </p:nvPr>
        </p:nvSpPr>
        <p:spPr>
          <a:xfrm>
            <a:off x="381000" y="3124200"/>
            <a:ext cx="8534400" cy="3124200"/>
          </a:xfrm>
        </p:spPr>
        <p:txBody>
          <a:bodyPr>
            <a:normAutofit/>
          </a:bodyPr>
          <a:lstStyle/>
          <a:p>
            <a:r>
              <a:rPr lang="en-US" b="1" dirty="0" smtClean="0"/>
              <a:t> </a:t>
            </a:r>
            <a:r>
              <a:rPr lang="en-US" b="1" dirty="0" smtClean="0"/>
              <a:t>   </a:t>
            </a:r>
            <a:endParaRPr lang="en-US" b="1" dirty="0" smtClean="0"/>
          </a:p>
          <a:p>
            <a:r>
              <a:rPr lang="en-US" b="1" dirty="0" smtClean="0"/>
              <a:t>Direct effect of input output voltage </a:t>
            </a:r>
          </a:p>
          <a:p>
            <a:r>
              <a:rPr lang="en-US" b="1" dirty="0" smtClean="0"/>
              <a:t>Not suitable for high power conversion</a:t>
            </a:r>
          </a:p>
          <a:p>
            <a:r>
              <a:rPr lang="en-US" b="1" dirty="0" smtClean="0"/>
              <a:t>low amount of dc step up</a:t>
            </a:r>
          </a:p>
          <a:p>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366</Words>
  <Application>Microsoft Office PowerPoint</Application>
  <PresentationFormat>On-screen Show (4:3)</PresentationFormat>
  <Paragraphs>52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St.ANN’S COLLEGE OF ENGINEERING AND TECHNOLOGY ELECTRICAL AND ELECTRONOCS ENGINEERING</vt:lpstr>
      <vt:lpstr>REDUCTION OF CURENT RIPPLE BY USING INTERLAEVED BOOST CONVERTER FOR RENEWABLE ENERGY SOURCE</vt:lpstr>
      <vt:lpstr>PROJECT NUMBERS</vt:lpstr>
      <vt:lpstr>UNDER THE GUIDENCE</vt:lpstr>
      <vt:lpstr>HEAD OF THE DEPARTMENT</vt:lpstr>
      <vt:lpstr>ABSTRACT</vt:lpstr>
      <vt:lpstr>APPLICATION OF DC POWER</vt:lpstr>
      <vt:lpstr>HOW TO GET THE VARIABLE DC POWER</vt:lpstr>
      <vt:lpstr>DRAWBACKS OF BOOST CONVERTER</vt:lpstr>
      <vt:lpstr>INTEGRATED GATE BIPOLAR JUNCTION TRANSISTER</vt:lpstr>
      <vt:lpstr>TWO PHASE UNCOUPLED IBC</vt:lpstr>
      <vt:lpstr>Inductor current ripple waveform of directly coupled IBC</vt:lpstr>
      <vt:lpstr>Output voltage waveforms of indirectly coupled IBC </vt:lpstr>
      <vt:lpstr>COUPLED INDUCTORS</vt:lpstr>
      <vt:lpstr>INDUCTOR CURENT FOR DIRECTLY COUPLED</vt:lpstr>
      <vt:lpstr>OUTPUT VOLTAGE FOR DIRECTLY COUPLED</vt:lpstr>
      <vt:lpstr>INVERSELY COUPLED</vt:lpstr>
      <vt:lpstr>OUTPUT VOLTAGE FOR INVERSELY COUPLED</vt:lpstr>
      <vt:lpstr>CONCLUSION</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drawbacks of DC-DC boost converter</dc:title>
  <dc:creator>135lab</dc:creator>
  <cp:lastModifiedBy>johndavid</cp:lastModifiedBy>
  <cp:revision>60</cp:revision>
  <dcterms:created xsi:type="dcterms:W3CDTF">2014-03-20T04:44:20Z</dcterms:created>
  <dcterms:modified xsi:type="dcterms:W3CDTF">2014-04-25T04:06:51Z</dcterms:modified>
</cp:coreProperties>
</file>