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22" r:id="rId2"/>
    <p:sldId id="420" r:id="rId3"/>
    <p:sldId id="425" r:id="rId4"/>
    <p:sldId id="429" r:id="rId5"/>
    <p:sldId id="430" r:id="rId6"/>
    <p:sldId id="431" r:id="rId7"/>
    <p:sldId id="432" r:id="rId8"/>
    <p:sldId id="433" r:id="rId9"/>
    <p:sldId id="423" r:id="rId10"/>
    <p:sldId id="434" r:id="rId11"/>
    <p:sldId id="440" r:id="rId12"/>
    <p:sldId id="441" r:id="rId13"/>
    <p:sldId id="258" r:id="rId14"/>
    <p:sldId id="437" r:id="rId15"/>
    <p:sldId id="438" r:id="rId16"/>
    <p:sldId id="439" r:id="rId17"/>
    <p:sldId id="42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582D-5269-4E2F-B5AE-621775613E8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5857-6794-4B61-B330-FB76E7C1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7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1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19A1-0EA9-4201-80B1-30B052BAB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39184A-88BD-47BA-A12A-B9CE9E4B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B3C6E-594E-45E8-9F76-246E9E51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BAF-D2D7-4EC6-80AC-E894FDDF9E3D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283D3-5503-4A38-A69F-0F8553D1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DB733-B397-487A-A8BF-FCC43E2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52675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D0A5C-238A-49BD-AE93-18CCBEA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854C6-57A0-429C-9A6B-7EB1728F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BD748-66DF-4421-9875-13EBF5B7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BAF-D2D7-4EC6-80AC-E894FDDF9E3D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866C5-06CC-4B18-80FC-F2AB9365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1041A-7CED-41D6-9722-159BB518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11388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47801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D0F6F8-31C4-48F3-9D14-C501DFD06272}"/>
              </a:ext>
            </a:extLst>
          </p:cNvPr>
          <p:cNvSpPr/>
          <p:nvPr userDrawn="1"/>
        </p:nvSpPr>
        <p:spPr>
          <a:xfrm>
            <a:off x="0" y="353455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FE20CA-8E81-4B51-A60C-B5FF8B4261F2}"/>
              </a:ext>
            </a:extLst>
          </p:cNvPr>
          <p:cNvSpPr/>
          <p:nvPr userDrawn="1"/>
        </p:nvSpPr>
        <p:spPr>
          <a:xfrm>
            <a:off x="1334232" y="373081"/>
            <a:ext cx="2185215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spc="6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82363396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E8AA70A-63EE-49D9-B322-16CE2C07F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7760"/>
            <a:ext cx="12192000" cy="194636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0D0F6F8-31C4-48F3-9D14-C501DFD06272}"/>
              </a:ext>
            </a:extLst>
          </p:cNvPr>
          <p:cNvSpPr/>
          <p:nvPr userDrawn="1"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PART D</a:t>
            </a:r>
            <a:endParaRPr lang="zh-CN" altLang="en-US" sz="1500" spc="3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FE20CA-8E81-4B51-A60C-B5FF8B4261F2}"/>
              </a:ext>
            </a:extLst>
          </p:cNvPr>
          <p:cNvSpPr/>
          <p:nvPr userDrawn="1"/>
        </p:nvSpPr>
        <p:spPr>
          <a:xfrm>
            <a:off x="1160061" y="179283"/>
            <a:ext cx="2185215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spc="6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2777119509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A28AF0-182C-47D8-A639-8CBC71D4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0AE41-48A3-4B4D-A2FE-1DF7EF33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3AAE4-57D6-49B9-ACC8-BA239D901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2BAF-D2D7-4EC6-80AC-E894FDDF9E3D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FD9F0-472C-45D8-B91E-CFFC1BE2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C84C9-B839-4991-98EE-5BF0639D6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2" r:id="rId4"/>
    <p:sldLayoutId id="2147483660" r:id="rId5"/>
  </p:sldLayoutIdLst>
  <p:transition spd="slow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354092B-D3AA-4958-80DD-B336A6C1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94F96DAC-7FFF-4C0F-A730-47ED98B9C4FE}"/>
              </a:ext>
            </a:extLst>
          </p:cNvPr>
          <p:cNvSpPr/>
          <p:nvPr/>
        </p:nvSpPr>
        <p:spPr>
          <a:xfrm>
            <a:off x="3378641" y="711642"/>
            <a:ext cx="5434716" cy="54347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324F87EC-96C3-4F20-AA49-9A28DD33F922}"/>
              </a:ext>
            </a:extLst>
          </p:cNvPr>
          <p:cNvSpPr/>
          <p:nvPr/>
        </p:nvSpPr>
        <p:spPr>
          <a:xfrm>
            <a:off x="3701996" y="2574792"/>
            <a:ext cx="478800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4400" dirty="0">
                <a:solidFill>
                  <a:schemeClr val="bg2">
                    <a:lumMod val="2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認識人工智慧</a:t>
            </a:r>
            <a:endParaRPr lang="en-US" altLang="zh-TW" sz="4400" dirty="0">
              <a:solidFill>
                <a:schemeClr val="bg2">
                  <a:lumMod val="25000"/>
                </a:schemeClr>
              </a:solidFill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r>
              <a:rPr lang="zh-TW" altLang="en-US" sz="4400" dirty="0">
                <a:solidFill>
                  <a:schemeClr val="bg2">
                    <a:lumMod val="2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與</a:t>
            </a:r>
            <a:r>
              <a:rPr lang="zh-TW" altLang="en-US" sz="4400" dirty="0" smtClean="0">
                <a:solidFill>
                  <a:schemeClr val="bg2">
                    <a:lumMod val="2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機器學習</a:t>
            </a:r>
          </a:p>
          <a:p>
            <a:pPr algn="ctr">
              <a:lnSpc>
                <a:spcPct val="125000"/>
              </a:lnSpc>
            </a:pPr>
            <a:endParaRPr lang="zh-CN" altLang="en-US" sz="4400" dirty="0">
              <a:solidFill>
                <a:schemeClr val="bg2">
                  <a:lumMod val="25000"/>
                </a:schemeClr>
              </a:solidFill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531424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08C46F2-9405-4FCE-869B-C603D675A3E2}"/>
              </a:ext>
            </a:extLst>
          </p:cNvPr>
          <p:cNvSpPr txBox="1"/>
          <p:nvPr/>
        </p:nvSpPr>
        <p:spPr>
          <a:xfrm>
            <a:off x="1960230" y="4213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認識機器學習</a:t>
            </a:r>
            <a:endParaRPr lang="zh-CN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BE5B85-738B-437A-931A-312E79FA6994}"/>
              </a:ext>
            </a:extLst>
          </p:cNvPr>
          <p:cNvSpPr txBox="1"/>
          <p:nvPr/>
        </p:nvSpPr>
        <p:spPr>
          <a:xfrm>
            <a:off x="1530314" y="1256394"/>
            <a:ext cx="913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機器學習定義：從過往資料和經驗中自我學習並找出其運行的規則，以達到人工智慧的方法。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5BD7035-507B-4113-A5C2-3813C8B8B4C0}"/>
              </a:ext>
            </a:extLst>
          </p:cNvPr>
          <p:cNvGrpSpPr/>
          <p:nvPr/>
        </p:nvGrpSpPr>
        <p:grpSpPr>
          <a:xfrm>
            <a:off x="1530314" y="2462734"/>
            <a:ext cx="5691358" cy="1337615"/>
            <a:chOff x="3427013" y="4030678"/>
            <a:chExt cx="5691358" cy="13376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092B788-93BC-4E0D-887F-AB3A144099F6}"/>
                </a:ext>
              </a:extLst>
            </p:cNvPr>
            <p:cNvSpPr txBox="1"/>
            <p:nvPr/>
          </p:nvSpPr>
          <p:spPr>
            <a:xfrm>
              <a:off x="3427013" y="4770782"/>
              <a:ext cx="801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</a:t>
              </a:r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1D8715B2-100D-47A9-B44A-E5EDAB60B2B2}"/>
                </a:ext>
              </a:extLst>
            </p:cNvPr>
            <p:cNvSpPr/>
            <p:nvPr/>
          </p:nvSpPr>
          <p:spPr>
            <a:xfrm>
              <a:off x="4299332" y="4822062"/>
              <a:ext cx="584629" cy="28222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231F237C-93EC-4536-A3D2-3BA49339C1B7}"/>
                </a:ext>
              </a:extLst>
            </p:cNvPr>
            <p:cNvSpPr/>
            <p:nvPr/>
          </p:nvSpPr>
          <p:spPr>
            <a:xfrm>
              <a:off x="6580376" y="4825001"/>
              <a:ext cx="584629" cy="27634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E309794-EDB0-4957-B219-C3A17D1DF66F}"/>
                </a:ext>
              </a:extLst>
            </p:cNvPr>
            <p:cNvSpPr/>
            <p:nvPr/>
          </p:nvSpPr>
          <p:spPr>
            <a:xfrm>
              <a:off x="4905283" y="4500439"/>
              <a:ext cx="1562830" cy="867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資料處理訓練最佳化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529243-CDDA-489A-BC91-537A6B69FD50}"/>
                </a:ext>
              </a:extLst>
            </p:cNvPr>
            <p:cNvSpPr txBox="1"/>
            <p:nvPr/>
          </p:nvSpPr>
          <p:spPr>
            <a:xfrm>
              <a:off x="7277269" y="4763121"/>
              <a:ext cx="1841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機器學習模型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739636D-EEC8-4CAD-9B36-04485DF1C5B1}"/>
                </a:ext>
              </a:extLst>
            </p:cNvPr>
            <p:cNvSpPr txBox="1"/>
            <p:nvPr/>
          </p:nvSpPr>
          <p:spPr>
            <a:xfrm>
              <a:off x="3427013" y="403067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什麼是機器學習？</a:t>
              </a: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EA197F-61F5-4A88-8AEF-73CCAC73AA85}"/>
              </a:ext>
            </a:extLst>
          </p:cNvPr>
          <p:cNvSpPr txBox="1"/>
          <p:nvPr/>
        </p:nvSpPr>
        <p:spPr>
          <a:xfrm>
            <a:off x="1532965" y="427437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處理常見的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86117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08C46F2-9405-4FCE-869B-C603D675A3E2}"/>
              </a:ext>
            </a:extLst>
          </p:cNvPr>
          <p:cNvSpPr txBox="1"/>
          <p:nvPr/>
        </p:nvSpPr>
        <p:spPr>
          <a:xfrm>
            <a:off x="1960230" y="4213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認識機器學習</a:t>
            </a:r>
            <a:endParaRPr lang="zh-CN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B27539B-86E9-4997-8E5B-3D90A7A41050}"/>
              </a:ext>
            </a:extLst>
          </p:cNvPr>
          <p:cNvGrpSpPr/>
          <p:nvPr/>
        </p:nvGrpSpPr>
        <p:grpSpPr>
          <a:xfrm>
            <a:off x="1532965" y="1417712"/>
            <a:ext cx="5791967" cy="3428148"/>
            <a:chOff x="362953" y="1171221"/>
            <a:chExt cx="5791967" cy="342814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724F5C-2FFB-4EE1-9FD5-B6F5AED1129A}"/>
                </a:ext>
              </a:extLst>
            </p:cNvPr>
            <p:cNvSpPr/>
            <p:nvPr/>
          </p:nvSpPr>
          <p:spPr>
            <a:xfrm>
              <a:off x="1960230" y="2313829"/>
              <a:ext cx="2075291" cy="13517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標楷體" panose="03000509000000000000" pitchFamily="65" charset="-120"/>
                </a:rPr>
                <a:t>機器學習模型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E327E0F-F4A2-4E55-BC3F-A7FD8C4F60C3}"/>
                </a:ext>
              </a:extLst>
            </p:cNvPr>
            <p:cNvSpPr txBox="1"/>
            <p:nvPr/>
          </p:nvSpPr>
          <p:spPr>
            <a:xfrm>
              <a:off x="1589295" y="1171221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ea typeface="標楷體" panose="03000509000000000000" pitchFamily="65" charset="-120"/>
                </a:rPr>
                <a:t>從資料中自我訓練學習</a:t>
              </a:r>
            </a:p>
          </p:txBody>
        </p:sp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F2FFF053-5B09-4568-BCD9-26275BACA483}"/>
                </a:ext>
              </a:extLst>
            </p:cNvPr>
            <p:cNvSpPr/>
            <p:nvPr/>
          </p:nvSpPr>
          <p:spPr>
            <a:xfrm>
              <a:off x="2790908" y="1741336"/>
              <a:ext cx="445273" cy="50093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標楷體" panose="03000509000000000000" pitchFamily="65" charset="-120"/>
              </a:endParaRPr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0D57C2D1-E0FD-4F0C-85CC-4F760DA1BE60}"/>
                </a:ext>
              </a:extLst>
            </p:cNvPr>
            <p:cNvSpPr/>
            <p:nvPr/>
          </p:nvSpPr>
          <p:spPr>
            <a:xfrm>
              <a:off x="2775238" y="3665551"/>
              <a:ext cx="445273" cy="50093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標楷體" panose="03000509000000000000" pitchFamily="65" charset="-120"/>
              </a:endParaRPr>
            </a:p>
          </p:txBody>
        </p:sp>
        <p:sp>
          <p:nvSpPr>
            <p:cNvPr id="8" name="箭號: 弧形左彎 7">
              <a:extLst>
                <a:ext uri="{FF2B5EF4-FFF2-40B4-BE49-F238E27FC236}">
                  <a16:creationId xmlns:a16="http://schemas.microsoft.com/office/drawing/2014/main" id="{64F5F338-7714-4ADB-9759-5737E86ABAF3}"/>
                </a:ext>
              </a:extLst>
            </p:cNvPr>
            <p:cNvSpPr/>
            <p:nvPr/>
          </p:nvSpPr>
          <p:spPr>
            <a:xfrm>
              <a:off x="4299332" y="2679590"/>
              <a:ext cx="280619" cy="612250"/>
            </a:xfrm>
            <a:prstGeom prst="curvedLef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9" name="箭號: 弧形左彎 8">
              <a:extLst>
                <a:ext uri="{FF2B5EF4-FFF2-40B4-BE49-F238E27FC236}">
                  <a16:creationId xmlns:a16="http://schemas.microsoft.com/office/drawing/2014/main" id="{BBE75D6D-0B44-4108-A69B-25031929C4A8}"/>
                </a:ext>
              </a:extLst>
            </p:cNvPr>
            <p:cNvSpPr/>
            <p:nvPr/>
          </p:nvSpPr>
          <p:spPr>
            <a:xfrm rot="10586216">
              <a:off x="1489703" y="2671462"/>
              <a:ext cx="280619" cy="612250"/>
            </a:xfrm>
            <a:prstGeom prst="curvedLef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77764C-90B7-4372-8673-1BD093DC172A}"/>
                </a:ext>
              </a:extLst>
            </p:cNvPr>
            <p:cNvSpPr txBox="1"/>
            <p:nvPr/>
          </p:nvSpPr>
          <p:spPr>
            <a:xfrm>
              <a:off x="3333456" y="172405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資料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7ABEBDC-CBB8-44A3-BE40-46DC3DA2977D}"/>
                </a:ext>
              </a:extLst>
            </p:cNvPr>
            <p:cNvSpPr txBox="1"/>
            <p:nvPr/>
          </p:nvSpPr>
          <p:spPr>
            <a:xfrm>
              <a:off x="4816092" y="26795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學習關聯性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72BB6DA-4024-4D5D-8632-C90147221F03}"/>
                </a:ext>
              </a:extLst>
            </p:cNvPr>
            <p:cNvSpPr txBox="1"/>
            <p:nvPr/>
          </p:nvSpPr>
          <p:spPr>
            <a:xfrm>
              <a:off x="2674708" y="423003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D09218-A9B4-4451-BA80-D23DF1AE0C97}"/>
                </a:ext>
              </a:extLst>
            </p:cNvPr>
            <p:cNvSpPr txBox="1"/>
            <p:nvPr/>
          </p:nvSpPr>
          <p:spPr>
            <a:xfrm>
              <a:off x="362953" y="27929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識別樣式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CF07F6-8917-4340-B6B5-E0070BFCC3E5}"/>
              </a:ext>
            </a:extLst>
          </p:cNvPr>
          <p:cNvSpPr txBox="1"/>
          <p:nvPr/>
        </p:nvSpPr>
        <p:spPr>
          <a:xfrm>
            <a:off x="7511049" y="4017623"/>
            <a:ext cx="3510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標楷體" panose="03000509000000000000" pitchFamily="65" charset="-120"/>
              </a:rPr>
              <a:t>需要</a:t>
            </a: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大量資料</a:t>
            </a:r>
            <a:r>
              <a:rPr lang="zh-TW" altLang="en-US" sz="2000" dirty="0">
                <a:ea typeface="標楷體" panose="03000509000000000000" pitchFamily="65" charset="-120"/>
              </a:rPr>
              <a:t>訓練模型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標楷體" panose="03000509000000000000" pitchFamily="65" charset="-120"/>
              </a:rPr>
              <a:t>資料中自行學習來找出</a:t>
            </a: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關聯性</a:t>
            </a:r>
            <a:r>
              <a:rPr lang="zh-TW" altLang="en-US" sz="2000" dirty="0">
                <a:ea typeface="標楷體" panose="03000509000000000000" pitchFamily="65" charset="-120"/>
              </a:rPr>
              <a:t>和</a:t>
            </a: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識別出樣式</a:t>
            </a:r>
            <a:endParaRPr lang="en-US" altLang="zh-TW" sz="2000" dirty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標楷體" panose="03000509000000000000" pitchFamily="65" charset="-120"/>
              </a:rPr>
              <a:t>將未來的新資料做</a:t>
            </a: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分類</a:t>
            </a:r>
            <a:r>
              <a:rPr lang="zh-TW" altLang="en-US" sz="2000" dirty="0">
                <a:ea typeface="標楷體" panose="03000509000000000000" pitchFamily="65" charset="-120"/>
              </a:rPr>
              <a:t>並</a:t>
            </a: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推測其行為、結果和趨勢</a:t>
            </a:r>
          </a:p>
        </p:txBody>
      </p:sp>
    </p:spTree>
    <p:extLst>
      <p:ext uri="{BB962C8B-B14F-4D97-AF65-F5344CB8AC3E}">
        <p14:creationId xmlns:p14="http://schemas.microsoft.com/office/powerpoint/2010/main" val="17384192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08C46F2-9405-4FCE-869B-C603D675A3E2}"/>
              </a:ext>
            </a:extLst>
          </p:cNvPr>
          <p:cNvSpPr txBox="1"/>
          <p:nvPr/>
        </p:nvSpPr>
        <p:spPr>
          <a:xfrm>
            <a:off x="1960230" y="4213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認識機器學習</a:t>
            </a:r>
            <a:endParaRPr lang="zh-CN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980C9E-8A19-4B0B-BDBF-5F96BAD78E48}"/>
              </a:ext>
            </a:extLst>
          </p:cNvPr>
          <p:cNvSpPr txBox="1"/>
          <p:nvPr/>
        </p:nvSpPr>
        <p:spPr>
          <a:xfrm>
            <a:off x="1532965" y="1660901"/>
            <a:ext cx="3888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機器學習可以解決的問題：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分類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二元分類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多元分類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異常值判斷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預測性分析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分群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協助決策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13" name="椭圆 8">
            <a:extLst>
              <a:ext uri="{FF2B5EF4-FFF2-40B4-BE49-F238E27FC236}">
                <a16:creationId xmlns:a16="http://schemas.microsoft.com/office/drawing/2014/main" id="{268E8240-97C5-46E0-BA12-1D8FE8E035DA}"/>
              </a:ext>
            </a:extLst>
          </p:cNvPr>
          <p:cNvSpPr/>
          <p:nvPr/>
        </p:nvSpPr>
        <p:spPr>
          <a:xfrm>
            <a:off x="7118352" y="1681946"/>
            <a:ext cx="3955223" cy="39552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9">
            <a:extLst>
              <a:ext uri="{FF2B5EF4-FFF2-40B4-BE49-F238E27FC236}">
                <a16:creationId xmlns:a16="http://schemas.microsoft.com/office/drawing/2014/main" id="{5F303AC7-5A6C-4177-A733-F6A11611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68" y="2147824"/>
            <a:ext cx="2481357" cy="29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9518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4151" y="2782669"/>
            <a:ext cx="394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機器學習的種類</a:t>
            </a:r>
            <a:endParaRPr lang="zh-CN" altLang="en-US" sz="3600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03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7559676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D84B0C-BB4F-46BD-874E-64C27B10DE1C}"/>
              </a:ext>
            </a:extLst>
          </p:cNvPr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78E9CB3-63D8-424D-8ECD-A314D8C48629}"/>
              </a:ext>
            </a:extLst>
          </p:cNvPr>
          <p:cNvSpPr txBox="1"/>
          <p:nvPr/>
        </p:nvSpPr>
        <p:spPr>
          <a:xfrm>
            <a:off x="1960230" y="4213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機器學習的種類</a:t>
            </a:r>
            <a:endParaRPr lang="zh-CN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B30269-0DF7-4B1B-9AE2-E64EAD169386}"/>
              </a:ext>
            </a:extLst>
          </p:cNvPr>
          <p:cNvSpPr txBox="1"/>
          <p:nvPr/>
        </p:nvSpPr>
        <p:spPr>
          <a:xfrm>
            <a:off x="2120530" y="1510509"/>
            <a:ext cx="23775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監督式學習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有標籤的資料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分類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是非題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分級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迴歸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價格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溫度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時間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3568CF-74DE-4A8D-B723-516D491CAEEB}"/>
              </a:ext>
            </a:extLst>
          </p:cNvPr>
          <p:cNvSpPr txBox="1"/>
          <p:nvPr/>
        </p:nvSpPr>
        <p:spPr>
          <a:xfrm>
            <a:off x="7138635" y="1497018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非監督式學習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沒有標籤的資料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分群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依特徵分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B64291DB-BE35-4C70-B6F3-B08E89989AAE}"/>
              </a:ext>
            </a:extLst>
          </p:cNvPr>
          <p:cNvSpPr txBox="1"/>
          <p:nvPr/>
        </p:nvSpPr>
        <p:spPr>
          <a:xfrm>
            <a:off x="4546250" y="3376926"/>
            <a:ext cx="107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7B437472-2E9D-4D44-A465-E02FC946F802}"/>
              </a:ext>
            </a:extLst>
          </p:cNvPr>
          <p:cNvSpPr txBox="1"/>
          <p:nvPr/>
        </p:nvSpPr>
        <p:spPr>
          <a:xfrm>
            <a:off x="6951414" y="3376926"/>
            <a:ext cx="107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5EC6617-9ACC-4E3E-802B-9F8677C53C53}"/>
              </a:ext>
            </a:extLst>
          </p:cNvPr>
          <p:cNvSpPr/>
          <p:nvPr/>
        </p:nvSpPr>
        <p:spPr>
          <a:xfrm>
            <a:off x="4874301" y="2818015"/>
            <a:ext cx="1700916" cy="12219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  <a:latin typeface="Airal"/>
              </a:rPr>
              <a:t>VS</a:t>
            </a:r>
            <a:endParaRPr lang="zh-TW" altLang="en-US" sz="4800" dirty="0">
              <a:solidFill>
                <a:schemeClr val="tx1"/>
              </a:solidFill>
              <a:latin typeface="Airal"/>
            </a:endParaRPr>
          </a:p>
        </p:txBody>
      </p:sp>
    </p:spTree>
    <p:extLst>
      <p:ext uri="{BB962C8B-B14F-4D97-AF65-F5344CB8AC3E}">
        <p14:creationId xmlns:p14="http://schemas.microsoft.com/office/powerpoint/2010/main" val="3219440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15" grpId="0"/>
      <p:bldP spid="16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D84B0C-BB4F-46BD-874E-64C27B10DE1C}"/>
              </a:ext>
            </a:extLst>
          </p:cNvPr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78E9CB3-63D8-424D-8ECD-A314D8C48629}"/>
              </a:ext>
            </a:extLst>
          </p:cNvPr>
          <p:cNvSpPr txBox="1"/>
          <p:nvPr/>
        </p:nvSpPr>
        <p:spPr>
          <a:xfrm>
            <a:off x="1960230" y="4213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機器學習的種類</a:t>
            </a:r>
            <a:endParaRPr lang="zh-CN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9A15F5-447C-4EDA-927B-8F2417623E3F}"/>
              </a:ext>
            </a:extLst>
          </p:cNvPr>
          <p:cNvSpPr txBox="1"/>
          <p:nvPr/>
        </p:nvSpPr>
        <p:spPr>
          <a:xfrm>
            <a:off x="1532965" y="1407705"/>
            <a:ext cx="4295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半監督式學習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介於監督式與非監督式學習之間，大部分沒有標籤，少量資料有標籤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強化學習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沒有明確答案，一連續的決策決定下一步做什麼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猜測值太大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猜測值太小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30" name="组合 3">
            <a:extLst>
              <a:ext uri="{FF2B5EF4-FFF2-40B4-BE49-F238E27FC236}">
                <a16:creationId xmlns:a16="http://schemas.microsoft.com/office/drawing/2014/main" id="{CFBFB71D-C3CC-4B5D-8FB4-3BE84173136D}"/>
              </a:ext>
            </a:extLst>
          </p:cNvPr>
          <p:cNvGrpSpPr/>
          <p:nvPr/>
        </p:nvGrpSpPr>
        <p:grpSpPr>
          <a:xfrm>
            <a:off x="6363786" y="1641388"/>
            <a:ext cx="3929449" cy="3389596"/>
            <a:chOff x="4398762" y="2135773"/>
            <a:chExt cx="3652656" cy="2798859"/>
          </a:xfrm>
        </p:grpSpPr>
        <p:sp>
          <p:nvSpPr>
            <p:cNvPr id="31" name="椭圆 4">
              <a:extLst>
                <a:ext uri="{FF2B5EF4-FFF2-40B4-BE49-F238E27FC236}">
                  <a16:creationId xmlns:a16="http://schemas.microsoft.com/office/drawing/2014/main" id="{732CE581-5CB2-425A-B840-07A3C1AEB5CF}"/>
                </a:ext>
              </a:extLst>
            </p:cNvPr>
            <p:cNvSpPr/>
            <p:nvPr/>
          </p:nvSpPr>
          <p:spPr>
            <a:xfrm>
              <a:off x="4572232" y="4230889"/>
              <a:ext cx="487945" cy="7024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5">
              <a:extLst>
                <a:ext uri="{FF2B5EF4-FFF2-40B4-BE49-F238E27FC236}">
                  <a16:creationId xmlns:a16="http://schemas.microsoft.com/office/drawing/2014/main" id="{2950ECA1-6FC2-4FF2-9FCE-0EC20D9873E5}"/>
                </a:ext>
              </a:extLst>
            </p:cNvPr>
            <p:cNvSpPr/>
            <p:nvPr/>
          </p:nvSpPr>
          <p:spPr>
            <a:xfrm>
              <a:off x="7390002" y="4266014"/>
              <a:ext cx="487945" cy="7024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6">
              <a:extLst>
                <a:ext uri="{FF2B5EF4-FFF2-40B4-BE49-F238E27FC236}">
                  <a16:creationId xmlns:a16="http://schemas.microsoft.com/office/drawing/2014/main" id="{46E88A5B-6AE7-4B0C-A073-E200C4FBDD55}"/>
                </a:ext>
              </a:extLst>
            </p:cNvPr>
            <p:cNvSpPr/>
            <p:nvPr/>
          </p:nvSpPr>
          <p:spPr>
            <a:xfrm>
              <a:off x="5816099" y="4816868"/>
              <a:ext cx="817982" cy="1177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14">
              <a:extLst>
                <a:ext uri="{FF2B5EF4-FFF2-40B4-BE49-F238E27FC236}">
                  <a16:creationId xmlns:a16="http://schemas.microsoft.com/office/drawing/2014/main" id="{4ADF2630-ED6F-4B2C-88FB-6748A05F59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649" y="2135773"/>
              <a:ext cx="1982882" cy="2739977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14">
              <a:extLst>
                <a:ext uri="{FF2B5EF4-FFF2-40B4-BE49-F238E27FC236}">
                  <a16:creationId xmlns:a16="http://schemas.microsoft.com/office/drawing/2014/main" id="{496AF88A-6633-44AF-BC25-A48B8E421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6531" y="3112354"/>
              <a:ext cx="834887" cy="1153660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14">
              <a:extLst>
                <a:ext uri="{FF2B5EF4-FFF2-40B4-BE49-F238E27FC236}">
                  <a16:creationId xmlns:a16="http://schemas.microsoft.com/office/drawing/2014/main" id="{0C52EE5D-25C4-48BA-9601-0FD12ED21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8762" y="3112354"/>
              <a:ext cx="834887" cy="1153660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85179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D84B0C-BB4F-46BD-874E-64C27B10DE1C}"/>
              </a:ext>
            </a:extLst>
          </p:cNvPr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78E9CB3-63D8-424D-8ECD-A314D8C48629}"/>
              </a:ext>
            </a:extLst>
          </p:cNvPr>
          <p:cNvSpPr txBox="1"/>
          <p:nvPr/>
        </p:nvSpPr>
        <p:spPr>
          <a:xfrm>
            <a:off x="1960230" y="4213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機器學習的種類</a:t>
            </a:r>
            <a:endParaRPr lang="zh-CN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EADACA0-5EEF-42D5-ABC0-05D008C94969}"/>
              </a:ext>
            </a:extLst>
          </p:cNvPr>
          <p:cNvGrpSpPr/>
          <p:nvPr/>
        </p:nvGrpSpPr>
        <p:grpSpPr>
          <a:xfrm>
            <a:off x="1960230" y="1308356"/>
            <a:ext cx="4015934" cy="4509738"/>
            <a:chOff x="6861050" y="472199"/>
            <a:chExt cx="4015934" cy="450973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82A081-A79C-4C11-BE98-861418D73EBA}"/>
                </a:ext>
              </a:extLst>
            </p:cNvPr>
            <p:cNvSpPr/>
            <p:nvPr/>
          </p:nvSpPr>
          <p:spPr>
            <a:xfrm>
              <a:off x="6888482" y="1059803"/>
              <a:ext cx="2795014" cy="328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觀察環境的狀態</a:t>
              </a:r>
            </a:p>
          </p:txBody>
        </p:sp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76916956-7360-43E2-9747-E3EFAD9B5BFF}"/>
                </a:ext>
              </a:extLst>
            </p:cNvPr>
            <p:cNvSpPr/>
            <p:nvPr/>
          </p:nvSpPr>
          <p:spPr>
            <a:xfrm>
              <a:off x="8084732" y="1504931"/>
              <a:ext cx="410044" cy="403737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1328A5-6E23-431E-87AA-EFD89EA974D1}"/>
                </a:ext>
              </a:extLst>
            </p:cNvPr>
            <p:cNvSpPr/>
            <p:nvPr/>
          </p:nvSpPr>
          <p:spPr>
            <a:xfrm>
              <a:off x="6888482" y="1964585"/>
              <a:ext cx="2795014" cy="328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執行動作</a:t>
              </a:r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B2B0608D-E718-4DC6-88A4-27E157780CA1}"/>
                </a:ext>
              </a:extLst>
            </p:cNvPr>
            <p:cNvSpPr/>
            <p:nvPr/>
          </p:nvSpPr>
          <p:spPr>
            <a:xfrm>
              <a:off x="8084732" y="2415648"/>
              <a:ext cx="410044" cy="403737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8854AE-6C36-447A-8D4B-3FA310B82847}"/>
                </a:ext>
              </a:extLst>
            </p:cNvPr>
            <p:cNvSpPr/>
            <p:nvPr/>
          </p:nvSpPr>
          <p:spPr>
            <a:xfrm>
              <a:off x="6861050" y="2863868"/>
              <a:ext cx="2795014" cy="328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得到報酬</a:t>
              </a: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EED754E5-0F7F-4AF5-A6FE-F21D6D4B9855}"/>
                </a:ext>
              </a:extLst>
            </p:cNvPr>
            <p:cNvSpPr/>
            <p:nvPr/>
          </p:nvSpPr>
          <p:spPr>
            <a:xfrm>
              <a:off x="8084732" y="3323958"/>
              <a:ext cx="410044" cy="403737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B0C7BA-1F82-403B-92C0-57E5A66DA01D}"/>
                </a:ext>
              </a:extLst>
            </p:cNvPr>
            <p:cNvSpPr/>
            <p:nvPr/>
          </p:nvSpPr>
          <p:spPr>
            <a:xfrm>
              <a:off x="6888482" y="4653407"/>
              <a:ext cx="2795014" cy="328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修正執行得策略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B12C4BA-8C78-482A-BFB3-711AF9EECFA3}"/>
                </a:ext>
              </a:extLst>
            </p:cNvPr>
            <p:cNvSpPr/>
            <p:nvPr/>
          </p:nvSpPr>
          <p:spPr>
            <a:xfrm>
              <a:off x="6888482" y="3763151"/>
              <a:ext cx="2795014" cy="328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觀察到環境的新狀態</a:t>
              </a:r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16249468-F699-4446-B038-28334E530D34}"/>
                </a:ext>
              </a:extLst>
            </p:cNvPr>
            <p:cNvSpPr/>
            <p:nvPr/>
          </p:nvSpPr>
          <p:spPr>
            <a:xfrm>
              <a:off x="8084732" y="4198124"/>
              <a:ext cx="410044" cy="403737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箭號: 弧形右彎 13">
              <a:extLst>
                <a:ext uri="{FF2B5EF4-FFF2-40B4-BE49-F238E27FC236}">
                  <a16:creationId xmlns:a16="http://schemas.microsoft.com/office/drawing/2014/main" id="{E0B537C9-CB10-4636-90C4-E0369E059735}"/>
                </a:ext>
              </a:extLst>
            </p:cNvPr>
            <p:cNvSpPr/>
            <p:nvPr/>
          </p:nvSpPr>
          <p:spPr>
            <a:xfrm rot="10800000">
              <a:off x="9756648" y="2090217"/>
              <a:ext cx="1120336" cy="2871218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DBB5379-7F98-4105-9B76-4C2A94FD85A3}"/>
                </a:ext>
              </a:extLst>
            </p:cNvPr>
            <p:cNvSpPr txBox="1"/>
            <p:nvPr/>
          </p:nvSpPr>
          <p:spPr>
            <a:xfrm>
              <a:off x="6861050" y="47219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人類做決策方式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020AA7-A8C0-4375-BED0-57A43E19A95F}"/>
              </a:ext>
            </a:extLst>
          </p:cNvPr>
          <p:cNvSpPr txBox="1"/>
          <p:nvPr/>
        </p:nvSpPr>
        <p:spPr>
          <a:xfrm>
            <a:off x="7706607" y="1669606"/>
            <a:ext cx="2646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強化學習的代理人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政策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價值函數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模型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探索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開發</a:t>
            </a:r>
          </a:p>
        </p:txBody>
      </p:sp>
    </p:spTree>
    <p:extLst>
      <p:ext uri="{BB962C8B-B14F-4D97-AF65-F5344CB8AC3E}">
        <p14:creationId xmlns:p14="http://schemas.microsoft.com/office/powerpoint/2010/main" val="319337418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354092B-D3AA-4958-80DD-B336A6C1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94F96DAC-7FFF-4C0F-A730-47ED98B9C4FE}"/>
              </a:ext>
            </a:extLst>
          </p:cNvPr>
          <p:cNvSpPr/>
          <p:nvPr/>
        </p:nvSpPr>
        <p:spPr>
          <a:xfrm>
            <a:off x="3378641" y="711642"/>
            <a:ext cx="5434716" cy="54347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7DB3855D-4E37-4105-8AD8-248CDDA95B6B}"/>
              </a:ext>
            </a:extLst>
          </p:cNvPr>
          <p:cNvSpPr/>
          <p:nvPr/>
        </p:nvSpPr>
        <p:spPr>
          <a:xfrm>
            <a:off x="4021360" y="2805600"/>
            <a:ext cx="425999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7000" dirty="0" smtClean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THANKS</a:t>
            </a:r>
            <a:endParaRPr lang="zh-CN" altLang="en-US" sz="7000" dirty="0">
              <a:solidFill>
                <a:schemeClr val="bg2">
                  <a:lumMod val="25000"/>
                </a:schemeClr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122151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1831C9F2-F441-425F-877D-67F12DCCB345}"/>
              </a:ext>
            </a:extLst>
          </p:cNvPr>
          <p:cNvSpPr/>
          <p:nvPr/>
        </p:nvSpPr>
        <p:spPr>
          <a:xfrm>
            <a:off x="1532634" y="3968651"/>
            <a:ext cx="912833" cy="11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1</a:t>
            </a:r>
            <a:endParaRPr lang="zh-CN" altLang="en-US" sz="60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714ABC5B-D190-4270-9F7A-18AD1D95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698" y="4361066"/>
            <a:ext cx="2456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noProof="1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人工智慧概論</a:t>
            </a:r>
            <a:endParaRPr lang="zh-CN" altLang="en-US" noProof="1">
              <a:solidFill>
                <a:schemeClr val="tx1"/>
              </a:solidFill>
              <a:latin typeface="標楷體" pitchFamily="65" charset="-120"/>
              <a:ea typeface="標楷體" pitchFamily="65" charset="-120"/>
              <a:cs typeface="Open Sans" panose="020B0606030504020204" pitchFamily="34" charset="0"/>
            </a:endParaRPr>
          </a:p>
        </p:txBody>
      </p:sp>
      <p:sp>
        <p:nvSpPr>
          <p:cNvPr id="6" name="矩形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6C9691C-F672-47F3-BB5B-00EE5BF1AC19}"/>
              </a:ext>
            </a:extLst>
          </p:cNvPr>
          <p:cNvSpPr/>
          <p:nvPr/>
        </p:nvSpPr>
        <p:spPr>
          <a:xfrm>
            <a:off x="4742422" y="3968650"/>
            <a:ext cx="912833" cy="11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2</a:t>
            </a:r>
            <a:endParaRPr lang="zh-CN" altLang="en-US" sz="60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4F74E7AB-94F7-4EBC-89E0-07352743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201" y="4361066"/>
            <a:ext cx="24259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noProof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認識機器學習</a:t>
            </a:r>
            <a:endParaRPr lang="zh-CN" altLang="en-US" noProof="1">
              <a:solidFill>
                <a:schemeClr val="tx1"/>
              </a:solidFill>
              <a:latin typeface="標楷體" pitchFamily="65" charset="-120"/>
              <a:ea typeface="標楷體" pitchFamily="65" charset="-120"/>
              <a:cs typeface="Open Sans" panose="020B0606030504020204" pitchFamily="34" charset="0"/>
            </a:endParaRPr>
          </a:p>
        </p:txBody>
      </p:sp>
      <p:sp>
        <p:nvSpPr>
          <p:cNvPr id="8" name="矩形 7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27BF9687-44CB-4EA6-B8BD-0E11521F6786}"/>
              </a:ext>
            </a:extLst>
          </p:cNvPr>
          <p:cNvSpPr/>
          <p:nvPr/>
        </p:nvSpPr>
        <p:spPr>
          <a:xfrm>
            <a:off x="7720665" y="3976401"/>
            <a:ext cx="912833" cy="11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3</a:t>
            </a:r>
            <a:endParaRPr lang="zh-CN" altLang="en-US" sz="60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id="{EAA58257-5EA8-48E7-97F8-62891B28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81" y="4361066"/>
            <a:ext cx="27789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noProof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機器學習的種類</a:t>
            </a:r>
            <a:endParaRPr lang="zh-CN" altLang="en-US" noProof="1">
              <a:solidFill>
                <a:schemeClr val="tx1"/>
              </a:solidFill>
              <a:latin typeface="標楷體" pitchFamily="65" charset="-120"/>
              <a:ea typeface="標楷體" pitchFamily="65" charset="-120"/>
              <a:cs typeface="Open Sans" panose="020B0606030504020204" pitchFamily="34" charset="0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790382BB-78C4-49B0-9ECE-6F651FF32839}"/>
              </a:ext>
            </a:extLst>
          </p:cNvPr>
          <p:cNvSpPr/>
          <p:nvPr/>
        </p:nvSpPr>
        <p:spPr>
          <a:xfrm>
            <a:off x="4738635" y="836288"/>
            <a:ext cx="2665951" cy="25927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目</a:t>
            </a:r>
            <a:r>
              <a:rPr lang="zh-TW" altLang="en-US" sz="7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錄</a:t>
            </a:r>
            <a:endParaRPr lang="zh-CN" altLang="en-US" sz="7000" dirty="0">
              <a:solidFill>
                <a:schemeClr val="tx1">
                  <a:lumMod val="85000"/>
                  <a:lumOff val="1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6417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4595" y="2692941"/>
            <a:ext cx="410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4000" noProof="1"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人工智慧概論</a:t>
            </a:r>
            <a:endParaRPr lang="zh-CN" altLang="en-US" sz="4000" noProof="1">
              <a:latin typeface="標楷體" pitchFamily="65" charset="-120"/>
              <a:ea typeface="標楷體" pitchFamily="65" charset="-120"/>
              <a:cs typeface="Open Sans" panose="020B0606030504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1305" y="656948"/>
            <a:ext cx="210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95900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936376" y="4213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人工智慧</a:t>
            </a:r>
            <a:r>
              <a:rPr lang="zh-TW" altLang="en-US" sz="2800" noProof="1"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概論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B6D721-5575-4FFF-9686-62A8E20B1FAB}"/>
              </a:ext>
            </a:extLst>
          </p:cNvPr>
          <p:cNvSpPr txBox="1"/>
          <p:nvPr/>
        </p:nvSpPr>
        <p:spPr>
          <a:xfrm>
            <a:off x="1532965" y="1543877"/>
            <a:ext cx="3939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人工智慧基本是計算機科學領域的範疇，發展過程包含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學習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感知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推理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自我校正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操縱或移動物品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2" name="圖片 11" descr="一張含有 文字, 黑板, 夜空 的圖片&#10;&#10;自動產生的描述">
            <a:extLst>
              <a:ext uri="{FF2B5EF4-FFF2-40B4-BE49-F238E27FC236}">
                <a16:creationId xmlns:a16="http://schemas.microsoft.com/office/drawing/2014/main" id="{C6CD5D51-1DFD-4363-A85E-C1419DA9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3" y="2560670"/>
            <a:ext cx="4895777" cy="2726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210895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F30C68B-B1EB-40BF-886B-0BFB88EA57E2}"/>
              </a:ext>
            </a:extLst>
          </p:cNvPr>
          <p:cNvSpPr txBox="1"/>
          <p:nvPr/>
        </p:nvSpPr>
        <p:spPr>
          <a:xfrm>
            <a:off x="1936376" y="4213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人工智慧</a:t>
            </a:r>
            <a:r>
              <a:rPr lang="zh-TW" altLang="en-US" sz="2800" noProof="1"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概論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9B72289-CB3F-4CDF-8DC0-190D86B95EEF}"/>
              </a:ext>
            </a:extLst>
          </p:cNvPr>
          <p:cNvSpPr txBox="1"/>
          <p:nvPr/>
        </p:nvSpPr>
        <p:spPr>
          <a:xfrm>
            <a:off x="1536698" y="1366818"/>
            <a:ext cx="4102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知識工程：人工智慧主要研究的核心領域，能夠大量智慧讀取資料後，機器能夠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自行判斷物件、進行歸類、分群和統整</a:t>
            </a:r>
            <a:r>
              <a:rPr lang="zh-TW" altLang="en-US" sz="2400" dirty="0">
                <a:ea typeface="標楷體" panose="03000509000000000000" pitchFamily="65" charset="-120"/>
              </a:rPr>
              <a:t>，找出規則來判斷資料之間的關聯性，進而建立知識。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B262FDB-C085-4069-9394-58AFEB07AA8F}"/>
              </a:ext>
            </a:extLst>
          </p:cNvPr>
          <p:cNvGrpSpPr/>
          <p:nvPr/>
        </p:nvGrpSpPr>
        <p:grpSpPr>
          <a:xfrm>
            <a:off x="7008046" y="951344"/>
            <a:ext cx="3251100" cy="4966558"/>
            <a:chOff x="7084612" y="833718"/>
            <a:chExt cx="3315694" cy="496655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8FE232-C400-46D7-91D2-51A68D14110B}"/>
                </a:ext>
              </a:extLst>
            </p:cNvPr>
            <p:cNvSpPr txBox="1"/>
            <p:nvPr/>
          </p:nvSpPr>
          <p:spPr>
            <a:xfrm>
              <a:off x="7084612" y="833718"/>
              <a:ext cx="3315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Airal"/>
                  <a:ea typeface="標楷體" panose="03000509000000000000" pitchFamily="65" charset="-120"/>
                </a:rPr>
                <a:t>從原始資料轉換成智慧的過程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D5F0CA-FB3D-47FA-9F19-30EE0A7B10F6}"/>
                </a:ext>
              </a:extLst>
            </p:cNvPr>
            <p:cNvSpPr/>
            <p:nvPr/>
          </p:nvSpPr>
          <p:spPr>
            <a:xfrm>
              <a:off x="7450372" y="1502795"/>
              <a:ext cx="2289975" cy="4929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Airal"/>
                  <a:ea typeface="標楷體" panose="03000509000000000000" pitchFamily="65" charset="-120"/>
                </a:rPr>
                <a:t>智慧</a:t>
              </a:r>
              <a:r>
                <a:rPr lang="en-US" altLang="zh-TW" dirty="0">
                  <a:solidFill>
                    <a:schemeClr val="tx1"/>
                  </a:solidFill>
                  <a:latin typeface="Airal"/>
                  <a:ea typeface="標楷體" panose="03000509000000000000" pitchFamily="65" charset="-120"/>
                </a:rPr>
                <a:t>(Intelligence)</a:t>
              </a:r>
              <a:endParaRPr lang="zh-TW" altLang="en-US" dirty="0">
                <a:solidFill>
                  <a:schemeClr val="tx1"/>
                </a:solidFill>
                <a:latin typeface="Airal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27E93C-B005-49A6-9DA7-FEAC2F5E354D}"/>
                </a:ext>
              </a:extLst>
            </p:cNvPr>
            <p:cNvSpPr/>
            <p:nvPr/>
          </p:nvSpPr>
          <p:spPr>
            <a:xfrm>
              <a:off x="7416574" y="3379509"/>
              <a:ext cx="2289975" cy="4929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Airal"/>
                  <a:ea typeface="標楷體" panose="03000509000000000000" pitchFamily="65" charset="-120"/>
                </a:rPr>
                <a:t>知識</a:t>
              </a:r>
              <a:endParaRPr lang="en-US" altLang="zh-TW" dirty="0">
                <a:solidFill>
                  <a:schemeClr val="tx1"/>
                </a:solidFill>
                <a:latin typeface="Airal"/>
                <a:ea typeface="標楷體" panose="03000509000000000000" pitchFamily="65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06EC031-2DD7-4662-B319-6B09E1E9640D}"/>
                </a:ext>
              </a:extLst>
            </p:cNvPr>
            <p:cNvSpPr/>
            <p:nvPr/>
          </p:nvSpPr>
          <p:spPr>
            <a:xfrm>
              <a:off x="7450368" y="2453920"/>
              <a:ext cx="2289975" cy="4929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Airal"/>
                  <a:ea typeface="標楷體" panose="03000509000000000000" pitchFamily="65" charset="-120"/>
                </a:rPr>
                <a:t>理解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08F6F6E-668A-4B7D-9ECB-39C213B15F41}"/>
                </a:ext>
              </a:extLst>
            </p:cNvPr>
            <p:cNvSpPr/>
            <p:nvPr/>
          </p:nvSpPr>
          <p:spPr>
            <a:xfrm>
              <a:off x="7450368" y="4356170"/>
              <a:ext cx="2289975" cy="4929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Airal"/>
                  <a:ea typeface="標楷體" panose="03000509000000000000" pitchFamily="65" charset="-120"/>
                </a:rPr>
                <a:t>資訊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2A8690-3119-44B4-9DF2-292F3479C64B}"/>
                </a:ext>
              </a:extLst>
            </p:cNvPr>
            <p:cNvSpPr/>
            <p:nvPr/>
          </p:nvSpPr>
          <p:spPr>
            <a:xfrm>
              <a:off x="7450368" y="5307295"/>
              <a:ext cx="2289975" cy="4929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Airal"/>
                  <a:ea typeface="標楷體" panose="03000509000000000000" pitchFamily="65" charset="-120"/>
                </a:rPr>
                <a:t>原始資料</a:t>
              </a:r>
            </a:p>
          </p:txBody>
        </p:sp>
        <p:sp>
          <p:nvSpPr>
            <p:cNvPr id="11" name="箭號: 向上 10">
              <a:extLst>
                <a:ext uri="{FF2B5EF4-FFF2-40B4-BE49-F238E27FC236}">
                  <a16:creationId xmlns:a16="http://schemas.microsoft.com/office/drawing/2014/main" id="{3361AAC7-DCE4-47E0-82C7-64F5A9B30570}"/>
                </a:ext>
              </a:extLst>
            </p:cNvPr>
            <p:cNvSpPr/>
            <p:nvPr/>
          </p:nvSpPr>
          <p:spPr>
            <a:xfrm>
              <a:off x="8374706" y="2027578"/>
              <a:ext cx="314080" cy="374964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Airal"/>
                <a:ea typeface="標楷體" panose="03000509000000000000" pitchFamily="65" charset="-120"/>
              </a:endParaRPr>
            </a:p>
          </p:txBody>
        </p:sp>
        <p:sp>
          <p:nvSpPr>
            <p:cNvPr id="12" name="箭號: 向上 11">
              <a:extLst>
                <a:ext uri="{FF2B5EF4-FFF2-40B4-BE49-F238E27FC236}">
                  <a16:creationId xmlns:a16="http://schemas.microsoft.com/office/drawing/2014/main" id="{B430A1AB-F8AD-40D9-93A0-0A0BAE3356A8}"/>
                </a:ext>
              </a:extLst>
            </p:cNvPr>
            <p:cNvSpPr/>
            <p:nvPr/>
          </p:nvSpPr>
          <p:spPr>
            <a:xfrm>
              <a:off x="8374706" y="2948784"/>
              <a:ext cx="314080" cy="374964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Airal"/>
                <a:ea typeface="標楷體" panose="03000509000000000000" pitchFamily="65" charset="-120"/>
              </a:endParaRPr>
            </a:p>
          </p:txBody>
        </p:sp>
        <p:sp>
          <p:nvSpPr>
            <p:cNvPr id="13" name="箭號: 向上 12">
              <a:extLst>
                <a:ext uri="{FF2B5EF4-FFF2-40B4-BE49-F238E27FC236}">
                  <a16:creationId xmlns:a16="http://schemas.microsoft.com/office/drawing/2014/main" id="{C00A1B63-0436-49F4-8A88-5AF38C9157C7}"/>
                </a:ext>
              </a:extLst>
            </p:cNvPr>
            <p:cNvSpPr/>
            <p:nvPr/>
          </p:nvSpPr>
          <p:spPr>
            <a:xfrm>
              <a:off x="8404522" y="3926848"/>
              <a:ext cx="314080" cy="374964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Airal"/>
                <a:ea typeface="標楷體" panose="03000509000000000000" pitchFamily="65" charset="-120"/>
              </a:endParaRPr>
            </a:p>
          </p:txBody>
        </p:sp>
        <p:sp>
          <p:nvSpPr>
            <p:cNvPr id="14" name="箭號: 向上 13">
              <a:extLst>
                <a:ext uri="{FF2B5EF4-FFF2-40B4-BE49-F238E27FC236}">
                  <a16:creationId xmlns:a16="http://schemas.microsoft.com/office/drawing/2014/main" id="{2BB4F11D-951B-49EE-9629-5B9707F4EAB1}"/>
                </a:ext>
              </a:extLst>
            </p:cNvPr>
            <p:cNvSpPr/>
            <p:nvPr/>
          </p:nvSpPr>
          <p:spPr>
            <a:xfrm>
              <a:off x="8428379" y="4890741"/>
              <a:ext cx="314080" cy="374964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Airal"/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90E74CB-08E8-4038-84D9-05CD7C3DA3F3}"/>
                </a:ext>
              </a:extLst>
            </p:cNvPr>
            <p:cNvSpPr txBox="1"/>
            <p:nvPr/>
          </p:nvSpPr>
          <p:spPr>
            <a:xfrm>
              <a:off x="8977023" y="2013915"/>
              <a:ext cx="659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iral"/>
                  <a:ea typeface="標楷體" panose="03000509000000000000" pitchFamily="65" charset="-120"/>
                </a:rPr>
                <a:t>推論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00866-D1DF-4745-90DE-BA28CB61F92B}"/>
                </a:ext>
              </a:extLst>
            </p:cNvPr>
            <p:cNvSpPr txBox="1"/>
            <p:nvPr/>
          </p:nvSpPr>
          <p:spPr>
            <a:xfrm>
              <a:off x="8977023" y="2946901"/>
              <a:ext cx="113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iral"/>
                  <a:ea typeface="標楷體" panose="03000509000000000000" pitchFamily="65" charset="-120"/>
                </a:rPr>
                <a:t>樣式抽取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62C671E-CFC3-4E6B-8B79-A9961325EEEE}"/>
                </a:ext>
              </a:extLst>
            </p:cNvPr>
            <p:cNvSpPr txBox="1"/>
            <p:nvPr/>
          </p:nvSpPr>
          <p:spPr>
            <a:xfrm>
              <a:off x="8982989" y="3903048"/>
              <a:ext cx="659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iral"/>
                  <a:ea typeface="標楷體" panose="03000509000000000000" pitchFamily="65" charset="-120"/>
                </a:rPr>
                <a:t>認知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0A2BBF5-5EB3-4E03-B7DD-EA5FC693BD5A}"/>
                </a:ext>
              </a:extLst>
            </p:cNvPr>
            <p:cNvSpPr txBox="1"/>
            <p:nvPr/>
          </p:nvSpPr>
          <p:spPr>
            <a:xfrm>
              <a:off x="8977022" y="4886891"/>
              <a:ext cx="659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iral"/>
                  <a:ea typeface="標楷體" panose="03000509000000000000" pitchFamily="65" charset="-120"/>
                </a:rPr>
                <a:t>處理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6117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2E3C578-5A92-44B9-98D2-E74535C20ECF}"/>
              </a:ext>
            </a:extLst>
          </p:cNvPr>
          <p:cNvSpPr txBox="1"/>
          <p:nvPr/>
        </p:nvSpPr>
        <p:spPr>
          <a:xfrm>
            <a:off x="1936376" y="4213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人工智慧</a:t>
            </a:r>
            <a:r>
              <a:rPr lang="zh-TW" altLang="en-US" sz="2800" noProof="1"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概論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793A3-8568-44A7-93B5-D28FB1F334EE}"/>
              </a:ext>
            </a:extLst>
          </p:cNvPr>
          <p:cNvSpPr txBox="1"/>
          <p:nvPr/>
        </p:nvSpPr>
        <p:spPr>
          <a:xfrm>
            <a:off x="1532965" y="1335817"/>
            <a:ext cx="3597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iral"/>
                <a:ea typeface="標楷體" panose="03000509000000000000" pitchFamily="65" charset="-120"/>
              </a:rPr>
              <a:t>圖靈測試</a:t>
            </a:r>
            <a:r>
              <a:rPr lang="en-US" altLang="zh-TW" sz="2400" dirty="0">
                <a:latin typeface="Airal"/>
                <a:ea typeface="標楷體" panose="03000509000000000000" pitchFamily="65" charset="-120"/>
              </a:rPr>
              <a:t>(Turing Test)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iral"/>
                <a:ea typeface="標楷體" panose="03000509000000000000" pitchFamily="65" charset="-120"/>
              </a:rPr>
              <a:t>是計算機科學和人工智慧之父</a:t>
            </a:r>
            <a:r>
              <a:rPr lang="zh-TW" altLang="en-US" sz="2400" dirty="0">
                <a:solidFill>
                  <a:srgbClr val="C00000"/>
                </a:solidFill>
                <a:latin typeface="Airal"/>
                <a:ea typeface="標楷體" panose="03000509000000000000" pitchFamily="65" charset="-120"/>
              </a:rPr>
              <a:t>艾倫圖靈</a:t>
            </a:r>
            <a:r>
              <a:rPr lang="zh-TW" altLang="en-US" sz="2400" dirty="0">
                <a:latin typeface="Airal"/>
                <a:ea typeface="標楷體" panose="03000509000000000000" pitchFamily="65" charset="-120"/>
              </a:rPr>
              <a:t>（</a:t>
            </a:r>
            <a:r>
              <a:rPr lang="en-US" altLang="zh-TW" sz="2400" dirty="0">
                <a:latin typeface="Airal"/>
                <a:ea typeface="標楷體" panose="03000509000000000000" pitchFamily="65" charset="-120"/>
              </a:rPr>
              <a:t>Alan Turing</a:t>
            </a:r>
            <a:r>
              <a:rPr lang="zh-TW" altLang="en-US" sz="2400" dirty="0">
                <a:latin typeface="Airal"/>
                <a:ea typeface="標楷體" panose="03000509000000000000" pitchFamily="65" charset="-120"/>
              </a:rPr>
              <a:t>）</a:t>
            </a:r>
            <a:endParaRPr lang="en-US" altLang="zh-TW" sz="2400" dirty="0">
              <a:latin typeface="Airal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iral"/>
                <a:ea typeface="標楷體" panose="03000509000000000000" pitchFamily="65" charset="-120"/>
              </a:rPr>
              <a:t>判斷機器是否能夠思考的著名試驗</a:t>
            </a:r>
            <a:endParaRPr lang="en-US" altLang="zh-TW" sz="2400" dirty="0">
              <a:latin typeface="Airal"/>
              <a:ea typeface="標楷體" panose="03000509000000000000" pitchFamily="65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0CD0108-8633-480F-BF76-2C6CCC57A963}"/>
              </a:ext>
            </a:extLst>
          </p:cNvPr>
          <p:cNvGrpSpPr/>
          <p:nvPr/>
        </p:nvGrpSpPr>
        <p:grpSpPr>
          <a:xfrm>
            <a:off x="6730780" y="1335817"/>
            <a:ext cx="4428876" cy="2830664"/>
            <a:chOff x="6722828" y="1598213"/>
            <a:chExt cx="4428876" cy="2830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7A0049-3521-4A62-90D7-6D06D2757571}"/>
                </a:ext>
              </a:extLst>
            </p:cNvPr>
            <p:cNvSpPr/>
            <p:nvPr/>
          </p:nvSpPr>
          <p:spPr>
            <a:xfrm>
              <a:off x="6722828" y="1598213"/>
              <a:ext cx="4428876" cy="2830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B0DA91-70AA-44F7-80DA-C29ED1AB5559}"/>
                </a:ext>
              </a:extLst>
            </p:cNvPr>
            <p:cNvSpPr txBox="1"/>
            <p:nvPr/>
          </p:nvSpPr>
          <p:spPr>
            <a:xfrm>
              <a:off x="7021001" y="2305313"/>
              <a:ext cx="93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回答者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B2BB395-5321-4D6C-8180-54B4BBD39147}"/>
                </a:ext>
              </a:extLst>
            </p:cNvPr>
            <p:cNvSpPr txBox="1"/>
            <p:nvPr/>
          </p:nvSpPr>
          <p:spPr>
            <a:xfrm>
              <a:off x="7021001" y="3244334"/>
              <a:ext cx="93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詢問者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AA2C85-1F85-4D96-B081-7FC92F500E9E}"/>
                </a:ext>
              </a:extLst>
            </p:cNvPr>
            <p:cNvSpPr/>
            <p:nvPr/>
          </p:nvSpPr>
          <p:spPr>
            <a:xfrm>
              <a:off x="8102379" y="2099144"/>
              <a:ext cx="2615979" cy="1765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CEA0192-BF45-45C2-BA16-F335D5BBFA75}"/>
                </a:ext>
              </a:extLst>
            </p:cNvPr>
            <p:cNvSpPr/>
            <p:nvPr/>
          </p:nvSpPr>
          <p:spPr>
            <a:xfrm>
              <a:off x="8118280" y="2918129"/>
              <a:ext cx="2615979" cy="795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FCEF89-4BFC-46B4-A67A-DCC857B5BAB0}"/>
                </a:ext>
              </a:extLst>
            </p:cNvPr>
            <p:cNvSpPr/>
            <p:nvPr/>
          </p:nvSpPr>
          <p:spPr>
            <a:xfrm>
              <a:off x="8420431" y="2313830"/>
              <a:ext cx="516835" cy="4373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4E045D6-702A-4FB3-A5C9-96A558963DA5}"/>
                </a:ext>
              </a:extLst>
            </p:cNvPr>
            <p:cNvSpPr/>
            <p:nvPr/>
          </p:nvSpPr>
          <p:spPr>
            <a:xfrm>
              <a:off x="9668785" y="2313830"/>
              <a:ext cx="516835" cy="5247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001EFAC-3CEE-4F4B-B08D-D831978E5667}"/>
                </a:ext>
              </a:extLst>
            </p:cNvPr>
            <p:cNvSpPr/>
            <p:nvPr/>
          </p:nvSpPr>
          <p:spPr>
            <a:xfrm>
              <a:off x="9151950" y="3291841"/>
              <a:ext cx="516835" cy="5247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DDFC83-A6FE-478B-92CF-64BFE988091F}"/>
              </a:ext>
            </a:extLst>
          </p:cNvPr>
          <p:cNvSpPr txBox="1"/>
          <p:nvPr/>
        </p:nvSpPr>
        <p:spPr>
          <a:xfrm>
            <a:off x="6730780" y="4569967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自然語言處理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知識表示法</a:t>
            </a:r>
          </a:p>
        </p:txBody>
      </p:sp>
    </p:spTree>
    <p:extLst>
      <p:ext uri="{BB962C8B-B14F-4D97-AF65-F5344CB8AC3E}">
        <p14:creationId xmlns:p14="http://schemas.microsoft.com/office/powerpoint/2010/main" val="35686117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63E4C95-D0F5-4E5D-B286-AF884ED2FD7E}"/>
              </a:ext>
            </a:extLst>
          </p:cNvPr>
          <p:cNvSpPr txBox="1"/>
          <p:nvPr/>
        </p:nvSpPr>
        <p:spPr>
          <a:xfrm>
            <a:off x="1960230" y="4213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人工智慧</a:t>
            </a:r>
            <a:r>
              <a:rPr lang="zh-TW" altLang="en-US" sz="2800" noProof="1"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概論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DF91C-FEEC-4C71-AB8F-BC660F84A20E}"/>
              </a:ext>
            </a:extLst>
          </p:cNvPr>
          <p:cNvSpPr txBox="1"/>
          <p:nvPr/>
        </p:nvSpPr>
        <p:spPr>
          <a:xfrm>
            <a:off x="1532965" y="1575607"/>
            <a:ext cx="32624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人工智慧的應用領域：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手寫辦識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語音識別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電腦視覺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專家系統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自然語言處理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電腦遊戲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智慧機器人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6377F-DDCE-40CA-8CF2-068A5C23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35" y="1178532"/>
            <a:ext cx="4042701" cy="2105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圖片 8" descr="一張含有 文字, 個人 的圖片&#10;&#10;自動產生的描述">
            <a:extLst>
              <a:ext uri="{FF2B5EF4-FFF2-40B4-BE49-F238E27FC236}">
                <a16:creationId xmlns:a16="http://schemas.microsoft.com/office/drawing/2014/main" id="{F73A13B5-48A4-4DAA-BA28-6442068D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68" y="3573625"/>
            <a:ext cx="4036901" cy="2258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86117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1342"/>
            <a:ext cx="1532965" cy="412376"/>
          </a:xfrm>
          <a:prstGeom prst="rect">
            <a:avLst/>
          </a:prstGeom>
          <a:ln>
            <a:noFill/>
          </a:ln>
          <a:effectLst>
            <a:outerShdw blurRad="152400" dist="139700" dir="21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964905-6ADA-4F0D-8CEF-8981BB7EBE43}"/>
              </a:ext>
            </a:extLst>
          </p:cNvPr>
          <p:cNvSpPr txBox="1"/>
          <p:nvPr/>
        </p:nvSpPr>
        <p:spPr>
          <a:xfrm>
            <a:off x="1960230" y="4213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人工智慧</a:t>
            </a:r>
            <a:r>
              <a:rPr lang="zh-TW" altLang="en-US" sz="2800" noProof="1">
                <a:latin typeface="標楷體" pitchFamily="65" charset="-120"/>
                <a:ea typeface="標楷體" pitchFamily="65" charset="-120"/>
                <a:cs typeface="Open Sans" panose="020B0606030504020204" pitchFamily="34" charset="0"/>
              </a:rPr>
              <a:t>概論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5056F0-1361-4EE9-8C2A-CA9FA3B6957B}"/>
              </a:ext>
            </a:extLst>
          </p:cNvPr>
          <p:cNvSpPr txBox="1"/>
          <p:nvPr/>
        </p:nvSpPr>
        <p:spPr>
          <a:xfrm>
            <a:off x="1532965" y="1139014"/>
            <a:ext cx="38580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人工智慧的研究領域：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機器學習和樣式識別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邏輯基礎的人工智慧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樣式比對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語言剖析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語法分析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搜尋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知識表示法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AI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規劃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智慧代理人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啟發法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基因程式設計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一張含有 文字, 電子用品, 電路 的圖片&#10;&#10;自動產生的描述">
            <a:extLst>
              <a:ext uri="{FF2B5EF4-FFF2-40B4-BE49-F238E27FC236}">
                <a16:creationId xmlns:a16="http://schemas.microsoft.com/office/drawing/2014/main" id="{3E570BFD-BBCA-4509-8DA2-C3DE98A5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9509"/>
            <a:ext cx="5262301" cy="2985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86117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51796" y="2782669"/>
            <a:ext cx="324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認識機器學習</a:t>
            </a:r>
            <a:endParaRPr lang="zh-CN" altLang="en-US" sz="3600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491155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459</Words>
  <Application>Microsoft Office PowerPoint</Application>
  <PresentationFormat>寬螢幕</PresentationFormat>
  <Paragraphs>137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Airal</vt:lpstr>
      <vt:lpstr>等线</vt:lpstr>
      <vt:lpstr>等线 Light</vt:lpstr>
      <vt:lpstr>Open Sans</vt:lpstr>
      <vt:lpstr>思源宋体 CN ExtraLight</vt:lpstr>
      <vt:lpstr>思源黑体 CN</vt:lpstr>
      <vt:lpstr>思源黑体 CN ExtraLight</vt:lpstr>
      <vt:lpstr>新細明體</vt:lpstr>
      <vt:lpstr>標楷體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64</cp:revision>
  <dcterms:created xsi:type="dcterms:W3CDTF">2021-04-12T15:15:11Z</dcterms:created>
  <dcterms:modified xsi:type="dcterms:W3CDTF">2022-01-18T05:25:19Z</dcterms:modified>
</cp:coreProperties>
</file>