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7" r:id="rId4"/>
    <p:sldId id="258" r:id="rId5"/>
    <p:sldId id="269" r:id="rId6"/>
    <p:sldId id="270" r:id="rId7"/>
    <p:sldId id="271" r:id="rId8"/>
    <p:sldId id="272" r:id="rId9"/>
    <p:sldId id="273" r:id="rId10"/>
    <p:sldId id="268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7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54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3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98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6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1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8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9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80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6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EE9B-DBE7-4DE8-8057-9236A9647E69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B82966-F1ED-4915-8C7A-7634C3494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D6EE9-8D3E-4478-995E-E5A07634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123" y="2639682"/>
            <a:ext cx="9453261" cy="2570672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多層感知器的實作案例</a:t>
            </a:r>
          </a:p>
        </p:txBody>
      </p:sp>
    </p:spTree>
    <p:extLst>
      <p:ext uri="{BB962C8B-B14F-4D97-AF65-F5344CB8AC3E}">
        <p14:creationId xmlns:p14="http://schemas.microsoft.com/office/powerpoint/2010/main" val="17708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D6EE9-8D3E-4478-995E-E5A07634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583" y="2665561"/>
            <a:ext cx="10290024" cy="2553420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鐵達尼號資料集的生存分析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19360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FEA0240-EBCD-4DCE-BC06-47415BA90449}"/>
              </a:ext>
            </a:extLst>
          </p:cNvPr>
          <p:cNvSpPr txBox="1"/>
          <p:nvPr/>
        </p:nvSpPr>
        <p:spPr>
          <a:xfrm>
            <a:off x="1597891" y="65635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認識與探索鐵達尼號資料集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56D40E7-596F-400D-ABD7-BCBD46F2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74" y="1396415"/>
            <a:ext cx="3321615" cy="240896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88734F8-55F5-495A-A0E3-479ACDD9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82" y="2503700"/>
            <a:ext cx="5144218" cy="31436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06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450CEA4-FDC2-45AB-BD2F-7924050B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43" y="1350277"/>
            <a:ext cx="3086531" cy="155279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0AD5A86-B8AC-4340-8873-30B08236D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1" y="1350277"/>
            <a:ext cx="3315163" cy="4610743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2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029F8C4-5E28-4428-8EDF-280F409F6E0B}"/>
              </a:ext>
            </a:extLst>
          </p:cNvPr>
          <p:cNvSpPr txBox="1"/>
          <p:nvPr/>
        </p:nvSpPr>
        <p:spPr>
          <a:xfrm>
            <a:off x="1597891" y="656350"/>
            <a:ext cx="830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鐵達尼號資料集的資料預處理 </a:t>
            </a:r>
            <a:r>
              <a:rPr lang="en-US" altLang="zh-TW" sz="3200" dirty="0"/>
              <a:t>–</a:t>
            </a:r>
            <a:r>
              <a:rPr lang="zh-TW" altLang="en-US" sz="3200" dirty="0"/>
              <a:t> 使用</a:t>
            </a:r>
            <a:r>
              <a:rPr lang="en-US" altLang="zh-TW" sz="3200" dirty="0"/>
              <a:t>pandas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776607-BB4B-4EFF-B2B5-81DE90A62DF9}"/>
              </a:ext>
            </a:extLst>
          </p:cNvPr>
          <p:cNvSpPr txBox="1"/>
          <p:nvPr/>
        </p:nvSpPr>
        <p:spPr>
          <a:xfrm>
            <a:off x="1597891" y="2044005"/>
            <a:ext cx="5314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進行分析時不是特徵資料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有些欄位有遺漏值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有些欄位是分類資料需要轉換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521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54999CE-2F7F-41D2-9912-E0D3FD85E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24" y="4955770"/>
            <a:ext cx="4477375" cy="15623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FCE24B-878D-4FFB-BDE8-61C10B1A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54" y="5357262"/>
            <a:ext cx="2889682" cy="7593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D853B50-A967-4FD8-88E5-1B1263548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42"/>
          <a:stretch/>
        </p:blipFill>
        <p:spPr>
          <a:xfrm>
            <a:off x="1581624" y="983233"/>
            <a:ext cx="4610409" cy="383911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849718F-F1AC-423F-AF7C-792D2CC7F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45" y="1778398"/>
            <a:ext cx="5111220" cy="20574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7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3ADC980-34C9-4245-BF76-849B8373427F}"/>
              </a:ext>
            </a:extLst>
          </p:cNvPr>
          <p:cNvSpPr txBox="1"/>
          <p:nvPr/>
        </p:nvSpPr>
        <p:spPr>
          <a:xfrm>
            <a:off x="1597891" y="65635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鐵達尼號資料集的生存分析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4BA1BA2-2FF8-4AB0-B0CE-C988B8AF6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72"/>
          <a:stretch/>
        </p:blipFill>
        <p:spPr>
          <a:xfrm>
            <a:off x="1740549" y="1492983"/>
            <a:ext cx="4466287" cy="409632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702F54AA-F622-4EBC-92F3-417A74634A8A}"/>
              </a:ext>
            </a:extLst>
          </p:cNvPr>
          <p:cNvGrpSpPr/>
          <p:nvPr/>
        </p:nvGrpSpPr>
        <p:grpSpPr>
          <a:xfrm>
            <a:off x="6706982" y="1462144"/>
            <a:ext cx="4811313" cy="2028203"/>
            <a:chOff x="6484421" y="887522"/>
            <a:chExt cx="4811313" cy="2028203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31F521D-5F7C-4963-BFCE-23DA9C679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9314" y="1906434"/>
              <a:ext cx="304800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B1B068-A405-4C39-97AF-C731DD7E2C2E}"/>
                </a:ext>
              </a:extLst>
            </p:cNvPr>
            <p:cNvSpPr/>
            <p:nvPr/>
          </p:nvSpPr>
          <p:spPr>
            <a:xfrm>
              <a:off x="7553865" y="897144"/>
              <a:ext cx="431321" cy="20185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輸入層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9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79B75F-084F-48AF-BCF5-1B06C020FBB3}"/>
                </a:ext>
              </a:extLst>
            </p:cNvPr>
            <p:cNvSpPr/>
            <p:nvPr/>
          </p:nvSpPr>
          <p:spPr>
            <a:xfrm>
              <a:off x="8361872" y="888521"/>
              <a:ext cx="531858" cy="20185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隱藏層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AF3424-F181-469E-8EC8-99F2E7C3B1EB}"/>
                </a:ext>
              </a:extLst>
            </p:cNvPr>
            <p:cNvSpPr/>
            <p:nvPr/>
          </p:nvSpPr>
          <p:spPr>
            <a:xfrm>
              <a:off x="9118123" y="887522"/>
              <a:ext cx="531858" cy="20157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隱藏層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E10A90-7FCD-4BB4-95FD-434714E56EF9}"/>
                </a:ext>
              </a:extLst>
            </p:cNvPr>
            <p:cNvSpPr/>
            <p:nvPr/>
          </p:nvSpPr>
          <p:spPr>
            <a:xfrm>
              <a:off x="9834114" y="897144"/>
              <a:ext cx="431321" cy="20185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輸出層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4C37370-7826-4723-89D3-42FA9AEE91A4}"/>
                </a:ext>
              </a:extLst>
            </p:cNvPr>
            <p:cNvCxnSpPr>
              <a:cxnSpLocks/>
            </p:cNvCxnSpPr>
            <p:nvPr/>
          </p:nvCxnSpPr>
          <p:spPr>
            <a:xfrm>
              <a:off x="7134045" y="1889185"/>
              <a:ext cx="39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07C4990B-294B-4250-9A77-682D3036311F}"/>
                </a:ext>
              </a:extLst>
            </p:cNvPr>
            <p:cNvCxnSpPr>
              <a:cxnSpLocks/>
            </p:cNvCxnSpPr>
            <p:nvPr/>
          </p:nvCxnSpPr>
          <p:spPr>
            <a:xfrm>
              <a:off x="7965057" y="1889185"/>
              <a:ext cx="39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A44A5EE-0C5C-4E6B-AE69-0DE5879741B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893730" y="1894932"/>
              <a:ext cx="204263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8E58E63F-33B2-4338-8D14-98E6EF5CE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565" y="1903555"/>
              <a:ext cx="304800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0CD3411-22D1-4738-94D8-1C39B6D8B015}"/>
                </a:ext>
              </a:extLst>
            </p:cNvPr>
            <p:cNvSpPr txBox="1"/>
            <p:nvPr/>
          </p:nvSpPr>
          <p:spPr>
            <a:xfrm>
              <a:off x="6484421" y="176607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輸入資料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4B39E9-2257-4A32-B0CB-529B98D60BA5}"/>
                </a:ext>
              </a:extLst>
            </p:cNvPr>
            <p:cNvSpPr txBox="1"/>
            <p:nvPr/>
          </p:nvSpPr>
          <p:spPr>
            <a:xfrm>
              <a:off x="10598107" y="181179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輸出資料</a:t>
              </a:r>
            </a:p>
          </p:txBody>
        </p:sp>
      </p:grpSp>
      <p:pic>
        <p:nvPicPr>
          <p:cNvPr id="19" name="圖片 18" descr="一張含有 文字 的圖片&#10;&#10;自動產生的描述">
            <a:extLst>
              <a:ext uri="{FF2B5EF4-FFF2-40B4-BE49-F238E27FC236}">
                <a16:creationId xmlns:a16="http://schemas.microsoft.com/office/drawing/2014/main" id="{9E9395A0-44DC-4620-9003-2206FE5C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82" y="3941759"/>
            <a:ext cx="4753638" cy="21148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008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45E5589-24B3-446E-91EF-8F859EBE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6" y="1272284"/>
            <a:ext cx="5277587" cy="2429214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256FB9F-55B1-44D4-BB03-D266C792B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33" y="2708931"/>
            <a:ext cx="5277587" cy="30103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42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08814C5-0124-4000-AFAA-D9159D5E3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9"/>
          <a:stretch/>
        </p:blipFill>
        <p:spPr>
          <a:xfrm>
            <a:off x="1297640" y="1321727"/>
            <a:ext cx="4096396" cy="38867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63BF28-45C0-4DEE-87F4-CF683EE7C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620" r="16366" b="-620"/>
          <a:stretch/>
        </p:blipFill>
        <p:spPr>
          <a:xfrm>
            <a:off x="6095999" y="534203"/>
            <a:ext cx="3925039" cy="28947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958D45-AD65-4807-BB82-9FE577B97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35213"/>
            <a:ext cx="4096396" cy="27213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728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71555A7-E480-4AA9-8A10-3023CB4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6" r="17582" b="-1"/>
          <a:stretch/>
        </p:blipFill>
        <p:spPr>
          <a:xfrm>
            <a:off x="1438626" y="1293962"/>
            <a:ext cx="4349700" cy="2009954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7ABF4E13-3DF0-4786-9760-7FAF2A96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49" y="4101423"/>
            <a:ext cx="7850416" cy="16437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008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7CFDA5C-6748-4379-84A6-EF9CC67EB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t="217" r="24228" b="-217"/>
          <a:stretch/>
        </p:blipFill>
        <p:spPr>
          <a:xfrm>
            <a:off x="1597892" y="1461646"/>
            <a:ext cx="4482378" cy="474000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9BC704E-29FC-4694-980C-7DD8E9C54F17}"/>
              </a:ext>
            </a:extLst>
          </p:cNvPr>
          <p:cNvSpPr txBox="1"/>
          <p:nvPr/>
        </p:nvSpPr>
        <p:spPr>
          <a:xfrm>
            <a:off x="1597891" y="65635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預測鐵達尼號的乘客是否生存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A50B507-A7AD-4BB4-8DEF-A8E749BE0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41" y="2844225"/>
            <a:ext cx="5061959" cy="584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26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1D6D3-F1B4-408F-8F04-FB614510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14" y="460889"/>
            <a:ext cx="2168856" cy="97177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BF040-C0B7-4E5A-900D-465189EB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569" y="796506"/>
            <a:ext cx="5048303" cy="5761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鳶尾花資料集的多元分類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800" dirty="0"/>
              <a:t>鐵達尼號資料集的生存分析</a:t>
            </a:r>
            <a:endParaRPr lang="en-US" altLang="zh-TW" sz="2800" dirty="0"/>
          </a:p>
        </p:txBody>
      </p:sp>
      <p:pic>
        <p:nvPicPr>
          <p:cNvPr id="5" name="圖片 4" descr="一張含有 植物, 花, 裙子 的圖片&#10;&#10;自動產生的描述">
            <a:extLst>
              <a:ext uri="{FF2B5EF4-FFF2-40B4-BE49-F238E27FC236}">
                <a16:creationId xmlns:a16="http://schemas.microsoft.com/office/drawing/2014/main" id="{11CE4FB1-0E5E-4BFD-AD7C-32EEF1CE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61" y="1349539"/>
            <a:ext cx="2816394" cy="2201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 descr="一張含有 船, 水, 室外, 蒸汽 的圖片&#10;&#10;自動產生的描述">
            <a:extLst>
              <a:ext uri="{FF2B5EF4-FFF2-40B4-BE49-F238E27FC236}">
                <a16:creationId xmlns:a16="http://schemas.microsoft.com/office/drawing/2014/main" id="{F161B5F3-1B69-4805-8106-6B9853C27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58" y="4259534"/>
            <a:ext cx="3200400" cy="2136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23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82073BF-CD8E-4A26-A840-7CB1BBA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1" y="1233631"/>
            <a:ext cx="5268060" cy="18385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234317-B54B-4125-A4C3-042F7192C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65" y="3429000"/>
            <a:ext cx="4675752" cy="30009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 descr="一張含有 文字, 金屬器皿 的圖片&#10;&#10;自動產生的描述">
            <a:extLst>
              <a:ext uri="{FF2B5EF4-FFF2-40B4-BE49-F238E27FC236}">
                <a16:creationId xmlns:a16="http://schemas.microsoft.com/office/drawing/2014/main" id="{93FF4AAF-908F-429F-916C-990F3CF5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7" y="2907586"/>
            <a:ext cx="4105061" cy="23756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504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A104B-7410-4E54-AEEF-273C003A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82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THANKS~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606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D6EE9-8D3E-4478-995E-E5A07634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715" y="2665561"/>
            <a:ext cx="9453261" cy="2570672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鳶尾花資料集的多元分類</a:t>
            </a:r>
          </a:p>
        </p:txBody>
      </p:sp>
    </p:spTree>
    <p:extLst>
      <p:ext uri="{BB962C8B-B14F-4D97-AF65-F5344CB8AC3E}">
        <p14:creationId xmlns:p14="http://schemas.microsoft.com/office/powerpoint/2010/main" val="11032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39546CA-FDCF-4141-84D6-09155ED2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62"/>
          <a:stretch/>
        </p:blipFill>
        <p:spPr>
          <a:xfrm>
            <a:off x="1688549" y="1527452"/>
            <a:ext cx="3225196" cy="2482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 descr="一張含有 文字, 匾額 的圖片&#10;&#10;自動產生的描述">
            <a:extLst>
              <a:ext uri="{FF2B5EF4-FFF2-40B4-BE49-F238E27FC236}">
                <a16:creationId xmlns:a16="http://schemas.microsoft.com/office/drawing/2014/main" id="{541751BE-FE06-49DC-8B08-0AFE0E856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4" y="2768592"/>
            <a:ext cx="5971855" cy="32119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36FE02-7B2F-4DDD-B8CA-ACE8A7FA6236}"/>
              </a:ext>
            </a:extLst>
          </p:cNvPr>
          <p:cNvSpPr txBox="1"/>
          <p:nvPr/>
        </p:nvSpPr>
        <p:spPr>
          <a:xfrm>
            <a:off x="1597891" y="65635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認識與探索鳶尾花資料集</a:t>
            </a:r>
          </a:p>
        </p:txBody>
      </p:sp>
    </p:spTree>
    <p:extLst>
      <p:ext uri="{BB962C8B-B14F-4D97-AF65-F5344CB8AC3E}">
        <p14:creationId xmlns:p14="http://schemas.microsoft.com/office/powerpoint/2010/main" val="37821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3FCCE3E-32E7-4B3A-8F03-378291CA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22" y="655699"/>
            <a:ext cx="4654739" cy="5304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B7402-644C-46B4-96FF-5620FD506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r="7834"/>
          <a:stretch/>
        </p:blipFill>
        <p:spPr>
          <a:xfrm>
            <a:off x="6602490" y="655699"/>
            <a:ext cx="4300650" cy="2302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E5834C-A711-488D-8A8A-42115A749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r="11575"/>
          <a:stretch/>
        </p:blipFill>
        <p:spPr>
          <a:xfrm>
            <a:off x="7191575" y="3246146"/>
            <a:ext cx="3254152" cy="2956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7830C0F-8695-47CC-8AE9-F136E7FDA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56" y="1553122"/>
            <a:ext cx="3842368" cy="100979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CF0C10A-5F7D-47B0-B77A-395514EC5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56" y="2907100"/>
            <a:ext cx="3842368" cy="3362794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64FBA8BE-4EFE-4D5B-B284-5AD463B7CC20}"/>
              </a:ext>
            </a:extLst>
          </p:cNvPr>
          <p:cNvGrpSpPr/>
          <p:nvPr/>
        </p:nvGrpSpPr>
        <p:grpSpPr>
          <a:xfrm>
            <a:off x="6486993" y="1241125"/>
            <a:ext cx="4811313" cy="2027206"/>
            <a:chOff x="6484421" y="888519"/>
            <a:chExt cx="4811313" cy="20272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BD30F1-8B06-4E02-B248-8D01F8A11580}"/>
                </a:ext>
              </a:extLst>
            </p:cNvPr>
            <p:cNvSpPr/>
            <p:nvPr/>
          </p:nvSpPr>
          <p:spPr>
            <a:xfrm>
              <a:off x="7553865" y="897144"/>
              <a:ext cx="431321" cy="20185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輸入層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4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C93B46-F74D-48F9-A6A3-0565150CFCC1}"/>
                </a:ext>
              </a:extLst>
            </p:cNvPr>
            <p:cNvSpPr/>
            <p:nvPr/>
          </p:nvSpPr>
          <p:spPr>
            <a:xfrm>
              <a:off x="8361872" y="888520"/>
              <a:ext cx="431321" cy="2018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隱藏層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D974BC-F0E9-466E-8328-BCBD1FB6C443}"/>
                </a:ext>
              </a:extLst>
            </p:cNvPr>
            <p:cNvSpPr/>
            <p:nvPr/>
          </p:nvSpPr>
          <p:spPr>
            <a:xfrm>
              <a:off x="9097993" y="888519"/>
              <a:ext cx="431321" cy="2018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隱藏層</a:t>
              </a:r>
              <a:endParaRPr lang="en-US" altLang="zh-TW"/>
            </a:p>
            <a:p>
              <a:pPr algn="ctr"/>
              <a:endParaRPr lang="en-US" altLang="zh-TW"/>
            </a:p>
            <a:p>
              <a:pPr algn="ctr"/>
              <a:r>
                <a:rPr lang="en-US" altLang="zh-TW"/>
                <a:t>6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96C970-0884-4349-A46E-CBA79A0F8AA4}"/>
                </a:ext>
              </a:extLst>
            </p:cNvPr>
            <p:cNvSpPr/>
            <p:nvPr/>
          </p:nvSpPr>
          <p:spPr>
            <a:xfrm>
              <a:off x="9834114" y="897144"/>
              <a:ext cx="431321" cy="20185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輸出層</a:t>
              </a:r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7E3853A-B091-43F5-B232-5CDF7287E869}"/>
                </a:ext>
              </a:extLst>
            </p:cNvPr>
            <p:cNvCxnSpPr>
              <a:cxnSpLocks/>
            </p:cNvCxnSpPr>
            <p:nvPr/>
          </p:nvCxnSpPr>
          <p:spPr>
            <a:xfrm>
              <a:off x="7134045" y="1889185"/>
              <a:ext cx="39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690987B-F962-4E85-83DA-D6E8C42C481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057" y="1889185"/>
              <a:ext cx="39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82F8F41-8A62-48DC-86EC-C14363B314E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8793193" y="1894932"/>
              <a:ext cx="304800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1675EC-2DE0-4A25-9823-70DDEF201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9314" y="1906434"/>
              <a:ext cx="304800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DB4B7D30-7A44-4C45-965A-CFD783A04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565" y="1903555"/>
              <a:ext cx="304800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354E7F-12B6-44DD-A794-585D8CAE7FE9}"/>
                </a:ext>
              </a:extLst>
            </p:cNvPr>
            <p:cNvSpPr txBox="1"/>
            <p:nvPr/>
          </p:nvSpPr>
          <p:spPr>
            <a:xfrm>
              <a:off x="6484421" y="176607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輸入資料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E31F61-9CF9-41A1-A0CB-B8FF82914CE4}"/>
                </a:ext>
              </a:extLst>
            </p:cNvPr>
            <p:cNvSpPr txBox="1"/>
            <p:nvPr/>
          </p:nvSpPr>
          <p:spPr>
            <a:xfrm>
              <a:off x="10598107" y="181179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輸出資料</a:t>
              </a:r>
            </a:p>
          </p:txBody>
        </p:sp>
      </p:grpSp>
      <p:pic>
        <p:nvPicPr>
          <p:cNvPr id="24" name="圖片 23" descr="一張含有 文字 的圖片&#10;&#10;自動產生的描述">
            <a:extLst>
              <a:ext uri="{FF2B5EF4-FFF2-40B4-BE49-F238E27FC236}">
                <a16:creationId xmlns:a16="http://schemas.microsoft.com/office/drawing/2014/main" id="{A899BBA8-C32B-44FF-B657-5AC20CDE2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3" y="3598294"/>
            <a:ext cx="4639322" cy="26768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FC19F40C-99F0-4302-ADB1-57F32136BD61}"/>
              </a:ext>
            </a:extLst>
          </p:cNvPr>
          <p:cNvSpPr txBox="1"/>
          <p:nvPr/>
        </p:nvSpPr>
        <p:spPr>
          <a:xfrm>
            <a:off x="1597891" y="65635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鳶尾花資料集的多元分類</a:t>
            </a:r>
          </a:p>
        </p:txBody>
      </p:sp>
    </p:spTree>
    <p:extLst>
      <p:ext uri="{BB962C8B-B14F-4D97-AF65-F5344CB8AC3E}">
        <p14:creationId xmlns:p14="http://schemas.microsoft.com/office/powerpoint/2010/main" val="40211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422AAD3-42E9-4D5C-A5F0-32DFBD11B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4"/>
          <a:stretch/>
        </p:blipFill>
        <p:spPr>
          <a:xfrm>
            <a:off x="1625060" y="785860"/>
            <a:ext cx="4470940" cy="2276793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877C121-A74F-45F5-AAE4-4BBD1422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9" y="2805934"/>
            <a:ext cx="5277587" cy="2705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EDC6322-B662-4647-95E4-E9F7C1C0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9"/>
          <a:stretch/>
        </p:blipFill>
        <p:spPr>
          <a:xfrm>
            <a:off x="1597891" y="1361992"/>
            <a:ext cx="4498109" cy="53347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C360BBD-50AE-41BA-BAD0-93610F06ABBF}"/>
              </a:ext>
            </a:extLst>
          </p:cNvPr>
          <p:cNvSpPr txBox="1"/>
          <p:nvPr/>
        </p:nvSpPr>
        <p:spPr>
          <a:xfrm>
            <a:off x="1597891" y="6563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預測鳶尾花的種類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C7C4724-1FE3-497D-8BCC-53662D0375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/>
          <a:stretch/>
        </p:blipFill>
        <p:spPr>
          <a:xfrm>
            <a:off x="6622471" y="3000315"/>
            <a:ext cx="5104903" cy="857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32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FD8F84B-CF5A-48B0-A726-9C980439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88" y="1339176"/>
            <a:ext cx="5277587" cy="137179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B92F392-C099-469C-B38D-7E6CC6A81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88" y="3154074"/>
            <a:ext cx="6143625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3C0F456-D04A-4F95-A45B-DE5A2536F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39" y="3253220"/>
            <a:ext cx="3252933" cy="3093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658595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134</Words>
  <Application>Microsoft Office PowerPoint</Application>
  <PresentationFormat>寬螢幕</PresentationFormat>
  <Paragraphs>49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絲縷</vt:lpstr>
      <vt:lpstr>多層感知器的實作案例</vt:lpstr>
      <vt:lpstr>目錄</vt:lpstr>
      <vt:lpstr>鳶尾花資料集的多元分類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鐵達尼號資料集的生存分析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多層感知器的實作案例</dc:title>
  <dc:creator>user</dc:creator>
  <cp:lastModifiedBy>user</cp:lastModifiedBy>
  <cp:revision>3</cp:revision>
  <dcterms:created xsi:type="dcterms:W3CDTF">2022-02-06T17:23:37Z</dcterms:created>
  <dcterms:modified xsi:type="dcterms:W3CDTF">2022-02-07T18:35:12Z</dcterms:modified>
</cp:coreProperties>
</file>