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15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</p:sldIdLst>
  <p:sldSz cx="9144000" cy="5143500" type="screen16x9"/>
  <p:notesSz cx="6858000" cy="9144000"/>
  <p:embeddedFontLst>
    <p:embeddedFont>
      <p:font typeface="PT Sans Narrow" charset="0"/>
      <p:regular r:id="rId63"/>
      <p:bold r:id="rId64"/>
    </p:embeddedFont>
    <p:embeddedFont>
      <p:font typeface="Open Sans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787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255348281_0_1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255348281_0_1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55348281_0_1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55348281_0_1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255348281_0_20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255348281_0_20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255348281_0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255348281_0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255348281_0_2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255348281_0_2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255348281_0_2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255348281_0_2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255348281_0_2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255348281_0_2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255348281_0_2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255348281_0_2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255348281_0_2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255348281_0_2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255348281_0_2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255348281_0_2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28881f165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28881f165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255348281_0_2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255348281_0_2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255348281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255348281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255348281_0_2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255348281_0_2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255348281_0_2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255348281_0_2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255348281_0_2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255348281_0_2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255348281_0_2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255348281_0_2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28881f1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28881f1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28881f1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28881f1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28881f16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28881f16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28881f16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28881f16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255348281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255348281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28881f16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28881f16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28881f16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28881f16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28881f16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28881f16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28881f16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28881f16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28881f16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28881f16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28881f16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128881f16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28881f16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128881f16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28881f16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28881f16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28881f16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28881f16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28881f16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28881f165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255348281_0_1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255348281_0_1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28881f1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128881f1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128881f165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128881f165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28881f165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28881f165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28881f165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28881f165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28881f165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128881f165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128881f165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128881f165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128881f165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128881f165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128d3c407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128d3c407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128d3c407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128d3c407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128d3c407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128d3c407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55348281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55348281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128d3c407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128d3c407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128d3c4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128d3c4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28d3c407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28d3c407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128d3c407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128d3c407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128d3c407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128d3c407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128d3c407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128d3c407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128d3c407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128d3c407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128d3c40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128d3c40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128d3c407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128d3c407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128d3c407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128d3c407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255348281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255348281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128d3c40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128d3c40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55348281_0_1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55348281_0_1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255348281_0_1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255348281_0_1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255348281_0_1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255348281_0_1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371621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 smtClean="0"/>
              <a:t>第</a:t>
            </a:r>
            <a:r>
              <a:rPr lang="en-US" altLang="zh-TW" sz="4800" dirty="0" smtClean="0"/>
              <a:t>5</a:t>
            </a:r>
            <a:r>
              <a:rPr lang="zh-TW" altLang="en-US" sz="4800" dirty="0" smtClean="0"/>
              <a:t>章</a:t>
            </a:r>
            <a:endParaRPr sz="4800"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633592" y="2634282"/>
            <a:ext cx="5866543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en-US" sz="3200" dirty="0"/>
              <a:t>打造你的神經</a:t>
            </a:r>
            <a:r>
              <a:rPr lang="zh-TW" altLang="en-US" sz="3200" dirty="0" smtClean="0"/>
              <a:t>網路</a:t>
            </a:r>
            <a:endParaRPr lang="en-US" altLang="zh-TW" sz="3200" dirty="0" smtClean="0"/>
          </a:p>
          <a:p>
            <a:pPr marL="0" lvl="0" indent="0"/>
            <a:r>
              <a:rPr lang="zh-TW" altLang="en-US" sz="3200" dirty="0" smtClean="0"/>
              <a:t>多元</a:t>
            </a:r>
            <a:r>
              <a:rPr lang="zh-TW" altLang="en-US" sz="3200" dirty="0"/>
              <a:t>感知器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2.定義模型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輸入層：8個特徵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/>
              <a:t>隱藏層：10個神經元+8個神經元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200"/>
              <a:t>輸出層：二元分類問題，可用1或2個神經元</a:t>
            </a:r>
            <a:endParaRPr sz="2200"/>
          </a:p>
        </p:txBody>
      </p:sp>
      <p:pic>
        <p:nvPicPr>
          <p:cNvPr id="2050" name="Picture 2" descr="C:\Users\owner\Desktop\新增資料夾 (2)\S__98304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38" y="2938408"/>
            <a:ext cx="3906209" cy="202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2.定義模型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units：神經元數，也是輸出維度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/>
              <a:t>input_shape：指定輸入資料的形狀，(8,)表示使用(樣本數,8)輸入，也可用input_dim=8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200"/>
              <a:t>activation：指定使用的啟動函數</a:t>
            </a:r>
            <a:endParaRPr sz="2200"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663" y="3192650"/>
            <a:ext cx="7732675" cy="18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C:\Users\owner\Desktop\新增資料夾 (2)\S__98304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946" y="0"/>
            <a:ext cx="2896996" cy="193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2.參數個數(權重數)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200"/>
              <a:t>參數個數(權重數)：輸入特徵*神經元矩陣+每個神經元有1個偏向量</a:t>
            </a:r>
            <a:endParaRPr sz="2200"/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l="7233" t="24789" r="2350" b="4603"/>
          <a:stretch/>
        </p:blipFill>
        <p:spPr>
          <a:xfrm>
            <a:off x="1092250" y="1689150"/>
            <a:ext cx="5568664" cy="330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6285450" y="2796925"/>
            <a:ext cx="1580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8*10+10</a:t>
            </a:r>
            <a:endParaRPr sz="20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6285450" y="3187650"/>
            <a:ext cx="1580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10*8+8</a:t>
            </a:r>
            <a:endParaRPr sz="20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6285450" y="3598200"/>
            <a:ext cx="1580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8*1+1</a:t>
            </a:r>
            <a:endParaRPr sz="20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3.編譯模型</a:t>
            </a:r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200"/>
              <a:t>編譯模型讓Keras將定義的模型轉換成低階TensorFlow計算圖</a:t>
            </a:r>
            <a:endParaRPr sz="2200"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29" y="2410350"/>
            <a:ext cx="8121551" cy="11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3.compile()函式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loss參數：損失函數的名稱字串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100"/>
              <a:t>二元分類：分成兩類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100"/>
              <a:t>單標籤：只屬於一類</a:t>
            </a:r>
            <a:endParaRPr sz="2100"/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多標籤：可屬於多個種類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100"/>
              <a:t>多元分類：分成多個不同種類</a:t>
            </a:r>
            <a:endParaRPr sz="2100"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450" y="265575"/>
            <a:ext cx="6082644" cy="88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C:\Users\owner\Desktop\新增資料夾 (2)\S__983040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78" y="2886146"/>
            <a:ext cx="7455489" cy="214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3.compile()函式</a:t>
            </a: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6454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optimizer參數：訓練時使用的優化器名稱、sgd是指隨機梯度下降法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/>
              <a:t>metrics參數：指定訓練和評估模型時的標準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/>
              <a:t>如果有多個輸出，需要使用清單來分別指名個輸出的評估標準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200"/>
              <a:t>通常使用accuracy</a:t>
            </a:r>
            <a:endParaRPr sz="2200"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450" y="265575"/>
            <a:ext cx="6082644" cy="8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4.訓練模型</a:t>
            </a:r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fit()函式：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/>
              <a:t>訓練的特徵資料(輸入)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/>
              <a:t>對應目標值的標籤資料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/>
              <a:t>epochs：訓練週期的次數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200"/>
              <a:t>batch_size：批次尺寸(預設是32)</a:t>
            </a:r>
            <a:endParaRPr sz="2200"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800" y="445025"/>
            <a:ext cx="6082575" cy="6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4.訓練模型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 rotWithShape="1">
          <a:blip r:embed="rId3">
            <a:alphaModFix/>
          </a:blip>
          <a:srcRect b="28530"/>
          <a:stretch/>
        </p:blipFill>
        <p:spPr>
          <a:xfrm>
            <a:off x="957438" y="1266325"/>
            <a:ext cx="7229125" cy="36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5484975" y="1073000"/>
            <a:ext cx="25578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FF0000"/>
                </a:solidFill>
              </a:rPr>
              <a:t>loss損失分數</a:t>
            </a:r>
            <a:endParaRPr sz="2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200">
                <a:solidFill>
                  <a:srgbClr val="FF0000"/>
                </a:solidFill>
              </a:rPr>
              <a:t>accuracy準確度</a:t>
            </a:r>
            <a:endParaRPr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5.評估模型</a:t>
            </a:r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200"/>
              <a:t>使用model.evaluate()函式</a:t>
            </a:r>
            <a:endParaRPr sz="2200"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26" y="1942975"/>
            <a:ext cx="8578149" cy="16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調整神經網路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5-1如何使用Keras打造神經網路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1.特徵標準化</a:t>
            </a: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26098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25" y="3996473"/>
            <a:ext cx="8146151" cy="69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 rotWithShape="1">
          <a:blip r:embed="rId5">
            <a:alphaModFix/>
          </a:blip>
          <a:srcRect l="5033" t="63322"/>
          <a:stretch/>
        </p:blipFill>
        <p:spPr>
          <a:xfrm>
            <a:off x="311700" y="2732775"/>
            <a:ext cx="8146149" cy="5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/>
          <p:nvPr/>
        </p:nvSpPr>
        <p:spPr>
          <a:xfrm>
            <a:off x="1093150" y="3328100"/>
            <a:ext cx="426900" cy="638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2.使用softmax啟動函數</a:t>
            </a:r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使用softmax，輸出層須改為2個神經元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200"/>
              <a:t>標籤資料也要使用one-hot編碼</a:t>
            </a:r>
            <a:endParaRPr sz="2200"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69963"/>
            <a:ext cx="52768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00300"/>
            <a:ext cx="4306100" cy="2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625" y="4281425"/>
            <a:ext cx="8474749" cy="5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/>
          <p:nvPr/>
        </p:nvSpPr>
        <p:spPr>
          <a:xfrm>
            <a:off x="1777375" y="3872525"/>
            <a:ext cx="268200" cy="2697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3.使用權重初始器</a:t>
            </a:r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64213"/>
            <a:ext cx="6029325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031200"/>
            <a:ext cx="8247549" cy="4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3.使用權重初始器</a:t>
            </a: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kernel_initializer：初始神經層的權重矩陣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200"/>
              <a:t>預設是glorot_uniform</a:t>
            </a:r>
            <a:endParaRPr sz="2200"/>
          </a:p>
        </p:txBody>
      </p:sp>
      <p:pic>
        <p:nvPicPr>
          <p:cNvPr id="235" name="Google Shape;235;p35"/>
          <p:cNvPicPr preferRelativeResize="0"/>
          <p:nvPr/>
        </p:nvPicPr>
        <p:blipFill rotWithShape="1">
          <a:blip r:embed="rId3">
            <a:alphaModFix/>
          </a:blip>
          <a:srcRect t="8609" b="54361"/>
          <a:stretch/>
        </p:blipFill>
        <p:spPr>
          <a:xfrm>
            <a:off x="3409750" y="376275"/>
            <a:ext cx="5576501" cy="8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 dirty="0"/>
              <a:t>bias_initializer：初始</a:t>
            </a:r>
            <a:r>
              <a:rPr lang="zh-TW" sz="2200" dirty="0" smtClean="0"/>
              <a:t>偏向</a:t>
            </a:r>
            <a:r>
              <a:rPr lang="zh-TW" altLang="en-US" sz="2200" dirty="0" smtClean="0"/>
              <a:t>量</a:t>
            </a:r>
            <a:r>
              <a:rPr lang="zh-TW" sz="2200" dirty="0" smtClean="0"/>
              <a:t>的</a:t>
            </a:r>
            <a:r>
              <a:rPr lang="zh-TW" sz="2200" dirty="0"/>
              <a:t>值</a:t>
            </a:r>
            <a:endParaRPr sz="2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 dirty="0"/>
              <a:t>預設是zeros</a:t>
            </a:r>
            <a:endParaRPr sz="22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5122" name="Picture 2" descr="C:\Users\owner\Desktop\新增資料夾 (2)\S__983040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267" y="2691057"/>
            <a:ext cx="4886697" cy="234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4.使用adam</a:t>
            </a:r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200"/>
              <a:t>除了sgd和adam外，rmsprop是循環神經網路的最佳選擇之一</a:t>
            </a:r>
            <a:endParaRPr sz="2200"/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80725"/>
            <a:ext cx="8466000" cy="1132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88162"/>
            <a:ext cx="8466000" cy="55246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6"/>
          <p:cNvSpPr/>
          <p:nvPr/>
        </p:nvSpPr>
        <p:spPr>
          <a:xfrm>
            <a:off x="7536600" y="2641375"/>
            <a:ext cx="1241100" cy="552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5.減少神經網路的參數量</a:t>
            </a:r>
            <a:endParaRPr/>
          </a:p>
        </p:txBody>
      </p:sp>
      <p:sp>
        <p:nvSpPr>
          <p:cNvPr id="252" name="Google Shape;252;p3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3" name="Google Shape;2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6400"/>
            <a:ext cx="6871724" cy="32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325" y="1050725"/>
            <a:ext cx="4884425" cy="10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7"/>
          <p:cNvSpPr/>
          <p:nvPr/>
        </p:nvSpPr>
        <p:spPr>
          <a:xfrm>
            <a:off x="5004550" y="1626675"/>
            <a:ext cx="307800" cy="289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7"/>
          <p:cNvSpPr/>
          <p:nvPr/>
        </p:nvSpPr>
        <p:spPr>
          <a:xfrm>
            <a:off x="1334100" y="3695475"/>
            <a:ext cx="552600" cy="289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7"/>
          <p:cNvSpPr txBox="1"/>
          <p:nvPr/>
        </p:nvSpPr>
        <p:spPr>
          <a:xfrm>
            <a:off x="1886700" y="3586425"/>
            <a:ext cx="2561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latin typeface="Open Sans"/>
                <a:ea typeface="Open Sans"/>
                <a:cs typeface="Open Sans"/>
                <a:sym typeface="Open Sans"/>
              </a:rPr>
              <a:t>187=&gt;170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使用測試與驗證資料集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1.將資料集分割成訓練與測試</a:t>
            </a:r>
            <a:endParaRPr/>
          </a:p>
        </p:txBody>
      </p:sp>
      <p:sp>
        <p:nvSpPr>
          <p:cNvPr id="268" name="Google Shape;268;p3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9" name="Google Shape;2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5" y="2016355"/>
            <a:ext cx="8520600" cy="976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92825"/>
            <a:ext cx="8277350" cy="6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9"/>
          <p:cNvSpPr/>
          <p:nvPr/>
        </p:nvSpPr>
        <p:spPr>
          <a:xfrm>
            <a:off x="1473100" y="3254675"/>
            <a:ext cx="2220600" cy="4452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1.將資料集分割成訓練與測試</a:t>
            </a:r>
            <a:endParaRPr/>
          </a:p>
        </p:txBody>
      </p:sp>
      <p:sp>
        <p:nvSpPr>
          <p:cNvPr id="277" name="Google Shape;277;p4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200"/>
              <a:t>測試的準確度低了不少，表示泛化性不足，有過度擬合的問題</a:t>
            </a:r>
            <a:endParaRPr sz="2200"/>
          </a:p>
        </p:txBody>
      </p:sp>
      <p:pic>
        <p:nvPicPr>
          <p:cNvPr id="278" name="Google Shape;2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961375"/>
            <a:ext cx="7492374" cy="18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852638"/>
            <a:ext cx="7581900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0"/>
          <p:cNvSpPr/>
          <p:nvPr/>
        </p:nvSpPr>
        <p:spPr>
          <a:xfrm>
            <a:off x="1975975" y="4041300"/>
            <a:ext cx="863700" cy="3240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0"/>
          <p:cNvSpPr/>
          <p:nvPr/>
        </p:nvSpPr>
        <p:spPr>
          <a:xfrm>
            <a:off x="1975975" y="4454200"/>
            <a:ext cx="863700" cy="3240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2.訓練模型時使用驗證資料集(手動分割)</a:t>
            </a:r>
            <a:endParaRPr/>
          </a:p>
        </p:txBody>
      </p:sp>
      <p:sp>
        <p:nvSpPr>
          <p:cNvPr id="287" name="Google Shape;287;p4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200"/>
              <a:t>直接使用測試資料作為訓練模型時使用的驗證資料集</a:t>
            </a:r>
            <a:endParaRPr sz="2200"/>
          </a:p>
        </p:txBody>
      </p:sp>
      <p:pic>
        <p:nvPicPr>
          <p:cNvPr id="288" name="Google Shape;28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89800"/>
            <a:ext cx="8520599" cy="927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39971"/>
            <a:ext cx="9143999" cy="100620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1"/>
          <p:cNvSpPr/>
          <p:nvPr/>
        </p:nvSpPr>
        <p:spPr>
          <a:xfrm>
            <a:off x="4954825" y="2412875"/>
            <a:ext cx="3877500" cy="4989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1"/>
          <p:cNvSpPr/>
          <p:nvPr/>
        </p:nvSpPr>
        <p:spPr>
          <a:xfrm>
            <a:off x="6133800" y="3457275"/>
            <a:ext cx="3109500" cy="412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 dirty="0"/>
              <a:t>Sequential模型：</a:t>
            </a:r>
            <a:endParaRPr sz="2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 dirty="0"/>
              <a:t>線性堆積結構</a:t>
            </a:r>
            <a:endParaRPr sz="2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 dirty="0">
                <a:solidFill>
                  <a:srgbClr val="FF0000"/>
                </a:solidFill>
              </a:rPr>
              <a:t>單一</a:t>
            </a:r>
            <a:r>
              <a:rPr lang="zh-TW" sz="2200" dirty="0"/>
              <a:t>輸入</a:t>
            </a:r>
            <a:r>
              <a:rPr lang="zh-TW" sz="2200" dirty="0">
                <a:solidFill>
                  <a:srgbClr val="FF0000"/>
                </a:solidFill>
              </a:rPr>
              <a:t>單一</a:t>
            </a:r>
            <a:r>
              <a:rPr lang="zh-TW" sz="2200" dirty="0"/>
              <a:t>輸出</a:t>
            </a:r>
            <a:endParaRPr sz="2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 dirty="0"/>
              <a:t>不允許跨層連接</a:t>
            </a:r>
            <a:endParaRPr sz="2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 dirty="0"/>
              <a:t>使用add()函式新增神經層</a:t>
            </a:r>
            <a:endParaRPr sz="22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40"/>
              <a:t>Keras深度學習模型</a:t>
            </a:r>
            <a:endParaRPr sz="324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 dirty="0"/>
              <a:t>Functional API：</a:t>
            </a:r>
            <a:endParaRPr sz="2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 dirty="0"/>
              <a:t>多輸入多輸出</a:t>
            </a:r>
            <a:endParaRPr sz="22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200" dirty="0"/>
              <a:t>共享神經層</a:t>
            </a:r>
            <a:endParaRPr sz="2200" dirty="0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r="34102"/>
          <a:stretch/>
        </p:blipFill>
        <p:spPr>
          <a:xfrm>
            <a:off x="4572000" y="2814934"/>
            <a:ext cx="3746700" cy="2239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2.訓練模型時使用驗證資料集(手動分割)</a:t>
            </a:r>
            <a:endParaRPr/>
          </a:p>
        </p:txBody>
      </p:sp>
      <p:sp>
        <p:nvSpPr>
          <p:cNvPr id="297" name="Google Shape;297;p4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200"/>
          </a:p>
        </p:txBody>
      </p:sp>
      <p:pic>
        <p:nvPicPr>
          <p:cNvPr id="298" name="Google Shape;29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7820600" cy="18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64100"/>
            <a:ext cx="8671425" cy="92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2"/>
          <p:cNvSpPr txBox="1"/>
          <p:nvPr/>
        </p:nvSpPr>
        <p:spPr>
          <a:xfrm>
            <a:off x="1886625" y="4045825"/>
            <a:ext cx="1394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過度擬合</a:t>
            </a:r>
            <a:endParaRPr sz="22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2.繪出訓練和驗證損失的圖表</a:t>
            </a:r>
            <a:endParaRPr/>
          </a:p>
        </p:txBody>
      </p:sp>
      <p:sp>
        <p:nvSpPr>
          <p:cNvPr id="306" name="Google Shape;306;p4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 dirty="0"/>
              <a:t>驗證資料集約在10次訓練週期時，損失逐步增加</a:t>
            </a:r>
            <a:endParaRPr sz="22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200" dirty="0" smtClean="0"/>
              <a:t>=&gt;</a:t>
            </a:r>
            <a:r>
              <a:rPr lang="zh-TW" altLang="en-US" sz="2200" dirty="0" smtClean="0"/>
              <a:t>再</a:t>
            </a:r>
            <a:r>
              <a:rPr lang="zh-TW" sz="2200" dirty="0" smtClean="0"/>
              <a:t>多次</a:t>
            </a:r>
            <a:r>
              <a:rPr lang="zh-TW" sz="2200" dirty="0"/>
              <a:t>的執行只會讓模型更加過度擬合</a:t>
            </a:r>
            <a:endParaRPr sz="2200" dirty="0"/>
          </a:p>
        </p:txBody>
      </p:sp>
      <p:pic>
        <p:nvPicPr>
          <p:cNvPr id="307" name="Google Shape;30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324088"/>
            <a:ext cx="5267325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6400" y="2242738"/>
            <a:ext cx="3664150" cy="25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2.繪出訓練和驗證準確度的圖表</a:t>
            </a:r>
            <a:endParaRPr/>
          </a:p>
        </p:txBody>
      </p:sp>
      <p:sp>
        <p:nvSpPr>
          <p:cNvPr id="314" name="Google Shape;314;p4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驗證資料集在40次訓練週期後，準確度就不再增加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200"/>
              <a:t>(波動大是因為樣本數少)</a:t>
            </a:r>
            <a:endParaRPr sz="2200"/>
          </a:p>
        </p:txBody>
      </p:sp>
      <p:pic>
        <p:nvPicPr>
          <p:cNvPr id="315" name="Google Shape;31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91613"/>
            <a:ext cx="5314950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3050" y="1972600"/>
            <a:ext cx="37909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3.訓練週期改為10次</a:t>
            </a:r>
            <a:endParaRPr/>
          </a:p>
        </p:txBody>
      </p:sp>
      <p:sp>
        <p:nvSpPr>
          <p:cNvPr id="322" name="Google Shape;322;p4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200"/>
              <a:t>準確度皆為78%</a:t>
            </a:r>
            <a:endParaRPr sz="2200"/>
          </a:p>
        </p:txBody>
      </p:sp>
      <p:pic>
        <p:nvPicPr>
          <p:cNvPr id="323" name="Google Shape;32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2199725"/>
            <a:ext cx="8520600" cy="90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57438"/>
            <a:ext cx="807720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5"/>
          <p:cNvSpPr/>
          <p:nvPr/>
        </p:nvSpPr>
        <p:spPr>
          <a:xfrm>
            <a:off x="2502225" y="2694550"/>
            <a:ext cx="1290900" cy="4629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3.訓練週期改為10次</a:t>
            </a:r>
            <a:endParaRPr/>
          </a:p>
        </p:txBody>
      </p:sp>
      <p:sp>
        <p:nvSpPr>
          <p:cNvPr id="331" name="Google Shape;331;p4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驗證損失幾乎持平，不再下降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200"/>
              <a:t>但和訓練損失仍有差距，表示有輕度過度擬合</a:t>
            </a:r>
            <a:endParaRPr sz="2200"/>
          </a:p>
        </p:txBody>
      </p:sp>
      <p:pic>
        <p:nvPicPr>
          <p:cNvPr id="332" name="Google Shape;3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600" y="2186600"/>
            <a:ext cx="4104800" cy="28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4.訓練模型時使用驗證資料集(自動分割)</a:t>
            </a:r>
            <a:endParaRPr/>
          </a:p>
        </p:txBody>
      </p:sp>
      <p:sp>
        <p:nvSpPr>
          <p:cNvPr id="338" name="Google Shape;338;p4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200"/>
              <a:t>自動從訓練資料中取20%作為驗證資料</a:t>
            </a:r>
            <a:endParaRPr sz="2200"/>
          </a:p>
        </p:txBody>
      </p:sp>
      <p:pic>
        <p:nvPicPr>
          <p:cNvPr id="339" name="Google Shape;33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32" y="1792607"/>
            <a:ext cx="8520600" cy="1096132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7"/>
          <p:cNvSpPr/>
          <p:nvPr/>
        </p:nvSpPr>
        <p:spPr>
          <a:xfrm>
            <a:off x="5716875" y="2109225"/>
            <a:ext cx="3197400" cy="4629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" name="Google Shape;34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701" y="2888750"/>
            <a:ext cx="8602575" cy="902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4.訓練模型時使用驗證資料集(自動分割)</a:t>
            </a:r>
            <a:endParaRPr/>
          </a:p>
        </p:txBody>
      </p:sp>
      <p:sp>
        <p:nvSpPr>
          <p:cNvPr id="347" name="Google Shape;347;p4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200"/>
              <a:t>訓練與驗證資料幾乎連載一起，解決過度擬合的問題</a:t>
            </a:r>
            <a:endParaRPr sz="2200"/>
          </a:p>
        </p:txBody>
      </p:sp>
      <p:pic>
        <p:nvPicPr>
          <p:cNvPr id="348" name="Google Shape;34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725" y="1981250"/>
            <a:ext cx="4057826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25" y="1981250"/>
            <a:ext cx="4061627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模型的預測值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1.predict()</a:t>
            </a:r>
            <a:endParaRPr/>
          </a:p>
        </p:txBody>
      </p:sp>
      <p:sp>
        <p:nvSpPr>
          <p:cNvPr id="360" name="Google Shape;360;p50"/>
          <p:cNvSpPr txBox="1">
            <a:spLocks noGrp="1"/>
          </p:cNvSpPr>
          <p:nvPr>
            <p:ph type="body" idx="1"/>
          </p:nvPr>
        </p:nvSpPr>
        <p:spPr>
          <a:xfrm>
            <a:off x="311713" y="3683850"/>
            <a:ext cx="8520600" cy="13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2200"/>
              <a:t>預測值分別是2個神經元的預測值</a:t>
            </a:r>
            <a:endParaRPr sz="22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zh-TW" sz="2200"/>
              <a:t>第一個是0.985，接近1</a:t>
            </a:r>
            <a:endParaRPr sz="22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zh-TW" sz="2200"/>
              <a:t>one-hot編碼是[1,0]，不會得糖尿病</a:t>
            </a:r>
            <a:endParaRPr sz="2200"/>
          </a:p>
        </p:txBody>
      </p:sp>
      <p:pic>
        <p:nvPicPr>
          <p:cNvPr id="361" name="Google Shape;36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7" y="1266325"/>
            <a:ext cx="8520600" cy="1154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389" y="2420625"/>
            <a:ext cx="8679224" cy="126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0"/>
          <p:cNvSpPr/>
          <p:nvPr/>
        </p:nvSpPr>
        <p:spPr>
          <a:xfrm>
            <a:off x="123175" y="3270975"/>
            <a:ext cx="2812500" cy="4824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2.輸出層改用1個神經元</a:t>
            </a:r>
            <a:endParaRPr/>
          </a:p>
        </p:txBody>
      </p:sp>
      <p:sp>
        <p:nvSpPr>
          <p:cNvPr id="369" name="Google Shape;369;p5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200"/>
              <a:t>啟動函數改為sigmoid</a:t>
            </a:r>
            <a:endParaRPr sz="2200"/>
          </a:p>
        </p:txBody>
      </p:sp>
      <p:pic>
        <p:nvPicPr>
          <p:cNvPr id="370" name="Google Shape;37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8" y="1713150"/>
            <a:ext cx="8520599" cy="181355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1"/>
          <p:cNvSpPr/>
          <p:nvPr/>
        </p:nvSpPr>
        <p:spPr>
          <a:xfrm>
            <a:off x="2655200" y="3104000"/>
            <a:ext cx="423000" cy="4227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2" name="Google Shape;3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41" y="3604400"/>
            <a:ext cx="6589725" cy="1418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3" name="Google Shape;373;p51"/>
          <p:cNvSpPr/>
          <p:nvPr/>
        </p:nvSpPr>
        <p:spPr>
          <a:xfrm>
            <a:off x="4872950" y="3133850"/>
            <a:ext cx="1372800" cy="4227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51"/>
          <p:cNvSpPr/>
          <p:nvPr/>
        </p:nvSpPr>
        <p:spPr>
          <a:xfrm>
            <a:off x="2062875" y="4682925"/>
            <a:ext cx="423000" cy="4227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51"/>
          <p:cNvSpPr/>
          <p:nvPr/>
        </p:nvSpPr>
        <p:spPr>
          <a:xfrm>
            <a:off x="3714650" y="4682925"/>
            <a:ext cx="1372800" cy="4227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51"/>
          <p:cNvSpPr txBox="1"/>
          <p:nvPr/>
        </p:nvSpPr>
        <p:spPr>
          <a:xfrm>
            <a:off x="2795238" y="3604400"/>
            <a:ext cx="1598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上個模型</a:t>
            </a:r>
            <a:endParaRPr sz="22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Keras預建神經層類型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多層感知器(MLP)：新增1~多個Dense層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/>
              <a:t>卷積神經網路(CNN)：再依序新增1~多組Conv2D和Pooling層後，即可新增Dropout、Flatten、Dense層來建立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200"/>
              <a:t>循環神經網路(RNN)：分別使用SimpleRNN、LSTM、GRU層建立</a:t>
            </a:r>
            <a:endParaRPr sz="2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2.輸出層改用1個神經元</a:t>
            </a:r>
            <a:endParaRPr/>
          </a:p>
        </p:txBody>
      </p:sp>
      <p:sp>
        <p:nvSpPr>
          <p:cNvPr id="382" name="Google Shape;382;p5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200"/>
              <a:t>預測值為0.07，接近0，不會得糖尿病</a:t>
            </a:r>
            <a:endParaRPr sz="2200"/>
          </a:p>
        </p:txBody>
      </p:sp>
      <p:pic>
        <p:nvPicPr>
          <p:cNvPr id="383" name="Google Shape;38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50" y="1742550"/>
            <a:ext cx="8522304" cy="8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71750"/>
            <a:ext cx="2491125" cy="4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5-3認識線性迴歸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認識迴歸線</a:t>
            </a:r>
            <a:endParaRPr dirty="0"/>
          </a:p>
        </p:txBody>
      </p:sp>
      <p:sp>
        <p:nvSpPr>
          <p:cNvPr id="395" name="Google Shape;395;p5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146" name="Picture 2" descr="C:\Users\owner\Desktop\新增資料夾 (2)\S__98304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43" y="1642660"/>
            <a:ext cx="3683258" cy="264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owner\Desktop\新增資料夾 (2)\S__983040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70" y="1595378"/>
            <a:ext cx="3571784" cy="273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>
            <a:spLocks noGrp="1"/>
          </p:cNvSpPr>
          <p:nvPr>
            <p:ph type="body" idx="1"/>
          </p:nvPr>
        </p:nvSpPr>
        <p:spPr>
          <a:xfrm>
            <a:off x="1227119" y="1056404"/>
            <a:ext cx="1927048" cy="821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000" b="1" dirty="0" smtClean="0"/>
              <a:t>簡單線性迴歸</a:t>
            </a:r>
            <a:endParaRPr sz="2000" b="1" dirty="0"/>
          </a:p>
        </p:txBody>
      </p:sp>
      <p:sp>
        <p:nvSpPr>
          <p:cNvPr id="4" name="Google Shape;395;p54"/>
          <p:cNvSpPr txBox="1">
            <a:spLocks/>
          </p:cNvSpPr>
          <p:nvPr/>
        </p:nvSpPr>
        <p:spPr>
          <a:xfrm>
            <a:off x="1227119" y="2536774"/>
            <a:ext cx="1796215" cy="708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200"/>
              </a:spcAft>
              <a:buFont typeface="Open Sans"/>
              <a:buNone/>
            </a:pPr>
            <a:r>
              <a:rPr lang="zh-TW" altLang="en-US" sz="2000" b="1" dirty="0"/>
              <a:t>多元線性迴歸</a:t>
            </a:r>
            <a:endParaRPr lang="en-US" sz="2000" b="1" dirty="0"/>
          </a:p>
        </p:txBody>
      </p:sp>
      <p:pic>
        <p:nvPicPr>
          <p:cNvPr id="7170" name="Picture 2" descr="C:\Users\owner\Desktop\新增資料夾 (2)\S__98304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19" y="1648690"/>
            <a:ext cx="2111982" cy="7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owner\Desktop\新增資料夾 (2)\S__98304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19" y="3244800"/>
            <a:ext cx="5985339" cy="7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19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5-4打造迴歸問題的神經網路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波士頓房價預測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</a:t>
            </a:r>
            <a:endParaRPr/>
          </a:p>
        </p:txBody>
      </p:sp>
      <p:sp>
        <p:nvSpPr>
          <p:cNvPr id="406" name="Google Shape;406;p5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07" name="Google Shape;407;p56"/>
          <p:cNvPicPr preferRelativeResize="0"/>
          <p:nvPr/>
        </p:nvPicPr>
        <p:blipFill rotWithShape="1">
          <a:blip r:embed="rId3">
            <a:alphaModFix/>
          </a:blip>
          <a:srcRect t="11995"/>
          <a:stretch/>
        </p:blipFill>
        <p:spPr>
          <a:xfrm>
            <a:off x="539600" y="1266325"/>
            <a:ext cx="8064800" cy="36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6"/>
          <p:cNvSpPr txBox="1"/>
          <p:nvPr/>
        </p:nvSpPr>
        <p:spPr>
          <a:xfrm>
            <a:off x="3276750" y="4324800"/>
            <a:ext cx="4468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前13欄為特徵、最後1欄為目標值</a:t>
            </a:r>
            <a:endParaRPr sz="21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使用交叉驗證  K-fold</a:t>
            </a:r>
            <a:endParaRPr/>
          </a:p>
        </p:txBody>
      </p:sp>
      <p:sp>
        <p:nvSpPr>
          <p:cNvPr id="414" name="Google Shape;414;p5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將資料分成2或以上的分割區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200"/>
              <a:t>每一個分割區都作為驗證，其他的作為訓練</a:t>
            </a:r>
            <a:endParaRPr sz="2200"/>
          </a:p>
        </p:txBody>
      </p:sp>
      <p:pic>
        <p:nvPicPr>
          <p:cNvPr id="415" name="Google Shape;415;p57"/>
          <p:cNvPicPr preferRelativeResize="0"/>
          <p:nvPr/>
        </p:nvPicPr>
        <p:blipFill rotWithShape="1">
          <a:blip r:embed="rId3">
            <a:alphaModFix/>
          </a:blip>
          <a:srcRect l="3987" t="6300" r="5177" b="20013"/>
          <a:stretch/>
        </p:blipFill>
        <p:spPr>
          <a:xfrm>
            <a:off x="1387063" y="2239349"/>
            <a:ext cx="6369876" cy="27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波士頓房價預測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5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22" name="Google Shape;42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402" y="1152425"/>
            <a:ext cx="7403550" cy="37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波士頓房價預測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5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29" name="Google Shape;42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925" y="1663500"/>
            <a:ext cx="7158125" cy="23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622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波士頓房價預測</a:t>
            </a:r>
            <a:endParaRPr/>
          </a:p>
        </p:txBody>
      </p:sp>
      <p:sp>
        <p:nvSpPr>
          <p:cNvPr id="435" name="Google Shape;435;p6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36" name="Google Shape;43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774" y="0"/>
            <a:ext cx="658843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5-2打造分類問題的神經網路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糖尿病預測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波士頓房價預測</a:t>
            </a:r>
            <a:endParaRPr/>
          </a:p>
        </p:txBody>
      </p:sp>
      <p:sp>
        <p:nvSpPr>
          <p:cNvPr id="442" name="Google Shape;442;p6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43" name="Google Shape;44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5288"/>
            <a:ext cx="8520601" cy="2152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波士頓房價預測</a:t>
            </a:r>
            <a:endParaRPr/>
          </a:p>
        </p:txBody>
      </p:sp>
      <p:pic>
        <p:nvPicPr>
          <p:cNvPr id="449" name="Google Shape;44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525" y="1266325"/>
            <a:ext cx="5586942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8525" y="1973725"/>
            <a:ext cx="5586950" cy="955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8530" y="2929100"/>
            <a:ext cx="5500525" cy="1207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3450" y="4136850"/>
            <a:ext cx="4910675" cy="87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62"/>
          <p:cNvSpPr txBox="1">
            <a:spLocks noGrp="1"/>
          </p:cNvSpPr>
          <p:nvPr>
            <p:ph type="body" idx="1"/>
          </p:nvPr>
        </p:nvSpPr>
        <p:spPr>
          <a:xfrm>
            <a:off x="5345950" y="3649400"/>
            <a:ext cx="26076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200">
                <a:solidFill>
                  <a:srgbClr val="FF0000"/>
                </a:solidFill>
              </a:rPr>
              <a:t>房價誤差3368美金</a:t>
            </a:r>
            <a:endParaRPr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使用四層神經網路</a:t>
            </a:r>
            <a:endParaRPr/>
          </a:p>
        </p:txBody>
      </p:sp>
      <p:sp>
        <p:nvSpPr>
          <p:cNvPr id="459" name="Google Shape;459;p6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60" name="Google Shape;46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63" y="1268077"/>
            <a:ext cx="8160274" cy="260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2338" y="3875425"/>
            <a:ext cx="5739325" cy="1035667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63"/>
          <p:cNvSpPr/>
          <p:nvPr/>
        </p:nvSpPr>
        <p:spPr>
          <a:xfrm>
            <a:off x="1149375" y="2243975"/>
            <a:ext cx="4470900" cy="3675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63"/>
          <p:cNvSpPr txBox="1">
            <a:spLocks noGrp="1"/>
          </p:cNvSpPr>
          <p:nvPr>
            <p:ph type="body" idx="1"/>
          </p:nvPr>
        </p:nvSpPr>
        <p:spPr>
          <a:xfrm>
            <a:off x="5405525" y="3515050"/>
            <a:ext cx="33522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200">
                <a:solidFill>
                  <a:srgbClr val="FF0000"/>
                </a:solidFill>
              </a:rPr>
              <a:t>房價誤差降低到2257美金</a:t>
            </a:r>
            <a:endParaRPr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使用全部訓練資料來訓練模型</a:t>
            </a:r>
            <a:endParaRPr/>
          </a:p>
        </p:txBody>
      </p:sp>
      <p:sp>
        <p:nvSpPr>
          <p:cNvPr id="469" name="Google Shape;469;p6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使用K-fold交叉驗證分析找出最佳的神經網路結構後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200"/>
              <a:t>就可以用全部訓練資料來訓練模型</a:t>
            </a:r>
            <a:endParaRPr sz="2200"/>
          </a:p>
        </p:txBody>
      </p:sp>
      <p:pic>
        <p:nvPicPr>
          <p:cNvPr id="470" name="Google Shape;47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75" y="2264938"/>
            <a:ext cx="7709050" cy="13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475" y="3828600"/>
            <a:ext cx="7709050" cy="616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使用全部訓練資料來訓練模型</a:t>
            </a:r>
            <a:endParaRPr/>
          </a:p>
        </p:txBody>
      </p:sp>
      <p:sp>
        <p:nvSpPr>
          <p:cNvPr id="477" name="Google Shape;477;p6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200"/>
          </a:p>
        </p:txBody>
      </p:sp>
      <p:pic>
        <p:nvPicPr>
          <p:cNvPr id="478" name="Google Shape;47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613" y="1266325"/>
            <a:ext cx="7076775" cy="16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65"/>
          <p:cNvSpPr txBox="1">
            <a:spLocks noGrp="1"/>
          </p:cNvSpPr>
          <p:nvPr>
            <p:ph type="body" idx="1"/>
          </p:nvPr>
        </p:nvSpPr>
        <p:spPr>
          <a:xfrm>
            <a:off x="4060350" y="3783150"/>
            <a:ext cx="33522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200">
                <a:solidFill>
                  <a:srgbClr val="FF0000"/>
                </a:solidFill>
              </a:rPr>
              <a:t>房價誤差2132美金</a:t>
            </a:r>
            <a:endParaRPr sz="2200">
              <a:solidFill>
                <a:srgbClr val="FF0000"/>
              </a:solidFill>
            </a:endParaRPr>
          </a:p>
        </p:txBody>
      </p:sp>
      <p:pic>
        <p:nvPicPr>
          <p:cNvPr id="480" name="Google Shape;480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1450" y="2899425"/>
            <a:ext cx="5681100" cy="8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6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儲存神經網路模型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分開儲存神經網路模型結構與權重</a:t>
            </a:r>
            <a:endParaRPr/>
          </a:p>
        </p:txBody>
      </p:sp>
      <p:sp>
        <p:nvSpPr>
          <p:cNvPr id="491" name="Google Shape;491;p6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92" name="Google Shape;49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488" y="1266330"/>
            <a:ext cx="7021025" cy="19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同時儲存神經網路模型結構與權重</a:t>
            </a:r>
            <a:endParaRPr/>
          </a:p>
        </p:txBody>
      </p:sp>
      <p:sp>
        <p:nvSpPr>
          <p:cNvPr id="498" name="Google Shape;498;p6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99" name="Google Shape;49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588" y="1314500"/>
            <a:ext cx="6364825" cy="12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9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載入神經網路模型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分開載入神經網路模型結構與權重</a:t>
            </a:r>
            <a:endParaRPr/>
          </a:p>
        </p:txBody>
      </p:sp>
      <p:sp>
        <p:nvSpPr>
          <p:cNvPr id="510" name="Google Shape;510;p7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11" name="Google Shape;51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00" y="1314375"/>
            <a:ext cx="8734625" cy="26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基本步驟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26" name="Picture 2" descr="C:\Users\owner\Desktop\新增資料夾 (2)\S__98304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60" y="1450323"/>
            <a:ext cx="7452091" cy="300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同時載入神經網路模型結構與權重</a:t>
            </a:r>
            <a:endParaRPr/>
          </a:p>
        </p:txBody>
      </p:sp>
      <p:sp>
        <p:nvSpPr>
          <p:cNvPr id="517" name="Google Shape;517;p7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18" name="Google Shape;51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52" y="1266325"/>
            <a:ext cx="8017486" cy="1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1152413"/>
            <a:ext cx="7810500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3346250" y="4235450"/>
            <a:ext cx="4468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前八欄為特徵、最後一欄為目標值</a:t>
            </a:r>
            <a:endParaRPr sz="21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1.指定亂數種子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200"/>
              <a:t>為了讓每次執行結果可在</a:t>
            </a:r>
            <a:r>
              <a:rPr lang="zh-TW" sz="2200">
                <a:solidFill>
                  <a:srgbClr val="FF0000"/>
                </a:solidFill>
              </a:rPr>
              <a:t>相同亂數條件</a:t>
            </a:r>
            <a:r>
              <a:rPr lang="zh-TW" sz="2200"/>
              <a:t>下進行比較、分析、除錯</a:t>
            </a:r>
            <a:endParaRPr sz="220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488" y="1971326"/>
            <a:ext cx="7451025" cy="26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1.打亂資料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227" y="1201675"/>
            <a:ext cx="6052709" cy="177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5525" y="3042063"/>
            <a:ext cx="3952875" cy="1819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8550" y="3042063"/>
            <a:ext cx="2324100" cy="1628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3" name="Google Shape;123;p21"/>
          <p:cNvSpPr txBox="1"/>
          <p:nvPr/>
        </p:nvSpPr>
        <p:spPr>
          <a:xfrm>
            <a:off x="658725" y="3042075"/>
            <a:ext cx="466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latin typeface="Open Sans"/>
                <a:ea typeface="Open Sans"/>
                <a:cs typeface="Open Sans"/>
                <a:sym typeface="Open Sans"/>
              </a:rPr>
              <a:t>前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5531750" y="3042075"/>
            <a:ext cx="466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latin typeface="Open Sans"/>
                <a:ea typeface="Open Sans"/>
                <a:cs typeface="Open Sans"/>
                <a:sym typeface="Open Sans"/>
              </a:rPr>
              <a:t>後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2273875" y="3209225"/>
            <a:ext cx="536100" cy="11619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6189550" y="3026675"/>
            <a:ext cx="536100" cy="15270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1272</Words>
  <Application>Microsoft Office PowerPoint</Application>
  <PresentationFormat>如螢幕大小 (16:9)</PresentationFormat>
  <Paragraphs>143</Paragraphs>
  <Slides>60</Slides>
  <Notes>60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65" baseType="lpstr">
      <vt:lpstr>Arial</vt:lpstr>
      <vt:lpstr>新細明體</vt:lpstr>
      <vt:lpstr>PT Sans Narrow</vt:lpstr>
      <vt:lpstr>Open Sans</vt:lpstr>
      <vt:lpstr>Tropic</vt:lpstr>
      <vt:lpstr>第5章</vt:lpstr>
      <vt:lpstr>5-1如何使用Keras打造神經網路</vt:lpstr>
      <vt:lpstr>Keras深度學習模型</vt:lpstr>
      <vt:lpstr>Keras預建神經層類型</vt:lpstr>
      <vt:lpstr>5-2打造分類問題的神經網路 糖尿病預測</vt:lpstr>
      <vt:lpstr>基本步驟</vt:lpstr>
      <vt:lpstr>資料</vt:lpstr>
      <vt:lpstr>1.指定亂數種子</vt:lpstr>
      <vt:lpstr>1.打亂資料</vt:lpstr>
      <vt:lpstr>2.定義模型</vt:lpstr>
      <vt:lpstr>2.定義模型</vt:lpstr>
      <vt:lpstr>2.參數個數(權重數)</vt:lpstr>
      <vt:lpstr>3.編譯模型</vt:lpstr>
      <vt:lpstr>3.compile()函式</vt:lpstr>
      <vt:lpstr>3.compile()函式</vt:lpstr>
      <vt:lpstr>4.訓練模型</vt:lpstr>
      <vt:lpstr>4.訓練模型</vt:lpstr>
      <vt:lpstr>5.評估模型</vt:lpstr>
      <vt:lpstr>調整神經網路</vt:lpstr>
      <vt:lpstr>1.特徵標準化</vt:lpstr>
      <vt:lpstr>2.使用softmax啟動函數</vt:lpstr>
      <vt:lpstr>3.使用權重初始器</vt:lpstr>
      <vt:lpstr>3.使用權重初始器</vt:lpstr>
      <vt:lpstr>4.使用adam</vt:lpstr>
      <vt:lpstr>5.減少神經網路的參數量</vt:lpstr>
      <vt:lpstr>使用測試與驗證資料集</vt:lpstr>
      <vt:lpstr>1.將資料集分割成訓練與測試</vt:lpstr>
      <vt:lpstr>1.將資料集分割成訓練與測試</vt:lpstr>
      <vt:lpstr>2.訓練模型時使用驗證資料集(手動分割)</vt:lpstr>
      <vt:lpstr>2.訓練模型時使用驗證資料集(手動分割)</vt:lpstr>
      <vt:lpstr>2.繪出訓練和驗證損失的圖表</vt:lpstr>
      <vt:lpstr>2.繪出訓練和驗證準確度的圖表</vt:lpstr>
      <vt:lpstr>3.訓練週期改為10次</vt:lpstr>
      <vt:lpstr>3.訓練週期改為10次</vt:lpstr>
      <vt:lpstr>4.訓練模型時使用驗證資料集(自動分割)</vt:lpstr>
      <vt:lpstr>4.訓練模型時使用驗證資料集(自動分割)</vt:lpstr>
      <vt:lpstr>模型的預測值</vt:lpstr>
      <vt:lpstr>1.predict()</vt:lpstr>
      <vt:lpstr>2.輸出層改用1個神經元</vt:lpstr>
      <vt:lpstr>2.輸出層改用1個神經元</vt:lpstr>
      <vt:lpstr>5-3認識線性迴歸</vt:lpstr>
      <vt:lpstr>認識迴歸線</vt:lpstr>
      <vt:lpstr>PowerPoint 簡報</vt:lpstr>
      <vt:lpstr>5-4打造迴歸問題的神經網路 波士頓房價預測</vt:lpstr>
      <vt:lpstr>資料</vt:lpstr>
      <vt:lpstr>使用交叉驗證  K-fold</vt:lpstr>
      <vt:lpstr>波士頓房價預測 </vt:lpstr>
      <vt:lpstr>波士頓房價預測 </vt:lpstr>
      <vt:lpstr>波士頓房價預測</vt:lpstr>
      <vt:lpstr>波士頓房價預測</vt:lpstr>
      <vt:lpstr>波士頓房價預測</vt:lpstr>
      <vt:lpstr>使用四層神經網路</vt:lpstr>
      <vt:lpstr>使用全部訓練資料來訓練模型</vt:lpstr>
      <vt:lpstr>使用全部訓練資料來訓練模型</vt:lpstr>
      <vt:lpstr>儲存神經網路模型</vt:lpstr>
      <vt:lpstr>分開儲存神經網路模型結構與權重</vt:lpstr>
      <vt:lpstr>同時儲存神經網路模型結構與權重</vt:lpstr>
      <vt:lpstr>載入神經網路模型</vt:lpstr>
      <vt:lpstr>分開載入神經網路模型結構與權重</vt:lpstr>
      <vt:lpstr>同時載入神經網路模型結構與權重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</dc:title>
  <cp:lastModifiedBy>owner</cp:lastModifiedBy>
  <cp:revision>3</cp:revision>
  <dcterms:modified xsi:type="dcterms:W3CDTF">2022-02-07T20:52:59Z</dcterms:modified>
</cp:coreProperties>
</file>