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  <p:sldMasterId id="2147484041" r:id="rId2"/>
  </p:sldMasterIdLst>
  <p:notesMasterIdLst>
    <p:notesMasterId r:id="rId55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76" r:id="rId33"/>
    <p:sldId id="288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" initials="a" lastIdx="1" clrIdx="0">
    <p:extLst>
      <p:ext uri="{19B8F6BF-5375-455C-9EA6-DF929625EA0E}">
        <p15:presenceInfo xmlns:p15="http://schemas.microsoft.com/office/powerpoint/2012/main" userId="ang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B1A9B-0521-42F6-AE64-68C63A8DBBB3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B3BE2-C3FE-4EBD-B577-FD0212435D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56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B3BE2-C3FE-4EBD-B577-FD0212435D9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B3BE2-C3FE-4EBD-B577-FD0212435D9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375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B3BE2-C3FE-4EBD-B577-FD0212435D9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06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90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7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85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389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871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45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9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070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610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94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43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902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997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239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0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55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3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2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09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07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92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85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840E8E8-5088-44AB-9919-09ED32B17617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10FBF77-96D4-4D90-96B5-B6DEAD1D1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22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FC208-4FEF-4FD0-A87B-1812923FD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6000" dirty="0"/>
              <a:t>C</a:t>
            </a:r>
            <a:r>
              <a:rPr lang="en-US" altLang="zh-TW" sz="6000" cap="none" dirty="0"/>
              <a:t>hapter </a:t>
            </a:r>
            <a:r>
              <a:rPr lang="en-US" altLang="zh-TW" sz="6000" dirty="0"/>
              <a:t>9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BD1117-EDEE-4958-8F74-348287455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卷積神經網路的實作案例</a:t>
            </a:r>
          </a:p>
        </p:txBody>
      </p:sp>
    </p:spTree>
    <p:extLst>
      <p:ext uri="{BB962C8B-B14F-4D97-AF65-F5344CB8AC3E}">
        <p14:creationId xmlns:p14="http://schemas.microsoft.com/office/powerpoint/2010/main" val="299144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CE624-501D-4936-82EC-1F324133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9-1-1</a:t>
            </a:r>
            <a:r>
              <a:rPr lang="zh-TW" altLang="en-US" sz="4400" dirty="0"/>
              <a:t> 認識</a:t>
            </a:r>
            <a:r>
              <a:rPr lang="en-US" altLang="zh-TW" sz="4400" dirty="0"/>
              <a:t>Cifar-10</a:t>
            </a:r>
            <a:r>
              <a:rPr lang="zh-TW" altLang="en-US" sz="4400" dirty="0"/>
              <a:t>彩色圖片資料集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D90ACDE-CA77-4FC6-92F1-9AF7743FF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" r="3558"/>
          <a:stretch/>
        </p:blipFill>
        <p:spPr>
          <a:xfrm>
            <a:off x="621607" y="2102273"/>
            <a:ext cx="5809673" cy="3978203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D4A6B83-F33B-4C3B-A732-AB85C3F88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20" y="2093976"/>
            <a:ext cx="4862773" cy="38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4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19493-B88D-4DCF-84F5-4BA7CA99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9-1-2 </a:t>
            </a:r>
            <a:r>
              <a:rPr lang="zh-TW" altLang="en-US" sz="4400" dirty="0"/>
              <a:t>使用</a:t>
            </a:r>
            <a:r>
              <a:rPr lang="en-US" altLang="zh-TW" sz="4400" dirty="0"/>
              <a:t>CNN</a:t>
            </a:r>
            <a:r>
              <a:rPr lang="zh-TW" altLang="en-US" sz="4400" dirty="0"/>
              <a:t>辨識</a:t>
            </a:r>
            <a:r>
              <a:rPr lang="en-US" altLang="zh-TW" sz="4400" dirty="0"/>
              <a:t>C</a:t>
            </a:r>
            <a:r>
              <a:rPr lang="en-US" altLang="zh-TW" sz="4400" cap="none" dirty="0"/>
              <a:t>ifar</a:t>
            </a:r>
            <a:r>
              <a:rPr lang="en-US" altLang="zh-TW" sz="4400" dirty="0"/>
              <a:t>-10</a:t>
            </a:r>
            <a:r>
              <a:rPr lang="zh-TW" altLang="en-US" sz="4400" dirty="0"/>
              <a:t>圖片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48225E8-DC79-4B08-85BA-16BF0A493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" t="986" b="2160"/>
          <a:stretch/>
        </p:blipFill>
        <p:spPr>
          <a:xfrm>
            <a:off x="2146082" y="2245360"/>
            <a:ext cx="7899836" cy="3891280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E257025-C67F-4528-A3A6-ADCF83E351FA}"/>
              </a:ext>
            </a:extLst>
          </p:cNvPr>
          <p:cNvSpPr/>
          <p:nvPr/>
        </p:nvSpPr>
        <p:spPr>
          <a:xfrm>
            <a:off x="2753360" y="4622800"/>
            <a:ext cx="586232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30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19493-B88D-4DCF-84F5-4BA7CA99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9-1-2 </a:t>
            </a:r>
            <a:r>
              <a:rPr lang="zh-TW" altLang="en-US" sz="4400" dirty="0"/>
              <a:t>使用</a:t>
            </a:r>
            <a:r>
              <a:rPr lang="en-US" altLang="zh-TW" sz="4400" dirty="0"/>
              <a:t>CNN</a:t>
            </a:r>
            <a:r>
              <a:rPr lang="zh-TW" altLang="en-US" sz="4400" dirty="0"/>
              <a:t>辨識</a:t>
            </a:r>
            <a:r>
              <a:rPr lang="en-US" altLang="zh-TW" sz="4400" dirty="0"/>
              <a:t>C</a:t>
            </a:r>
            <a:r>
              <a:rPr lang="en-US" altLang="zh-TW" sz="4400" cap="none" dirty="0"/>
              <a:t>ifar</a:t>
            </a:r>
            <a:r>
              <a:rPr lang="en-US" altLang="zh-TW" sz="4400" dirty="0"/>
              <a:t>-10</a:t>
            </a:r>
            <a:r>
              <a:rPr lang="zh-TW" altLang="en-US" sz="4400" dirty="0"/>
              <a:t>圖片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1310648-53B7-413D-8E8C-7AA5D7D16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"/>
          <a:stretch/>
        </p:blipFill>
        <p:spPr>
          <a:xfrm>
            <a:off x="2076642" y="2739035"/>
            <a:ext cx="8038715" cy="2340965"/>
          </a:xfrm>
        </p:spPr>
      </p:pic>
    </p:spTree>
    <p:extLst>
      <p:ext uri="{BB962C8B-B14F-4D97-AF65-F5344CB8AC3E}">
        <p14:creationId xmlns:p14="http://schemas.microsoft.com/office/powerpoint/2010/main" val="194510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81C5D-8209-4EDA-B773-252C53BB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9-1-2 </a:t>
            </a:r>
            <a:r>
              <a:rPr lang="zh-TW" altLang="en-US" sz="4400" dirty="0"/>
              <a:t>使用</a:t>
            </a:r>
            <a:r>
              <a:rPr lang="en-US" altLang="zh-TW" sz="4400" dirty="0"/>
              <a:t>CNN</a:t>
            </a:r>
            <a:r>
              <a:rPr lang="zh-TW" altLang="en-US" sz="4400" dirty="0"/>
              <a:t>辨識</a:t>
            </a:r>
            <a:r>
              <a:rPr lang="en-US" altLang="zh-TW" sz="4400" dirty="0"/>
              <a:t>C</a:t>
            </a:r>
            <a:r>
              <a:rPr lang="en-US" altLang="zh-TW" sz="4400" cap="none" dirty="0"/>
              <a:t>ifar</a:t>
            </a:r>
            <a:r>
              <a:rPr lang="en-US" altLang="zh-TW" sz="4400" dirty="0"/>
              <a:t>-10</a:t>
            </a:r>
            <a:r>
              <a:rPr lang="zh-TW" altLang="en-US" sz="4400" dirty="0"/>
              <a:t>圖片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9DE74-C752-430C-8972-B8879ED5D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592581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卷積神經網路</a:t>
            </a:r>
            <a:r>
              <a:rPr lang="en-US" altLang="zh-TW" sz="2400" dirty="0"/>
              <a:t>CNN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D45901-A801-4E03-B70A-6D7C59F4A12D}"/>
              </a:ext>
            </a:extLst>
          </p:cNvPr>
          <p:cNvSpPr/>
          <p:nvPr/>
        </p:nvSpPr>
        <p:spPr>
          <a:xfrm>
            <a:off x="731520" y="3805428"/>
            <a:ext cx="807722" cy="4622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輸入</a:t>
            </a: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62362BBD-BC70-4D28-ACF6-132E0879276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539242" y="3574288"/>
            <a:ext cx="990598" cy="4622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2701DC0-CA97-4837-B19D-DDAB3EA160A4}"/>
              </a:ext>
            </a:extLst>
          </p:cNvPr>
          <p:cNvSpPr/>
          <p:nvPr/>
        </p:nvSpPr>
        <p:spPr>
          <a:xfrm>
            <a:off x="2529840" y="3343148"/>
            <a:ext cx="1148080" cy="4622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Conv2D</a:t>
            </a:r>
            <a:endParaRPr lang="zh-TW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DE9524-9553-4C36-8951-268DB1E375EB}"/>
              </a:ext>
            </a:extLst>
          </p:cNvPr>
          <p:cNvSpPr/>
          <p:nvPr/>
        </p:nvSpPr>
        <p:spPr>
          <a:xfrm>
            <a:off x="2236629" y="4320286"/>
            <a:ext cx="1734500" cy="4622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MaxPooling2D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9DFF44C-FA67-4956-8018-FC3A2D83FD9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103879" y="3805428"/>
            <a:ext cx="1" cy="514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D184EEB-988C-4432-9D17-C0D207A597E0}"/>
              </a:ext>
            </a:extLst>
          </p:cNvPr>
          <p:cNvSpPr/>
          <p:nvPr/>
        </p:nvSpPr>
        <p:spPr>
          <a:xfrm>
            <a:off x="2519680" y="5297424"/>
            <a:ext cx="1168400" cy="4622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Dropout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4398F9-FCB5-4D2C-8B7A-656B4B385BF3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3103879" y="4782566"/>
            <a:ext cx="1" cy="514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59956F8-3250-44D1-8711-D505F82B56CF}"/>
              </a:ext>
            </a:extLst>
          </p:cNvPr>
          <p:cNvSpPr/>
          <p:nvPr/>
        </p:nvSpPr>
        <p:spPr>
          <a:xfrm>
            <a:off x="4742179" y="3343148"/>
            <a:ext cx="1148080" cy="4622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Conv2D</a:t>
            </a:r>
            <a:endParaRPr lang="zh-TW" altLang="en-US" sz="20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68A9E54-0526-438C-8399-C407C04D0403}"/>
              </a:ext>
            </a:extLst>
          </p:cNvPr>
          <p:cNvCxnSpPr>
            <a:cxnSpLocks/>
            <a:stCxn id="21" idx="2"/>
            <a:endCxn id="68" idx="0"/>
          </p:cNvCxnSpPr>
          <p:nvPr/>
        </p:nvCxnSpPr>
        <p:spPr>
          <a:xfrm>
            <a:off x="5316219" y="3805428"/>
            <a:ext cx="0" cy="517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87B0911-8627-4F84-867F-73555CA4A033}"/>
              </a:ext>
            </a:extLst>
          </p:cNvPr>
          <p:cNvSpPr/>
          <p:nvPr/>
        </p:nvSpPr>
        <p:spPr>
          <a:xfrm>
            <a:off x="4732019" y="5297424"/>
            <a:ext cx="1168400" cy="4622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Dropout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94143A7-4DFF-42C0-A267-A8FD11D9769D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>
            <a:off x="5316219" y="4784726"/>
            <a:ext cx="0" cy="512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242BFF3-E323-4B09-A2E8-0D63A59E0AFE}"/>
              </a:ext>
            </a:extLst>
          </p:cNvPr>
          <p:cNvSpPr/>
          <p:nvPr/>
        </p:nvSpPr>
        <p:spPr>
          <a:xfrm>
            <a:off x="6954520" y="3343148"/>
            <a:ext cx="1148080" cy="4622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Flatten</a:t>
            </a:r>
            <a:endParaRPr lang="zh-TW" altLang="en-US" sz="200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64CFE74-1667-47C5-A3EB-E099BBFF58E3}"/>
              </a:ext>
            </a:extLst>
          </p:cNvPr>
          <p:cNvCxnSpPr>
            <a:cxnSpLocks/>
            <a:stCxn id="28" idx="2"/>
            <a:endCxn id="69" idx="0"/>
          </p:cNvCxnSpPr>
          <p:nvPr/>
        </p:nvCxnSpPr>
        <p:spPr>
          <a:xfrm>
            <a:off x="7528560" y="3805428"/>
            <a:ext cx="0" cy="514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D0C18B4-25CC-468E-AEB1-AA6E570E1EC8}"/>
              </a:ext>
            </a:extLst>
          </p:cNvPr>
          <p:cNvSpPr/>
          <p:nvPr/>
        </p:nvSpPr>
        <p:spPr>
          <a:xfrm>
            <a:off x="6944360" y="5297424"/>
            <a:ext cx="1168400" cy="4622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Dropout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9205BB5-3A52-43A1-8081-7A1B162D9FBF}"/>
              </a:ext>
            </a:extLst>
          </p:cNvPr>
          <p:cNvCxnSpPr>
            <a:cxnSpLocks/>
            <a:stCxn id="69" idx="2"/>
            <a:endCxn id="31" idx="0"/>
          </p:cNvCxnSpPr>
          <p:nvPr/>
        </p:nvCxnSpPr>
        <p:spPr>
          <a:xfrm>
            <a:off x="7528560" y="4782566"/>
            <a:ext cx="0" cy="514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1D5374B7-2D9E-4CB6-B377-0FC28A81DCFA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 flipV="1">
            <a:off x="3688080" y="3574288"/>
            <a:ext cx="1054099" cy="195427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EA04E9B4-631C-47DC-89BD-021AB25FF222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5900419" y="3574288"/>
            <a:ext cx="1054101" cy="19542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2723B39-8C99-4807-86ED-78EC2F3515E6}"/>
              </a:ext>
            </a:extLst>
          </p:cNvPr>
          <p:cNvSpPr/>
          <p:nvPr/>
        </p:nvSpPr>
        <p:spPr>
          <a:xfrm>
            <a:off x="9088120" y="3805428"/>
            <a:ext cx="990598" cy="4622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Dense</a:t>
            </a:r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6BC884F8-D68B-4503-B749-1FD27EDA8575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112760" y="4036568"/>
            <a:ext cx="975360" cy="149199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B6BFA1F-D0D6-4DF0-A0E2-E27DA64512EF}"/>
              </a:ext>
            </a:extLst>
          </p:cNvPr>
          <p:cNvSpPr/>
          <p:nvPr/>
        </p:nvSpPr>
        <p:spPr>
          <a:xfrm>
            <a:off x="10647678" y="3805428"/>
            <a:ext cx="812801" cy="4622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輸出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EB57F07-03D8-4F9F-B2B0-2F2688E1E0D6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10078718" y="4036568"/>
            <a:ext cx="5689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CFD16057-55BE-49A2-9B34-A7C7F0AA9B9B}"/>
              </a:ext>
            </a:extLst>
          </p:cNvPr>
          <p:cNvSpPr/>
          <p:nvPr/>
        </p:nvSpPr>
        <p:spPr>
          <a:xfrm>
            <a:off x="2739070" y="3172395"/>
            <a:ext cx="1025526" cy="112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32</a:t>
            </a:r>
            <a:r>
              <a:rPr lang="zh-TW" altLang="en-US" dirty="0">
                <a:solidFill>
                  <a:schemeClr val="tx1"/>
                </a:solidFill>
              </a:rPr>
              <a:t>個</a:t>
            </a:r>
            <a:r>
              <a:rPr lang="en-US" altLang="zh-TW" dirty="0">
                <a:solidFill>
                  <a:schemeClr val="tx1"/>
                </a:solidFill>
              </a:rPr>
              <a:t>3×3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86AC7CE-2645-42E2-82FB-14DF8CB783F3}"/>
              </a:ext>
            </a:extLst>
          </p:cNvPr>
          <p:cNvSpPr/>
          <p:nvPr/>
        </p:nvSpPr>
        <p:spPr>
          <a:xfrm>
            <a:off x="3399790" y="4135502"/>
            <a:ext cx="658496" cy="154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2×2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541C0FD-69DF-4B00-98E8-F4F09342C652}"/>
              </a:ext>
            </a:extLst>
          </p:cNvPr>
          <p:cNvSpPr/>
          <p:nvPr/>
        </p:nvSpPr>
        <p:spPr>
          <a:xfrm>
            <a:off x="3180395" y="5117848"/>
            <a:ext cx="658496" cy="154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0.25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406E074-92D3-4421-9363-0418ECE56F9B}"/>
              </a:ext>
            </a:extLst>
          </p:cNvPr>
          <p:cNvSpPr/>
          <p:nvPr/>
        </p:nvSpPr>
        <p:spPr>
          <a:xfrm>
            <a:off x="4448969" y="4322446"/>
            <a:ext cx="1734500" cy="4622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MaxPooling2D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4D74B5D-9F3B-4ADD-9BA4-6D2FBDB1068A}"/>
              </a:ext>
            </a:extLst>
          </p:cNvPr>
          <p:cNvSpPr/>
          <p:nvPr/>
        </p:nvSpPr>
        <p:spPr>
          <a:xfrm>
            <a:off x="6661309" y="4320286"/>
            <a:ext cx="1734501" cy="4622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MaxPooling2D</a:t>
            </a:r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9F6D64C-70F1-4FFF-BF80-813FD6D7C980}"/>
              </a:ext>
            </a:extLst>
          </p:cNvPr>
          <p:cNvSpPr/>
          <p:nvPr/>
        </p:nvSpPr>
        <p:spPr>
          <a:xfrm>
            <a:off x="4921567" y="3182682"/>
            <a:ext cx="1025526" cy="89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64</a:t>
            </a:r>
            <a:r>
              <a:rPr lang="zh-TW" altLang="en-US" dirty="0">
                <a:solidFill>
                  <a:schemeClr val="tx1"/>
                </a:solidFill>
              </a:rPr>
              <a:t>個</a:t>
            </a:r>
            <a:r>
              <a:rPr lang="en-US" altLang="zh-TW" dirty="0">
                <a:solidFill>
                  <a:schemeClr val="tx1"/>
                </a:solidFill>
              </a:rPr>
              <a:t>3×3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656F86C-3ACA-40A0-99DF-65C028E8FAAA}"/>
              </a:ext>
            </a:extLst>
          </p:cNvPr>
          <p:cNvSpPr/>
          <p:nvPr/>
        </p:nvSpPr>
        <p:spPr>
          <a:xfrm>
            <a:off x="5617845" y="4135502"/>
            <a:ext cx="658496" cy="154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2×2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434C8CE-D855-4B8D-9DFD-3E23FEF7482F}"/>
              </a:ext>
            </a:extLst>
          </p:cNvPr>
          <p:cNvSpPr/>
          <p:nvPr/>
        </p:nvSpPr>
        <p:spPr>
          <a:xfrm>
            <a:off x="5407024" y="5117848"/>
            <a:ext cx="658496" cy="154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0.25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94E8166-DF0A-4A23-AD9A-72EC2F65626D}"/>
              </a:ext>
            </a:extLst>
          </p:cNvPr>
          <p:cNvSpPr/>
          <p:nvPr/>
        </p:nvSpPr>
        <p:spPr>
          <a:xfrm>
            <a:off x="7633333" y="5117848"/>
            <a:ext cx="658496" cy="154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0.5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89E775C-F65A-44A0-945E-1F53A1641381}"/>
              </a:ext>
            </a:extLst>
          </p:cNvPr>
          <p:cNvSpPr/>
          <p:nvPr/>
        </p:nvSpPr>
        <p:spPr>
          <a:xfrm>
            <a:off x="7815896" y="4135502"/>
            <a:ext cx="658496" cy="154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512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56952BF-A130-41F7-8344-BF14C794A10B}"/>
              </a:ext>
            </a:extLst>
          </p:cNvPr>
          <p:cNvSpPr/>
          <p:nvPr/>
        </p:nvSpPr>
        <p:spPr>
          <a:xfrm>
            <a:off x="9601200" y="3620262"/>
            <a:ext cx="658496" cy="154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7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14A23-AF49-494A-8240-016A977A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9-1-2 </a:t>
            </a:r>
            <a:r>
              <a:rPr lang="zh-TW" altLang="en-US" sz="4400" dirty="0"/>
              <a:t>使用</a:t>
            </a:r>
            <a:r>
              <a:rPr lang="en-US" altLang="zh-TW" sz="4400" dirty="0"/>
              <a:t>CNN</a:t>
            </a:r>
            <a:r>
              <a:rPr lang="zh-TW" altLang="en-US" sz="4400" dirty="0"/>
              <a:t>辨識</a:t>
            </a:r>
            <a:r>
              <a:rPr lang="en-US" altLang="zh-TW" sz="4400" dirty="0"/>
              <a:t>C</a:t>
            </a:r>
            <a:r>
              <a:rPr lang="en-US" altLang="zh-TW" sz="4400" cap="none" dirty="0"/>
              <a:t>ifar</a:t>
            </a:r>
            <a:r>
              <a:rPr lang="en-US" altLang="zh-TW" sz="4400" dirty="0"/>
              <a:t>-10</a:t>
            </a:r>
            <a:r>
              <a:rPr lang="zh-TW" altLang="en-US" sz="4400" dirty="0"/>
              <a:t>圖片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7C44D188-A6BE-4F7A-BB4E-D2D128958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"/>
          <a:stretch/>
        </p:blipFill>
        <p:spPr>
          <a:xfrm>
            <a:off x="1695597" y="2093976"/>
            <a:ext cx="8800805" cy="4279392"/>
          </a:xfrm>
        </p:spPr>
      </p:pic>
    </p:spTree>
    <p:extLst>
      <p:ext uri="{BB962C8B-B14F-4D97-AF65-F5344CB8AC3E}">
        <p14:creationId xmlns:p14="http://schemas.microsoft.com/office/powerpoint/2010/main" val="1969994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14A23-AF49-494A-8240-016A977A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9-1-2 </a:t>
            </a:r>
            <a:r>
              <a:rPr lang="zh-TW" altLang="en-US" sz="4400" dirty="0"/>
              <a:t>使用</a:t>
            </a:r>
            <a:r>
              <a:rPr lang="en-US" altLang="zh-TW" sz="4400" dirty="0"/>
              <a:t>CNN</a:t>
            </a:r>
            <a:r>
              <a:rPr lang="zh-TW" altLang="en-US" sz="4400" dirty="0"/>
              <a:t>辨識</a:t>
            </a:r>
            <a:r>
              <a:rPr lang="en-US" altLang="zh-TW" sz="4400" dirty="0"/>
              <a:t>C</a:t>
            </a:r>
            <a:r>
              <a:rPr lang="en-US" altLang="zh-TW" sz="4400" cap="none" dirty="0"/>
              <a:t>ifar</a:t>
            </a:r>
            <a:r>
              <a:rPr lang="en-US" altLang="zh-TW" sz="4400" dirty="0"/>
              <a:t>-10</a:t>
            </a:r>
            <a:r>
              <a:rPr lang="zh-TW" altLang="en-US" sz="4400" dirty="0"/>
              <a:t>圖片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C163A9C-1498-4474-9714-E25F3B160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2" b="2030"/>
          <a:stretch/>
        </p:blipFill>
        <p:spPr>
          <a:xfrm>
            <a:off x="1788282" y="1662595"/>
            <a:ext cx="4307718" cy="5103965"/>
          </a:xfr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6A70B44F-2E8D-4858-A0D9-265278B84335}"/>
              </a:ext>
            </a:extLst>
          </p:cNvPr>
          <p:cNvSpPr/>
          <p:nvPr/>
        </p:nvSpPr>
        <p:spPr>
          <a:xfrm>
            <a:off x="6167120" y="2346960"/>
            <a:ext cx="1239520" cy="223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CEEC29B-3A57-4A6C-BCDD-E8BAA6C4B6CC}"/>
              </a:ext>
            </a:extLst>
          </p:cNvPr>
          <p:cNvSpPr txBox="1"/>
          <p:nvPr/>
        </p:nvSpPr>
        <p:spPr>
          <a:xfrm>
            <a:off x="7616475" y="2223254"/>
            <a:ext cx="299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3*(3*3)*32+32=896</a:t>
            </a:r>
            <a:endParaRPr lang="zh-TW" altLang="en-US" sz="2400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E0FD4086-CFC1-4662-90FB-954C4A523163}"/>
              </a:ext>
            </a:extLst>
          </p:cNvPr>
          <p:cNvSpPr/>
          <p:nvPr/>
        </p:nvSpPr>
        <p:spPr>
          <a:xfrm>
            <a:off x="6167120" y="3504603"/>
            <a:ext cx="1239520" cy="223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F4E5A28-4113-4167-903F-4EA3928C0E7D}"/>
              </a:ext>
            </a:extLst>
          </p:cNvPr>
          <p:cNvSpPr txBox="1"/>
          <p:nvPr/>
        </p:nvSpPr>
        <p:spPr>
          <a:xfrm>
            <a:off x="7616474" y="3380897"/>
            <a:ext cx="358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32*(3*3)*64+64=18496</a:t>
            </a:r>
            <a:endParaRPr lang="zh-TW" altLang="en-US" sz="2400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2FD9120F-C7D4-4352-9E95-1BA51CD5CDAB}"/>
              </a:ext>
            </a:extLst>
          </p:cNvPr>
          <p:cNvSpPr/>
          <p:nvPr/>
        </p:nvSpPr>
        <p:spPr>
          <a:xfrm>
            <a:off x="6167120" y="4976315"/>
            <a:ext cx="1239520" cy="223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B0AC739-F77E-45BF-884E-0D78D010CD70}"/>
              </a:ext>
            </a:extLst>
          </p:cNvPr>
          <p:cNvSpPr txBox="1"/>
          <p:nvPr/>
        </p:nvSpPr>
        <p:spPr>
          <a:xfrm>
            <a:off x="7616474" y="4852609"/>
            <a:ext cx="358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4096*512+512=2097664</a:t>
            </a:r>
            <a:endParaRPr lang="zh-TW" altLang="en-US" sz="2400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7223D181-36E3-44B4-9E7A-BF1CE3F03F5D}"/>
              </a:ext>
            </a:extLst>
          </p:cNvPr>
          <p:cNvSpPr/>
          <p:nvPr/>
        </p:nvSpPr>
        <p:spPr>
          <a:xfrm>
            <a:off x="6167120" y="5650912"/>
            <a:ext cx="1239520" cy="223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B3B3209-8ADC-451A-B630-15D93A34E984}"/>
              </a:ext>
            </a:extLst>
          </p:cNvPr>
          <p:cNvSpPr txBox="1"/>
          <p:nvPr/>
        </p:nvSpPr>
        <p:spPr>
          <a:xfrm>
            <a:off x="7616474" y="5527206"/>
            <a:ext cx="358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512*10+10=5130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210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14A23-AF49-494A-8240-016A977A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9-1-2 </a:t>
            </a:r>
            <a:r>
              <a:rPr lang="zh-TW" altLang="en-US" sz="4400" dirty="0"/>
              <a:t>使用</a:t>
            </a:r>
            <a:r>
              <a:rPr lang="en-US" altLang="zh-TW" sz="4400" dirty="0"/>
              <a:t>CNN</a:t>
            </a:r>
            <a:r>
              <a:rPr lang="zh-TW" altLang="en-US" sz="4400" dirty="0"/>
              <a:t>辨識</a:t>
            </a:r>
            <a:r>
              <a:rPr lang="en-US" altLang="zh-TW" sz="4400" dirty="0"/>
              <a:t>C</a:t>
            </a:r>
            <a:r>
              <a:rPr lang="en-US" altLang="zh-TW" sz="4400" cap="none" dirty="0"/>
              <a:t>ifar</a:t>
            </a:r>
            <a:r>
              <a:rPr lang="en-US" altLang="zh-TW" sz="4400" dirty="0"/>
              <a:t>-10</a:t>
            </a:r>
            <a:r>
              <a:rPr lang="zh-TW" altLang="en-US" sz="4400" dirty="0"/>
              <a:t>圖片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EBF246A-EA9F-4BC4-B4AC-F064C1CDE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" t="-263" r="3246" b="263"/>
          <a:stretch/>
        </p:blipFill>
        <p:spPr>
          <a:xfrm>
            <a:off x="1227086" y="2848534"/>
            <a:ext cx="9737827" cy="4009466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0B7A83E-5D5A-4DFF-8502-7BD4A51206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 t="3046"/>
          <a:stretch/>
        </p:blipFill>
        <p:spPr>
          <a:xfrm>
            <a:off x="1185042" y="1789636"/>
            <a:ext cx="9821913" cy="105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1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14A23-AF49-494A-8240-016A977A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9-1-2 </a:t>
            </a:r>
            <a:r>
              <a:rPr lang="zh-TW" altLang="en-US" sz="4400" dirty="0"/>
              <a:t>使用</a:t>
            </a:r>
            <a:r>
              <a:rPr lang="en-US" altLang="zh-TW" sz="4400" dirty="0"/>
              <a:t>CNN</a:t>
            </a:r>
            <a:r>
              <a:rPr lang="zh-TW" altLang="en-US" sz="4400" dirty="0"/>
              <a:t>辨識</a:t>
            </a:r>
            <a:r>
              <a:rPr lang="en-US" altLang="zh-TW" sz="4400" dirty="0"/>
              <a:t>C</a:t>
            </a:r>
            <a:r>
              <a:rPr lang="en-US" altLang="zh-TW" sz="4400" cap="none" dirty="0"/>
              <a:t>ifar</a:t>
            </a:r>
            <a:r>
              <a:rPr lang="en-US" altLang="zh-TW" sz="4400" dirty="0"/>
              <a:t>-10</a:t>
            </a:r>
            <a:r>
              <a:rPr lang="zh-TW" altLang="en-US" sz="4400" dirty="0"/>
              <a:t>圖片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68A2AB5-EE2D-48F4-8FA7-6BE4D77D3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55" y="2093976"/>
            <a:ext cx="6703115" cy="2305304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C63A441-C439-4F0E-ABEC-1EC777431F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" r="7259"/>
          <a:stretch/>
        </p:blipFill>
        <p:spPr>
          <a:xfrm>
            <a:off x="1339452" y="4620254"/>
            <a:ext cx="9672320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6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14A23-AF49-494A-8240-016A977A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9-1-2 </a:t>
            </a:r>
            <a:r>
              <a:rPr lang="zh-TW" altLang="en-US" sz="4400" dirty="0"/>
              <a:t>使用</a:t>
            </a:r>
            <a:r>
              <a:rPr lang="en-US" altLang="zh-TW" sz="4400" dirty="0"/>
              <a:t>CNN</a:t>
            </a:r>
            <a:r>
              <a:rPr lang="zh-TW" altLang="en-US" sz="4400" dirty="0"/>
              <a:t>辨識</a:t>
            </a:r>
            <a:r>
              <a:rPr lang="en-US" altLang="zh-TW" sz="4400" dirty="0"/>
              <a:t>C</a:t>
            </a:r>
            <a:r>
              <a:rPr lang="en-US" altLang="zh-TW" sz="4400" cap="none" dirty="0"/>
              <a:t>ifar</a:t>
            </a:r>
            <a:r>
              <a:rPr lang="en-US" altLang="zh-TW" sz="4400" dirty="0"/>
              <a:t>-10</a:t>
            </a:r>
            <a:r>
              <a:rPr lang="zh-TW" altLang="en-US" sz="4400" dirty="0"/>
              <a:t>圖片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32C3CFD-64E1-4FDA-8038-3673076C6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" r="13520"/>
          <a:stretch/>
        </p:blipFill>
        <p:spPr>
          <a:xfrm>
            <a:off x="805688" y="2771712"/>
            <a:ext cx="5473192" cy="2799067"/>
          </a:xfr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468989F-BF9F-4B0E-9630-B4EC1D8E7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2336178"/>
            <a:ext cx="5095943" cy="36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67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14A23-AF49-494A-8240-016A977A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9-1-2 </a:t>
            </a:r>
            <a:r>
              <a:rPr lang="zh-TW" altLang="en-US" sz="4400" dirty="0"/>
              <a:t>使用</a:t>
            </a:r>
            <a:r>
              <a:rPr lang="en-US" altLang="zh-TW" sz="4400" dirty="0"/>
              <a:t>CNN</a:t>
            </a:r>
            <a:r>
              <a:rPr lang="zh-TW" altLang="en-US" sz="4400" dirty="0"/>
              <a:t>辨識</a:t>
            </a:r>
            <a:r>
              <a:rPr lang="en-US" altLang="zh-TW" sz="4400" dirty="0"/>
              <a:t>C</a:t>
            </a:r>
            <a:r>
              <a:rPr lang="en-US" altLang="zh-TW" sz="4400" cap="none" dirty="0"/>
              <a:t>ifar</a:t>
            </a:r>
            <a:r>
              <a:rPr lang="en-US" altLang="zh-TW" sz="4400" dirty="0"/>
              <a:t>-10</a:t>
            </a:r>
            <a:r>
              <a:rPr lang="zh-TW" altLang="en-US" sz="4400" dirty="0"/>
              <a:t>圖片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233F02-2D67-451B-9EDF-5FA426F02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r="4983" b="5129"/>
          <a:stretch/>
        </p:blipFill>
        <p:spPr>
          <a:xfrm>
            <a:off x="659833" y="2954021"/>
            <a:ext cx="5542412" cy="2434445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BC8AE27-B627-470C-A26E-4572F43CC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60" y="2301266"/>
            <a:ext cx="5273607" cy="37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2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E354F34-7E99-40FC-B854-10BEC66B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9-1</a:t>
            </a:r>
            <a:endParaRPr lang="zh-TW" altLang="en-US" sz="540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894E6D-6234-4658-95F1-94F8B2E1A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實作案例</a:t>
            </a:r>
            <a:r>
              <a:rPr lang="en-US" altLang="zh-TW" sz="2800" dirty="0"/>
              <a:t>:</a:t>
            </a:r>
            <a:r>
              <a:rPr lang="zh-TW" altLang="en-US" sz="2800" dirty="0"/>
              <a:t>辨識</a:t>
            </a:r>
            <a:r>
              <a:rPr lang="en-US" altLang="zh-TW" sz="2800" dirty="0"/>
              <a:t>Cifar-10</a:t>
            </a:r>
            <a:r>
              <a:rPr lang="zh-TW" altLang="en-US" sz="2800" dirty="0"/>
              <a:t>資料集的彩色圖片</a:t>
            </a:r>
          </a:p>
        </p:txBody>
      </p:sp>
    </p:spTree>
    <p:extLst>
      <p:ext uri="{BB962C8B-B14F-4D97-AF65-F5344CB8AC3E}">
        <p14:creationId xmlns:p14="http://schemas.microsoft.com/office/powerpoint/2010/main" val="1198594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F9EF4-1FF8-4FE1-BE72-9292A12F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9-1-3 </a:t>
            </a:r>
            <a:r>
              <a:rPr lang="zh-TW" altLang="en-US" sz="4400" dirty="0"/>
              <a:t>彩色圖片影像辨識的預測結果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D1E3A85-E3DD-464E-8058-6CF7ABB75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"/>
          <a:stretch/>
        </p:blipFill>
        <p:spPr>
          <a:xfrm>
            <a:off x="2726856" y="2543126"/>
            <a:ext cx="6738287" cy="3329354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7832172-7E52-4386-B634-E2D4E2D2B437}"/>
              </a:ext>
            </a:extLst>
          </p:cNvPr>
          <p:cNvSpPr/>
          <p:nvPr/>
        </p:nvSpPr>
        <p:spPr>
          <a:xfrm>
            <a:off x="3342640" y="4263136"/>
            <a:ext cx="5974080" cy="400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541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F9EF4-1FF8-4FE1-BE72-9292A12F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9-1-3 </a:t>
            </a:r>
            <a:r>
              <a:rPr lang="zh-TW" altLang="en-US" sz="4400" dirty="0"/>
              <a:t>彩色圖片影像辨識的預測結果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D624240-7E97-4F2D-9466-E1C1430EB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"/>
          <a:stretch/>
        </p:blipFill>
        <p:spPr>
          <a:xfrm>
            <a:off x="2750312" y="1781150"/>
            <a:ext cx="6271584" cy="3898979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658790C-EA0B-40C8-B411-5A9EC6019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01" y="5811083"/>
            <a:ext cx="6623205" cy="65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5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F9EF4-1FF8-4FE1-BE72-9292A12F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9-1-3 </a:t>
            </a:r>
            <a:r>
              <a:rPr lang="zh-TW" altLang="en-US" sz="4400" dirty="0"/>
              <a:t>彩色圖片影像辨識的預測結果</a:t>
            </a:r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998D6524-2092-43CA-9986-6656ADAFD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/>
          <a:stretch/>
        </p:blipFill>
        <p:spPr>
          <a:xfrm>
            <a:off x="2200267" y="2504392"/>
            <a:ext cx="7791466" cy="3114088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0D0A35C-1F07-4782-B0C7-DD25ECFCA92C}"/>
              </a:ext>
            </a:extLst>
          </p:cNvPr>
          <p:cNvSpPr/>
          <p:nvPr/>
        </p:nvSpPr>
        <p:spPr>
          <a:xfrm>
            <a:off x="2733040" y="3129280"/>
            <a:ext cx="4287520" cy="579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54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F9EF4-1FF8-4FE1-BE72-9292A12F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9-1-3 </a:t>
            </a:r>
            <a:r>
              <a:rPr lang="zh-TW" altLang="en-US" sz="4400" dirty="0"/>
              <a:t>彩色圖片影像辨識的預測結果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12F89D3-AAE1-43D9-A2E2-6B0135D31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3"/>
          <a:stretch/>
        </p:blipFill>
        <p:spPr>
          <a:xfrm>
            <a:off x="346865" y="2834640"/>
            <a:ext cx="5749135" cy="2936240"/>
          </a:xfr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4E7814C-CD7D-43B4-B4E9-7D3DE2416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69116"/>
              </p:ext>
            </p:extLst>
          </p:nvPr>
        </p:nvGraphicFramePr>
        <p:xfrm>
          <a:off x="6500974" y="3159760"/>
          <a:ext cx="534416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560">
                  <a:extLst>
                    <a:ext uri="{9D8B030D-6E8A-4147-A177-3AD203B41FA5}">
                      <a16:colId xmlns:a16="http://schemas.microsoft.com/office/drawing/2014/main" val="1931792503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463576345"/>
                    </a:ext>
                  </a:extLst>
                </a:gridCol>
                <a:gridCol w="962035">
                  <a:extLst>
                    <a:ext uri="{9D8B030D-6E8A-4147-A177-3AD203B41FA5}">
                      <a16:colId xmlns:a16="http://schemas.microsoft.com/office/drawing/2014/main" val="3394119598"/>
                    </a:ext>
                  </a:extLst>
                </a:gridCol>
                <a:gridCol w="1374766">
                  <a:extLst>
                    <a:ext uri="{9D8B030D-6E8A-4147-A177-3AD203B41FA5}">
                      <a16:colId xmlns:a16="http://schemas.microsoft.com/office/drawing/2014/main" val="127970696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zh-TW" altLang="en-US" dirty="0"/>
                        <a:t>標籤值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圖片類別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標籤值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圖片類別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12513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飛機 </a:t>
                      </a:r>
                      <a:r>
                        <a:rPr lang="en-US" altLang="zh-TW" dirty="0"/>
                        <a:t>(airplane)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狗 </a:t>
                      </a:r>
                      <a:r>
                        <a:rPr lang="en-US" altLang="zh-TW" dirty="0"/>
                        <a:t>(dog)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13737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汽車 </a:t>
                      </a:r>
                      <a:r>
                        <a:rPr lang="en-US" altLang="zh-TW" dirty="0"/>
                        <a:t>(automobile)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青蛙 </a:t>
                      </a:r>
                      <a:r>
                        <a:rPr lang="en-US" altLang="zh-TW" dirty="0"/>
                        <a:t>(frog)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95842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鳥 </a:t>
                      </a:r>
                      <a:r>
                        <a:rPr lang="en-US" altLang="zh-TW" dirty="0"/>
                        <a:t>(bird)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馬 </a:t>
                      </a:r>
                      <a:r>
                        <a:rPr lang="en-US" altLang="zh-TW" dirty="0"/>
                        <a:t>(horse)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36692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貓 </a:t>
                      </a:r>
                      <a:r>
                        <a:rPr lang="en-US" altLang="zh-TW" dirty="0"/>
                        <a:t>(cat)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船 </a:t>
                      </a:r>
                      <a:r>
                        <a:rPr lang="en-US" altLang="zh-TW" dirty="0"/>
                        <a:t>(ship)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61334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鹿 </a:t>
                      </a:r>
                      <a:r>
                        <a:rPr lang="en-US" altLang="zh-TW" dirty="0"/>
                        <a:t>(deer)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卡車 </a:t>
                      </a:r>
                      <a:r>
                        <a:rPr lang="en-US" altLang="zh-TW" dirty="0"/>
                        <a:t>(truck)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50554"/>
                  </a:ext>
                </a:extLst>
              </a:tr>
            </a:tbl>
          </a:graphicData>
        </a:graphic>
      </p:graphicFrame>
      <p:sp>
        <p:nvSpPr>
          <p:cNvPr id="10" name="橢圓 9">
            <a:extLst>
              <a:ext uri="{FF2B5EF4-FFF2-40B4-BE49-F238E27FC236}">
                <a16:creationId xmlns:a16="http://schemas.microsoft.com/office/drawing/2014/main" id="{ACC1F784-5255-429A-854B-D4D2E810CD32}"/>
              </a:ext>
            </a:extLst>
          </p:cNvPr>
          <p:cNvSpPr/>
          <p:nvPr/>
        </p:nvSpPr>
        <p:spPr>
          <a:xfrm>
            <a:off x="3180080" y="3789680"/>
            <a:ext cx="416560" cy="2235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5400852-9452-4E2C-8F93-4E17924BCAF0}"/>
              </a:ext>
            </a:extLst>
          </p:cNvPr>
          <p:cNvSpPr/>
          <p:nvPr/>
        </p:nvSpPr>
        <p:spPr>
          <a:xfrm>
            <a:off x="3708400" y="3789680"/>
            <a:ext cx="416560" cy="2235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BF6ACF6-4200-40E8-A1D1-0027EDC7D3C7}"/>
              </a:ext>
            </a:extLst>
          </p:cNvPr>
          <p:cNvSpPr/>
          <p:nvPr/>
        </p:nvSpPr>
        <p:spPr>
          <a:xfrm>
            <a:off x="1280160" y="3789680"/>
            <a:ext cx="416560" cy="2235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5399188-12AA-4A12-89F9-FCAF6C9C6BB0}"/>
              </a:ext>
            </a:extLst>
          </p:cNvPr>
          <p:cNvSpPr/>
          <p:nvPr/>
        </p:nvSpPr>
        <p:spPr>
          <a:xfrm>
            <a:off x="5651636" y="3566160"/>
            <a:ext cx="416560" cy="2235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0A9F87-7B7A-48C3-A52A-356D1F9F0526}"/>
              </a:ext>
            </a:extLst>
          </p:cNvPr>
          <p:cNvSpPr/>
          <p:nvPr/>
        </p:nvSpPr>
        <p:spPr>
          <a:xfrm>
            <a:off x="1747520" y="5491263"/>
            <a:ext cx="416560" cy="2235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D34C7AAD-6B03-4426-A157-3B1FBE108A2C}"/>
              </a:ext>
            </a:extLst>
          </p:cNvPr>
          <p:cNvSpPr/>
          <p:nvPr/>
        </p:nvSpPr>
        <p:spPr>
          <a:xfrm>
            <a:off x="1280160" y="5257583"/>
            <a:ext cx="416560" cy="2235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9121239-28A9-4327-964C-4874AEFCDA97}"/>
              </a:ext>
            </a:extLst>
          </p:cNvPr>
          <p:cNvSpPr/>
          <p:nvPr/>
        </p:nvSpPr>
        <p:spPr>
          <a:xfrm>
            <a:off x="2682240" y="4507930"/>
            <a:ext cx="416560" cy="2459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8D81BF1-1D43-4F7F-9CE4-4ED3E68470B9}"/>
              </a:ext>
            </a:extLst>
          </p:cNvPr>
          <p:cNvSpPr/>
          <p:nvPr/>
        </p:nvSpPr>
        <p:spPr>
          <a:xfrm rot="1594193">
            <a:off x="955288" y="4383887"/>
            <a:ext cx="5361911" cy="2634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08D5492-E129-4053-B2C0-F9A4BD625B4A}"/>
              </a:ext>
            </a:extLst>
          </p:cNvPr>
          <p:cNvCxnSpPr>
            <a:cxnSpLocks/>
          </p:cNvCxnSpPr>
          <p:nvPr/>
        </p:nvCxnSpPr>
        <p:spPr>
          <a:xfrm>
            <a:off x="1336040" y="3349876"/>
            <a:ext cx="4643120" cy="2311183"/>
          </a:xfrm>
          <a:prstGeom prst="line">
            <a:avLst/>
          </a:prstGeom>
          <a:ln w="117475" cap="rnd" cmpd="sng"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38CA0A62-F409-4B9D-A559-D3647796C72A}"/>
              </a:ext>
            </a:extLst>
          </p:cNvPr>
          <p:cNvSpPr/>
          <p:nvPr/>
        </p:nvSpPr>
        <p:spPr>
          <a:xfrm>
            <a:off x="3708400" y="5013743"/>
            <a:ext cx="416560" cy="2235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26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7" grpId="0" animBg="1"/>
      <p:bldP spid="27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F9EF4-1FF8-4FE1-BE72-9292A12F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9-1-3 </a:t>
            </a:r>
            <a:r>
              <a:rPr lang="zh-TW" altLang="en-US" sz="4400" dirty="0"/>
              <a:t>彩色圖片影像辨識的預測結果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B7406C3-AAB2-41AE-9AFB-DBD77171E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"/>
          <a:stretch/>
        </p:blipFill>
        <p:spPr>
          <a:xfrm>
            <a:off x="3352800" y="1673860"/>
            <a:ext cx="5486400" cy="5089604"/>
          </a:xfrm>
        </p:spPr>
      </p:pic>
    </p:spTree>
    <p:extLst>
      <p:ext uri="{BB962C8B-B14F-4D97-AF65-F5344CB8AC3E}">
        <p14:creationId xmlns:p14="http://schemas.microsoft.com/office/powerpoint/2010/main" val="2254239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F9EF4-1FF8-4FE1-BE72-9292A12F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9-1-3 </a:t>
            </a:r>
            <a:r>
              <a:rPr lang="zh-TW" altLang="en-US" sz="4400" dirty="0"/>
              <a:t>彩色圖片影像辨識的預測結果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A07F3EB-CCF4-4664-AD29-5896346D5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/>
          <a:stretch/>
        </p:blipFill>
        <p:spPr>
          <a:xfrm>
            <a:off x="2570480" y="2093976"/>
            <a:ext cx="7108540" cy="4042848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ABED04F-3EB6-4937-8034-493D798D8BA5}"/>
              </a:ext>
            </a:extLst>
          </p:cNvPr>
          <p:cNvSpPr/>
          <p:nvPr/>
        </p:nvSpPr>
        <p:spPr>
          <a:xfrm>
            <a:off x="3119120" y="4206240"/>
            <a:ext cx="4734560" cy="50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481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F9EF4-1FF8-4FE1-BE72-9292A12F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9-1-3 </a:t>
            </a:r>
            <a:r>
              <a:rPr lang="zh-TW" altLang="en-US" sz="4400" dirty="0"/>
              <a:t>彩色圖片影像辨識的預測結果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0B953A3-804A-4071-A58E-591D78F60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19" y="2279776"/>
            <a:ext cx="5814761" cy="4093592"/>
          </a:xfrm>
        </p:spPr>
      </p:pic>
    </p:spTree>
    <p:extLst>
      <p:ext uri="{BB962C8B-B14F-4D97-AF65-F5344CB8AC3E}">
        <p14:creationId xmlns:p14="http://schemas.microsoft.com/office/powerpoint/2010/main" val="4153275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F9EF4-1FF8-4FE1-BE72-9292A12F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9-1-3 </a:t>
            </a:r>
            <a:r>
              <a:rPr lang="zh-TW" altLang="en-US" sz="4400" dirty="0"/>
              <a:t>彩色圖片影像辨識的預測結果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D51B30B-0786-43E9-AD16-8E7C65363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"/>
          <a:stretch/>
        </p:blipFill>
        <p:spPr>
          <a:xfrm>
            <a:off x="2946400" y="2093976"/>
            <a:ext cx="6299200" cy="4673381"/>
          </a:xfrm>
        </p:spPr>
      </p:pic>
    </p:spTree>
    <p:extLst>
      <p:ext uri="{BB962C8B-B14F-4D97-AF65-F5344CB8AC3E}">
        <p14:creationId xmlns:p14="http://schemas.microsoft.com/office/powerpoint/2010/main" val="590804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F9EF4-1FF8-4FE1-BE72-9292A12F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9-1-3 </a:t>
            </a:r>
            <a:r>
              <a:rPr lang="zh-TW" altLang="en-US" sz="4400" dirty="0"/>
              <a:t>彩色圖片影像辨識的預測結果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7605D2D-E1D7-4020-BFAD-CEEBE0F4E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r="12151"/>
          <a:stretch/>
        </p:blipFill>
        <p:spPr>
          <a:xfrm>
            <a:off x="1063752" y="2093976"/>
            <a:ext cx="5712968" cy="4062814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A32F5D2-89EC-436E-A0B1-F6DBB91A179E}"/>
              </a:ext>
            </a:extLst>
          </p:cNvPr>
          <p:cNvSpPr/>
          <p:nvPr/>
        </p:nvSpPr>
        <p:spPr>
          <a:xfrm>
            <a:off x="1524000" y="2788920"/>
            <a:ext cx="4429760" cy="944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6ED87E5-D77A-4D8C-A410-FC05523F3B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53"/>
          <a:stretch/>
        </p:blipFill>
        <p:spPr>
          <a:xfrm>
            <a:off x="7236968" y="2977982"/>
            <a:ext cx="3575351" cy="229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42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F9EF4-1FF8-4FE1-BE72-9292A12F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9-1-3 </a:t>
            </a:r>
            <a:r>
              <a:rPr lang="zh-TW" altLang="en-US" sz="4400" dirty="0"/>
              <a:t>彩色圖片影像辨識的預測結果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5A36F2C-43ED-461F-94F7-40C4D1244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79" y="2690442"/>
            <a:ext cx="7611041" cy="3019956"/>
          </a:xfrm>
        </p:spPr>
      </p:pic>
    </p:spTree>
    <p:extLst>
      <p:ext uri="{BB962C8B-B14F-4D97-AF65-F5344CB8AC3E}">
        <p14:creationId xmlns:p14="http://schemas.microsoft.com/office/powerpoint/2010/main" val="405411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78F04-899A-40C6-8F97-1E9B4BF8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9-1-1</a:t>
            </a:r>
            <a:r>
              <a:rPr lang="zh-TW" altLang="en-US" sz="4400" dirty="0"/>
              <a:t> 認識</a:t>
            </a:r>
            <a:r>
              <a:rPr lang="en-US" altLang="zh-TW" sz="4400" dirty="0"/>
              <a:t>Cifar-10</a:t>
            </a:r>
            <a:r>
              <a:rPr lang="zh-TW" altLang="en-US" sz="4400" dirty="0"/>
              <a:t>彩色圖片資料集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F0A7D2F-F4DD-417B-9610-18F861C93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" t="44944" r="17094" b="1"/>
          <a:stretch/>
        </p:blipFill>
        <p:spPr>
          <a:xfrm>
            <a:off x="2958495" y="2093976"/>
            <a:ext cx="6275009" cy="4267200"/>
          </a:xfrm>
        </p:spPr>
      </p:pic>
    </p:spTree>
    <p:extLst>
      <p:ext uri="{BB962C8B-B14F-4D97-AF65-F5344CB8AC3E}">
        <p14:creationId xmlns:p14="http://schemas.microsoft.com/office/powerpoint/2010/main" val="4230435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F9EF4-1FF8-4FE1-BE72-9292A12F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9-1-3 </a:t>
            </a:r>
            <a:r>
              <a:rPr lang="zh-TW" altLang="en-US" sz="4400" dirty="0"/>
              <a:t>彩色圖片影像辨識的預測結果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B11FBA5B-AC6D-4579-9D48-2AA871A3F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71" y="2238313"/>
            <a:ext cx="5873658" cy="4135055"/>
          </a:xfrm>
        </p:spPr>
      </p:pic>
    </p:spTree>
    <p:extLst>
      <p:ext uri="{BB962C8B-B14F-4D97-AF65-F5344CB8AC3E}">
        <p14:creationId xmlns:p14="http://schemas.microsoft.com/office/powerpoint/2010/main" val="1449076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D5A5D-4448-4235-8172-7C976D6C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9-2</a:t>
            </a:r>
            <a:endParaRPr lang="zh-TW" altLang="en-US" sz="54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232330-5D20-4F0D-BE5E-B7288CFC0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實作案例</a:t>
            </a:r>
            <a:r>
              <a:rPr lang="en-US" altLang="zh-TW" sz="2800" dirty="0"/>
              <a:t>:</a:t>
            </a:r>
            <a:r>
              <a:rPr lang="zh-TW" altLang="en-US" sz="2800" dirty="0"/>
              <a:t>使用自編碼器去除圖片雜訊</a:t>
            </a:r>
          </a:p>
        </p:txBody>
      </p:sp>
    </p:spTree>
    <p:extLst>
      <p:ext uri="{BB962C8B-B14F-4D97-AF65-F5344CB8AC3E}">
        <p14:creationId xmlns:p14="http://schemas.microsoft.com/office/powerpoint/2010/main" val="106968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C72F4DBC-E5E0-44F6-9C9D-71BAFA30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只適用特定資料</a:t>
            </a:r>
            <a:endParaRPr lang="en-US" altLang="zh-TW" sz="2400" dirty="0"/>
          </a:p>
          <a:p>
            <a:r>
              <a:rPr lang="zh-TW" altLang="en-US" sz="2400" dirty="0"/>
              <a:t>資料損失</a:t>
            </a:r>
            <a:endParaRPr lang="en-US" altLang="zh-TW" sz="2400" dirty="0"/>
          </a:p>
          <a:p>
            <a:r>
              <a:rPr lang="zh-TW" altLang="en-US" sz="2400" dirty="0"/>
              <a:t>非監督式學習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3087A4B-7A5D-493D-8A67-DAD7A2A5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9-2-1 </a:t>
            </a:r>
            <a:r>
              <a:rPr lang="zh-TW" altLang="en-US" sz="4400" dirty="0"/>
              <a:t>認識自編碼器</a:t>
            </a:r>
            <a:r>
              <a:rPr lang="en-US" altLang="zh-TW" sz="4400" dirty="0"/>
              <a:t>(AE)</a:t>
            </a:r>
            <a:endParaRPr lang="zh-TW" altLang="en-US" sz="4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718F7D8-6AEA-418C-B373-939CBDFFD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" t="35915" r="90962" b="35923"/>
          <a:stretch/>
        </p:blipFill>
        <p:spPr>
          <a:xfrm>
            <a:off x="5537845" y="4002669"/>
            <a:ext cx="1104910" cy="110243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C57BF6A-D114-4AF4-9542-4FE20B6EA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" t="69761" r="90948" b="2365"/>
          <a:stretch/>
        </p:blipFill>
        <p:spPr>
          <a:xfrm>
            <a:off x="9777880" y="3870411"/>
            <a:ext cx="1362005" cy="134473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5B01681-E5D1-48DB-86C0-FEEAABFDEDCF}"/>
              </a:ext>
            </a:extLst>
          </p:cNvPr>
          <p:cNvSpPr txBox="1"/>
          <p:nvPr/>
        </p:nvSpPr>
        <p:spPr>
          <a:xfrm>
            <a:off x="3381626" y="3957553"/>
            <a:ext cx="1590997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TW" b="1" dirty="0"/>
          </a:p>
          <a:p>
            <a:pPr algn="ctr"/>
            <a:r>
              <a:rPr lang="zh-TW" altLang="en-US" b="1" dirty="0"/>
              <a:t>編碼器</a:t>
            </a:r>
            <a:endParaRPr lang="en-US" altLang="zh-TW" b="1" dirty="0"/>
          </a:p>
          <a:p>
            <a:pPr algn="ctr"/>
            <a:r>
              <a:rPr lang="en-US" altLang="zh-TW" b="1" dirty="0"/>
              <a:t>(Encoder)</a:t>
            </a:r>
            <a:endParaRPr lang="en-US" altLang="zh-TW" sz="700" b="1" dirty="0"/>
          </a:p>
          <a:p>
            <a:pPr algn="ctr"/>
            <a:endParaRPr lang="en-US" altLang="zh-TW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E2F1033-4366-4B4F-A080-2530054CA6C6}"/>
              </a:ext>
            </a:extLst>
          </p:cNvPr>
          <p:cNvSpPr txBox="1"/>
          <p:nvPr/>
        </p:nvSpPr>
        <p:spPr>
          <a:xfrm>
            <a:off x="7215762" y="3942613"/>
            <a:ext cx="1590997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TW" b="1" dirty="0"/>
          </a:p>
          <a:p>
            <a:pPr algn="ctr"/>
            <a:r>
              <a:rPr lang="zh-TW" altLang="en-US" b="1" dirty="0"/>
              <a:t>解碼器</a:t>
            </a:r>
            <a:endParaRPr lang="en-US" altLang="zh-TW" b="1" dirty="0"/>
          </a:p>
          <a:p>
            <a:pPr algn="ctr"/>
            <a:r>
              <a:rPr lang="en-US" altLang="zh-TW" b="1" dirty="0"/>
              <a:t>(Decoder)</a:t>
            </a:r>
            <a:endParaRPr lang="en-US" altLang="zh-TW" sz="700" b="1" dirty="0"/>
          </a:p>
          <a:p>
            <a:pPr algn="ctr"/>
            <a:endParaRPr lang="en-US" altLang="zh-TW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4624CD-89F8-4718-88F6-21F6204E7972}"/>
              </a:ext>
            </a:extLst>
          </p:cNvPr>
          <p:cNvSpPr txBox="1"/>
          <p:nvPr/>
        </p:nvSpPr>
        <p:spPr>
          <a:xfrm>
            <a:off x="1069847" y="5244600"/>
            <a:ext cx="1362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原始圖片</a:t>
            </a:r>
            <a:endParaRPr lang="en-US" altLang="zh-TW" sz="2000" dirty="0"/>
          </a:p>
          <a:p>
            <a:pPr algn="ctr"/>
            <a:r>
              <a:rPr lang="en-US" altLang="zh-TW" sz="2000" dirty="0"/>
              <a:t>(28×28)</a:t>
            </a:r>
            <a:endParaRPr lang="zh-TW" altLang="en-US" sz="2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D87CD1-C8F4-429C-86EC-577C1523EA9A}"/>
              </a:ext>
            </a:extLst>
          </p:cNvPr>
          <p:cNvSpPr txBox="1"/>
          <p:nvPr/>
        </p:nvSpPr>
        <p:spPr>
          <a:xfrm>
            <a:off x="9760145" y="5242268"/>
            <a:ext cx="1362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還原圖片</a:t>
            </a:r>
            <a:endParaRPr lang="en-US" altLang="zh-TW" sz="2000" dirty="0"/>
          </a:p>
          <a:p>
            <a:pPr algn="ctr"/>
            <a:r>
              <a:rPr lang="en-US" altLang="zh-TW" sz="2000" dirty="0"/>
              <a:t>(28×28)</a:t>
            </a:r>
            <a:endParaRPr lang="zh-TW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0B688A-129D-4D37-A57C-036C4251E480}"/>
              </a:ext>
            </a:extLst>
          </p:cNvPr>
          <p:cNvSpPr txBox="1"/>
          <p:nvPr/>
        </p:nvSpPr>
        <p:spPr>
          <a:xfrm>
            <a:off x="5418044" y="5242268"/>
            <a:ext cx="1362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壓縮圖片</a:t>
            </a:r>
            <a:endParaRPr lang="en-US" altLang="zh-TW" sz="2000" dirty="0"/>
          </a:p>
          <a:p>
            <a:pPr algn="ctr"/>
            <a:r>
              <a:rPr lang="en-US" altLang="zh-TW" sz="2000" dirty="0"/>
              <a:t>(6×6)</a:t>
            </a:r>
            <a:endParaRPr lang="zh-TW" altLang="en-US" sz="2000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A1587939-98DD-4FFB-B2DD-C84E4FF7A15A}"/>
              </a:ext>
            </a:extLst>
          </p:cNvPr>
          <p:cNvSpPr/>
          <p:nvPr/>
        </p:nvSpPr>
        <p:spPr>
          <a:xfrm>
            <a:off x="2414119" y="4445299"/>
            <a:ext cx="954000" cy="24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EDCD4A77-9D7B-4AB3-8628-BC2E4DF0BDEB}"/>
              </a:ext>
            </a:extLst>
          </p:cNvPr>
          <p:cNvSpPr/>
          <p:nvPr/>
        </p:nvSpPr>
        <p:spPr>
          <a:xfrm>
            <a:off x="8806759" y="4434170"/>
            <a:ext cx="953386" cy="2429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7EADE9ED-4225-4E0D-A2FA-34A9BD7A0934}"/>
              </a:ext>
            </a:extLst>
          </p:cNvPr>
          <p:cNvSpPr/>
          <p:nvPr/>
        </p:nvSpPr>
        <p:spPr>
          <a:xfrm>
            <a:off x="6642136" y="4430644"/>
            <a:ext cx="574191" cy="2464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840DD32E-2562-4C45-A436-3A8C3FB28543}"/>
              </a:ext>
            </a:extLst>
          </p:cNvPr>
          <p:cNvSpPr/>
          <p:nvPr/>
        </p:nvSpPr>
        <p:spPr>
          <a:xfrm>
            <a:off x="4974432" y="4430644"/>
            <a:ext cx="574191" cy="2464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內容版面配置區 6">
            <a:extLst>
              <a:ext uri="{FF2B5EF4-FFF2-40B4-BE49-F238E27FC236}">
                <a16:creationId xmlns:a16="http://schemas.microsoft.com/office/drawing/2014/main" id="{84A55B25-E250-40C6-A619-E5F9870D2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" t="2049" r="90997" b="70011"/>
          <a:stretch/>
        </p:blipFill>
        <p:spPr>
          <a:xfrm>
            <a:off x="1052115" y="3890987"/>
            <a:ext cx="1362005" cy="135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65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AAA7B-2E43-4831-9433-CD052803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9-2-2 </a:t>
            </a:r>
            <a:r>
              <a:rPr lang="en-US" altLang="zh-TW" sz="4400" dirty="0" err="1"/>
              <a:t>K</a:t>
            </a:r>
            <a:r>
              <a:rPr lang="en-US" altLang="zh-TW" sz="4400" cap="none" dirty="0" err="1"/>
              <a:t>eras</a:t>
            </a:r>
            <a:r>
              <a:rPr lang="zh-TW" altLang="en-US" sz="4400" dirty="0"/>
              <a:t>的</a:t>
            </a:r>
            <a:r>
              <a:rPr lang="en-US" altLang="zh-TW" sz="4400" dirty="0"/>
              <a:t>f</a:t>
            </a:r>
            <a:r>
              <a:rPr lang="en-US" altLang="zh-TW" sz="4400" cap="none" dirty="0"/>
              <a:t>unctional</a:t>
            </a:r>
            <a:r>
              <a:rPr lang="zh-TW" altLang="en-US" sz="4400" dirty="0"/>
              <a:t> </a:t>
            </a:r>
            <a:r>
              <a:rPr lang="en-US" altLang="zh-TW" sz="4400" dirty="0" err="1"/>
              <a:t>api</a:t>
            </a:r>
            <a:endParaRPr lang="zh-TW" altLang="en-US" sz="4400" dirty="0"/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A767316F-B879-41D7-BFE8-1A33C12C8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" r="-1"/>
          <a:stretch/>
        </p:blipFill>
        <p:spPr>
          <a:xfrm>
            <a:off x="1421049" y="1649118"/>
            <a:ext cx="4248232" cy="5040737"/>
          </a:xfr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AAE26D1-6479-4729-8065-9E36C861C6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" r="-1"/>
          <a:stretch/>
        </p:blipFill>
        <p:spPr>
          <a:xfrm>
            <a:off x="6522720" y="1649118"/>
            <a:ext cx="4378960" cy="5014699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91678C9-0EFA-4354-A112-B9E8FB314038}"/>
              </a:ext>
            </a:extLst>
          </p:cNvPr>
          <p:cNvSpPr/>
          <p:nvPr/>
        </p:nvSpPr>
        <p:spPr>
          <a:xfrm>
            <a:off x="1788160" y="4003040"/>
            <a:ext cx="3281680" cy="1076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CF697FC-5878-4990-A4D9-91E69EA47600}"/>
              </a:ext>
            </a:extLst>
          </p:cNvPr>
          <p:cNvSpPr/>
          <p:nvPr/>
        </p:nvSpPr>
        <p:spPr>
          <a:xfrm>
            <a:off x="6868160" y="4079240"/>
            <a:ext cx="3902791" cy="904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B59509-9289-4E54-B008-6A46DF97D99A}"/>
              </a:ext>
            </a:extLst>
          </p:cNvPr>
          <p:cNvSpPr/>
          <p:nvPr/>
        </p:nvSpPr>
        <p:spPr>
          <a:xfrm>
            <a:off x="1788160" y="2105163"/>
            <a:ext cx="2509520" cy="3738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0E4814-FCB4-489A-AD55-BE0841ED2F0B}"/>
              </a:ext>
            </a:extLst>
          </p:cNvPr>
          <p:cNvSpPr/>
          <p:nvPr/>
        </p:nvSpPr>
        <p:spPr>
          <a:xfrm>
            <a:off x="6868160" y="2115323"/>
            <a:ext cx="2509520" cy="3738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17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8F636234-DA08-4C0B-BF41-EFABEC135D0F}"/>
              </a:ext>
            </a:extLst>
          </p:cNvPr>
          <p:cNvSpPr/>
          <p:nvPr/>
        </p:nvSpPr>
        <p:spPr>
          <a:xfrm>
            <a:off x="9399396" y="5560236"/>
            <a:ext cx="367708" cy="31699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248AB00-43DA-48EB-8004-8512EAC1B769}"/>
              </a:ext>
            </a:extLst>
          </p:cNvPr>
          <p:cNvSpPr/>
          <p:nvPr/>
        </p:nvSpPr>
        <p:spPr>
          <a:xfrm>
            <a:off x="5509263" y="5560236"/>
            <a:ext cx="367708" cy="31699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29B248B-DEAD-4D7B-9849-1032C338FCD3}"/>
              </a:ext>
            </a:extLst>
          </p:cNvPr>
          <p:cNvSpPr txBox="1"/>
          <p:nvPr/>
        </p:nvSpPr>
        <p:spPr>
          <a:xfrm>
            <a:off x="2481580" y="5560236"/>
            <a:ext cx="722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Step1:</a:t>
            </a:r>
            <a:r>
              <a:rPr lang="zh-TW" altLang="en-US" dirty="0"/>
              <a:t>建立輸入層的</a:t>
            </a:r>
            <a:r>
              <a:rPr lang="en-US" altLang="zh-TW" dirty="0"/>
              <a:t>Input</a:t>
            </a:r>
            <a:r>
              <a:rPr lang="zh-TW" altLang="en-US" dirty="0"/>
              <a:t>層     </a:t>
            </a:r>
            <a:r>
              <a:rPr lang="en-US" altLang="zh-TW" dirty="0"/>
              <a:t>!   Sequential</a:t>
            </a:r>
            <a:r>
              <a:rPr lang="zh-TW" altLang="en-US" dirty="0"/>
              <a:t>模型不需要建立</a:t>
            </a:r>
            <a:r>
              <a:rPr lang="en-US" altLang="zh-TW" dirty="0"/>
              <a:t>Input</a:t>
            </a:r>
            <a:r>
              <a:rPr lang="zh-TW" altLang="en-US" dirty="0"/>
              <a:t>層   </a:t>
            </a:r>
            <a:r>
              <a:rPr lang="en-US" altLang="zh-TW" dirty="0"/>
              <a:t>!</a:t>
            </a:r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A767316F-B879-41D7-BFE8-1A33C12C8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" t="47303" r="14512" b="32002"/>
          <a:stretch/>
        </p:blipFill>
        <p:spPr>
          <a:xfrm>
            <a:off x="1496605" y="2559306"/>
            <a:ext cx="9198790" cy="2645261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9AAA7B-2E43-4831-9433-CD052803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9-2-2 </a:t>
            </a:r>
            <a:r>
              <a:rPr lang="en-US" altLang="zh-TW" sz="4400" dirty="0" err="1"/>
              <a:t>K</a:t>
            </a:r>
            <a:r>
              <a:rPr lang="en-US" altLang="zh-TW" sz="4400" cap="none" dirty="0" err="1"/>
              <a:t>eras</a:t>
            </a:r>
            <a:r>
              <a:rPr lang="zh-TW" altLang="en-US" sz="4400" dirty="0"/>
              <a:t>的</a:t>
            </a:r>
            <a:r>
              <a:rPr lang="en-US" altLang="zh-TW" sz="4400" dirty="0"/>
              <a:t>f</a:t>
            </a:r>
            <a:r>
              <a:rPr lang="en-US" altLang="zh-TW" sz="4400" cap="none" dirty="0"/>
              <a:t>unctional</a:t>
            </a:r>
            <a:r>
              <a:rPr lang="zh-TW" altLang="en-US" sz="4400" dirty="0"/>
              <a:t> </a:t>
            </a:r>
            <a:r>
              <a:rPr lang="en-US" altLang="zh-TW" sz="4400" dirty="0" err="1"/>
              <a:t>api</a:t>
            </a:r>
            <a:endParaRPr lang="zh-TW" altLang="en-US" sz="4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8F22BD-DA3C-4262-AF87-A39C5F48D7EA}"/>
              </a:ext>
            </a:extLst>
          </p:cNvPr>
          <p:cNvSpPr/>
          <p:nvPr/>
        </p:nvSpPr>
        <p:spPr>
          <a:xfrm>
            <a:off x="2540000" y="2987041"/>
            <a:ext cx="4307840" cy="441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769FF1F-BFAF-41F5-AFA0-4BF7FB1CE25F}"/>
              </a:ext>
            </a:extLst>
          </p:cNvPr>
          <p:cNvGrpSpPr/>
          <p:nvPr/>
        </p:nvGrpSpPr>
        <p:grpSpPr>
          <a:xfrm>
            <a:off x="5902371" y="484632"/>
            <a:ext cx="7043948" cy="1609343"/>
            <a:chOff x="1730151" y="3128677"/>
            <a:chExt cx="8791117" cy="2157033"/>
          </a:xfrm>
        </p:grpSpPr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62DB9DE-5327-4C79-9659-D00FA2925E25}"/>
                </a:ext>
              </a:extLst>
            </p:cNvPr>
            <p:cNvSpPr txBox="1"/>
            <p:nvPr/>
          </p:nvSpPr>
          <p:spPr>
            <a:xfrm>
              <a:off x="1730151" y="3904951"/>
              <a:ext cx="2254052" cy="40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600" dirty="0"/>
                <a:t>輸入資料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F5630BA-CDAE-46A6-B143-3306C6AE8DEE}"/>
                </a:ext>
              </a:extLst>
            </p:cNvPr>
            <p:cNvSpPr txBox="1"/>
            <p:nvPr/>
          </p:nvSpPr>
          <p:spPr>
            <a:xfrm>
              <a:off x="4384604" y="3129280"/>
              <a:ext cx="504444" cy="214695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zh-TW" sz="1600" dirty="0"/>
            </a:p>
            <a:p>
              <a:pPr algn="ctr"/>
              <a:r>
                <a:rPr lang="zh-TW" altLang="en-US" sz="1600" dirty="0"/>
                <a:t>輸入層</a:t>
              </a:r>
              <a:endParaRPr lang="en-US" altLang="zh-TW" sz="1600" dirty="0"/>
            </a:p>
            <a:p>
              <a:pPr algn="ctr"/>
              <a:endParaRPr lang="en-US" altLang="zh-TW" sz="1600" dirty="0"/>
            </a:p>
            <a:p>
              <a:pPr algn="ctr"/>
              <a:r>
                <a:rPr lang="en-US" altLang="zh-TW" sz="1600" dirty="0"/>
                <a:t>8</a:t>
              </a:r>
            </a:p>
            <a:p>
              <a:pPr algn="ctr"/>
              <a:endParaRPr lang="en-US" altLang="zh-TW" sz="1600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58C74654-4A4B-47E6-8072-D04E5AA50544}"/>
                </a:ext>
              </a:extLst>
            </p:cNvPr>
            <p:cNvSpPr txBox="1"/>
            <p:nvPr/>
          </p:nvSpPr>
          <p:spPr>
            <a:xfrm>
              <a:off x="5357556" y="3138759"/>
              <a:ext cx="504444" cy="2146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zh-TW" sz="1600" dirty="0"/>
            </a:p>
            <a:p>
              <a:pPr algn="ctr"/>
              <a:r>
                <a:rPr lang="zh-TW" altLang="en-US" sz="1600" dirty="0"/>
                <a:t>隱藏層</a:t>
              </a:r>
              <a:endParaRPr lang="en-US" altLang="zh-TW" sz="1600" dirty="0"/>
            </a:p>
            <a:p>
              <a:pPr algn="ctr"/>
              <a:endParaRPr lang="en-US" altLang="zh-TW" sz="1600" dirty="0"/>
            </a:p>
            <a:p>
              <a:pPr algn="ctr"/>
              <a:r>
                <a:rPr lang="en-US" altLang="zh-TW" sz="1600" dirty="0"/>
                <a:t>10</a:t>
              </a:r>
            </a:p>
            <a:p>
              <a:pPr algn="ctr"/>
              <a:endParaRPr lang="en-US" altLang="zh-TW" sz="1600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F43DCA1-4156-4EE5-A10D-2B0BE91813E7}"/>
                </a:ext>
              </a:extLst>
            </p:cNvPr>
            <p:cNvSpPr txBox="1"/>
            <p:nvPr/>
          </p:nvSpPr>
          <p:spPr>
            <a:xfrm>
              <a:off x="6330499" y="3128677"/>
              <a:ext cx="504444" cy="2146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zh-TW" sz="1600" dirty="0"/>
            </a:p>
            <a:p>
              <a:pPr algn="ctr"/>
              <a:r>
                <a:rPr lang="zh-TW" altLang="en-US" sz="1600" dirty="0"/>
                <a:t>隱藏層</a:t>
              </a:r>
              <a:endParaRPr lang="en-US" altLang="zh-TW" sz="1600" dirty="0"/>
            </a:p>
            <a:p>
              <a:pPr algn="ctr"/>
              <a:endParaRPr lang="en-US" altLang="zh-TW" sz="1600" dirty="0"/>
            </a:p>
            <a:p>
              <a:pPr algn="ctr"/>
              <a:r>
                <a:rPr lang="en-US" altLang="zh-TW" sz="1600" dirty="0"/>
                <a:t>8</a:t>
              </a:r>
            </a:p>
            <a:p>
              <a:pPr algn="ctr"/>
              <a:endParaRPr lang="en-US" altLang="zh-TW" sz="1600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C969608-232E-4A04-B4E5-56FCC5BAB111}"/>
                </a:ext>
              </a:extLst>
            </p:cNvPr>
            <p:cNvSpPr txBox="1"/>
            <p:nvPr/>
          </p:nvSpPr>
          <p:spPr>
            <a:xfrm>
              <a:off x="7303440" y="3128677"/>
              <a:ext cx="504445" cy="21471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zh-TW" sz="1600" dirty="0"/>
            </a:p>
            <a:p>
              <a:pPr algn="ctr"/>
              <a:r>
                <a:rPr lang="zh-TW" altLang="en-US" sz="1600" dirty="0"/>
                <a:t>輸出層</a:t>
              </a:r>
              <a:endParaRPr lang="en-US" altLang="zh-TW" sz="1600" dirty="0"/>
            </a:p>
            <a:p>
              <a:pPr algn="ctr"/>
              <a:endParaRPr lang="en-US" altLang="zh-TW" sz="1600" dirty="0"/>
            </a:p>
            <a:p>
              <a:pPr algn="ctr"/>
              <a:r>
                <a:rPr lang="en-US" altLang="zh-TW" sz="1600" dirty="0"/>
                <a:t>1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53C20C2E-7702-45C5-877C-1518E48A6812}"/>
                </a:ext>
              </a:extLst>
            </p:cNvPr>
            <p:cNvSpPr txBox="1"/>
            <p:nvPr/>
          </p:nvSpPr>
          <p:spPr>
            <a:xfrm>
              <a:off x="8263010" y="3904951"/>
              <a:ext cx="2258258" cy="40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輸出資料</a:t>
              </a:r>
            </a:p>
          </p:txBody>
        </p:sp>
        <p:sp>
          <p:nvSpPr>
            <p:cNvPr id="34" name="箭號: 向右 33">
              <a:extLst>
                <a:ext uri="{FF2B5EF4-FFF2-40B4-BE49-F238E27FC236}">
                  <a16:creationId xmlns:a16="http://schemas.microsoft.com/office/drawing/2014/main" id="{9B32F8B4-A842-4428-9766-5EFEC6973780}"/>
                </a:ext>
              </a:extLst>
            </p:cNvPr>
            <p:cNvSpPr/>
            <p:nvPr/>
          </p:nvSpPr>
          <p:spPr>
            <a:xfrm>
              <a:off x="3916096" y="4057040"/>
              <a:ext cx="449294" cy="19303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35" name="箭號: 向右 34">
              <a:extLst>
                <a:ext uri="{FF2B5EF4-FFF2-40B4-BE49-F238E27FC236}">
                  <a16:creationId xmlns:a16="http://schemas.microsoft.com/office/drawing/2014/main" id="{1B9868F9-98B1-480F-87A2-F765B859C1AA}"/>
                </a:ext>
              </a:extLst>
            </p:cNvPr>
            <p:cNvSpPr/>
            <p:nvPr/>
          </p:nvSpPr>
          <p:spPr>
            <a:xfrm>
              <a:off x="4893519" y="4047820"/>
              <a:ext cx="449294" cy="19303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36" name="箭號: 向右 35">
              <a:extLst>
                <a:ext uri="{FF2B5EF4-FFF2-40B4-BE49-F238E27FC236}">
                  <a16:creationId xmlns:a16="http://schemas.microsoft.com/office/drawing/2014/main" id="{A2305696-1720-403A-A780-D7CDFCD53844}"/>
                </a:ext>
              </a:extLst>
            </p:cNvPr>
            <p:cNvSpPr/>
            <p:nvPr/>
          </p:nvSpPr>
          <p:spPr>
            <a:xfrm>
              <a:off x="5869925" y="4057886"/>
              <a:ext cx="449294" cy="19303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A25195A0-B0A0-4F50-B092-E2B03E1274FC}"/>
                </a:ext>
              </a:extLst>
            </p:cNvPr>
            <p:cNvSpPr/>
            <p:nvPr/>
          </p:nvSpPr>
          <p:spPr>
            <a:xfrm>
              <a:off x="6841496" y="4047820"/>
              <a:ext cx="449294" cy="19303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/>
            </a:p>
          </p:txBody>
        </p:sp>
        <p:sp>
          <p:nvSpPr>
            <p:cNvPr id="38" name="箭號: 向右 37">
              <a:extLst>
                <a:ext uri="{FF2B5EF4-FFF2-40B4-BE49-F238E27FC236}">
                  <a16:creationId xmlns:a16="http://schemas.microsoft.com/office/drawing/2014/main" id="{E78940EA-2DD1-4A83-8B3E-635793E7714C}"/>
                </a:ext>
              </a:extLst>
            </p:cNvPr>
            <p:cNvSpPr/>
            <p:nvPr/>
          </p:nvSpPr>
          <p:spPr>
            <a:xfrm>
              <a:off x="7813716" y="4047818"/>
              <a:ext cx="449294" cy="19303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D7ADBF-86D3-4C59-A4BE-7FB9F9654D1F}"/>
              </a:ext>
            </a:extLst>
          </p:cNvPr>
          <p:cNvSpPr txBox="1"/>
          <p:nvPr/>
        </p:nvSpPr>
        <p:spPr>
          <a:xfrm>
            <a:off x="4057015" y="5560236"/>
            <a:ext cx="40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Step2:</a:t>
            </a:r>
            <a:r>
              <a:rPr lang="zh-TW" altLang="en-US" dirty="0"/>
              <a:t>建立</a:t>
            </a:r>
            <a:r>
              <a:rPr lang="en-US" altLang="zh-TW" dirty="0"/>
              <a:t>Dense</a:t>
            </a:r>
            <a:r>
              <a:rPr lang="zh-TW" altLang="en-US" dirty="0"/>
              <a:t>物件的第一層隱藏層</a:t>
            </a:r>
            <a:endParaRPr lang="en-US" altLang="zh-TW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CE5B203-4A2E-4CE7-9C8F-D18898915967}"/>
              </a:ext>
            </a:extLst>
          </p:cNvPr>
          <p:cNvSpPr/>
          <p:nvPr/>
        </p:nvSpPr>
        <p:spPr>
          <a:xfrm>
            <a:off x="2540000" y="3453880"/>
            <a:ext cx="7569200" cy="441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0851CDE-7E09-4A8E-A07E-39611E51EB8B}"/>
              </a:ext>
            </a:extLst>
          </p:cNvPr>
          <p:cNvSpPr/>
          <p:nvPr/>
        </p:nvSpPr>
        <p:spPr>
          <a:xfrm>
            <a:off x="2540000" y="3881615"/>
            <a:ext cx="7569200" cy="441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F01D88E-FEF5-4135-ACDE-2CAE23641E63}"/>
              </a:ext>
            </a:extLst>
          </p:cNvPr>
          <p:cNvSpPr txBox="1"/>
          <p:nvPr/>
        </p:nvSpPr>
        <p:spPr>
          <a:xfrm>
            <a:off x="4055224" y="5560236"/>
            <a:ext cx="40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Step3:</a:t>
            </a:r>
            <a:r>
              <a:rPr lang="zh-TW" altLang="en-US" dirty="0"/>
              <a:t>建立</a:t>
            </a:r>
            <a:r>
              <a:rPr lang="en-US" altLang="zh-TW" dirty="0"/>
              <a:t>Dense</a:t>
            </a:r>
            <a:r>
              <a:rPr lang="zh-TW" altLang="en-US" dirty="0"/>
              <a:t>物件的第二層隱藏層</a:t>
            </a:r>
            <a:endParaRPr lang="en-US" altLang="zh-TW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C4A2640-2F21-4AD1-B48A-B5BA0EA40F3A}"/>
              </a:ext>
            </a:extLst>
          </p:cNvPr>
          <p:cNvSpPr/>
          <p:nvPr/>
        </p:nvSpPr>
        <p:spPr>
          <a:xfrm>
            <a:off x="8028791" y="477288"/>
            <a:ext cx="403200" cy="160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8CF4BB-9189-4B2F-8054-814AE16C393C}"/>
              </a:ext>
            </a:extLst>
          </p:cNvPr>
          <p:cNvSpPr/>
          <p:nvPr/>
        </p:nvSpPr>
        <p:spPr>
          <a:xfrm>
            <a:off x="8806510" y="491865"/>
            <a:ext cx="403200" cy="160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D1D7D6-E56D-4AA7-81D4-D136567EF101}"/>
              </a:ext>
            </a:extLst>
          </p:cNvPr>
          <p:cNvSpPr/>
          <p:nvPr/>
        </p:nvSpPr>
        <p:spPr>
          <a:xfrm>
            <a:off x="9588161" y="482191"/>
            <a:ext cx="403200" cy="160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E1AC59A-BD0D-40C2-A3FF-2CB5AC8E66A2}"/>
              </a:ext>
            </a:extLst>
          </p:cNvPr>
          <p:cNvSpPr/>
          <p:nvPr/>
        </p:nvSpPr>
        <p:spPr>
          <a:xfrm>
            <a:off x="10368505" y="477288"/>
            <a:ext cx="403200" cy="160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764E108-FF88-4AC5-BE5B-1C85C3768AA1}"/>
              </a:ext>
            </a:extLst>
          </p:cNvPr>
          <p:cNvSpPr/>
          <p:nvPr/>
        </p:nvSpPr>
        <p:spPr>
          <a:xfrm>
            <a:off x="2540000" y="4318621"/>
            <a:ext cx="8036560" cy="441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5A51209-181E-4C31-B3EA-31B05AC310A4}"/>
              </a:ext>
            </a:extLst>
          </p:cNvPr>
          <p:cNvSpPr/>
          <p:nvPr/>
        </p:nvSpPr>
        <p:spPr>
          <a:xfrm>
            <a:off x="2540000" y="4762607"/>
            <a:ext cx="7345680" cy="441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5F69704-F37B-421A-895C-FAB9C24A115C}"/>
              </a:ext>
            </a:extLst>
          </p:cNvPr>
          <p:cNvSpPr txBox="1"/>
          <p:nvPr/>
        </p:nvSpPr>
        <p:spPr>
          <a:xfrm>
            <a:off x="4055224" y="5560236"/>
            <a:ext cx="40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Step4:</a:t>
            </a:r>
            <a:r>
              <a:rPr lang="zh-TW" altLang="en-US" dirty="0"/>
              <a:t>建立</a:t>
            </a:r>
            <a:r>
              <a:rPr lang="en-US" altLang="zh-TW" dirty="0"/>
              <a:t>Dense</a:t>
            </a:r>
            <a:r>
              <a:rPr lang="zh-TW" altLang="en-US" dirty="0"/>
              <a:t>物件的輸出層</a:t>
            </a:r>
            <a:endParaRPr lang="en-US" altLang="zh-TW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52FBBA7-E4C2-4660-934B-D1639D517760}"/>
              </a:ext>
            </a:extLst>
          </p:cNvPr>
          <p:cNvSpPr txBox="1"/>
          <p:nvPr/>
        </p:nvSpPr>
        <p:spPr>
          <a:xfrm>
            <a:off x="4055224" y="5560236"/>
            <a:ext cx="40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Step5:</a:t>
            </a:r>
            <a:r>
              <a:rPr lang="zh-TW" altLang="en-US" dirty="0"/>
              <a:t>建立</a:t>
            </a:r>
            <a:r>
              <a:rPr lang="en-US" altLang="zh-TW" dirty="0"/>
              <a:t>Model</a:t>
            </a:r>
            <a:r>
              <a:rPr lang="zh-TW" altLang="en-US" dirty="0"/>
              <a:t>模型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548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4" grpId="0" animBg="1"/>
      <p:bldP spid="4" grpId="1" animBg="1"/>
      <p:bldP spid="3" grpId="0"/>
      <p:bldP spid="3" grpId="1"/>
      <p:bldP spid="7" grpId="0" animBg="1"/>
      <p:bldP spid="7" grpId="1" animBg="1"/>
      <p:bldP spid="5" grpId="0"/>
      <p:bldP spid="5" grpId="1"/>
      <p:bldP spid="39" grpId="2" animBg="1"/>
      <p:bldP spid="39" grpId="3" animBg="1"/>
      <p:bldP spid="40" grpId="0" animBg="1"/>
      <p:bldP spid="40" grpId="1" animBg="1"/>
      <p:bldP spid="41" grpId="0"/>
      <p:bldP spid="41" grpId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/>
      <p:bldP spid="48" grpId="1"/>
      <p:bldP spid="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257A1-B4CE-4947-B3A8-CE15FF20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9-2-3</a:t>
            </a:r>
            <a:r>
              <a:rPr lang="zh-TW" altLang="en-US" sz="4400" dirty="0"/>
              <a:t> 使用</a:t>
            </a:r>
            <a:r>
              <a:rPr lang="en-US" altLang="zh-TW" sz="4400" dirty="0"/>
              <a:t>MLP</a:t>
            </a:r>
            <a:r>
              <a:rPr lang="zh-TW" altLang="en-US" sz="4400" dirty="0"/>
              <a:t>建立自編碼器</a:t>
            </a:r>
            <a:r>
              <a:rPr lang="en-US" altLang="zh-TW" sz="4400" dirty="0"/>
              <a:t>(AE)</a:t>
            </a:r>
            <a:endParaRPr lang="zh-TW" altLang="en-US" sz="4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7DA0E29-89C3-43F1-AA43-4059B315C157}"/>
              </a:ext>
            </a:extLst>
          </p:cNvPr>
          <p:cNvSpPr txBox="1"/>
          <p:nvPr/>
        </p:nvSpPr>
        <p:spPr>
          <a:xfrm>
            <a:off x="1828358" y="3570434"/>
            <a:ext cx="72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輸入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01697CA-9268-4FD2-9F6F-BAC9CCAA394C}"/>
              </a:ext>
            </a:extLst>
          </p:cNvPr>
          <p:cNvSpPr txBox="1"/>
          <p:nvPr/>
        </p:nvSpPr>
        <p:spPr>
          <a:xfrm>
            <a:off x="3206473" y="2339328"/>
            <a:ext cx="637209" cy="28623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r>
              <a:rPr lang="zh-TW" altLang="en-US" sz="2000" dirty="0"/>
              <a:t>輸入層</a:t>
            </a:r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r>
              <a:rPr lang="en-US" altLang="zh-TW" sz="2000" dirty="0"/>
              <a:t>784</a:t>
            </a:r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B99305-82AB-4993-A477-17F4B030C40C}"/>
              </a:ext>
            </a:extLst>
          </p:cNvPr>
          <p:cNvSpPr txBox="1"/>
          <p:nvPr/>
        </p:nvSpPr>
        <p:spPr>
          <a:xfrm>
            <a:off x="7062857" y="2647105"/>
            <a:ext cx="63720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sz="2000" dirty="0"/>
          </a:p>
          <a:p>
            <a:pPr algn="ctr"/>
            <a:r>
              <a:rPr lang="zh-TW" altLang="en-US" sz="2000" dirty="0"/>
              <a:t>隱藏層</a:t>
            </a:r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r>
              <a:rPr lang="en-US" altLang="zh-TW" sz="2000" dirty="0"/>
              <a:t>128</a:t>
            </a:r>
          </a:p>
          <a:p>
            <a:pPr algn="ctr"/>
            <a:endParaRPr lang="en-US" altLang="zh-TW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C493CF-983E-4952-8EDC-93F266F967F1}"/>
              </a:ext>
            </a:extLst>
          </p:cNvPr>
          <p:cNvSpPr txBox="1"/>
          <p:nvPr/>
        </p:nvSpPr>
        <p:spPr>
          <a:xfrm>
            <a:off x="5777400" y="2954883"/>
            <a:ext cx="637200" cy="16312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隱藏層</a:t>
            </a:r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r>
              <a:rPr lang="en-US" altLang="zh-TW" sz="2000" dirty="0"/>
              <a:t>64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73F5F9-0D2C-4A54-83FC-7C5E57504DF0}"/>
              </a:ext>
            </a:extLst>
          </p:cNvPr>
          <p:cNvSpPr txBox="1"/>
          <p:nvPr/>
        </p:nvSpPr>
        <p:spPr>
          <a:xfrm>
            <a:off x="9633771" y="3568126"/>
            <a:ext cx="816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輸出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32BA28EF-AB1F-45B9-8E36-E829DF89E299}"/>
              </a:ext>
            </a:extLst>
          </p:cNvPr>
          <p:cNvSpPr/>
          <p:nvPr/>
        </p:nvSpPr>
        <p:spPr>
          <a:xfrm>
            <a:off x="3854712" y="3696168"/>
            <a:ext cx="622800" cy="1440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BBC01C-6E5B-416D-8104-CF02C2C2C3F4}"/>
              </a:ext>
            </a:extLst>
          </p:cNvPr>
          <p:cNvSpPr txBox="1"/>
          <p:nvPr/>
        </p:nvSpPr>
        <p:spPr>
          <a:xfrm>
            <a:off x="8348314" y="2339328"/>
            <a:ext cx="63720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r>
              <a:rPr lang="zh-TW" altLang="en-US" sz="2000" dirty="0"/>
              <a:t>輸入層</a:t>
            </a:r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r>
              <a:rPr lang="en-US" altLang="zh-TW" sz="2000" dirty="0"/>
              <a:t>784</a:t>
            </a:r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F2E55E7-E43B-4875-8EA4-7044CBEB6A46}"/>
              </a:ext>
            </a:extLst>
          </p:cNvPr>
          <p:cNvSpPr txBox="1"/>
          <p:nvPr/>
        </p:nvSpPr>
        <p:spPr>
          <a:xfrm>
            <a:off x="4491934" y="2647106"/>
            <a:ext cx="637209" cy="22467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sz="2000" dirty="0"/>
          </a:p>
          <a:p>
            <a:pPr algn="ctr"/>
            <a:r>
              <a:rPr lang="zh-TW" altLang="en-US" sz="2000" dirty="0"/>
              <a:t>隱藏層</a:t>
            </a:r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r>
              <a:rPr lang="en-US" altLang="zh-TW" sz="2000" dirty="0"/>
              <a:t>128</a:t>
            </a:r>
          </a:p>
          <a:p>
            <a:pPr algn="ctr"/>
            <a:endParaRPr lang="en-US" altLang="zh-TW" sz="2000" dirty="0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BB532EBD-1FEE-48BD-BFB3-7DD0D1090190}"/>
              </a:ext>
            </a:extLst>
          </p:cNvPr>
          <p:cNvSpPr/>
          <p:nvPr/>
        </p:nvSpPr>
        <p:spPr>
          <a:xfrm>
            <a:off x="2569246" y="3696168"/>
            <a:ext cx="622800" cy="1440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315E1CD7-3DEC-4D20-A7E3-A3EBAC33B27C}"/>
              </a:ext>
            </a:extLst>
          </p:cNvPr>
          <p:cNvSpPr/>
          <p:nvPr/>
        </p:nvSpPr>
        <p:spPr>
          <a:xfrm>
            <a:off x="5141867" y="3696168"/>
            <a:ext cx="622800" cy="1440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D6D07843-7AD9-4536-9868-E7898C555A00}"/>
              </a:ext>
            </a:extLst>
          </p:cNvPr>
          <p:cNvSpPr/>
          <p:nvPr/>
        </p:nvSpPr>
        <p:spPr>
          <a:xfrm>
            <a:off x="7712790" y="3696167"/>
            <a:ext cx="622800" cy="1440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54C53BAD-2E27-4BD2-852A-F1BEA4179816}"/>
              </a:ext>
            </a:extLst>
          </p:cNvPr>
          <p:cNvSpPr/>
          <p:nvPr/>
        </p:nvSpPr>
        <p:spPr>
          <a:xfrm>
            <a:off x="6421377" y="3696168"/>
            <a:ext cx="622800" cy="1440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C806062F-8350-47B8-8E76-EE4F5CEF470B}"/>
              </a:ext>
            </a:extLst>
          </p:cNvPr>
          <p:cNvSpPr/>
          <p:nvPr/>
        </p:nvSpPr>
        <p:spPr>
          <a:xfrm>
            <a:off x="8982144" y="3696167"/>
            <a:ext cx="622800" cy="1440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0D6257E3-A7D1-4AFC-9F6E-D99FE87EF927}"/>
              </a:ext>
            </a:extLst>
          </p:cNvPr>
          <p:cNvSpPr/>
          <p:nvPr/>
        </p:nvSpPr>
        <p:spPr>
          <a:xfrm>
            <a:off x="2854959" y="1776215"/>
            <a:ext cx="3706747" cy="4453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4E931B94-B7B5-467B-A480-B00164824433}"/>
              </a:ext>
            </a:extLst>
          </p:cNvPr>
          <p:cNvSpPr/>
          <p:nvPr/>
        </p:nvSpPr>
        <p:spPr>
          <a:xfrm>
            <a:off x="5632543" y="1776215"/>
            <a:ext cx="3706747" cy="4453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169FAF0-485A-45B1-9D4B-ADCDE899D7F6}"/>
              </a:ext>
            </a:extLst>
          </p:cNvPr>
          <p:cNvSpPr txBox="1"/>
          <p:nvPr/>
        </p:nvSpPr>
        <p:spPr>
          <a:xfrm>
            <a:off x="4334320" y="5618480"/>
            <a:ext cx="952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編碼器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442BCE2-D3AD-4E76-81C5-15004DE48722}"/>
              </a:ext>
            </a:extLst>
          </p:cNvPr>
          <p:cNvSpPr txBox="1"/>
          <p:nvPr/>
        </p:nvSpPr>
        <p:spPr>
          <a:xfrm>
            <a:off x="6905243" y="5606345"/>
            <a:ext cx="952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解碼器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941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61B7-8FAB-4775-90C0-165C0A5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9-2-3</a:t>
            </a:r>
            <a:r>
              <a:rPr lang="zh-TW" altLang="en-US" sz="4400" dirty="0"/>
              <a:t> 使用</a:t>
            </a:r>
            <a:r>
              <a:rPr lang="en-US" altLang="zh-TW" sz="4400" dirty="0"/>
              <a:t>MLP</a:t>
            </a:r>
            <a:r>
              <a:rPr lang="zh-TW" altLang="en-US" sz="4400" dirty="0"/>
              <a:t>建立自編碼器</a:t>
            </a:r>
            <a:r>
              <a:rPr lang="en-US" altLang="zh-TW" sz="4400" dirty="0"/>
              <a:t>(AE)</a:t>
            </a:r>
            <a:endParaRPr lang="zh-TW" altLang="en-US" sz="4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9B9B21-BA56-40D0-8A30-0B484D1F9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40" y="2681167"/>
            <a:ext cx="6551720" cy="3078518"/>
          </a:xfrm>
        </p:spPr>
      </p:pic>
    </p:spTree>
    <p:extLst>
      <p:ext uri="{BB962C8B-B14F-4D97-AF65-F5344CB8AC3E}">
        <p14:creationId xmlns:p14="http://schemas.microsoft.com/office/powerpoint/2010/main" val="2700177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61B7-8FAB-4775-90C0-165C0A5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9-2-3</a:t>
            </a:r>
            <a:r>
              <a:rPr lang="zh-TW" altLang="en-US" sz="4400" dirty="0"/>
              <a:t> 使用</a:t>
            </a:r>
            <a:r>
              <a:rPr lang="en-US" altLang="zh-TW" sz="4400" dirty="0"/>
              <a:t>MLP</a:t>
            </a:r>
            <a:r>
              <a:rPr lang="zh-TW" altLang="en-US" sz="4400" dirty="0"/>
              <a:t>建立自編碼器</a:t>
            </a:r>
            <a:r>
              <a:rPr lang="en-US" altLang="zh-TW" sz="4400" dirty="0"/>
              <a:t>(AE)</a:t>
            </a:r>
            <a:endParaRPr lang="zh-TW" altLang="en-US" sz="44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D433EF0-0881-4DAA-AB86-7E1DABEC2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78" y="3023279"/>
            <a:ext cx="8096644" cy="2361521"/>
          </a:xfrm>
        </p:spPr>
      </p:pic>
    </p:spTree>
    <p:extLst>
      <p:ext uri="{BB962C8B-B14F-4D97-AF65-F5344CB8AC3E}">
        <p14:creationId xmlns:p14="http://schemas.microsoft.com/office/powerpoint/2010/main" val="49428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61B7-8FAB-4775-90C0-165C0A5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9-2-3</a:t>
            </a:r>
            <a:r>
              <a:rPr lang="zh-TW" altLang="en-US" sz="4400" dirty="0"/>
              <a:t> 使用</a:t>
            </a:r>
            <a:r>
              <a:rPr lang="en-US" altLang="zh-TW" sz="4400" dirty="0"/>
              <a:t>MLP</a:t>
            </a:r>
            <a:r>
              <a:rPr lang="zh-TW" altLang="en-US" sz="4400" dirty="0"/>
              <a:t>建立自編碼器</a:t>
            </a:r>
            <a:r>
              <a:rPr lang="en-US" altLang="zh-TW" sz="4400" dirty="0"/>
              <a:t>(AE)</a:t>
            </a:r>
            <a:endParaRPr lang="zh-TW" altLang="en-US" sz="4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3DF0652-12E6-44D2-8EC6-5CE45370F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" y="2781240"/>
            <a:ext cx="5582415" cy="2223172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8916BEA-40D4-4F4A-AFDF-5646E6CFA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60" y="1913173"/>
            <a:ext cx="5837332" cy="39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9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61B7-8FAB-4775-90C0-165C0A5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9-2-3</a:t>
            </a:r>
            <a:r>
              <a:rPr lang="zh-TW" altLang="en-US" sz="4400" dirty="0"/>
              <a:t> 使用</a:t>
            </a:r>
            <a:r>
              <a:rPr lang="en-US" altLang="zh-TW" sz="4400" dirty="0"/>
              <a:t>MLP</a:t>
            </a:r>
            <a:r>
              <a:rPr lang="zh-TW" altLang="en-US" sz="4400" dirty="0"/>
              <a:t>建立自編碼器</a:t>
            </a:r>
            <a:r>
              <a:rPr lang="en-US" altLang="zh-TW" sz="4400" dirty="0"/>
              <a:t>(AE)</a:t>
            </a:r>
            <a:endParaRPr lang="zh-TW" altLang="en-US" sz="4400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BCF22CA9-7F56-4264-93C2-99E4295EA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/>
          <a:stretch/>
        </p:blipFill>
        <p:spPr>
          <a:xfrm>
            <a:off x="680720" y="3459244"/>
            <a:ext cx="5152438" cy="867162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649F9FE-2F46-4448-8366-827654D4A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38" y="2379588"/>
            <a:ext cx="5633042" cy="30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2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9D856-65FD-42B2-999E-59AB389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9-1-1</a:t>
            </a:r>
            <a:r>
              <a:rPr lang="zh-TW" altLang="en-US" sz="4400" dirty="0"/>
              <a:t> 認識</a:t>
            </a:r>
            <a:r>
              <a:rPr lang="en-US" altLang="zh-TW" sz="4400" dirty="0"/>
              <a:t>Cifar-10</a:t>
            </a:r>
            <a:r>
              <a:rPr lang="zh-TW" altLang="en-US" sz="4400" dirty="0"/>
              <a:t>彩色圖片資料集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F4B33D-DA38-449E-8FC1-0F21851C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61" y="1900936"/>
            <a:ext cx="6353478" cy="4726637"/>
          </a:xfrm>
        </p:spPr>
      </p:pic>
    </p:spTree>
    <p:extLst>
      <p:ext uri="{BB962C8B-B14F-4D97-AF65-F5344CB8AC3E}">
        <p14:creationId xmlns:p14="http://schemas.microsoft.com/office/powerpoint/2010/main" val="1700568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61B7-8FAB-4775-90C0-165C0A5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9-2-3</a:t>
            </a:r>
            <a:r>
              <a:rPr lang="zh-TW" altLang="en-US" sz="4400" dirty="0"/>
              <a:t> 使用</a:t>
            </a:r>
            <a:r>
              <a:rPr lang="en-US" altLang="zh-TW" sz="4400" dirty="0"/>
              <a:t>MLP</a:t>
            </a:r>
            <a:r>
              <a:rPr lang="zh-TW" altLang="en-US" sz="4400" dirty="0"/>
              <a:t>建立自編碼器</a:t>
            </a:r>
            <a:r>
              <a:rPr lang="en-US" altLang="zh-TW" sz="4400" dirty="0"/>
              <a:t>(AE)</a:t>
            </a:r>
            <a:endParaRPr lang="zh-TW" altLang="en-US" sz="4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B76C964-D47C-4F65-8A77-FBC87862D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" b="1"/>
          <a:stretch/>
        </p:blipFill>
        <p:spPr>
          <a:xfrm>
            <a:off x="766402" y="3343655"/>
            <a:ext cx="5197518" cy="1420370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5452A1-9118-4516-8629-183A6E1C9F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" b="1"/>
          <a:stretch/>
        </p:blipFill>
        <p:spPr>
          <a:xfrm>
            <a:off x="5963920" y="2545080"/>
            <a:ext cx="5689773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39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61B7-8FAB-4775-90C0-165C0A5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9-2-3</a:t>
            </a:r>
            <a:r>
              <a:rPr lang="zh-TW" altLang="en-US" sz="4400" dirty="0"/>
              <a:t> 使用</a:t>
            </a:r>
            <a:r>
              <a:rPr lang="en-US" altLang="zh-TW" sz="4400" dirty="0"/>
              <a:t>MLP</a:t>
            </a:r>
            <a:r>
              <a:rPr lang="zh-TW" altLang="en-US" sz="4400" dirty="0"/>
              <a:t>建立自編碼器</a:t>
            </a:r>
            <a:r>
              <a:rPr lang="en-US" altLang="zh-TW" sz="4400" dirty="0"/>
              <a:t>(AE)</a:t>
            </a:r>
            <a:endParaRPr lang="zh-TW" altLang="en-US" sz="4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74035F17-64B0-4D1F-A2CC-3A650087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29" y="2978539"/>
            <a:ext cx="8246941" cy="3737221"/>
          </a:xfrm>
          <a:prstGeom prst="rect">
            <a:avLst/>
          </a:prstGeom>
        </p:spPr>
      </p:pic>
      <p:pic>
        <p:nvPicPr>
          <p:cNvPr id="20" name="內容版面配置區 19">
            <a:extLst>
              <a:ext uri="{FF2B5EF4-FFF2-40B4-BE49-F238E27FC236}">
                <a16:creationId xmlns:a16="http://schemas.microsoft.com/office/drawing/2014/main" id="{D9D17223-A572-4940-81EF-4FF7D484B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40" y="1972056"/>
            <a:ext cx="10055518" cy="875049"/>
          </a:xfrm>
        </p:spPr>
      </p:pic>
    </p:spTree>
    <p:extLst>
      <p:ext uri="{BB962C8B-B14F-4D97-AF65-F5344CB8AC3E}">
        <p14:creationId xmlns:p14="http://schemas.microsoft.com/office/powerpoint/2010/main" val="4174675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61B7-8FAB-4775-90C0-165C0A5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9-2-3</a:t>
            </a:r>
            <a:r>
              <a:rPr lang="zh-TW" altLang="en-US" sz="4400" dirty="0"/>
              <a:t> 使用</a:t>
            </a:r>
            <a:r>
              <a:rPr lang="en-US" altLang="zh-TW" sz="4400" dirty="0"/>
              <a:t>MLP</a:t>
            </a:r>
            <a:r>
              <a:rPr lang="zh-TW" altLang="en-US" sz="4400" dirty="0"/>
              <a:t>建立自編碼器</a:t>
            </a:r>
            <a:r>
              <a:rPr lang="en-US" altLang="zh-TW" sz="4400" dirty="0"/>
              <a:t>(AE)</a:t>
            </a:r>
            <a:endParaRPr lang="zh-TW" altLang="en-US" sz="4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E045C39-1783-46BC-A1D3-4FD34D784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" t="1818"/>
          <a:stretch/>
        </p:blipFill>
        <p:spPr>
          <a:xfrm>
            <a:off x="100768" y="1984248"/>
            <a:ext cx="4955525" cy="4582160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C856E89-958E-4A83-BC59-A81E7310E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93" y="3204972"/>
            <a:ext cx="7135707" cy="21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57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61B7-8FAB-4775-90C0-165C0A5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9-2-4</a:t>
            </a:r>
            <a:r>
              <a:rPr lang="zh-TW" altLang="en-US" sz="4400" dirty="0"/>
              <a:t> 使用</a:t>
            </a:r>
            <a:r>
              <a:rPr lang="en-US" altLang="zh-TW" sz="4400" dirty="0"/>
              <a:t>CNN</a:t>
            </a:r>
            <a:r>
              <a:rPr lang="zh-TW" altLang="en-US" sz="4400" dirty="0"/>
              <a:t>建立自編碼器</a:t>
            </a:r>
            <a:r>
              <a:rPr lang="en-US" altLang="zh-TW" sz="4400" dirty="0"/>
              <a:t>(CAE)</a:t>
            </a:r>
            <a:endParaRPr lang="zh-TW" altLang="en-US" sz="44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6A59D1-53F9-41A0-878F-7EE6CC3F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前半段編碼器</a:t>
            </a:r>
            <a:r>
              <a:rPr lang="en-US" altLang="zh-TW" sz="2400" dirty="0"/>
              <a:t>:3</a:t>
            </a:r>
            <a:r>
              <a:rPr lang="zh-TW" altLang="en-US" sz="2400" dirty="0"/>
              <a:t>組</a:t>
            </a:r>
            <a:r>
              <a:rPr lang="en-US" altLang="zh-TW" sz="2400" dirty="0"/>
              <a:t>Conv2D</a:t>
            </a:r>
            <a:r>
              <a:rPr lang="zh-TW" altLang="en-US" sz="2400" dirty="0"/>
              <a:t>和</a:t>
            </a:r>
            <a:r>
              <a:rPr lang="en-US" altLang="zh-TW" sz="2400" dirty="0"/>
              <a:t>MaxPooling2D</a:t>
            </a:r>
            <a:r>
              <a:rPr lang="zh-TW" altLang="en-US" sz="2400" dirty="0"/>
              <a:t>神經層</a:t>
            </a:r>
            <a:endParaRPr lang="en-US" altLang="zh-TW" sz="2400" dirty="0"/>
          </a:p>
          <a:p>
            <a:r>
              <a:rPr lang="zh-TW" altLang="en-US" sz="2400"/>
              <a:t>後半段解碼器</a:t>
            </a:r>
            <a:r>
              <a:rPr lang="en-US" altLang="zh-TW" sz="2400" dirty="0"/>
              <a:t>:3</a:t>
            </a:r>
            <a:r>
              <a:rPr lang="zh-TW" altLang="en-US" sz="2400" dirty="0"/>
              <a:t>組</a:t>
            </a:r>
            <a:r>
              <a:rPr lang="en-US" altLang="zh-TW" sz="2400" dirty="0"/>
              <a:t>Conv2D</a:t>
            </a:r>
            <a:r>
              <a:rPr lang="zh-TW" altLang="en-US" sz="2400" dirty="0"/>
              <a:t>和</a:t>
            </a:r>
            <a:r>
              <a:rPr lang="en-US" altLang="zh-TW" sz="2400" dirty="0"/>
              <a:t>UpSampling2D</a:t>
            </a:r>
            <a:r>
              <a:rPr lang="zh-TW" altLang="en-US" sz="2400" dirty="0"/>
              <a:t>神經層</a:t>
            </a:r>
          </a:p>
        </p:txBody>
      </p:sp>
    </p:spTree>
    <p:extLst>
      <p:ext uri="{BB962C8B-B14F-4D97-AF65-F5344CB8AC3E}">
        <p14:creationId xmlns:p14="http://schemas.microsoft.com/office/powerpoint/2010/main" val="3070463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61B7-8FAB-4775-90C0-165C0A5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9-2-4</a:t>
            </a:r>
            <a:r>
              <a:rPr lang="zh-TW" altLang="en-US" sz="4400" dirty="0"/>
              <a:t> 使用</a:t>
            </a:r>
            <a:r>
              <a:rPr lang="en-US" altLang="zh-TW" sz="4400" dirty="0"/>
              <a:t>CNN</a:t>
            </a:r>
            <a:r>
              <a:rPr lang="zh-TW" altLang="en-US" sz="4400" dirty="0"/>
              <a:t>建立自編碼器</a:t>
            </a:r>
            <a:r>
              <a:rPr lang="en-US" altLang="zh-TW" sz="4400" dirty="0"/>
              <a:t>(CAE)</a:t>
            </a:r>
            <a:endParaRPr lang="zh-TW" altLang="en-US" sz="4400" dirty="0"/>
          </a:p>
        </p:txBody>
      </p:sp>
      <p:pic>
        <p:nvPicPr>
          <p:cNvPr id="22" name="內容版面配置區 21">
            <a:extLst>
              <a:ext uri="{FF2B5EF4-FFF2-40B4-BE49-F238E27FC236}">
                <a16:creationId xmlns:a16="http://schemas.microsoft.com/office/drawing/2014/main" id="{FA9C6424-CD71-4CA7-8AB2-6ED330120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14" y="2883575"/>
            <a:ext cx="7037372" cy="2616226"/>
          </a:xfrm>
        </p:spPr>
      </p:pic>
    </p:spTree>
    <p:extLst>
      <p:ext uri="{BB962C8B-B14F-4D97-AF65-F5344CB8AC3E}">
        <p14:creationId xmlns:p14="http://schemas.microsoft.com/office/powerpoint/2010/main" val="1404048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61B7-8FAB-4775-90C0-165C0A5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9-2-4</a:t>
            </a:r>
            <a:r>
              <a:rPr lang="zh-TW" altLang="en-US" sz="4400" dirty="0"/>
              <a:t> 使用</a:t>
            </a:r>
            <a:r>
              <a:rPr lang="en-US" altLang="zh-TW" sz="4400" dirty="0"/>
              <a:t>CNN</a:t>
            </a:r>
            <a:r>
              <a:rPr lang="zh-TW" altLang="en-US" sz="4400" dirty="0"/>
              <a:t>建立自編碼器</a:t>
            </a:r>
            <a:r>
              <a:rPr lang="en-US" altLang="zh-TW" sz="4400" dirty="0"/>
              <a:t>(CAE)</a:t>
            </a:r>
            <a:endParaRPr lang="zh-TW" altLang="en-US" sz="4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34DD53B-CE01-46D3-B390-A6E4CB6F3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87" y="3100249"/>
            <a:ext cx="7400826" cy="2030551"/>
          </a:xfrm>
        </p:spPr>
      </p:pic>
    </p:spTree>
    <p:extLst>
      <p:ext uri="{BB962C8B-B14F-4D97-AF65-F5344CB8AC3E}">
        <p14:creationId xmlns:p14="http://schemas.microsoft.com/office/powerpoint/2010/main" val="3263360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61B7-8FAB-4775-90C0-165C0A5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9-2-4</a:t>
            </a:r>
            <a:r>
              <a:rPr lang="zh-TW" altLang="en-US" sz="4400" dirty="0"/>
              <a:t> 使用</a:t>
            </a:r>
            <a:r>
              <a:rPr lang="en-US" altLang="zh-TW" sz="4400" dirty="0"/>
              <a:t>CNN</a:t>
            </a:r>
            <a:r>
              <a:rPr lang="zh-TW" altLang="en-US" sz="4400" dirty="0"/>
              <a:t>建立自編碼器</a:t>
            </a:r>
            <a:r>
              <a:rPr lang="en-US" altLang="zh-TW" sz="4400" dirty="0"/>
              <a:t>(CAE)</a:t>
            </a:r>
            <a:endParaRPr lang="zh-TW" altLang="en-US" sz="44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B65B805-2B7B-4046-B92D-80A90C894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4" y="2235122"/>
            <a:ext cx="6208183" cy="3762300"/>
          </a:xfr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4EAFB95-B872-4CA3-81CB-F12079F43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99" y="1513838"/>
            <a:ext cx="3235229" cy="53441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132A402-C298-4E79-AA4D-AC886AF6A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17" y="1513838"/>
            <a:ext cx="3235229" cy="534416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1A320C9-5282-46A4-98B7-FD9165EB12F1}"/>
              </a:ext>
            </a:extLst>
          </p:cNvPr>
          <p:cNvSpPr txBox="1"/>
          <p:nvPr/>
        </p:nvSpPr>
        <p:spPr>
          <a:xfrm>
            <a:off x="7064144" y="2446981"/>
            <a:ext cx="43533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dirty="0"/>
              <a:t>池化運算</a:t>
            </a:r>
            <a:r>
              <a:rPr lang="en-US" altLang="zh-TW" sz="2000" dirty="0"/>
              <a:t>:28/2</a:t>
            </a:r>
            <a:r>
              <a:rPr lang="en-US" altLang="zh-TW" sz="2000" dirty="0">
                <a:sym typeface="Wingdings" panose="05000000000000000000" pitchFamily="2" charset="2"/>
              </a:rPr>
              <a:t>14</a:t>
            </a:r>
          </a:p>
          <a:p>
            <a:pPr lvl="1"/>
            <a:endParaRPr lang="en-US" altLang="zh-TW" sz="2000" dirty="0"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>
                <a:sym typeface="Wingdings" panose="05000000000000000000" pitchFamily="2" charset="2"/>
              </a:rPr>
              <a:t>	          14/27</a:t>
            </a:r>
          </a:p>
          <a:p>
            <a:pPr lvl="1"/>
            <a:endParaRPr lang="en-US" altLang="zh-TW" sz="2000" dirty="0"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>
                <a:sym typeface="Wingdings" panose="05000000000000000000" pitchFamily="2" charset="2"/>
              </a:rPr>
              <a:t>	            7/24</a:t>
            </a:r>
          </a:p>
          <a:p>
            <a:endParaRPr lang="en-US" altLang="zh-TW" sz="2000" dirty="0">
              <a:sym typeface="Wingdings" panose="05000000000000000000" pitchFamily="2" charset="2"/>
            </a:endParaRPr>
          </a:p>
          <a:p>
            <a:r>
              <a:rPr lang="zh-TW" altLang="en-US" sz="2000" dirty="0"/>
              <a:t>上升取樣運算</a:t>
            </a:r>
            <a:r>
              <a:rPr lang="en-US" altLang="zh-TW" sz="2000" dirty="0"/>
              <a:t>:4</a:t>
            </a:r>
            <a:r>
              <a:rPr lang="zh-TW" altLang="en-US" sz="2000" dirty="0"/>
              <a:t>*</a:t>
            </a:r>
            <a:r>
              <a:rPr lang="en-US" altLang="zh-TW" sz="2000" dirty="0"/>
              <a:t>2</a:t>
            </a:r>
            <a:r>
              <a:rPr lang="en-US" altLang="zh-TW" sz="2000" dirty="0">
                <a:sym typeface="Wingdings" panose="05000000000000000000" pitchFamily="2" charset="2"/>
              </a:rPr>
              <a:t>8</a:t>
            </a:r>
          </a:p>
          <a:p>
            <a:endParaRPr lang="en-US" altLang="zh-TW" sz="2000" dirty="0">
              <a:sym typeface="Wingdings" panose="05000000000000000000" pitchFamily="2" charset="2"/>
            </a:endParaRPr>
          </a:p>
          <a:p>
            <a:r>
              <a:rPr lang="en-US" altLang="zh-TW" sz="2000" dirty="0">
                <a:sym typeface="Wingdings" panose="05000000000000000000" pitchFamily="2" charset="2"/>
              </a:rPr>
              <a:t>	           8*216</a:t>
            </a:r>
          </a:p>
          <a:p>
            <a:endParaRPr lang="en-US" altLang="zh-TW" sz="2000" dirty="0">
              <a:sym typeface="Wingdings" panose="05000000000000000000" pitchFamily="2" charset="2"/>
            </a:endParaRPr>
          </a:p>
          <a:p>
            <a:r>
              <a:rPr lang="en-US" altLang="zh-TW" sz="2000" dirty="0">
                <a:sym typeface="Wingdings" panose="05000000000000000000" pitchFamily="2" charset="2"/>
              </a:rPr>
              <a:t>	         16*232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551F03C-FB24-4AF8-AC02-55701BE20431}"/>
              </a:ext>
            </a:extLst>
          </p:cNvPr>
          <p:cNvCxnSpPr>
            <a:cxnSpLocks/>
          </p:cNvCxnSpPr>
          <p:nvPr/>
        </p:nvCxnSpPr>
        <p:spPr>
          <a:xfrm>
            <a:off x="4760842" y="2717172"/>
            <a:ext cx="2644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835BCCB-A2E7-41C2-A35F-6A25A5CCF05D}"/>
              </a:ext>
            </a:extLst>
          </p:cNvPr>
          <p:cNvCxnSpPr>
            <a:cxnSpLocks/>
          </p:cNvCxnSpPr>
          <p:nvPr/>
        </p:nvCxnSpPr>
        <p:spPr>
          <a:xfrm>
            <a:off x="4734340" y="3316836"/>
            <a:ext cx="2644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FCF8E95-30B7-4F7E-ABBA-67C21825DF5F}"/>
              </a:ext>
            </a:extLst>
          </p:cNvPr>
          <p:cNvCxnSpPr>
            <a:cxnSpLocks/>
          </p:cNvCxnSpPr>
          <p:nvPr/>
        </p:nvCxnSpPr>
        <p:spPr>
          <a:xfrm>
            <a:off x="4717776" y="3946316"/>
            <a:ext cx="2644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358C655-7E32-4641-AF99-AECF3C9F4374}"/>
              </a:ext>
            </a:extLst>
          </p:cNvPr>
          <p:cNvCxnSpPr>
            <a:cxnSpLocks/>
          </p:cNvCxnSpPr>
          <p:nvPr/>
        </p:nvCxnSpPr>
        <p:spPr>
          <a:xfrm>
            <a:off x="4721090" y="4575797"/>
            <a:ext cx="2644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2B16C2B-B402-47AC-A4C1-1AA8696438CC}"/>
              </a:ext>
            </a:extLst>
          </p:cNvPr>
          <p:cNvCxnSpPr>
            <a:cxnSpLocks/>
          </p:cNvCxnSpPr>
          <p:nvPr/>
        </p:nvCxnSpPr>
        <p:spPr>
          <a:xfrm>
            <a:off x="4764160" y="5205279"/>
            <a:ext cx="2644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DCB57A2-CDE0-4183-8751-65AF75D16FBE}"/>
              </a:ext>
            </a:extLst>
          </p:cNvPr>
          <p:cNvSpPr/>
          <p:nvPr/>
        </p:nvSpPr>
        <p:spPr>
          <a:xfrm>
            <a:off x="4621695" y="5436704"/>
            <a:ext cx="705677" cy="398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B68A18F-ADB7-494F-A9DF-75C5F4763E04}"/>
              </a:ext>
            </a:extLst>
          </p:cNvPr>
          <p:cNvCxnSpPr/>
          <p:nvPr/>
        </p:nvCxnSpPr>
        <p:spPr>
          <a:xfrm>
            <a:off x="8647042" y="2802836"/>
            <a:ext cx="11529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7ABC1B8-68C6-494D-B1F4-390894866CAE}"/>
              </a:ext>
            </a:extLst>
          </p:cNvPr>
          <p:cNvCxnSpPr/>
          <p:nvPr/>
        </p:nvCxnSpPr>
        <p:spPr>
          <a:xfrm>
            <a:off x="8639546" y="3412436"/>
            <a:ext cx="11529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B29C455-FE38-4857-AC4A-4EDDEA9D656D}"/>
              </a:ext>
            </a:extLst>
          </p:cNvPr>
          <p:cNvCxnSpPr/>
          <p:nvPr/>
        </p:nvCxnSpPr>
        <p:spPr>
          <a:xfrm>
            <a:off x="8619668" y="3992700"/>
            <a:ext cx="11529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83D911-D163-42F4-A8E0-49262CF0B9AA}"/>
              </a:ext>
            </a:extLst>
          </p:cNvPr>
          <p:cNvCxnSpPr/>
          <p:nvPr/>
        </p:nvCxnSpPr>
        <p:spPr>
          <a:xfrm>
            <a:off x="8609729" y="4625975"/>
            <a:ext cx="11529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4A5C5A2-045B-4CF2-A404-FEDF9D1102E1}"/>
              </a:ext>
            </a:extLst>
          </p:cNvPr>
          <p:cNvCxnSpPr/>
          <p:nvPr/>
        </p:nvCxnSpPr>
        <p:spPr>
          <a:xfrm>
            <a:off x="8647042" y="5222811"/>
            <a:ext cx="11529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063292B-F198-45FA-AD39-7AAF3034B3EC}"/>
              </a:ext>
            </a:extLst>
          </p:cNvPr>
          <p:cNvCxnSpPr/>
          <p:nvPr/>
        </p:nvCxnSpPr>
        <p:spPr>
          <a:xfrm>
            <a:off x="8609729" y="5834757"/>
            <a:ext cx="11529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99205A3-EED0-4F6A-BE4A-D29EAE49B0AD}"/>
              </a:ext>
            </a:extLst>
          </p:cNvPr>
          <p:cNvSpPr/>
          <p:nvPr/>
        </p:nvSpPr>
        <p:spPr>
          <a:xfrm>
            <a:off x="1157615" y="4880112"/>
            <a:ext cx="3690994" cy="2285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69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9" grpId="0" animBg="1"/>
      <p:bldP spid="19" grpId="1" animBg="1"/>
      <p:bldP spid="2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61B7-8FAB-4775-90C0-165C0A5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9-2-4</a:t>
            </a:r>
            <a:r>
              <a:rPr lang="zh-TW" altLang="en-US" sz="4400" dirty="0"/>
              <a:t> 使用</a:t>
            </a:r>
            <a:r>
              <a:rPr lang="en-US" altLang="zh-TW" sz="4400" dirty="0"/>
              <a:t>CNN</a:t>
            </a:r>
            <a:r>
              <a:rPr lang="zh-TW" altLang="en-US" sz="4400" dirty="0"/>
              <a:t>建立自編碼器</a:t>
            </a:r>
            <a:r>
              <a:rPr lang="en-US" altLang="zh-TW" sz="4400" dirty="0"/>
              <a:t>(CAE)</a:t>
            </a:r>
            <a:endParaRPr lang="zh-TW" altLang="en-US" sz="4400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655D0F0B-BBFA-4E7F-AE50-3EB3AE8AF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11" y="3776338"/>
            <a:ext cx="5185357" cy="987687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17EB832-9AF6-496D-AD4A-2B872A57B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31" y="1828508"/>
            <a:ext cx="5026151" cy="48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82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61B7-8FAB-4775-90C0-165C0A5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9-2-4</a:t>
            </a:r>
            <a:r>
              <a:rPr lang="zh-TW" altLang="en-US" sz="4400" dirty="0"/>
              <a:t> 使用</a:t>
            </a:r>
            <a:r>
              <a:rPr lang="en-US" altLang="zh-TW" sz="4400" dirty="0"/>
              <a:t>CNN</a:t>
            </a:r>
            <a:r>
              <a:rPr lang="zh-TW" altLang="en-US" sz="4400" dirty="0"/>
              <a:t>建立自編碼器</a:t>
            </a:r>
            <a:r>
              <a:rPr lang="en-US" altLang="zh-TW" sz="4400" dirty="0"/>
              <a:t>(CAE)</a:t>
            </a:r>
            <a:endParaRPr lang="zh-TW" altLang="en-US" sz="4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526C359-AE3B-4D1B-9976-2DD8EED29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11" y="2813481"/>
            <a:ext cx="5173823" cy="2554269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0FE9672-51A3-4009-B605-F354DB232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68" y="1581026"/>
            <a:ext cx="4880141" cy="50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562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61B7-8FAB-4775-90C0-165C0A5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9-2-4</a:t>
            </a:r>
            <a:r>
              <a:rPr lang="zh-TW" altLang="en-US" sz="4400" dirty="0"/>
              <a:t> 使用</a:t>
            </a:r>
            <a:r>
              <a:rPr lang="en-US" altLang="zh-TW" sz="4400" dirty="0"/>
              <a:t>CNN</a:t>
            </a:r>
            <a:r>
              <a:rPr lang="zh-TW" altLang="en-US" sz="4400" dirty="0"/>
              <a:t>建立自編碼器</a:t>
            </a:r>
            <a:r>
              <a:rPr lang="en-US" altLang="zh-TW" sz="4400" dirty="0"/>
              <a:t>(CAE)</a:t>
            </a:r>
            <a:endParaRPr lang="zh-TW" altLang="en-US" sz="44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DB82866-D23E-47A5-8B53-F09FAA78D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35" y="1953019"/>
            <a:ext cx="8369730" cy="749339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63EDD27-6FAC-41BB-AA87-95FE9A558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530" y="2834034"/>
            <a:ext cx="8287518" cy="37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1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9D856-65FD-42B2-999E-59AB389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9-1-1</a:t>
            </a:r>
            <a:r>
              <a:rPr lang="zh-TW" altLang="en-US" sz="4400" dirty="0"/>
              <a:t> 認識</a:t>
            </a:r>
            <a:r>
              <a:rPr lang="en-US" altLang="zh-TW" sz="4400" dirty="0"/>
              <a:t>Cifar-10</a:t>
            </a:r>
            <a:r>
              <a:rPr lang="zh-TW" altLang="en-US" sz="4400" dirty="0"/>
              <a:t>彩色圖片資料集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F4B33D-DA38-449E-8FC1-0F21851C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54"/>
          <a:stretch/>
        </p:blipFill>
        <p:spPr>
          <a:xfrm>
            <a:off x="2157755" y="2361883"/>
            <a:ext cx="7876490" cy="1244918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A4815A3-E875-4364-B689-A82FD977F3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" t="6976"/>
          <a:stretch/>
        </p:blipFill>
        <p:spPr>
          <a:xfrm>
            <a:off x="884734" y="4150376"/>
            <a:ext cx="10422531" cy="10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050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61B7-8FAB-4775-90C0-165C0A5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9-2-4</a:t>
            </a:r>
            <a:r>
              <a:rPr lang="zh-TW" altLang="en-US" sz="4400" dirty="0"/>
              <a:t> 使用</a:t>
            </a:r>
            <a:r>
              <a:rPr lang="en-US" altLang="zh-TW" sz="4400" dirty="0"/>
              <a:t>CNN</a:t>
            </a:r>
            <a:r>
              <a:rPr lang="zh-TW" altLang="en-US" sz="4400" dirty="0"/>
              <a:t>建立自編碼器</a:t>
            </a:r>
            <a:r>
              <a:rPr lang="en-US" altLang="zh-TW" sz="4400" dirty="0"/>
              <a:t>(CAE)</a:t>
            </a:r>
            <a:endParaRPr lang="zh-TW" altLang="en-US" sz="4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AFC2334-88AB-448E-9072-109DA3F2D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8" y="1994818"/>
            <a:ext cx="4899115" cy="4550642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E7E95E1-3BE3-4021-95B4-29543E8BE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53" y="2978851"/>
            <a:ext cx="7151347" cy="26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12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61B7-8FAB-4775-90C0-165C0A5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9-2-4</a:t>
            </a:r>
            <a:r>
              <a:rPr lang="zh-TW" altLang="en-US" sz="4400" dirty="0"/>
              <a:t> 使用</a:t>
            </a:r>
            <a:r>
              <a:rPr lang="en-US" altLang="zh-TW" sz="4400" dirty="0"/>
              <a:t>CNN</a:t>
            </a:r>
            <a:r>
              <a:rPr lang="zh-TW" altLang="en-US" sz="4400" dirty="0"/>
              <a:t>建立自編碼器</a:t>
            </a:r>
            <a:r>
              <a:rPr lang="en-US" altLang="zh-TW" sz="4400" dirty="0"/>
              <a:t>(CAE)</a:t>
            </a:r>
            <a:endParaRPr lang="zh-TW" altLang="en-US" sz="44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4101FFF-64A8-4E9E-AABF-6A2894F9A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t="2727"/>
          <a:stretch/>
        </p:blipFill>
        <p:spPr>
          <a:xfrm>
            <a:off x="2774427" y="2683566"/>
            <a:ext cx="6643145" cy="3071192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69C2C4F-20F6-47B0-A2C9-FC177FB55AE1}"/>
              </a:ext>
            </a:extLst>
          </p:cNvPr>
          <p:cNvSpPr/>
          <p:nvPr/>
        </p:nvSpPr>
        <p:spPr>
          <a:xfrm>
            <a:off x="3429000" y="2951922"/>
            <a:ext cx="5913783" cy="15505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4A88F-400E-424D-B140-BFA74CDE6663}"/>
              </a:ext>
            </a:extLst>
          </p:cNvPr>
          <p:cNvSpPr/>
          <p:nvPr/>
        </p:nvSpPr>
        <p:spPr>
          <a:xfrm>
            <a:off x="3428999" y="4505739"/>
            <a:ext cx="5913783" cy="12490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1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61B7-8FAB-4775-90C0-165C0A5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9-2-4</a:t>
            </a:r>
            <a:r>
              <a:rPr lang="zh-TW" altLang="en-US" sz="4400" dirty="0"/>
              <a:t> 使用</a:t>
            </a:r>
            <a:r>
              <a:rPr lang="en-US" altLang="zh-TW" sz="4400" dirty="0"/>
              <a:t>CNN</a:t>
            </a:r>
            <a:r>
              <a:rPr lang="zh-TW" altLang="en-US" sz="4400" dirty="0"/>
              <a:t>建立自編碼器</a:t>
            </a:r>
            <a:r>
              <a:rPr lang="en-US" altLang="zh-TW" sz="4400" dirty="0"/>
              <a:t>(CAE)</a:t>
            </a:r>
            <a:endParaRPr lang="zh-TW" altLang="en-US" sz="4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6304078-DF5D-4B0B-996A-596B52D24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/>
          <a:stretch/>
        </p:blipFill>
        <p:spPr>
          <a:xfrm>
            <a:off x="77754" y="1594128"/>
            <a:ext cx="5199923" cy="5136094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69C2C4F-20F6-47B0-A2C9-FC177FB55AE1}"/>
              </a:ext>
            </a:extLst>
          </p:cNvPr>
          <p:cNvSpPr/>
          <p:nvPr/>
        </p:nvSpPr>
        <p:spPr>
          <a:xfrm>
            <a:off x="447523" y="1594128"/>
            <a:ext cx="4760579" cy="7415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4A88F-400E-424D-B140-BFA74CDE6663}"/>
              </a:ext>
            </a:extLst>
          </p:cNvPr>
          <p:cNvSpPr/>
          <p:nvPr/>
        </p:nvSpPr>
        <p:spPr>
          <a:xfrm>
            <a:off x="447523" y="2335695"/>
            <a:ext cx="3150441" cy="7415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EAF39BB-2AB4-4452-8E44-9A6BC555E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77" y="2883104"/>
            <a:ext cx="6965543" cy="25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2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9D856-65FD-42B2-999E-59AB389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9-1-1</a:t>
            </a:r>
            <a:r>
              <a:rPr lang="zh-TW" altLang="en-US" sz="4400" dirty="0"/>
              <a:t> 認識</a:t>
            </a:r>
            <a:r>
              <a:rPr lang="en-US" altLang="zh-TW" sz="4400" dirty="0"/>
              <a:t>Cifar-10</a:t>
            </a:r>
            <a:r>
              <a:rPr lang="zh-TW" altLang="en-US" sz="4400" dirty="0"/>
              <a:t>彩色圖片資料集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F4B33D-DA38-449E-8FC1-0F21851C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9" b="53816"/>
          <a:stretch/>
        </p:blipFill>
        <p:spPr>
          <a:xfrm>
            <a:off x="1827609" y="2098550"/>
            <a:ext cx="8550636" cy="1592493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8D50897-9CDA-4456-9C57-FEECFEB658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"/>
          <a:stretch/>
        </p:blipFill>
        <p:spPr>
          <a:xfrm>
            <a:off x="2254418" y="4098271"/>
            <a:ext cx="7683164" cy="16749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F92952-D936-40BE-8652-D01192AF8834}"/>
              </a:ext>
            </a:extLst>
          </p:cNvPr>
          <p:cNvSpPr/>
          <p:nvPr/>
        </p:nvSpPr>
        <p:spPr>
          <a:xfrm>
            <a:off x="6004560" y="4057631"/>
            <a:ext cx="904240" cy="453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947653-BDA0-484F-8D8E-8AB78B459AAC}"/>
              </a:ext>
            </a:extLst>
          </p:cNvPr>
          <p:cNvSpPr/>
          <p:nvPr/>
        </p:nvSpPr>
        <p:spPr>
          <a:xfrm>
            <a:off x="5852160" y="4877628"/>
            <a:ext cx="904240" cy="453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680C6B-1DA3-47F5-A517-1E9EF751FEA8}"/>
              </a:ext>
            </a:extLst>
          </p:cNvPr>
          <p:cNvSpPr/>
          <p:nvPr/>
        </p:nvSpPr>
        <p:spPr>
          <a:xfrm>
            <a:off x="7127791" y="4055275"/>
            <a:ext cx="461729" cy="453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910E2A-FD92-44A0-B334-4AC23836F8FC}"/>
              </a:ext>
            </a:extLst>
          </p:cNvPr>
          <p:cNvSpPr/>
          <p:nvPr/>
        </p:nvSpPr>
        <p:spPr>
          <a:xfrm>
            <a:off x="7818671" y="4045115"/>
            <a:ext cx="441409" cy="453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FF6F0E-EFEE-4A4D-B72B-7D0DB48F1909}"/>
              </a:ext>
            </a:extLst>
          </p:cNvPr>
          <p:cNvSpPr/>
          <p:nvPr/>
        </p:nvSpPr>
        <p:spPr>
          <a:xfrm>
            <a:off x="8499391" y="4045115"/>
            <a:ext cx="248369" cy="453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423690-E41D-409F-A637-D77E1DEAEF0D}"/>
              </a:ext>
            </a:extLst>
          </p:cNvPr>
          <p:cNvSpPr txBox="1"/>
          <p:nvPr/>
        </p:nvSpPr>
        <p:spPr>
          <a:xfrm>
            <a:off x="5775409" y="3757985"/>
            <a:ext cx="38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6A5F9D5-5CA0-4E7B-B028-AFFD570F31B1}"/>
              </a:ext>
            </a:extLst>
          </p:cNvPr>
          <p:cNvSpPr txBox="1"/>
          <p:nvPr/>
        </p:nvSpPr>
        <p:spPr>
          <a:xfrm>
            <a:off x="6953969" y="3757985"/>
            <a:ext cx="38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r>
              <a:rPr lang="zh-TW" alt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118A7C-2585-49E0-A5DE-C1758A3503D5}"/>
              </a:ext>
            </a:extLst>
          </p:cNvPr>
          <p:cNvSpPr txBox="1"/>
          <p:nvPr/>
        </p:nvSpPr>
        <p:spPr>
          <a:xfrm>
            <a:off x="7594049" y="3757985"/>
            <a:ext cx="38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AutoNum type="circleNumWdWhitePlain" startAt="3"/>
            </a:pPr>
            <a:r>
              <a:rPr lang="zh-TW" alt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31B760-C0F4-4CA7-B836-A920BF2085BC}"/>
              </a:ext>
            </a:extLst>
          </p:cNvPr>
          <p:cNvSpPr txBox="1"/>
          <p:nvPr/>
        </p:nvSpPr>
        <p:spPr>
          <a:xfrm>
            <a:off x="8295640" y="3744199"/>
            <a:ext cx="38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AutoNum type="circleNumWdWhitePlain" startAt="4"/>
            </a:pPr>
            <a:r>
              <a:rPr lang="zh-TW" alt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4B5C192-DBDC-48BF-9D35-5BAA0FC41535}"/>
              </a:ext>
            </a:extLst>
          </p:cNvPr>
          <p:cNvSpPr txBox="1"/>
          <p:nvPr/>
        </p:nvSpPr>
        <p:spPr>
          <a:xfrm>
            <a:off x="5618480" y="4589140"/>
            <a:ext cx="38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AutoNum type="circleNumWdWhitePlain" startAt="5"/>
            </a:pPr>
            <a:r>
              <a:rPr lang="zh-TW" alt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D7BF5D0-8983-457B-99BA-848418F83F0C}"/>
              </a:ext>
            </a:extLst>
          </p:cNvPr>
          <p:cNvSpPr txBox="1"/>
          <p:nvPr/>
        </p:nvSpPr>
        <p:spPr>
          <a:xfrm>
            <a:off x="9521572" y="4062020"/>
            <a:ext cx="2182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rgbClr val="00B050"/>
                </a:solidFill>
                <a:latin typeface="+mn-ea"/>
              </a:rPr>
              <a:t>訓練資料集</a:t>
            </a:r>
            <a:endParaRPr lang="en-US" altLang="zh-TW" sz="2400" dirty="0">
              <a:solidFill>
                <a:srgbClr val="00B05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rgbClr val="00B050"/>
                </a:solidFill>
                <a:latin typeface="+mn-ea"/>
              </a:rPr>
              <a:t>列</a:t>
            </a:r>
            <a:endParaRPr lang="en-US" altLang="zh-TW" sz="2400" dirty="0">
              <a:solidFill>
                <a:srgbClr val="00B05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rgbClr val="00B050"/>
                </a:solidFill>
                <a:latin typeface="+mn-ea"/>
              </a:rPr>
              <a:t>行</a:t>
            </a:r>
            <a:endParaRPr lang="en-US" altLang="zh-TW" sz="2400" dirty="0">
              <a:solidFill>
                <a:srgbClr val="00B05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rgbClr val="00B050"/>
                </a:solidFill>
                <a:latin typeface="+mn-ea"/>
              </a:rPr>
              <a:t>通道</a:t>
            </a:r>
            <a:endParaRPr lang="en-US" altLang="zh-TW" sz="2400" dirty="0">
              <a:solidFill>
                <a:srgbClr val="00B05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rgbClr val="00B050"/>
                </a:solidFill>
                <a:latin typeface="+mn-ea"/>
              </a:rPr>
              <a:t>測試資料集</a:t>
            </a:r>
          </a:p>
        </p:txBody>
      </p:sp>
    </p:spTree>
    <p:extLst>
      <p:ext uri="{BB962C8B-B14F-4D97-AF65-F5344CB8AC3E}">
        <p14:creationId xmlns:p14="http://schemas.microsoft.com/office/powerpoint/2010/main" val="225014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9D856-65FD-42B2-999E-59AB389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9-1-1</a:t>
            </a:r>
            <a:r>
              <a:rPr lang="zh-TW" altLang="en-US" sz="4400" dirty="0"/>
              <a:t> 認識</a:t>
            </a:r>
            <a:r>
              <a:rPr lang="en-US" altLang="zh-TW" sz="4400" dirty="0"/>
              <a:t>Cifar-10</a:t>
            </a:r>
            <a:r>
              <a:rPr lang="zh-TW" altLang="en-US" sz="4400" dirty="0"/>
              <a:t>彩色圖片資料集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F4B33D-DA38-449E-8FC1-0F21851C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63" b="43929"/>
          <a:stretch/>
        </p:blipFill>
        <p:spPr>
          <a:xfrm>
            <a:off x="1333486" y="2076573"/>
            <a:ext cx="9538881" cy="731519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3BDD4F2-3519-469E-8B7C-A2BC390AB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68" y="3296920"/>
            <a:ext cx="3058192" cy="30422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8EC865E-81D9-42DC-A047-A0F0FD9DF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33" y="3206138"/>
            <a:ext cx="4040251" cy="304226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11CBEAB-F17B-4D07-9928-FFEAB32C85C8}"/>
              </a:ext>
            </a:extLst>
          </p:cNvPr>
          <p:cNvSpPr txBox="1"/>
          <p:nvPr/>
        </p:nvSpPr>
        <p:spPr>
          <a:xfrm>
            <a:off x="3901440" y="3351014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50"/>
                </a:solidFill>
              </a:rPr>
              <a:t>第</a:t>
            </a:r>
            <a:r>
              <a:rPr lang="en-US" altLang="zh-TW" sz="2000" dirty="0">
                <a:solidFill>
                  <a:srgbClr val="00B050"/>
                </a:solidFill>
              </a:rPr>
              <a:t>1</a:t>
            </a:r>
            <a:r>
              <a:rPr lang="zh-TW" altLang="en-US" sz="2000" dirty="0">
                <a:solidFill>
                  <a:srgbClr val="00B050"/>
                </a:solidFill>
              </a:rPr>
              <a:t>列畫素開始 </a:t>
            </a:r>
            <a:r>
              <a:rPr lang="en-US" altLang="zh-TW" sz="2000" dirty="0">
                <a:solidFill>
                  <a:srgbClr val="00B050"/>
                </a:solidFill>
              </a:rPr>
              <a:t>(0)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DF45EF-52F5-4E32-A6E9-C5857C53D6E4}"/>
              </a:ext>
            </a:extLst>
          </p:cNvPr>
          <p:cNvSpPr txBox="1"/>
          <p:nvPr/>
        </p:nvSpPr>
        <p:spPr>
          <a:xfrm>
            <a:off x="3901440" y="5879068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50"/>
                </a:solidFill>
              </a:rPr>
              <a:t>第</a:t>
            </a:r>
            <a:r>
              <a:rPr lang="en-US" altLang="zh-TW" sz="2000" dirty="0">
                <a:solidFill>
                  <a:srgbClr val="00B050"/>
                </a:solidFill>
              </a:rPr>
              <a:t>1</a:t>
            </a:r>
            <a:r>
              <a:rPr lang="zh-TW" altLang="en-US" sz="2000" dirty="0">
                <a:solidFill>
                  <a:srgbClr val="00B050"/>
                </a:solidFill>
              </a:rPr>
              <a:t>列畫素結束 </a:t>
            </a:r>
            <a:r>
              <a:rPr lang="en-US" altLang="zh-TW" sz="2000" dirty="0">
                <a:solidFill>
                  <a:srgbClr val="00B050"/>
                </a:solidFill>
              </a:rPr>
              <a:t>(31)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86AD13E-064D-4B49-A2D7-305CCC958573}"/>
              </a:ext>
            </a:extLst>
          </p:cNvPr>
          <p:cNvSpPr txBox="1"/>
          <p:nvPr/>
        </p:nvSpPr>
        <p:spPr>
          <a:xfrm>
            <a:off x="9276112" y="3349228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50"/>
                </a:solidFill>
              </a:rPr>
              <a:t>第</a:t>
            </a:r>
            <a:r>
              <a:rPr lang="en-US" altLang="zh-TW" sz="2000" dirty="0">
                <a:solidFill>
                  <a:srgbClr val="00B050"/>
                </a:solidFill>
              </a:rPr>
              <a:t>32</a:t>
            </a:r>
            <a:r>
              <a:rPr lang="zh-TW" altLang="en-US" sz="2000" dirty="0">
                <a:solidFill>
                  <a:srgbClr val="00B050"/>
                </a:solidFill>
              </a:rPr>
              <a:t>列畫素開始 </a:t>
            </a:r>
            <a:r>
              <a:rPr lang="en-US" altLang="zh-TW" sz="2000" dirty="0">
                <a:solidFill>
                  <a:srgbClr val="00B050"/>
                </a:solidFill>
              </a:rPr>
              <a:t>(0)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7C3AB8-667F-4833-8552-E95F35B191A5}"/>
              </a:ext>
            </a:extLst>
          </p:cNvPr>
          <p:cNvSpPr txBox="1"/>
          <p:nvPr/>
        </p:nvSpPr>
        <p:spPr>
          <a:xfrm>
            <a:off x="9276112" y="5879068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50"/>
                </a:solidFill>
              </a:rPr>
              <a:t>第</a:t>
            </a:r>
            <a:r>
              <a:rPr lang="en-US" altLang="zh-TW" sz="2000" dirty="0">
                <a:solidFill>
                  <a:srgbClr val="00B050"/>
                </a:solidFill>
              </a:rPr>
              <a:t>32</a:t>
            </a:r>
            <a:r>
              <a:rPr lang="zh-TW" altLang="en-US" sz="2000" dirty="0">
                <a:solidFill>
                  <a:srgbClr val="00B050"/>
                </a:solidFill>
              </a:rPr>
              <a:t>列畫素結束 </a:t>
            </a:r>
            <a:r>
              <a:rPr lang="en-US" altLang="zh-TW" sz="2000" dirty="0">
                <a:solidFill>
                  <a:srgbClr val="00B050"/>
                </a:solidFill>
              </a:rPr>
              <a:t>(31)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AB8E74E-ADE4-4121-A060-87A8E2C559A8}"/>
              </a:ext>
            </a:extLst>
          </p:cNvPr>
          <p:cNvSpPr/>
          <p:nvPr/>
        </p:nvSpPr>
        <p:spPr>
          <a:xfrm>
            <a:off x="1859280" y="3296920"/>
            <a:ext cx="421640" cy="421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5BC3579-FE62-4F01-916A-34D8D205440E}"/>
              </a:ext>
            </a:extLst>
          </p:cNvPr>
          <p:cNvSpPr/>
          <p:nvPr/>
        </p:nvSpPr>
        <p:spPr>
          <a:xfrm>
            <a:off x="2532175" y="3296919"/>
            <a:ext cx="421640" cy="4216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B5C92AE3-D3B4-4505-9242-A23CDC9C96D4}"/>
              </a:ext>
            </a:extLst>
          </p:cNvPr>
          <p:cNvSpPr/>
          <p:nvPr/>
        </p:nvSpPr>
        <p:spPr>
          <a:xfrm>
            <a:off x="3195131" y="3296919"/>
            <a:ext cx="421640" cy="42164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D885B0-B232-4E0C-BAA8-D980CE1C8526}"/>
              </a:ext>
            </a:extLst>
          </p:cNvPr>
          <p:cNvSpPr txBox="1"/>
          <p:nvPr/>
        </p:nvSpPr>
        <p:spPr>
          <a:xfrm>
            <a:off x="1620536" y="2860040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rgbClr val="FF0000"/>
                </a:solidFill>
              </a:rPr>
              <a:t>R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00B050"/>
                </a:solidFill>
              </a:rPr>
              <a:t>G</a:t>
            </a:r>
            <a:r>
              <a:rPr lang="en-US" altLang="zh-TW" sz="2400" dirty="0"/>
              <a:t>      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9D856-65FD-42B2-999E-59AB389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9-1-1</a:t>
            </a:r>
            <a:r>
              <a:rPr lang="zh-TW" altLang="en-US" sz="4000" dirty="0"/>
              <a:t> 認識</a:t>
            </a:r>
            <a:r>
              <a:rPr lang="en-US" altLang="zh-TW" sz="4000" dirty="0"/>
              <a:t>Cifar-10</a:t>
            </a:r>
            <a:r>
              <a:rPr lang="zh-TW" altLang="en-US" sz="4000" dirty="0"/>
              <a:t>彩色圖片資料集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F4B33D-DA38-449E-8FC1-0F21851C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71" b="38880"/>
          <a:stretch/>
        </p:blipFill>
        <p:spPr>
          <a:xfrm>
            <a:off x="1230406" y="2306321"/>
            <a:ext cx="9731187" cy="365518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7119CAB-C82C-41C0-AA3A-4E3FFBDFE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54" y="3343798"/>
            <a:ext cx="711845" cy="385097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FC8BD65-D3F0-4395-867E-B6DB01830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25371"/>
              </p:ext>
            </p:extLst>
          </p:nvPr>
        </p:nvGraphicFramePr>
        <p:xfrm>
          <a:off x="2621280" y="3286838"/>
          <a:ext cx="8168640" cy="284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418">
                  <a:extLst>
                    <a:ext uri="{9D8B030D-6E8A-4147-A177-3AD203B41FA5}">
                      <a16:colId xmlns:a16="http://schemas.microsoft.com/office/drawing/2014/main" val="1931792503"/>
                    </a:ext>
                  </a:extLst>
                </a:gridCol>
                <a:gridCol w="2662165">
                  <a:extLst>
                    <a:ext uri="{9D8B030D-6E8A-4147-A177-3AD203B41FA5}">
                      <a16:colId xmlns:a16="http://schemas.microsoft.com/office/drawing/2014/main" val="2463576345"/>
                    </a:ext>
                  </a:extLst>
                </a:gridCol>
                <a:gridCol w="1372053">
                  <a:extLst>
                    <a:ext uri="{9D8B030D-6E8A-4147-A177-3AD203B41FA5}">
                      <a16:colId xmlns:a16="http://schemas.microsoft.com/office/drawing/2014/main" val="3394119598"/>
                    </a:ext>
                  </a:extLst>
                </a:gridCol>
                <a:gridCol w="2763004">
                  <a:extLst>
                    <a:ext uri="{9D8B030D-6E8A-4147-A177-3AD203B41FA5}">
                      <a16:colId xmlns:a16="http://schemas.microsoft.com/office/drawing/2014/main" val="1279706966"/>
                    </a:ext>
                  </a:extLst>
                </a:gridCol>
              </a:tblGrid>
              <a:tr h="474967">
                <a:tc>
                  <a:txBody>
                    <a:bodyPr/>
                    <a:lstStyle/>
                    <a:p>
                      <a:r>
                        <a:rPr lang="zh-TW" altLang="en-US" dirty="0"/>
                        <a:t>標籤值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圖片類別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標籤值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圖片類別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125137"/>
                  </a:ext>
                </a:extLst>
              </a:tr>
              <a:tr h="474967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飛機 </a:t>
                      </a:r>
                      <a:r>
                        <a:rPr lang="en-US" altLang="zh-TW" dirty="0"/>
                        <a:t>(airplane)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狗 </a:t>
                      </a:r>
                      <a:r>
                        <a:rPr lang="en-US" altLang="zh-TW" dirty="0"/>
                        <a:t>(dog)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137375"/>
                  </a:ext>
                </a:extLst>
              </a:tr>
              <a:tr h="474967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汽車 </a:t>
                      </a:r>
                      <a:r>
                        <a:rPr lang="en-US" altLang="zh-TW" dirty="0"/>
                        <a:t>(automobile)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青蛙 </a:t>
                      </a:r>
                      <a:r>
                        <a:rPr lang="en-US" altLang="zh-TW" dirty="0"/>
                        <a:t>(frog)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958427"/>
                  </a:ext>
                </a:extLst>
              </a:tr>
              <a:tr h="474967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鳥 </a:t>
                      </a:r>
                      <a:r>
                        <a:rPr lang="en-US" altLang="zh-TW" dirty="0"/>
                        <a:t>(bird)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馬 </a:t>
                      </a:r>
                      <a:r>
                        <a:rPr lang="en-US" altLang="zh-TW" dirty="0"/>
                        <a:t>(horse)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366928"/>
                  </a:ext>
                </a:extLst>
              </a:tr>
              <a:tr h="474967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貓 </a:t>
                      </a:r>
                      <a:r>
                        <a:rPr lang="en-US" altLang="zh-TW" dirty="0"/>
                        <a:t>(cat)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船 </a:t>
                      </a:r>
                      <a:r>
                        <a:rPr lang="en-US" altLang="zh-TW" dirty="0"/>
                        <a:t>(ship)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613347"/>
                  </a:ext>
                </a:extLst>
              </a:tr>
              <a:tr h="474967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鹿 </a:t>
                      </a:r>
                      <a:r>
                        <a:rPr lang="en-US" altLang="zh-TW" dirty="0"/>
                        <a:t>(deer)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卡車 </a:t>
                      </a:r>
                      <a:r>
                        <a:rPr lang="en-US" altLang="zh-TW" dirty="0"/>
                        <a:t>(truck)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5055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1C32515-C032-4304-A2B7-C2C6838201AA}"/>
              </a:ext>
            </a:extLst>
          </p:cNvPr>
          <p:cNvSpPr/>
          <p:nvPr/>
        </p:nvSpPr>
        <p:spPr>
          <a:xfrm>
            <a:off x="6654800" y="4226560"/>
            <a:ext cx="4135120" cy="487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24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9D856-65FD-42B2-999E-59AB389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9-1-1</a:t>
            </a:r>
            <a:r>
              <a:rPr lang="zh-TW" altLang="en-US" sz="4400" dirty="0"/>
              <a:t> 認識</a:t>
            </a:r>
            <a:r>
              <a:rPr lang="en-US" altLang="zh-TW" sz="4400" dirty="0"/>
              <a:t>Cifar-10</a:t>
            </a:r>
            <a:r>
              <a:rPr lang="zh-TW" altLang="en-US" sz="4400" dirty="0"/>
              <a:t>彩色圖片資料集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F4B33D-DA38-449E-8FC1-0F21851C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07"/>
          <a:stretch/>
        </p:blipFill>
        <p:spPr>
          <a:xfrm>
            <a:off x="2184917" y="1806405"/>
            <a:ext cx="7822166" cy="2042160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49F4FF7-E489-4E7E-928E-C3A0A7DE5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07" y="3848565"/>
            <a:ext cx="2666065" cy="28507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F7ADA5C-DD3D-444E-BAC5-A27A63F28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53" y="3848565"/>
            <a:ext cx="2886415" cy="3035911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3121BD2-83A3-4FE5-8D00-B8C4C1F2F623}"/>
              </a:ext>
            </a:extLst>
          </p:cNvPr>
          <p:cNvCxnSpPr/>
          <p:nvPr/>
        </p:nvCxnSpPr>
        <p:spPr>
          <a:xfrm>
            <a:off x="2743200" y="3260035"/>
            <a:ext cx="16896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5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4156</TotalTime>
  <Words>802</Words>
  <Application>Microsoft Office PowerPoint</Application>
  <PresentationFormat>寬螢幕</PresentationFormat>
  <Paragraphs>223</Paragraphs>
  <Slides>52</Slides>
  <Notes>3</Notes>
  <HiddenSlides>1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52</vt:i4>
      </vt:variant>
    </vt:vector>
  </HeadingPairs>
  <TitlesOfParts>
    <vt:vector size="63" baseType="lpstr">
      <vt:lpstr>微軟正黑體</vt:lpstr>
      <vt:lpstr>新細明體</vt:lpstr>
      <vt:lpstr>標楷體</vt:lpstr>
      <vt:lpstr>Calibri</vt:lpstr>
      <vt:lpstr>Calibri Light</vt:lpstr>
      <vt:lpstr>Rockwell</vt:lpstr>
      <vt:lpstr>Rockwell Condensed</vt:lpstr>
      <vt:lpstr>Wingdings</vt:lpstr>
      <vt:lpstr>Wingdings 2</vt:lpstr>
      <vt:lpstr>HDOfficeLightV0</vt:lpstr>
      <vt:lpstr>木刻字型</vt:lpstr>
      <vt:lpstr>Chapter 9</vt:lpstr>
      <vt:lpstr>9-1</vt:lpstr>
      <vt:lpstr>9-1-1 認識Cifar-10彩色圖片資料集</vt:lpstr>
      <vt:lpstr>9-1-1 認識Cifar-10彩色圖片資料集</vt:lpstr>
      <vt:lpstr>9-1-1 認識Cifar-10彩色圖片資料集</vt:lpstr>
      <vt:lpstr>9-1-1 認識Cifar-10彩色圖片資料集</vt:lpstr>
      <vt:lpstr>9-1-1 認識Cifar-10彩色圖片資料集</vt:lpstr>
      <vt:lpstr>9-1-1 認識Cifar-10彩色圖片資料集</vt:lpstr>
      <vt:lpstr>9-1-1 認識Cifar-10彩色圖片資料集</vt:lpstr>
      <vt:lpstr>9-1-1 認識Cifar-10彩色圖片資料集</vt:lpstr>
      <vt:lpstr>9-1-2 使用CNN辨識Cifar-10圖片</vt:lpstr>
      <vt:lpstr>9-1-2 使用CNN辨識Cifar-10圖片</vt:lpstr>
      <vt:lpstr>9-1-2 使用CNN辨識Cifar-10圖片</vt:lpstr>
      <vt:lpstr>9-1-2 使用CNN辨識Cifar-10圖片</vt:lpstr>
      <vt:lpstr>9-1-2 使用CNN辨識Cifar-10圖片</vt:lpstr>
      <vt:lpstr>9-1-2 使用CNN辨識Cifar-10圖片</vt:lpstr>
      <vt:lpstr>9-1-2 使用CNN辨識Cifar-10圖片</vt:lpstr>
      <vt:lpstr>9-1-2 使用CNN辨識Cifar-10圖片</vt:lpstr>
      <vt:lpstr>9-1-2 使用CNN辨識Cifar-10圖片</vt:lpstr>
      <vt:lpstr>9-1-3 彩色圖片影像辨識的預測結果</vt:lpstr>
      <vt:lpstr>9-1-3 彩色圖片影像辨識的預測結果</vt:lpstr>
      <vt:lpstr>9-1-3 彩色圖片影像辨識的預測結果</vt:lpstr>
      <vt:lpstr>9-1-3 彩色圖片影像辨識的預測結果</vt:lpstr>
      <vt:lpstr>9-1-3 彩色圖片影像辨識的預測結果</vt:lpstr>
      <vt:lpstr>9-1-3 彩色圖片影像辨識的預測結果</vt:lpstr>
      <vt:lpstr>9-1-3 彩色圖片影像辨識的預測結果</vt:lpstr>
      <vt:lpstr>9-1-3 彩色圖片影像辨識的預測結果</vt:lpstr>
      <vt:lpstr>9-1-3 彩色圖片影像辨識的預測結果</vt:lpstr>
      <vt:lpstr>9-1-3 彩色圖片影像辨識的預測結果</vt:lpstr>
      <vt:lpstr>9-1-3 彩色圖片影像辨識的預測結果</vt:lpstr>
      <vt:lpstr>9-2</vt:lpstr>
      <vt:lpstr>9-2-1 認識自編碼器(AE)</vt:lpstr>
      <vt:lpstr>9-2-2 Keras的functional api</vt:lpstr>
      <vt:lpstr>9-2-2 Keras的functional api</vt:lpstr>
      <vt:lpstr>9-2-3 使用MLP建立自編碼器(AE)</vt:lpstr>
      <vt:lpstr>9-2-3 使用MLP建立自編碼器(AE)</vt:lpstr>
      <vt:lpstr>9-2-3 使用MLP建立自編碼器(AE)</vt:lpstr>
      <vt:lpstr>9-2-3 使用MLP建立自編碼器(AE)</vt:lpstr>
      <vt:lpstr>9-2-3 使用MLP建立自編碼器(AE)</vt:lpstr>
      <vt:lpstr>9-2-3 使用MLP建立自編碼器(AE)</vt:lpstr>
      <vt:lpstr>9-2-3 使用MLP建立自編碼器(AE)</vt:lpstr>
      <vt:lpstr>9-2-3 使用MLP建立自編碼器(AE)</vt:lpstr>
      <vt:lpstr>9-2-4 使用CNN建立自編碼器(CAE)</vt:lpstr>
      <vt:lpstr>9-2-4 使用CNN建立自編碼器(CAE)</vt:lpstr>
      <vt:lpstr>9-2-4 使用CNN建立自編碼器(CAE)</vt:lpstr>
      <vt:lpstr>9-2-4 使用CNN建立自編碼器(CAE)</vt:lpstr>
      <vt:lpstr>9-2-4 使用CNN建立自編碼器(CAE)</vt:lpstr>
      <vt:lpstr>9-2-4 使用CNN建立自編碼器(CAE)</vt:lpstr>
      <vt:lpstr>9-2-4 使用CNN建立自編碼器(CAE)</vt:lpstr>
      <vt:lpstr>9-2-4 使用CNN建立自編碼器(CAE)</vt:lpstr>
      <vt:lpstr>9-2-4 使用CNN建立自編碼器(CAE)</vt:lpstr>
      <vt:lpstr>9-2-4 使用CNN建立自編碼器(CAE)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angel</dc:creator>
  <cp:lastModifiedBy>angel</cp:lastModifiedBy>
  <cp:revision>65</cp:revision>
  <dcterms:created xsi:type="dcterms:W3CDTF">2022-02-16T07:24:01Z</dcterms:created>
  <dcterms:modified xsi:type="dcterms:W3CDTF">2022-02-21T02:11:39Z</dcterms:modified>
</cp:coreProperties>
</file>