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Open Sans" panose="02020500000000000000" charset="0"/>
      <p:regular r:id="rId40"/>
      <p:bold r:id="rId41"/>
      <p:italic r:id="rId42"/>
      <p:boldItalic r:id="rId43"/>
    </p:embeddedFont>
    <p:embeddedFont>
      <p:font typeface="PT Sans Narrow" panose="02020500000000000000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q4E5XQFXqRpO1weDECabXZdAU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61" autoAdjust="0"/>
  </p:normalViewPr>
  <p:slideViewPr>
    <p:cSldViewPr snapToGrid="0">
      <p:cViewPr varScale="1">
        <p:scale>
          <a:sx n="135" d="100"/>
          <a:sy n="135" d="100"/>
        </p:scale>
        <p:origin x="9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第12章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循環神經網路的實作案例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顯示陣列長度的筆數1258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使用LSTM打造MNIST手寫辨識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***X_train[0]是第一筆資料的內容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***Y_train[0]是對應的標籤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***從圖表可以看出訓練跟驗證的損失、準確度已經很接近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訓練和驗證損失圖表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>
                <a:solidFill>
                  <a:schemeClr val="dk1"/>
                </a:solidFill>
              </a:rPr>
              <a:t>***從圖表可以看出訓練跟驗證的損失、準確度已經很接近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>
                <a:solidFill>
                  <a:schemeClr val="dk1"/>
                </a:solidFill>
              </a:rPr>
              <a:t>訓練和驗證準確度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使用LSTM模型預測Google股價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9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39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39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3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3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39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3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3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39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4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46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3650" y="1940439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Ch12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循環神經網路的實作案例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90717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12-2-1認識Google股價資料集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700"/>
              <a:t>載入和檢視訓練資料集</a:t>
            </a:r>
            <a:endParaRPr sz="2700"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1"/>
          </p:nvPr>
        </p:nvSpPr>
        <p:spPr>
          <a:xfrm>
            <a:off x="311700" y="1370275"/>
            <a:ext cx="8520600" cy="3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499213"/>
            <a:ext cx="5302756" cy="14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4">
            <a:alphaModFix/>
          </a:blip>
          <a:srcRect b="43229"/>
          <a:stretch/>
        </p:blipFill>
        <p:spPr>
          <a:xfrm>
            <a:off x="1223750" y="3614150"/>
            <a:ext cx="7757500" cy="13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/>
        </p:nvSpPr>
        <p:spPr>
          <a:xfrm>
            <a:off x="2373325" y="3105650"/>
            <a:ext cx="669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 開盤價    最高價    最低價   收盤價                  成交量</a:t>
            </a:r>
            <a:endParaRPr sz="2200" b="0" i="0" u="none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6927725" y="2766950"/>
            <a:ext cx="1062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調整後收盤價</a:t>
            </a:r>
            <a:endParaRPr sz="2200" b="0" i="0" u="none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產生訓練所需的特徵和標籤資料集</a:t>
            </a:r>
            <a:endParaRPr sz="3000"/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200"/>
              <a:t>取出調整後收盤價</a:t>
            </a:r>
            <a:endParaRPr sz="2200"/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621013"/>
            <a:ext cx="54292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3026075"/>
            <a:ext cx="1942300" cy="3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產生訓練所需的特徵和標籤資料集</a:t>
            </a:r>
            <a:endParaRPr sz="3000"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200"/>
              <a:t>使用前60天的股價</a:t>
            </a:r>
            <a:br>
              <a:rPr lang="zh-TW" sz="2200"/>
            </a:br>
            <a:r>
              <a:rPr lang="zh-TW" sz="2200"/>
              <a:t>預測第61天的股價</a:t>
            </a:r>
            <a:endParaRPr sz="2200"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200" y="1201400"/>
            <a:ext cx="53340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2"/>
          <p:cNvPicPr preferRelativeResize="0"/>
          <p:nvPr/>
        </p:nvPicPr>
        <p:blipFill rotWithShape="1">
          <a:blip r:embed="rId4">
            <a:alphaModFix/>
          </a:blip>
          <a:srcRect r="52889"/>
          <a:stretch/>
        </p:blipFill>
        <p:spPr>
          <a:xfrm>
            <a:off x="490450" y="2039251"/>
            <a:ext cx="3011275" cy="297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12-2-2使用LSTM模型預測Google股價</a:t>
            </a:r>
            <a:endParaRPr sz="3000"/>
          </a:p>
        </p:txBody>
      </p:sp>
      <p:sp>
        <p:nvSpPr>
          <p:cNvPr id="157" name="Google Shape;157;p13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200"/>
              <a:t>使用MinMaxScaler對資料執行特徵標準化的正規化</a:t>
            </a:r>
            <a:endParaRPr sz="2200"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325" y="1638350"/>
            <a:ext cx="5625050" cy="31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853950" y="4162150"/>
            <a:ext cx="4339200" cy="484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2700" y="2866350"/>
            <a:ext cx="1919601" cy="1919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1" name="Google Shape;161;p13"/>
          <p:cNvSpPr txBox="1"/>
          <p:nvPr/>
        </p:nvSpPr>
        <p:spPr>
          <a:xfrm>
            <a:off x="7341200" y="2419350"/>
            <a:ext cx="106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轉換後</a:t>
            </a:r>
            <a:endParaRPr sz="2200" b="0" i="0" u="none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將X_train轉換成(樣本數，時步，特徵)</a:t>
            </a:r>
            <a:endParaRPr sz="3000"/>
          </a:p>
        </p:txBody>
      </p:sp>
      <p:sp>
        <p:nvSpPr>
          <p:cNvPr id="167" name="Google Shape;167;p14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9213" y="1737675"/>
            <a:ext cx="65055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9737" y="2662000"/>
            <a:ext cx="3784550" cy="565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311700" y="137200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定義模型</a:t>
            </a:r>
            <a:endParaRPr sz="3000"/>
          </a:p>
        </p:txBody>
      </p:sp>
      <p:sp>
        <p:nvSpPr>
          <p:cNvPr id="175" name="Google Shape;175;p15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050" y="844025"/>
            <a:ext cx="4560975" cy="2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0450" y="1731300"/>
            <a:ext cx="4905201" cy="33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編譯模型</a:t>
            </a:r>
            <a:endParaRPr sz="3000"/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4475" y="1526900"/>
            <a:ext cx="5535075" cy="9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6913" y="2571750"/>
            <a:ext cx="6630175" cy="17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使用2017年1~3月的資料預測 4 月份股價</a:t>
            </a:r>
            <a:endParaRPr sz="3000"/>
          </a:p>
        </p:txBody>
      </p:sp>
      <p:sp>
        <p:nvSpPr>
          <p:cNvPr id="191" name="Google Shape;191;p17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45175"/>
          <a:stretch/>
        </p:blipFill>
        <p:spPr>
          <a:xfrm>
            <a:off x="559463" y="1141899"/>
            <a:ext cx="8025074" cy="32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繪出股價圖表</a:t>
            </a:r>
            <a:endParaRPr sz="3000"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t="68004"/>
          <a:stretch/>
        </p:blipFill>
        <p:spPr>
          <a:xfrm>
            <a:off x="311700" y="1141901"/>
            <a:ext cx="7568525" cy="17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0128" y="1788350"/>
            <a:ext cx="4491450" cy="32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12-3路透社資料集的新聞主題分類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12-1使用LSTM打造MNIST手寫辨識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12-3-1認識路透社資料集與資料預處理</a:t>
            </a:r>
            <a:endParaRPr sz="3000"/>
          </a:p>
        </p:txBody>
      </p:sp>
      <p:sp>
        <p:nvSpPr>
          <p:cNvPr id="211" name="Google Shape;211;p20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141900"/>
            <a:ext cx="6173575" cy="35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1702" y="2848377"/>
            <a:ext cx="3680600" cy="20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解碼顯示路透社資料集的新聞內容</a:t>
            </a:r>
            <a:endParaRPr sz="3000"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600" y="1141901"/>
            <a:ext cx="6713649" cy="24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500" y="3630675"/>
            <a:ext cx="2785850" cy="404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解碼顯示路透社資料集的新聞內容</a:t>
            </a:r>
            <a:endParaRPr sz="3000"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b="46085"/>
          <a:stretch/>
        </p:blipFill>
        <p:spPr>
          <a:xfrm>
            <a:off x="311700" y="1220175"/>
            <a:ext cx="7144575" cy="20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 rotWithShape="1">
          <a:blip r:embed="rId4">
            <a:alphaModFix/>
          </a:blip>
          <a:srcRect t="10730"/>
          <a:stretch/>
        </p:blipFill>
        <p:spPr>
          <a:xfrm>
            <a:off x="311700" y="3435225"/>
            <a:ext cx="2600025" cy="65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解碼顯示路透社資料集的新聞內容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00"/>
          </a:p>
        </p:txBody>
      </p:sp>
      <p:sp>
        <p:nvSpPr>
          <p:cNvPr id="235" name="Google Shape;235;p23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t="52746"/>
          <a:stretch/>
        </p:blipFill>
        <p:spPr>
          <a:xfrm>
            <a:off x="311700" y="1141900"/>
            <a:ext cx="7144575" cy="18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1" y="2953675"/>
            <a:ext cx="6918051" cy="1988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路透社資料集的資料預處理</a:t>
            </a:r>
            <a:endParaRPr sz="3000"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47949"/>
          <a:stretch/>
        </p:blipFill>
        <p:spPr>
          <a:xfrm>
            <a:off x="311700" y="1268550"/>
            <a:ext cx="6843450" cy="29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解碼顯示路透社資料集的新聞內容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00"/>
          </a:p>
        </p:txBody>
      </p:sp>
      <p:sp>
        <p:nvSpPr>
          <p:cNvPr id="250" name="Google Shape;250;p25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3">
            <a:alphaModFix/>
          </a:blip>
          <a:srcRect t="51558"/>
          <a:stretch/>
        </p:blipFill>
        <p:spPr>
          <a:xfrm>
            <a:off x="311700" y="1141900"/>
            <a:ext cx="6749025" cy="27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3922650"/>
            <a:ext cx="3586982" cy="722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12-3-2使用MLP打造路透社資料集的新聞主題分類</a:t>
            </a:r>
            <a:endParaRPr sz="3000"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200"/>
              <a:t>載入資料與資料預處理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2425" y="1591600"/>
            <a:ext cx="6819125" cy="34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12-3-2使用MLP打造路透社資料集的新聞主題分類</a:t>
            </a:r>
            <a:endParaRPr sz="3000"/>
          </a:p>
        </p:txBody>
      </p:sp>
      <p:sp>
        <p:nvSpPr>
          <p:cNvPr id="265" name="Google Shape;265;p27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200"/>
              <a:t>定義模型</a:t>
            </a:r>
            <a:endParaRPr sz="2200"/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12" y="1786275"/>
            <a:ext cx="7068376" cy="31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3125" y="198900"/>
            <a:ext cx="5682100" cy="4749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編譯、訓練、評估模型</a:t>
            </a:r>
            <a:endParaRPr sz="3000"/>
          </a:p>
        </p:txBody>
      </p:sp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279" name="Google Shape;27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238" y="1072325"/>
            <a:ext cx="7227529" cy="243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9"/>
          <p:cNvPicPr preferRelativeResize="0"/>
          <p:nvPr/>
        </p:nvPicPr>
        <p:blipFill rotWithShape="1">
          <a:blip r:embed="rId4">
            <a:alphaModFix/>
          </a:blip>
          <a:srcRect r="19658"/>
          <a:stretch/>
        </p:blipFill>
        <p:spPr>
          <a:xfrm>
            <a:off x="388400" y="3512050"/>
            <a:ext cx="8367199" cy="15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載入資料</a:t>
            </a:r>
            <a:endParaRPr sz="3000"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950" y="1141900"/>
            <a:ext cx="6644100" cy="26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損失圖表</a:t>
            </a:r>
            <a:endParaRPr sz="3000"/>
          </a:p>
        </p:txBody>
      </p:sp>
      <p:sp>
        <p:nvSpPr>
          <p:cNvPr id="286" name="Google Shape;286;p30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2" y="1577977"/>
            <a:ext cx="5995875" cy="32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8425" y="84900"/>
            <a:ext cx="4376525" cy="3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準確度圖表</a:t>
            </a:r>
            <a:endParaRPr sz="3000"/>
          </a:p>
        </p:txBody>
      </p:sp>
      <p:sp>
        <p:nvSpPr>
          <p:cNvPr id="294" name="Google Shape;294;p31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889675"/>
            <a:ext cx="6396451" cy="2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5528" y="107275"/>
            <a:ext cx="4101597" cy="29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12-3-3使用LSTM打造路透社資料集的新聞主題分類</a:t>
            </a:r>
            <a:endParaRPr sz="3000"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200"/>
              <a:t>載入資料與資料預處理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303" name="Google Shape;30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2425" y="1591600"/>
            <a:ext cx="6819125" cy="34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12-3-3使用LSTM打造路透社資料集的新聞主題分類</a:t>
            </a:r>
            <a:endParaRPr sz="3000"/>
          </a:p>
        </p:txBody>
      </p:sp>
      <p:sp>
        <p:nvSpPr>
          <p:cNvPr id="309" name="Google Shape;309;p33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200"/>
              <a:t>定義模型</a:t>
            </a:r>
            <a:endParaRPr sz="2200"/>
          </a:p>
        </p:txBody>
      </p:sp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900" y="1810350"/>
            <a:ext cx="7486175" cy="27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00"/>
          </a:p>
        </p:txBody>
      </p:sp>
      <p:sp>
        <p:nvSpPr>
          <p:cNvPr id="316" name="Google Shape;316;p34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317" name="Google Shape;31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8891" y="341475"/>
            <a:ext cx="6366221" cy="44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編譯、訓練、評估模型</a:t>
            </a:r>
            <a:endParaRPr sz="3000"/>
          </a:p>
        </p:txBody>
      </p:sp>
      <p:sp>
        <p:nvSpPr>
          <p:cNvPr id="323" name="Google Shape;323;p35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324" name="Google Shape;32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050" y="1141900"/>
            <a:ext cx="7107900" cy="2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5"/>
          <p:cNvPicPr preferRelativeResize="0"/>
          <p:nvPr/>
        </p:nvPicPr>
        <p:blipFill rotWithShape="1">
          <a:blip r:embed="rId4">
            <a:alphaModFix/>
          </a:blip>
          <a:srcRect r="21129"/>
          <a:stretch/>
        </p:blipFill>
        <p:spPr>
          <a:xfrm>
            <a:off x="243750" y="3410375"/>
            <a:ext cx="8656500" cy="15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損失圖表</a:t>
            </a:r>
            <a:endParaRPr sz="3000"/>
          </a:p>
        </p:txBody>
      </p:sp>
      <p:sp>
        <p:nvSpPr>
          <p:cNvPr id="331" name="Google Shape;331;p36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332" name="Google Shape;33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708475"/>
            <a:ext cx="6095301" cy="33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51975"/>
            <a:ext cx="4253525" cy="3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準確度圖表</a:t>
            </a:r>
            <a:endParaRPr sz="3000"/>
          </a:p>
        </p:txBody>
      </p:sp>
      <p:sp>
        <p:nvSpPr>
          <p:cNvPr id="339" name="Google Shape;339;p37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340" name="Google Shape;34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850" y="2158027"/>
            <a:ext cx="6047000" cy="27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29625"/>
            <a:ext cx="4350450" cy="3085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定義模型</a:t>
            </a:r>
            <a:endParaRPr sz="3000"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75" y="1141900"/>
            <a:ext cx="7059749" cy="22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4675" y="2134850"/>
            <a:ext cx="4529325" cy="29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編譯、訓練、評估模型</a:t>
            </a:r>
            <a:endParaRPr sz="3000"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065700"/>
            <a:ext cx="6454719" cy="1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t="59816" r="22383"/>
          <a:stretch/>
        </p:blipFill>
        <p:spPr>
          <a:xfrm>
            <a:off x="278025" y="2433325"/>
            <a:ext cx="8206525" cy="842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689" y="3497375"/>
            <a:ext cx="6559549" cy="12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顯示訓練和驗證損失圖表</a:t>
            </a:r>
            <a:endParaRPr sz="3000"/>
          </a:p>
        </p:txBody>
      </p:sp>
      <p:sp>
        <p:nvSpPr>
          <p:cNvPr id="101" name="Google Shape;101;p6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633000"/>
            <a:ext cx="5705601" cy="29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7750" y="311050"/>
            <a:ext cx="3974550" cy="28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顯示訓練和驗證準確度</a:t>
            </a:r>
            <a:endParaRPr sz="3000"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200"/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75" y="2073125"/>
            <a:ext cx="5727274" cy="24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1925" y="287950"/>
            <a:ext cx="4020375" cy="28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使用sparse_categorical_crossentropy損失函數</a:t>
            </a:r>
            <a:endParaRPr sz="3000"/>
          </a:p>
        </p:txBody>
      </p:sp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311700" y="1141900"/>
            <a:ext cx="8520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多元分類問題來說，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標籤資料有執行過One-hot，</a:t>
            </a:r>
            <a:br>
              <a:rPr lang="zh-TW" sz="2200"/>
            </a:br>
            <a:r>
              <a:rPr lang="zh-TW" sz="2200"/>
              <a:t>損失函數使用categorical_crossentropy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標籤資料是整數且沒執行One-hot(例如 0 ~ 9)，</a:t>
            </a:r>
            <a:br>
              <a:rPr lang="zh-TW" sz="2200"/>
            </a:br>
            <a:r>
              <a:rPr lang="zh-TW" sz="2200"/>
              <a:t>損失函數使用sparse_categorical_crossentropy</a:t>
            </a:r>
            <a:endParaRPr sz="2200"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t="4552"/>
          <a:stretch/>
        </p:blipFill>
        <p:spPr>
          <a:xfrm>
            <a:off x="605600" y="3316450"/>
            <a:ext cx="7932800" cy="758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8"/>
          <p:cNvSpPr/>
          <p:nvPr/>
        </p:nvSpPr>
        <p:spPr>
          <a:xfrm>
            <a:off x="2730625" y="3526675"/>
            <a:ext cx="3803100" cy="337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600" y="4134277"/>
            <a:ext cx="6450400" cy="919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12-2使用LSTM模型預測Google股價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如螢幕大小 (16:9)</PresentationFormat>
  <Paragraphs>62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1" baseType="lpstr">
      <vt:lpstr>Open Sans</vt:lpstr>
      <vt:lpstr>PT Sans Narrow</vt:lpstr>
      <vt:lpstr>Arial</vt:lpstr>
      <vt:lpstr>Tropic</vt:lpstr>
      <vt:lpstr>Ch12 循環神經網路的實作案例</vt:lpstr>
      <vt:lpstr>12-1使用LSTM打造MNIST手寫辨識</vt:lpstr>
      <vt:lpstr>載入資料</vt:lpstr>
      <vt:lpstr>定義模型</vt:lpstr>
      <vt:lpstr>編譯、訓練、評估模型</vt:lpstr>
      <vt:lpstr>顯示訓練和驗證損失圖表</vt:lpstr>
      <vt:lpstr>顯示訓練和驗證準確度</vt:lpstr>
      <vt:lpstr>使用sparse_categorical_crossentropy損失函數</vt:lpstr>
      <vt:lpstr>12-2使用LSTM模型預測Google股價</vt:lpstr>
      <vt:lpstr>12-2-1認識Google股價資料集 載入和檢視訓練資料集</vt:lpstr>
      <vt:lpstr>產生訓練所需的特徵和標籤資料集</vt:lpstr>
      <vt:lpstr>產生訓練所需的特徵和標籤資料集</vt:lpstr>
      <vt:lpstr>12-2-2使用LSTM模型預測Google股價</vt:lpstr>
      <vt:lpstr>將X_train轉換成(樣本數，時步，特徵)</vt:lpstr>
      <vt:lpstr>定義模型</vt:lpstr>
      <vt:lpstr>編譯模型</vt:lpstr>
      <vt:lpstr>使用2017年1~3月的資料預測 4 月份股價</vt:lpstr>
      <vt:lpstr>繪出股價圖表</vt:lpstr>
      <vt:lpstr>12-3路透社資料集的新聞主題分類</vt:lpstr>
      <vt:lpstr>12-3-1認識路透社資料集與資料預處理</vt:lpstr>
      <vt:lpstr>解碼顯示路透社資料集的新聞內容</vt:lpstr>
      <vt:lpstr>解碼顯示路透社資料集的新聞內容</vt:lpstr>
      <vt:lpstr>解碼顯示路透社資料集的新聞內容 </vt:lpstr>
      <vt:lpstr>路透社資料集的資料預處理</vt:lpstr>
      <vt:lpstr>解碼顯示路透社資料集的新聞內容 </vt:lpstr>
      <vt:lpstr>12-3-2使用MLP打造路透社資料集的新聞主題分類</vt:lpstr>
      <vt:lpstr>12-3-2使用MLP打造路透社資料集的新聞主題分類</vt:lpstr>
      <vt:lpstr>PowerPoint 簡報</vt:lpstr>
      <vt:lpstr>編譯、訓練、評估模型</vt:lpstr>
      <vt:lpstr>損失圖表</vt:lpstr>
      <vt:lpstr>準確度圖表</vt:lpstr>
      <vt:lpstr>12-3-3使用LSTM打造路透社資料集的新聞主題分類</vt:lpstr>
      <vt:lpstr>12-3-3使用LSTM打造路透社資料集的新聞主題分類</vt:lpstr>
      <vt:lpstr>PowerPoint 簡報</vt:lpstr>
      <vt:lpstr>編譯、訓練、評估模型</vt:lpstr>
      <vt:lpstr>損失圖表</vt:lpstr>
      <vt:lpstr>準確度圖表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循環神經網路的實作案例</dc:title>
  <cp:lastModifiedBy>702-52</cp:lastModifiedBy>
  <cp:revision>1</cp:revision>
  <dcterms:modified xsi:type="dcterms:W3CDTF">2022-03-22T03:09:42Z</dcterms:modified>
</cp:coreProperties>
</file>