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6" r:id="rId44"/>
    <p:sldId id="298" r:id="rId45"/>
    <p:sldId id="299" r:id="rId46"/>
    <p:sldId id="300" r:id="rId47"/>
    <p:sldId id="301" r:id="rId48"/>
    <p:sldId id="302" r:id="rId49"/>
    <p:sldId id="303" r:id="rId50"/>
    <p:sldId id="304" r:id="rId51"/>
    <p:sldId id="305"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7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3883" autoAdjust="0"/>
  </p:normalViewPr>
  <p:slideViewPr>
    <p:cSldViewPr snapToGrid="0">
      <p:cViewPr varScale="1">
        <p:scale>
          <a:sx n="63" d="100"/>
          <a:sy n="63" d="100"/>
        </p:scale>
        <p:origin x="672"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A7371-6A21-4606-AB05-BFB90CCADC96}" type="datetimeFigureOut">
              <a:rPr lang="zh-TW" altLang="en-US" smtClean="0"/>
              <a:t>2022/3/21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0FE5E-F438-493C-88E7-693A5004FAB2}" type="slidenum">
              <a:rPr lang="zh-TW" altLang="en-US" smtClean="0"/>
              <a:t>‹#›</a:t>
            </a:fld>
            <a:endParaRPr lang="zh-TW" altLang="en-US"/>
          </a:p>
        </p:txBody>
      </p:sp>
    </p:spTree>
    <p:extLst>
      <p:ext uri="{BB962C8B-B14F-4D97-AF65-F5344CB8AC3E}">
        <p14:creationId xmlns:p14="http://schemas.microsoft.com/office/powerpoint/2010/main" val="180487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sz="1200" dirty="0"/>
              <a:t>在實務上常常會遇到過度擬合的問題，原因是真正需要的模型比我們訓練出來的模型要簡單，也就是說我們訓練出來的模型太複雜了，記住了太多訓練資料集的雜訊，所以對沒有看過的資料，錯誤率就會大幅上升</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3</a:t>
            </a:fld>
            <a:endParaRPr lang="zh-TW" altLang="en-US"/>
          </a:p>
        </p:txBody>
      </p:sp>
    </p:spTree>
    <p:extLst>
      <p:ext uri="{BB962C8B-B14F-4D97-AF65-F5344CB8AC3E}">
        <p14:creationId xmlns:p14="http://schemas.microsoft.com/office/powerpoint/2010/main" val="2093644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訓練資料太複雜，模型太簡單，以至於根本沒有能力學會這些資料</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15</a:t>
            </a:fld>
            <a:endParaRPr lang="zh-TW" altLang="en-US"/>
          </a:p>
        </p:txBody>
      </p:sp>
    </p:spTree>
    <p:extLst>
      <p:ext uri="{BB962C8B-B14F-4D97-AF65-F5344CB8AC3E}">
        <p14:creationId xmlns:p14="http://schemas.microsoft.com/office/powerpoint/2010/main" val="4224978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50%</a:t>
            </a:r>
            <a:r>
              <a:rPr lang="zh-TW" altLang="en-US" dirty="0"/>
              <a:t>歸零的</a:t>
            </a:r>
            <a:r>
              <a:rPr lang="en-US" altLang="zh-TW" dirty="0"/>
              <a:t>Dropout</a:t>
            </a:r>
            <a:r>
              <a:rPr lang="zh-TW" altLang="en-US" dirty="0"/>
              <a:t>層如果造成低度妳和，可以降低成</a:t>
            </a:r>
            <a:r>
              <a:rPr lang="en-US" altLang="zh-TW" dirty="0"/>
              <a:t>30%</a:t>
            </a:r>
            <a:r>
              <a:rPr lang="zh-TW" altLang="en-US" dirty="0"/>
              <a:t>，不行就再降，再不行就直接刪除</a:t>
            </a:r>
            <a:r>
              <a:rPr lang="en-US" altLang="zh-TW" dirty="0"/>
              <a:t>Dropout</a:t>
            </a:r>
            <a:r>
              <a:rPr lang="zh-TW" altLang="en-US" dirty="0"/>
              <a:t>層。</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16</a:t>
            </a:fld>
            <a:endParaRPr lang="zh-TW" altLang="en-US"/>
          </a:p>
        </p:txBody>
      </p:sp>
    </p:spTree>
    <p:extLst>
      <p:ext uri="{BB962C8B-B14F-4D97-AF65-F5344CB8AC3E}">
        <p14:creationId xmlns:p14="http://schemas.microsoft.com/office/powerpoint/2010/main" val="1775945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例如使用高度和寬度的尺寸特徵來進行分類，再加上額外的色彩特徵，就可以幫助模型分類的更好。</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17</a:t>
            </a:fld>
            <a:endParaRPr lang="zh-TW" altLang="en-US"/>
          </a:p>
        </p:txBody>
      </p:sp>
    </p:spTree>
    <p:extLst>
      <p:ext uri="{BB962C8B-B14F-4D97-AF65-F5344CB8AC3E}">
        <p14:creationId xmlns:p14="http://schemas.microsoft.com/office/powerpoint/2010/main" val="4256856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可以從學習率得步伐大小和使用多少資料量計算梯度來改進優化器效能</a:t>
            </a:r>
            <a:endParaRPr lang="en-US" altLang="zh-TW" dirty="0"/>
          </a:p>
          <a:p>
            <a:r>
              <a:rPr lang="zh-TW" altLang="en-US" dirty="0"/>
              <a:t>另一種方法是增加一些參數</a:t>
            </a:r>
            <a:endParaRPr lang="en-US" altLang="zh-TW" dirty="0"/>
          </a:p>
          <a:p>
            <a:r>
              <a:rPr lang="zh-TW" altLang="en-US" dirty="0"/>
              <a:t>目前眾多優化器就是在學習率和動量的超參數上來做更改</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19</a:t>
            </a:fld>
            <a:endParaRPr lang="zh-TW" altLang="en-US"/>
          </a:p>
        </p:txBody>
      </p:sp>
    </p:spTree>
    <p:extLst>
      <p:ext uri="{BB962C8B-B14F-4D97-AF65-F5344CB8AC3E}">
        <p14:creationId xmlns:p14="http://schemas.microsoft.com/office/powerpoint/2010/main" val="4281248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21</a:t>
            </a:fld>
            <a:endParaRPr lang="zh-TW" altLang="en-US"/>
          </a:p>
        </p:txBody>
      </p:sp>
    </p:spTree>
    <p:extLst>
      <p:ext uri="{BB962C8B-B14F-4D97-AF65-F5344CB8AC3E}">
        <p14:creationId xmlns:p14="http://schemas.microsoft.com/office/powerpoint/2010/main" val="548378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剛開始的訓練使用大不乏，隨著訓練增加，越來越接近最小值時，學習率的步伐也會越變越小。</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22</a:t>
            </a:fld>
            <a:endParaRPr lang="zh-TW" altLang="en-US"/>
          </a:p>
        </p:txBody>
      </p:sp>
    </p:spTree>
    <p:extLst>
      <p:ext uri="{BB962C8B-B14F-4D97-AF65-F5344CB8AC3E}">
        <p14:creationId xmlns:p14="http://schemas.microsoft.com/office/powerpoint/2010/main" val="504179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24</a:t>
            </a:fld>
            <a:endParaRPr lang="zh-TW" altLang="en-US"/>
          </a:p>
        </p:txBody>
      </p:sp>
    </p:spTree>
    <p:extLst>
      <p:ext uri="{BB962C8B-B14F-4D97-AF65-F5344CB8AC3E}">
        <p14:creationId xmlns:p14="http://schemas.microsoft.com/office/powerpoint/2010/main" val="345002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err="1"/>
              <a:t>RMSprop</a:t>
            </a:r>
            <a:r>
              <a:rPr lang="zh-TW" altLang="en-US" dirty="0"/>
              <a:t>和</a:t>
            </a:r>
            <a:r>
              <a:rPr lang="en-US" altLang="zh-TW" dirty="0" err="1"/>
              <a:t>Adadelta</a:t>
            </a:r>
            <a:r>
              <a:rPr lang="zh-TW" altLang="en-US" dirty="0"/>
              <a:t>都是為解決</a:t>
            </a:r>
            <a:r>
              <a:rPr lang="en-US" altLang="zh-TW" dirty="0" err="1"/>
              <a:t>Adagrad</a:t>
            </a:r>
            <a:r>
              <a:rPr lang="zh-TW" altLang="en-US" dirty="0"/>
              <a:t>學習率急遽下降的問題。</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26</a:t>
            </a:fld>
            <a:endParaRPr lang="zh-TW" altLang="en-US"/>
          </a:p>
        </p:txBody>
      </p:sp>
    </p:spTree>
    <p:extLst>
      <p:ext uri="{BB962C8B-B14F-4D97-AF65-F5344CB8AC3E}">
        <p14:creationId xmlns:p14="http://schemas.microsoft.com/office/powerpoint/2010/main" val="4015256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Adam</a:t>
            </a:r>
            <a:r>
              <a:rPr lang="zh-TW" altLang="en-US" dirty="0"/>
              <a:t>和</a:t>
            </a:r>
            <a:r>
              <a:rPr lang="en-US" altLang="zh-TW" dirty="0" err="1"/>
              <a:t>RMSprop</a:t>
            </a:r>
            <a:r>
              <a:rPr lang="zh-TW" altLang="en-US" dirty="0"/>
              <a:t>基本上差不多，整體而言</a:t>
            </a:r>
            <a:r>
              <a:rPr lang="en-US" altLang="zh-TW" dirty="0"/>
              <a:t>Adam</a:t>
            </a:r>
            <a:r>
              <a:rPr lang="zh-TW" altLang="en-US" dirty="0"/>
              <a:t>最好。</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28</a:t>
            </a:fld>
            <a:endParaRPr lang="zh-TW" altLang="en-US"/>
          </a:p>
        </p:txBody>
      </p:sp>
    </p:spTree>
    <p:extLst>
      <p:ext uri="{BB962C8B-B14F-4D97-AF65-F5344CB8AC3E}">
        <p14:creationId xmlns:p14="http://schemas.microsoft.com/office/powerpoint/2010/main" val="2421431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Ch9_1_2.py</a:t>
            </a:r>
          </a:p>
          <a:p>
            <a:r>
              <a:rPr lang="zh-TW" altLang="en-US" dirty="0"/>
              <a:t>使用</a:t>
            </a:r>
            <a:r>
              <a:rPr lang="en-US" altLang="zh-TW" dirty="0"/>
              <a:t>CNN</a:t>
            </a:r>
            <a:r>
              <a:rPr lang="zh-TW" altLang="en-US" dirty="0"/>
              <a:t>辨識</a:t>
            </a:r>
            <a:r>
              <a:rPr lang="en-US" altLang="zh-TW" dirty="0"/>
              <a:t>Cifar-10</a:t>
            </a:r>
            <a:r>
              <a:rPr lang="zh-TW" altLang="en-US" dirty="0"/>
              <a:t>圖片</a:t>
            </a:r>
            <a:endParaRPr lang="en-US" altLang="zh-TW" dirty="0"/>
          </a:p>
          <a:p>
            <a:r>
              <a:rPr lang="zh-TW" altLang="en-US" dirty="0"/>
              <a:t>不能直接使用優化器名稱</a:t>
            </a:r>
            <a:endParaRPr lang="en-US" altLang="zh-TW" dirty="0"/>
          </a:p>
          <a:p>
            <a:r>
              <a:rPr lang="zh-TW" altLang="en-US" dirty="0"/>
              <a:t>學習率、學習率衰減係數、動量</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29</a:t>
            </a:fld>
            <a:endParaRPr lang="zh-TW" altLang="en-US"/>
          </a:p>
        </p:txBody>
      </p:sp>
    </p:spTree>
    <p:extLst>
      <p:ext uri="{BB962C8B-B14F-4D97-AF65-F5344CB8AC3E}">
        <p14:creationId xmlns:p14="http://schemas.microsoft.com/office/powerpoint/2010/main" val="378331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最希望的訓練結果是驗證資料集及和訓練資料集都是準確度上升、損失逐漸下降，並逐漸接近訓練準確度的那一條線。</a:t>
            </a:r>
            <a:endParaRPr lang="en-US" altLang="zh-TW" dirty="0"/>
          </a:p>
          <a:p>
            <a:r>
              <a:rPr lang="zh-TW" altLang="en-US" dirty="0"/>
              <a:t>驗證資料集的準確度不會上升、損失與不太會下降，和準確度的那一條線維持一定差距，如果之間差距過大，代表過度擬合相當嚴重。</a:t>
            </a:r>
            <a:endParaRPr lang="en-US" altLang="zh-TW" dirty="0"/>
          </a:p>
          <a:p>
            <a:r>
              <a:rPr lang="zh-TW" altLang="en-US" dirty="0"/>
              <a:t>驗證資料集得準確度不但沒有上升反而是下降，是訓練太多次造成過度擬合，可以提早停止訓練週期。</a:t>
            </a:r>
            <a:endParaRPr lang="en-US" altLang="zh-TW" dirty="0"/>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5</a:t>
            </a:fld>
            <a:endParaRPr lang="zh-TW" altLang="en-US"/>
          </a:p>
        </p:txBody>
      </p:sp>
    </p:spTree>
    <p:extLst>
      <p:ext uri="{BB962C8B-B14F-4D97-AF65-F5344CB8AC3E}">
        <p14:creationId xmlns:p14="http://schemas.microsoft.com/office/powerpoint/2010/main" val="1869214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學習率、學習率衰減係數</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30</a:t>
            </a:fld>
            <a:endParaRPr lang="zh-TW" altLang="en-US"/>
          </a:p>
        </p:txBody>
      </p:sp>
    </p:spTree>
    <p:extLst>
      <p:ext uri="{BB962C8B-B14F-4D97-AF65-F5344CB8AC3E}">
        <p14:creationId xmlns:p14="http://schemas.microsoft.com/office/powerpoint/2010/main" val="1392045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學習率、學習率衰減係數</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31</a:t>
            </a:fld>
            <a:endParaRPr lang="zh-TW" altLang="en-US"/>
          </a:p>
        </p:txBody>
      </p:sp>
    </p:spTree>
    <p:extLst>
      <p:ext uri="{BB962C8B-B14F-4D97-AF65-F5344CB8AC3E}">
        <p14:creationId xmlns:p14="http://schemas.microsoft.com/office/powerpoint/2010/main" val="409491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sym typeface="Wingdings" panose="05000000000000000000" pitchFamily="2" charset="2"/>
              </a:rPr>
              <a:t></a:t>
            </a:r>
            <a:r>
              <a:rPr lang="zh-TW" altLang="en-US" dirty="0">
                <a:sym typeface="Wingdings" panose="05000000000000000000" pitchFamily="2" charset="2"/>
              </a:rPr>
              <a:t>：稱為</a:t>
            </a:r>
            <a:endParaRPr lang="en-US" altLang="zh-TW" dirty="0">
              <a:sym typeface="Wingdings" panose="05000000000000000000" pitchFamily="2" charset="2"/>
            </a:endParaRPr>
          </a:p>
          <a:p>
            <a:r>
              <a:rPr lang="zh-TW" altLang="en-US" dirty="0">
                <a:sym typeface="Wingdings" panose="05000000000000000000" pitchFamily="2" charset="2"/>
              </a:rPr>
              <a:t>當資料再次變得太大或太太小時，資料分布的範圍也就變得更大，如果沒有批次正規化，資料分布在啟動函數敏感區域之間的資料量會變得很少，當經過</a:t>
            </a:r>
            <a:r>
              <a:rPr lang="en-US" altLang="zh-TW" dirty="0">
                <a:sym typeface="Wingdings" panose="05000000000000000000" pitchFamily="2" charset="2"/>
              </a:rPr>
              <a:t>Tanh</a:t>
            </a:r>
            <a:r>
              <a:rPr lang="zh-TW" altLang="en-US" dirty="0">
                <a:sym typeface="Wingdings" panose="05000000000000000000" pitchFamily="2" charset="2"/>
              </a:rPr>
              <a:t>啟動函數，大部分的輸出值都是位在飽和值</a:t>
            </a:r>
            <a:r>
              <a:rPr lang="en-US" altLang="zh-TW" dirty="0">
                <a:sym typeface="Wingdings" panose="05000000000000000000" pitchFamily="2" charset="2"/>
              </a:rPr>
              <a:t>1</a:t>
            </a:r>
            <a:r>
              <a:rPr lang="zh-TW" altLang="en-US" dirty="0">
                <a:sym typeface="Wingdings" panose="05000000000000000000" pitchFamily="2" charset="2"/>
              </a:rPr>
              <a:t>和</a:t>
            </a:r>
            <a:r>
              <a:rPr lang="en-US" altLang="zh-TW" dirty="0">
                <a:sym typeface="Wingdings" panose="05000000000000000000" pitchFamily="2" charset="2"/>
              </a:rPr>
              <a:t>-1</a:t>
            </a:r>
            <a:r>
              <a:rPr lang="zh-TW" altLang="en-US" dirty="0">
                <a:sym typeface="Wingdings" panose="05000000000000000000" pitchFamily="2" charset="2"/>
              </a:rPr>
              <a:t>，表示資料的多樣性已經消失。</a:t>
            </a:r>
            <a:endParaRPr lang="en-US" altLang="zh-TW" dirty="0">
              <a:sym typeface="Wingdings" panose="05000000000000000000" pitchFamily="2" charset="2"/>
            </a:endParaRPr>
          </a:p>
          <a:p>
            <a:r>
              <a:rPr lang="zh-TW" altLang="en-US" dirty="0">
                <a:sym typeface="Wingdings" panose="05000000000000000000" pitchFamily="2" charset="2"/>
              </a:rPr>
              <a:t>如果使用批次正規化，資料範圍會自次正規化至啟動函數的敏感區域之間，經過</a:t>
            </a:r>
            <a:r>
              <a:rPr lang="en-US" altLang="zh-TW" dirty="0">
                <a:sym typeface="Wingdings" panose="05000000000000000000" pitchFamily="2" charset="2"/>
              </a:rPr>
              <a:t>Tanh</a:t>
            </a:r>
            <a:r>
              <a:rPr lang="zh-TW" altLang="en-US" dirty="0">
                <a:sym typeface="Wingdings" panose="05000000000000000000" pitchFamily="2" charset="2"/>
              </a:rPr>
              <a:t>函數後，輸出值分布在每一哥區間都會友直，表示分布更加平均，才能將有價值的資料傳遞至下一層神經層。</a:t>
            </a:r>
            <a:endParaRPr lang="en-US" altLang="zh-TW" dirty="0">
              <a:sym typeface="Wingdings" panose="05000000000000000000" pitchFamily="2" charset="2"/>
            </a:endParaRP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33</a:t>
            </a:fld>
            <a:endParaRPr lang="zh-TW" altLang="en-US"/>
          </a:p>
        </p:txBody>
      </p:sp>
    </p:spTree>
    <p:extLst>
      <p:ext uri="{BB962C8B-B14F-4D97-AF65-F5344CB8AC3E}">
        <p14:creationId xmlns:p14="http://schemas.microsoft.com/office/powerpoint/2010/main" val="3740081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Ch6_2_3.py</a:t>
            </a:r>
          </a:p>
          <a:p>
            <a:r>
              <a:rPr lang="zh-TW" altLang="en-US" dirty="0"/>
              <a:t>鐵達尼號資料集的生存分析</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34</a:t>
            </a:fld>
            <a:endParaRPr lang="zh-TW" altLang="en-US"/>
          </a:p>
        </p:txBody>
      </p:sp>
    </p:spTree>
    <p:extLst>
      <p:ext uri="{BB962C8B-B14F-4D97-AF65-F5344CB8AC3E}">
        <p14:creationId xmlns:p14="http://schemas.microsoft.com/office/powerpoint/2010/main" val="2626080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接著是</a:t>
            </a:r>
            <a:r>
              <a:rPr lang="en-US" altLang="zh-TW" dirty="0"/>
              <a:t>Activation</a:t>
            </a:r>
            <a:r>
              <a:rPr lang="zh-TW" altLang="en-US" dirty="0"/>
              <a:t>層的啟動函數</a:t>
            </a:r>
            <a:r>
              <a:rPr lang="en-US" altLang="zh-TW" dirty="0" err="1"/>
              <a:t>ReLU</a:t>
            </a:r>
            <a:endParaRPr lang="zh-TW" altLang="en-US" dirty="0"/>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36</a:t>
            </a:fld>
            <a:endParaRPr lang="zh-TW" altLang="en-US"/>
          </a:p>
        </p:txBody>
      </p:sp>
    </p:spTree>
    <p:extLst>
      <p:ext uri="{BB962C8B-B14F-4D97-AF65-F5344CB8AC3E}">
        <p14:creationId xmlns:p14="http://schemas.microsoft.com/office/powerpoint/2010/main" val="2398834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原</a:t>
            </a:r>
            <a:r>
              <a:rPr lang="en-US" altLang="zh-TW" dirty="0"/>
              <a:t>82%</a:t>
            </a:r>
            <a:endParaRPr lang="zh-TW" altLang="en-US" dirty="0"/>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40</a:t>
            </a:fld>
            <a:endParaRPr lang="zh-TW" altLang="en-US"/>
          </a:p>
        </p:txBody>
      </p:sp>
    </p:spTree>
    <p:extLst>
      <p:ext uri="{BB962C8B-B14F-4D97-AF65-F5344CB8AC3E}">
        <p14:creationId xmlns:p14="http://schemas.microsoft.com/office/powerpoint/2010/main" val="2108467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43</a:t>
            </a:fld>
            <a:endParaRPr lang="zh-TW" altLang="en-US"/>
          </a:p>
        </p:txBody>
      </p:sp>
    </p:spTree>
    <p:extLst>
      <p:ext uri="{BB962C8B-B14F-4D97-AF65-F5344CB8AC3E}">
        <p14:creationId xmlns:p14="http://schemas.microsoft.com/office/powerpoint/2010/main" val="23031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Ch9_1_2.py</a:t>
            </a:r>
          </a:p>
          <a:p>
            <a:r>
              <a:rPr lang="zh-TW" altLang="en-US" dirty="0"/>
              <a:t>使用</a:t>
            </a:r>
            <a:r>
              <a:rPr lang="en-US" altLang="zh-TW" dirty="0"/>
              <a:t>CNN</a:t>
            </a:r>
            <a:r>
              <a:rPr lang="zh-TW" altLang="en-US" dirty="0"/>
              <a:t>辨識</a:t>
            </a:r>
            <a:r>
              <a:rPr lang="en-US" altLang="zh-TW" dirty="0"/>
              <a:t>Cifar-10</a:t>
            </a:r>
            <a:r>
              <a:rPr lang="zh-TW" altLang="en-US" dirty="0"/>
              <a:t>圖片</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44</a:t>
            </a:fld>
            <a:endParaRPr lang="zh-TW" altLang="en-US"/>
          </a:p>
        </p:txBody>
      </p:sp>
    </p:spTree>
    <p:extLst>
      <p:ext uri="{BB962C8B-B14F-4D97-AF65-F5344CB8AC3E}">
        <p14:creationId xmlns:p14="http://schemas.microsoft.com/office/powerpoint/2010/main" val="1487141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接著是</a:t>
            </a:r>
            <a:r>
              <a:rPr lang="en-US" altLang="zh-TW" dirty="0"/>
              <a:t>Activation</a:t>
            </a:r>
            <a:r>
              <a:rPr lang="zh-TW" altLang="en-US" dirty="0"/>
              <a:t>層的啟動函數</a:t>
            </a:r>
            <a:r>
              <a:rPr lang="en-US" altLang="zh-TW" dirty="0" err="1"/>
              <a:t>ReLU</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45</a:t>
            </a:fld>
            <a:endParaRPr lang="zh-TW" altLang="en-US"/>
          </a:p>
        </p:txBody>
      </p:sp>
    </p:spTree>
    <p:extLst>
      <p:ext uri="{BB962C8B-B14F-4D97-AF65-F5344CB8AC3E}">
        <p14:creationId xmlns:p14="http://schemas.microsoft.com/office/powerpoint/2010/main" val="24567015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Ch5_2_2.py</a:t>
            </a:r>
          </a:p>
          <a:p>
            <a:r>
              <a:rPr lang="zh-TW" altLang="en-US" dirty="0"/>
              <a:t>糖尿病預測</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54</a:t>
            </a:fld>
            <a:endParaRPr lang="zh-TW" altLang="en-US"/>
          </a:p>
        </p:txBody>
      </p:sp>
    </p:spTree>
    <p:extLst>
      <p:ext uri="{BB962C8B-B14F-4D97-AF65-F5344CB8AC3E}">
        <p14:creationId xmlns:p14="http://schemas.microsoft.com/office/powerpoint/2010/main" val="287292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例如建立模型分類貓和狗的圖片，訓練資料裡狗的圖片只有大型狗，當預測的圖片是小型狗，就會誤判是貓</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7</a:t>
            </a:fld>
            <a:endParaRPr lang="zh-TW" altLang="en-US"/>
          </a:p>
        </p:txBody>
      </p:sp>
    </p:spTree>
    <p:extLst>
      <p:ext uri="{BB962C8B-B14F-4D97-AF65-F5344CB8AC3E}">
        <p14:creationId xmlns:p14="http://schemas.microsoft.com/office/powerpoint/2010/main" val="983648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每一個批物的準確度和損失值清單</a:t>
            </a:r>
            <a:endParaRPr lang="en-US" altLang="zh-TW" dirty="0"/>
          </a:p>
          <a:p>
            <a:endParaRPr lang="en-US" altLang="zh-TW" dirty="0"/>
          </a:p>
          <a:p>
            <a:r>
              <a:rPr lang="en-US" altLang="zh-TW" dirty="0"/>
              <a:t>#(768/64*5)=60</a:t>
            </a:r>
          </a:p>
          <a:p>
            <a:r>
              <a:rPr lang="en-US" altLang="zh-TW" dirty="0"/>
              <a:t>768</a:t>
            </a:r>
            <a:r>
              <a:rPr lang="zh-TW" altLang="en-US" dirty="0"/>
              <a:t>樣數</a:t>
            </a:r>
            <a:endParaRPr lang="en-US" altLang="zh-TW" dirty="0"/>
          </a:p>
          <a:p>
            <a:r>
              <a:rPr lang="en-US" altLang="zh-TW" dirty="0"/>
              <a:t>64</a:t>
            </a:r>
            <a:r>
              <a:rPr lang="zh-TW" altLang="en-US" dirty="0"/>
              <a:t>批次尺寸</a:t>
            </a:r>
            <a:endParaRPr lang="en-US" altLang="zh-TW" dirty="0"/>
          </a:p>
          <a:p>
            <a:r>
              <a:rPr lang="en-US" altLang="zh-TW" dirty="0"/>
              <a:t>5</a:t>
            </a:r>
            <a:r>
              <a:rPr lang="zh-TW" altLang="en-US" dirty="0"/>
              <a:t>訓練週期</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56</a:t>
            </a:fld>
            <a:endParaRPr lang="zh-TW" altLang="en-US"/>
          </a:p>
        </p:txBody>
      </p:sp>
    </p:spTree>
    <p:extLst>
      <p:ext uri="{BB962C8B-B14F-4D97-AF65-F5344CB8AC3E}">
        <p14:creationId xmlns:p14="http://schemas.microsoft.com/office/powerpoint/2010/main" val="715128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Ch5_2_4c.py</a:t>
            </a:r>
          </a:p>
          <a:p>
            <a:r>
              <a:rPr lang="zh-TW" altLang="en-US" dirty="0"/>
              <a:t>糖尿病預測</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58</a:t>
            </a:fld>
            <a:endParaRPr lang="zh-TW" altLang="en-US"/>
          </a:p>
        </p:txBody>
      </p:sp>
    </p:spTree>
    <p:extLst>
      <p:ext uri="{BB962C8B-B14F-4D97-AF65-F5344CB8AC3E}">
        <p14:creationId xmlns:p14="http://schemas.microsoft.com/office/powerpoint/2010/main" val="1862639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當第一次出現訓練表現沒有再改進的訊號時，並不依定這就是最佳提早停止模型訓練的時間點，因為模型可能在稍微變差後，再次進入更加情況。</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61</a:t>
            </a:fld>
            <a:endParaRPr lang="zh-TW" altLang="en-US"/>
          </a:p>
        </p:txBody>
      </p:sp>
    </p:spTree>
    <p:extLst>
      <p:ext uri="{BB962C8B-B14F-4D97-AF65-F5344CB8AC3E}">
        <p14:creationId xmlns:p14="http://schemas.microsoft.com/office/powerpoint/2010/main" val="2456841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63</a:t>
            </a:fld>
            <a:endParaRPr lang="zh-TW" altLang="en-US"/>
          </a:p>
        </p:txBody>
      </p:sp>
    </p:spTree>
    <p:extLst>
      <p:ext uri="{BB962C8B-B14F-4D97-AF65-F5344CB8AC3E}">
        <p14:creationId xmlns:p14="http://schemas.microsoft.com/office/powerpoint/2010/main" val="343520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65</a:t>
            </a:fld>
            <a:endParaRPr lang="zh-TW" altLang="en-US"/>
          </a:p>
        </p:txBody>
      </p:sp>
    </p:spTree>
    <p:extLst>
      <p:ext uri="{BB962C8B-B14F-4D97-AF65-F5344CB8AC3E}">
        <p14:creationId xmlns:p14="http://schemas.microsoft.com/office/powerpoint/2010/main" val="3297917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過度擬合表示訓練出來的模型太複雜</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9</a:t>
            </a:fld>
            <a:endParaRPr lang="zh-TW" altLang="en-US"/>
          </a:p>
        </p:txBody>
      </p:sp>
    </p:spTree>
    <p:extLst>
      <p:ext uri="{BB962C8B-B14F-4D97-AF65-F5344CB8AC3E}">
        <p14:creationId xmlns:p14="http://schemas.microsoft.com/office/powerpoint/2010/main" val="17993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Dropout</a:t>
            </a:r>
            <a:r>
              <a:rPr lang="zh-TW" altLang="en-US" dirty="0"/>
              <a:t>層可以隨機忽略神經層的神經元集合，也就是隨機將權重歸零，在模型增加更多的</a:t>
            </a:r>
            <a:r>
              <a:rPr lang="en-US" altLang="zh-TW" dirty="0"/>
              <a:t>Dropout</a:t>
            </a:r>
            <a:r>
              <a:rPr lang="zh-TW" altLang="en-US" dirty="0"/>
              <a:t>層也是避免過度擬合的好方法。</a:t>
            </a:r>
            <a:endParaRPr lang="en-US" altLang="zh-TW" dirty="0"/>
          </a:p>
          <a:p>
            <a:r>
              <a:rPr lang="zh-TW" altLang="en-US" dirty="0"/>
              <a:t>例如：</a:t>
            </a:r>
            <a:r>
              <a:rPr lang="en-US" altLang="zh-TW" dirty="0"/>
              <a:t>0.5</a:t>
            </a:r>
            <a:r>
              <a:rPr lang="zh-TW" altLang="en-US" dirty="0"/>
              <a:t>增加至</a:t>
            </a:r>
            <a:r>
              <a:rPr lang="en-US" altLang="zh-TW" dirty="0"/>
              <a:t>0.75</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10</a:t>
            </a:fld>
            <a:endParaRPr lang="zh-TW" altLang="en-US"/>
          </a:p>
        </p:txBody>
      </p:sp>
    </p:spTree>
    <p:extLst>
      <p:ext uri="{BB962C8B-B14F-4D97-AF65-F5344CB8AC3E}">
        <p14:creationId xmlns:p14="http://schemas.microsoft.com/office/powerpoint/2010/main" val="3039255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14-5</a:t>
            </a:r>
            <a:r>
              <a:rPr lang="zh-TW" altLang="en-US" dirty="0"/>
              <a:t>節</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11</a:t>
            </a:fld>
            <a:endParaRPr lang="zh-TW" altLang="en-US"/>
          </a:p>
        </p:txBody>
      </p:sp>
    </p:spTree>
    <p:extLst>
      <p:ext uri="{BB962C8B-B14F-4D97-AF65-F5344CB8AC3E}">
        <p14:creationId xmlns:p14="http://schemas.microsoft.com/office/powerpoint/2010/main" val="920643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L1</a:t>
            </a:r>
            <a:r>
              <a:rPr lang="zh-TW" altLang="en-US" dirty="0"/>
              <a:t>和</a:t>
            </a:r>
            <a:r>
              <a:rPr lang="en-US" altLang="zh-TW" dirty="0"/>
              <a:t>L2</a:t>
            </a:r>
            <a:r>
              <a:rPr lang="zh-TW" altLang="en-US" dirty="0"/>
              <a:t>常規化是一種權重衰減的觀念，也就是懲罰權重，因為當模型產生過度擬合時，權重往往也會變得特別大，為了避免權重變得太大，可以在計算預測值和真實目標值的損失時，加上一個懲罰項。</a:t>
            </a:r>
            <a:endParaRPr lang="en-US" altLang="zh-TW" dirty="0"/>
          </a:p>
          <a:p>
            <a:r>
              <a:rPr lang="zh-TW" altLang="en-US" dirty="0"/>
              <a:t>預測值</a:t>
            </a:r>
            <a:r>
              <a:rPr lang="en-US" altLang="zh-TW" dirty="0"/>
              <a:t>Y‘</a:t>
            </a:r>
            <a:r>
              <a:rPr lang="zh-TW" altLang="en-US" dirty="0"/>
              <a:t>的計算是</a:t>
            </a:r>
            <a:r>
              <a:rPr lang="en-US" altLang="zh-TW" dirty="0"/>
              <a:t>Y’=W</a:t>
            </a:r>
            <a:r>
              <a:rPr lang="zh-TW" altLang="en-US" dirty="0"/>
              <a:t>*</a:t>
            </a:r>
            <a:r>
              <a:rPr lang="en-US" altLang="zh-TW" dirty="0"/>
              <a:t>X </a:t>
            </a:r>
          </a:p>
          <a:p>
            <a:r>
              <a:rPr lang="en-US" altLang="zh-TW" dirty="0"/>
              <a:t>W</a:t>
            </a:r>
            <a:r>
              <a:rPr lang="zh-TW" altLang="en-US" dirty="0"/>
              <a:t>是權重</a:t>
            </a:r>
            <a:endParaRPr lang="en-US" altLang="zh-TW" dirty="0"/>
          </a:p>
          <a:p>
            <a:r>
              <a:rPr lang="en-US" altLang="zh-TW" dirty="0"/>
              <a:t>X</a:t>
            </a:r>
            <a:r>
              <a:rPr lang="zh-TW" altLang="en-US" dirty="0"/>
              <a:t>是訓練資料</a:t>
            </a:r>
            <a:endParaRPr lang="en-US" altLang="zh-TW" dirty="0"/>
          </a:p>
          <a:p>
            <a:r>
              <a:rPr lang="en-US" altLang="zh-TW" dirty="0"/>
              <a:t>Y</a:t>
            </a:r>
            <a:r>
              <a:rPr lang="zh-TW" altLang="en-US" dirty="0"/>
              <a:t>是真實值</a:t>
            </a:r>
            <a:endParaRPr lang="en-US" altLang="zh-TW" dirty="0"/>
          </a:p>
          <a:p>
            <a:r>
              <a:rPr lang="en-US" altLang="zh-TW" dirty="0"/>
              <a:t>L1</a:t>
            </a:r>
            <a:r>
              <a:rPr lang="zh-TW" altLang="en-US" dirty="0"/>
              <a:t>是權重</a:t>
            </a:r>
            <a:r>
              <a:rPr lang="en-US" altLang="zh-TW" dirty="0"/>
              <a:t>W</a:t>
            </a:r>
            <a:r>
              <a:rPr lang="zh-TW" altLang="en-US" dirty="0"/>
              <a:t>的絕對值</a:t>
            </a:r>
            <a:endParaRPr lang="en-US" altLang="zh-TW" dirty="0"/>
          </a:p>
          <a:p>
            <a:r>
              <a:rPr lang="en-US" altLang="zh-TW" dirty="0"/>
              <a:t>L2</a:t>
            </a:r>
            <a:r>
              <a:rPr lang="zh-TW" altLang="en-US" dirty="0"/>
              <a:t>是權重</a:t>
            </a:r>
            <a:r>
              <a:rPr lang="en-US" altLang="zh-TW" dirty="0"/>
              <a:t>W</a:t>
            </a:r>
            <a:r>
              <a:rPr lang="zh-TW" altLang="en-US" dirty="0"/>
              <a:t>的平方</a:t>
            </a:r>
            <a:endParaRPr lang="en-US" altLang="zh-TW" dirty="0"/>
          </a:p>
          <a:p>
            <a:r>
              <a:rPr lang="en-US" altLang="zh-TW" dirty="0"/>
              <a:t>Wd</a:t>
            </a:r>
            <a:r>
              <a:rPr lang="zh-TW" altLang="en-US" dirty="0"/>
              <a:t>是權重衰減率</a:t>
            </a:r>
            <a:endParaRPr lang="en-US" altLang="zh-TW" dirty="0"/>
          </a:p>
          <a:p>
            <a:endParaRPr lang="en-US" altLang="zh-TW" dirty="0"/>
          </a:p>
          <a:p>
            <a:r>
              <a:rPr lang="zh-TW" altLang="en-US" dirty="0"/>
              <a:t>當權重變得太大時，因為加上了權重衰減的懲罰項，損失也會加大，損失大，反向傳播的權重更新調正也多，而權重衰減可以避面這種情況。</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12</a:t>
            </a:fld>
            <a:endParaRPr lang="zh-TW" altLang="en-US"/>
          </a:p>
        </p:txBody>
      </p:sp>
    </p:spTree>
    <p:extLst>
      <p:ext uri="{BB962C8B-B14F-4D97-AF65-F5344CB8AC3E}">
        <p14:creationId xmlns:p14="http://schemas.microsoft.com/office/powerpoint/2010/main" val="2677571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可以在</a:t>
            </a:r>
            <a:r>
              <a:rPr lang="en-US" altLang="zh-TW" dirty="0" err="1"/>
              <a:t>Keras</a:t>
            </a:r>
            <a:r>
              <a:rPr lang="zh-TW" altLang="en-US" dirty="0"/>
              <a:t>的</a:t>
            </a:r>
            <a:r>
              <a:rPr lang="en-US" altLang="zh-TW" dirty="0"/>
              <a:t>Dense</a:t>
            </a:r>
            <a:r>
              <a:rPr lang="zh-TW" altLang="en-US" dirty="0"/>
              <a:t>、</a:t>
            </a:r>
            <a:r>
              <a:rPr lang="en-US" altLang="zh-TW" dirty="0"/>
              <a:t>Conv2D</a:t>
            </a:r>
            <a:r>
              <a:rPr lang="zh-TW" altLang="en-US" dirty="0"/>
              <a:t>和</a:t>
            </a:r>
            <a:r>
              <a:rPr lang="en-US" altLang="zh-TW" dirty="0"/>
              <a:t>LSTM</a:t>
            </a:r>
            <a:r>
              <a:rPr lang="zh-TW" altLang="en-US" dirty="0"/>
              <a:t>等神經層使用</a:t>
            </a:r>
            <a:r>
              <a:rPr lang="en-US" altLang="zh-TW" dirty="0"/>
              <a:t>L1</a:t>
            </a:r>
            <a:r>
              <a:rPr lang="zh-TW" altLang="en-US" dirty="0"/>
              <a:t>和</a:t>
            </a:r>
            <a:r>
              <a:rPr lang="en-US" altLang="zh-TW" dirty="0"/>
              <a:t>L2</a:t>
            </a:r>
            <a:r>
              <a:rPr lang="zh-TW" altLang="en-US" dirty="0"/>
              <a:t>常規化</a:t>
            </a:r>
            <a:endParaRPr lang="en-US" altLang="zh-TW" dirty="0"/>
          </a:p>
          <a:p>
            <a:r>
              <a:rPr lang="en-US" altLang="zh-TW" dirty="0"/>
              <a:t>Ch9_1_2.py</a:t>
            </a:r>
            <a:r>
              <a:rPr lang="zh-TW" altLang="en-US" dirty="0"/>
              <a:t> 原</a:t>
            </a:r>
            <a:r>
              <a:rPr lang="en-US" altLang="zh-TW" dirty="0"/>
              <a:t>71%</a:t>
            </a:r>
          </a:p>
          <a:p>
            <a:r>
              <a:rPr lang="zh-TW" altLang="en-US" dirty="0"/>
              <a:t>使用</a:t>
            </a:r>
            <a:r>
              <a:rPr lang="en-US" altLang="zh-TW" dirty="0"/>
              <a:t>CNN</a:t>
            </a:r>
            <a:r>
              <a:rPr lang="zh-TW" altLang="en-US" dirty="0"/>
              <a:t>辨識</a:t>
            </a:r>
            <a:r>
              <a:rPr lang="en-US" altLang="zh-TW" dirty="0"/>
              <a:t>Cifar-10</a:t>
            </a:r>
            <a:r>
              <a:rPr lang="zh-TW" altLang="en-US" dirty="0"/>
              <a:t>圖片</a:t>
            </a:r>
            <a:endParaRPr lang="en-US" altLang="zh-TW" dirty="0"/>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13</a:t>
            </a:fld>
            <a:endParaRPr lang="zh-TW" altLang="en-US"/>
          </a:p>
        </p:txBody>
      </p:sp>
    </p:spTree>
    <p:extLst>
      <p:ext uri="{BB962C8B-B14F-4D97-AF65-F5344CB8AC3E}">
        <p14:creationId xmlns:p14="http://schemas.microsoft.com/office/powerpoint/2010/main" val="2840037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a:t>連訓練資料集的準確度都很差，模型根本沒有學會。</a:t>
            </a:r>
          </a:p>
        </p:txBody>
      </p:sp>
      <p:sp>
        <p:nvSpPr>
          <p:cNvPr id="4" name="投影片編號版面配置區 3"/>
          <p:cNvSpPr>
            <a:spLocks noGrp="1"/>
          </p:cNvSpPr>
          <p:nvPr>
            <p:ph type="sldNum" sz="quarter" idx="5"/>
          </p:nvPr>
        </p:nvSpPr>
        <p:spPr/>
        <p:txBody>
          <a:bodyPr/>
          <a:lstStyle/>
          <a:p>
            <a:fld id="{5CD0FE5E-F438-493C-88E7-693A5004FAB2}" type="slidenum">
              <a:rPr lang="zh-TW" altLang="en-US" smtClean="0"/>
              <a:t>14</a:t>
            </a:fld>
            <a:endParaRPr lang="zh-TW" altLang="en-US"/>
          </a:p>
        </p:txBody>
      </p:sp>
    </p:spTree>
    <p:extLst>
      <p:ext uri="{BB962C8B-B14F-4D97-AF65-F5344CB8AC3E}">
        <p14:creationId xmlns:p14="http://schemas.microsoft.com/office/powerpoint/2010/main" val="302231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DDB50B-7A33-4239-AE4C-B8BC90338845}"/>
              </a:ext>
            </a:extLst>
          </p:cNvPr>
          <p:cNvSpPr>
            <a:spLocks noGrp="1"/>
          </p:cNvSpPr>
          <p:nvPr>
            <p:ph type="ctrTitle"/>
          </p:nvPr>
        </p:nvSpPr>
        <p:spPr>
          <a:xfrm>
            <a:off x="1524000" y="1122363"/>
            <a:ext cx="9144000" cy="2387600"/>
          </a:xfrm>
        </p:spPr>
        <p:txBody>
          <a:bodyPr anchor="b"/>
          <a:lstStyle>
            <a:lvl1pPr algn="ctr">
              <a:defRPr sz="6000"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BEBC9683-4CBC-4982-A8A0-9E8828285118}"/>
              </a:ext>
            </a:extLst>
          </p:cNvPr>
          <p:cNvSpPr>
            <a:spLocks noGrp="1"/>
          </p:cNvSpPr>
          <p:nvPr>
            <p:ph type="subTitle" idx="1"/>
          </p:nvPr>
        </p:nvSpPr>
        <p:spPr>
          <a:xfrm>
            <a:off x="1524000" y="3602038"/>
            <a:ext cx="9144000" cy="1655762"/>
          </a:xfrm>
        </p:spPr>
        <p:txBody>
          <a:bodyPr/>
          <a:lstStyle>
            <a:lvl1pPr marL="0" indent="0" algn="ctr">
              <a:buNone/>
              <a:defRPr sz="2400" baseline="0">
                <a:latin typeface="Times New Roman" panose="02020603050405020304" pitchFamily="18" charset="0"/>
                <a:ea typeface="標楷體" panose="03000509000000000000" pitchFamily="65" charset="-12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2E0871C-A266-42AD-AAAB-7CA39F7EFAD2}"/>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80933D0-6220-4082-8D58-1EAA228BFF7D}" type="datetimeFigureOut">
              <a:rPr lang="zh-TW" altLang="en-US" smtClean="0"/>
              <a:pPr/>
              <a:t>2022/3/21</a:t>
            </a:fld>
            <a:endParaRPr lang="zh-TW" altLang="en-US"/>
          </a:p>
        </p:txBody>
      </p:sp>
      <p:sp>
        <p:nvSpPr>
          <p:cNvPr id="5" name="頁尾版面配置區 4">
            <a:extLst>
              <a:ext uri="{FF2B5EF4-FFF2-40B4-BE49-F238E27FC236}">
                <a16:creationId xmlns:a16="http://schemas.microsoft.com/office/drawing/2014/main" id="{5289CBD8-D060-420B-A80C-5D2E905D3D74}"/>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32BDE277-B052-4B9E-B73B-17F913511E52}"/>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77779A5-8430-490E-90D0-6D5DEF50F58F}" type="slidenum">
              <a:rPr lang="zh-TW" altLang="en-US" smtClean="0"/>
              <a:pPr/>
              <a:t>‹#›</a:t>
            </a:fld>
            <a:endParaRPr lang="zh-TW" altLang="en-US"/>
          </a:p>
        </p:txBody>
      </p:sp>
    </p:spTree>
    <p:extLst>
      <p:ext uri="{BB962C8B-B14F-4D97-AF65-F5344CB8AC3E}">
        <p14:creationId xmlns:p14="http://schemas.microsoft.com/office/powerpoint/2010/main" val="2643973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7CB788-7100-4D4E-9B88-743AE9295BB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4C78DF7-1FF5-42B0-A331-572DDF1A2701}"/>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150F202-DFF3-4ECB-A455-8D8509FF599E}"/>
              </a:ext>
            </a:extLst>
          </p:cNvPr>
          <p:cNvSpPr>
            <a:spLocks noGrp="1"/>
          </p:cNvSpPr>
          <p:nvPr>
            <p:ph type="dt" sz="half" idx="10"/>
          </p:nvPr>
        </p:nvSpPr>
        <p:spPr/>
        <p:txBody>
          <a:bodyPr/>
          <a:lstStyle/>
          <a:p>
            <a:fld id="{180933D0-6220-4082-8D58-1EAA228BFF7D}" type="datetimeFigureOut">
              <a:rPr lang="zh-TW" altLang="en-US" smtClean="0"/>
              <a:t>2022/3/21</a:t>
            </a:fld>
            <a:endParaRPr lang="zh-TW" altLang="en-US"/>
          </a:p>
        </p:txBody>
      </p:sp>
      <p:sp>
        <p:nvSpPr>
          <p:cNvPr id="5" name="頁尾版面配置區 4">
            <a:extLst>
              <a:ext uri="{FF2B5EF4-FFF2-40B4-BE49-F238E27FC236}">
                <a16:creationId xmlns:a16="http://schemas.microsoft.com/office/drawing/2014/main" id="{481C23AE-4CB8-4D97-92C4-7ECFF16638B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0538F8-37B4-49DE-A3FB-A8AF4869A146}"/>
              </a:ext>
            </a:extLst>
          </p:cNvPr>
          <p:cNvSpPr>
            <a:spLocks noGrp="1"/>
          </p:cNvSpPr>
          <p:nvPr>
            <p:ph type="sldNum" sz="quarter" idx="12"/>
          </p:nvPr>
        </p:nvSpPr>
        <p:spPr/>
        <p:txBody>
          <a:bodyPr/>
          <a:lstStyle/>
          <a:p>
            <a:fld id="{D77779A5-8430-490E-90D0-6D5DEF50F58F}" type="slidenum">
              <a:rPr lang="zh-TW" altLang="en-US" smtClean="0"/>
              <a:t>‹#›</a:t>
            </a:fld>
            <a:endParaRPr lang="zh-TW" altLang="en-US"/>
          </a:p>
        </p:txBody>
      </p:sp>
    </p:spTree>
    <p:extLst>
      <p:ext uri="{BB962C8B-B14F-4D97-AF65-F5344CB8AC3E}">
        <p14:creationId xmlns:p14="http://schemas.microsoft.com/office/powerpoint/2010/main" val="366386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57AFDB4-9191-4B41-8468-653B3C532472}"/>
              </a:ext>
            </a:extLst>
          </p:cNvPr>
          <p:cNvSpPr>
            <a:spLocks noGrp="1"/>
          </p:cNvSpPr>
          <p:nvPr>
            <p:ph type="title" orient="vert"/>
          </p:nvPr>
        </p:nvSpPr>
        <p:spPr>
          <a:xfrm>
            <a:off x="8724901"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FAC1E86-86EB-43DE-9615-7A2896EEF7F0}"/>
              </a:ext>
            </a:extLst>
          </p:cNvPr>
          <p:cNvSpPr>
            <a:spLocks noGrp="1"/>
          </p:cNvSpPr>
          <p:nvPr>
            <p:ph type="body" orient="vert" idx="1"/>
          </p:nvPr>
        </p:nvSpPr>
        <p:spPr>
          <a:xfrm>
            <a:off x="838201"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ED2A4B9-0B3C-412A-8D09-69960D08F3D8}"/>
              </a:ext>
            </a:extLst>
          </p:cNvPr>
          <p:cNvSpPr>
            <a:spLocks noGrp="1"/>
          </p:cNvSpPr>
          <p:nvPr>
            <p:ph type="dt" sz="half" idx="10"/>
          </p:nvPr>
        </p:nvSpPr>
        <p:spPr/>
        <p:txBody>
          <a:bodyPr/>
          <a:lstStyle/>
          <a:p>
            <a:fld id="{180933D0-6220-4082-8D58-1EAA228BFF7D}" type="datetimeFigureOut">
              <a:rPr lang="zh-TW" altLang="en-US" smtClean="0"/>
              <a:t>2022/3/21</a:t>
            </a:fld>
            <a:endParaRPr lang="zh-TW" altLang="en-US"/>
          </a:p>
        </p:txBody>
      </p:sp>
      <p:sp>
        <p:nvSpPr>
          <p:cNvPr id="5" name="頁尾版面配置區 4">
            <a:extLst>
              <a:ext uri="{FF2B5EF4-FFF2-40B4-BE49-F238E27FC236}">
                <a16:creationId xmlns:a16="http://schemas.microsoft.com/office/drawing/2014/main" id="{4BE509FF-2A72-4FB5-A2E8-07B0E91C7F7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12F5F18-A547-4371-917A-71B570ACA6BC}"/>
              </a:ext>
            </a:extLst>
          </p:cNvPr>
          <p:cNvSpPr>
            <a:spLocks noGrp="1"/>
          </p:cNvSpPr>
          <p:nvPr>
            <p:ph type="sldNum" sz="quarter" idx="12"/>
          </p:nvPr>
        </p:nvSpPr>
        <p:spPr/>
        <p:txBody>
          <a:bodyPr/>
          <a:lstStyle/>
          <a:p>
            <a:fld id="{D77779A5-8430-490E-90D0-6D5DEF50F58F}" type="slidenum">
              <a:rPr lang="zh-TW" altLang="en-US" smtClean="0"/>
              <a:t>‹#›</a:t>
            </a:fld>
            <a:endParaRPr lang="zh-TW" altLang="en-US"/>
          </a:p>
        </p:txBody>
      </p:sp>
    </p:spTree>
    <p:extLst>
      <p:ext uri="{BB962C8B-B14F-4D97-AF65-F5344CB8AC3E}">
        <p14:creationId xmlns:p14="http://schemas.microsoft.com/office/powerpoint/2010/main" val="149971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CF7BDE-E7E6-47CB-83C8-11E485845878}"/>
              </a:ext>
            </a:extLst>
          </p:cNvPr>
          <p:cNvSpPr>
            <a:spLocks noGrp="1"/>
          </p:cNvSpPr>
          <p:nvPr>
            <p:ph type="title"/>
          </p:nvPr>
        </p:nvSpPr>
        <p:spPr/>
        <p:txBody>
          <a:bodyPr/>
          <a:lstStyle>
            <a:lvl1pPr>
              <a:defRPr sz="4000"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39ECDD74-7BCB-4ECB-AE8A-7A169EBF5C04}"/>
              </a:ext>
            </a:extLst>
          </p:cNvPr>
          <p:cNvSpPr>
            <a:spLocks noGrp="1"/>
          </p:cNvSpPr>
          <p:nvPr>
            <p:ph idx="1"/>
          </p:nvPr>
        </p:nvSpPr>
        <p:spPr/>
        <p:txBody>
          <a:bodyPr/>
          <a:lstStyle>
            <a:lvl1pPr>
              <a:defRPr sz="2800"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1180560C-7318-4754-AA81-EE2BDEFB0B9C}"/>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80933D0-6220-4082-8D58-1EAA228BFF7D}" type="datetimeFigureOut">
              <a:rPr lang="zh-TW" altLang="en-US" smtClean="0"/>
              <a:pPr/>
              <a:t>2022/3/21</a:t>
            </a:fld>
            <a:endParaRPr lang="zh-TW" altLang="en-US"/>
          </a:p>
        </p:txBody>
      </p:sp>
      <p:sp>
        <p:nvSpPr>
          <p:cNvPr id="5" name="頁尾版面配置區 4">
            <a:extLst>
              <a:ext uri="{FF2B5EF4-FFF2-40B4-BE49-F238E27FC236}">
                <a16:creationId xmlns:a16="http://schemas.microsoft.com/office/drawing/2014/main" id="{CCD8BD6A-44F7-4F73-B0D1-62007107246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7F824ABA-108C-4E62-9481-5C0A3E642599}"/>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77779A5-8430-490E-90D0-6D5DEF50F58F}" type="slidenum">
              <a:rPr lang="zh-TW" altLang="en-US" smtClean="0"/>
              <a:pPr/>
              <a:t>‹#›</a:t>
            </a:fld>
            <a:endParaRPr lang="zh-TW" altLang="en-US"/>
          </a:p>
        </p:txBody>
      </p:sp>
    </p:spTree>
    <p:extLst>
      <p:ext uri="{BB962C8B-B14F-4D97-AF65-F5344CB8AC3E}">
        <p14:creationId xmlns:p14="http://schemas.microsoft.com/office/powerpoint/2010/main" val="369778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3BD61-41C4-45AD-8998-113654C1D1EB}"/>
              </a:ext>
            </a:extLst>
          </p:cNvPr>
          <p:cNvSpPr>
            <a:spLocks noGrp="1"/>
          </p:cNvSpPr>
          <p:nvPr>
            <p:ph type="title"/>
          </p:nvPr>
        </p:nvSpPr>
        <p:spPr>
          <a:xfrm>
            <a:off x="831851" y="1709740"/>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5022C8A-6531-4F93-A5C2-715FD715A16B}"/>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E8BC15D0-E772-4F77-9F42-929EA0624B19}"/>
              </a:ext>
            </a:extLst>
          </p:cNvPr>
          <p:cNvSpPr>
            <a:spLocks noGrp="1"/>
          </p:cNvSpPr>
          <p:nvPr>
            <p:ph type="dt" sz="half" idx="10"/>
          </p:nvPr>
        </p:nvSpPr>
        <p:spPr/>
        <p:txBody>
          <a:bodyPr/>
          <a:lstStyle/>
          <a:p>
            <a:fld id="{180933D0-6220-4082-8D58-1EAA228BFF7D}" type="datetimeFigureOut">
              <a:rPr lang="zh-TW" altLang="en-US" smtClean="0"/>
              <a:t>2022/3/21</a:t>
            </a:fld>
            <a:endParaRPr lang="zh-TW" altLang="en-US"/>
          </a:p>
        </p:txBody>
      </p:sp>
      <p:sp>
        <p:nvSpPr>
          <p:cNvPr id="5" name="頁尾版面配置區 4">
            <a:extLst>
              <a:ext uri="{FF2B5EF4-FFF2-40B4-BE49-F238E27FC236}">
                <a16:creationId xmlns:a16="http://schemas.microsoft.com/office/drawing/2014/main" id="{6F61D842-0845-4EC7-81D2-E075088272A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7081D8C-6D4C-4A53-B313-365792AB765C}"/>
              </a:ext>
            </a:extLst>
          </p:cNvPr>
          <p:cNvSpPr>
            <a:spLocks noGrp="1"/>
          </p:cNvSpPr>
          <p:nvPr>
            <p:ph type="sldNum" sz="quarter" idx="12"/>
          </p:nvPr>
        </p:nvSpPr>
        <p:spPr/>
        <p:txBody>
          <a:bodyPr/>
          <a:lstStyle/>
          <a:p>
            <a:fld id="{D77779A5-8430-490E-90D0-6D5DEF50F58F}" type="slidenum">
              <a:rPr lang="zh-TW" altLang="en-US" smtClean="0"/>
              <a:t>‹#›</a:t>
            </a:fld>
            <a:endParaRPr lang="zh-TW" altLang="en-US"/>
          </a:p>
        </p:txBody>
      </p:sp>
    </p:spTree>
    <p:extLst>
      <p:ext uri="{BB962C8B-B14F-4D97-AF65-F5344CB8AC3E}">
        <p14:creationId xmlns:p14="http://schemas.microsoft.com/office/powerpoint/2010/main" val="174681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2522AD-B7DE-4CCD-A19B-D4BAE73C279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B2ED0C7-4DC2-4853-8F7B-6AAF7436EC9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4768B74-5A55-4B05-8658-C97C1E43642A}"/>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A9AEEB9-3187-4050-A7B2-397B2222105E}"/>
              </a:ext>
            </a:extLst>
          </p:cNvPr>
          <p:cNvSpPr>
            <a:spLocks noGrp="1"/>
          </p:cNvSpPr>
          <p:nvPr>
            <p:ph type="dt" sz="half" idx="10"/>
          </p:nvPr>
        </p:nvSpPr>
        <p:spPr/>
        <p:txBody>
          <a:bodyPr/>
          <a:lstStyle/>
          <a:p>
            <a:fld id="{180933D0-6220-4082-8D58-1EAA228BFF7D}" type="datetimeFigureOut">
              <a:rPr lang="zh-TW" altLang="en-US" smtClean="0"/>
              <a:t>2022/3/21</a:t>
            </a:fld>
            <a:endParaRPr lang="zh-TW" altLang="en-US"/>
          </a:p>
        </p:txBody>
      </p:sp>
      <p:sp>
        <p:nvSpPr>
          <p:cNvPr id="6" name="頁尾版面配置區 5">
            <a:extLst>
              <a:ext uri="{FF2B5EF4-FFF2-40B4-BE49-F238E27FC236}">
                <a16:creationId xmlns:a16="http://schemas.microsoft.com/office/drawing/2014/main" id="{31247E83-80F4-4256-8F5C-320A28D5E41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3710C3C-8DA2-4056-A244-489D40AF90DF}"/>
              </a:ext>
            </a:extLst>
          </p:cNvPr>
          <p:cNvSpPr>
            <a:spLocks noGrp="1"/>
          </p:cNvSpPr>
          <p:nvPr>
            <p:ph type="sldNum" sz="quarter" idx="12"/>
          </p:nvPr>
        </p:nvSpPr>
        <p:spPr/>
        <p:txBody>
          <a:bodyPr/>
          <a:lstStyle/>
          <a:p>
            <a:fld id="{D77779A5-8430-490E-90D0-6D5DEF50F58F}" type="slidenum">
              <a:rPr lang="zh-TW" altLang="en-US" smtClean="0"/>
              <a:t>‹#›</a:t>
            </a:fld>
            <a:endParaRPr lang="zh-TW" altLang="en-US"/>
          </a:p>
        </p:txBody>
      </p:sp>
    </p:spTree>
    <p:extLst>
      <p:ext uri="{BB962C8B-B14F-4D97-AF65-F5344CB8AC3E}">
        <p14:creationId xmlns:p14="http://schemas.microsoft.com/office/powerpoint/2010/main" val="203093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1E10C-8D7C-45A6-BB91-A8A3A4C197BD}"/>
              </a:ext>
            </a:extLst>
          </p:cNvPr>
          <p:cNvSpPr>
            <a:spLocks noGrp="1"/>
          </p:cNvSpPr>
          <p:nvPr>
            <p:ph type="title"/>
          </p:nvPr>
        </p:nvSpPr>
        <p:spPr>
          <a:xfrm>
            <a:off x="839788" y="365127"/>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32A0FC5-BAFC-4D47-872D-ED7C3A26919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8E9BDD24-55A1-4798-81D1-851FB74F91D2}"/>
              </a:ext>
            </a:extLst>
          </p:cNvPr>
          <p:cNvSpPr>
            <a:spLocks noGrp="1"/>
          </p:cNvSpPr>
          <p:nvPr>
            <p:ph sz="half" idx="2"/>
          </p:nvPr>
        </p:nvSpPr>
        <p:spPr>
          <a:xfrm>
            <a:off x="839789"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26C2F58-A955-409B-BCB2-8387A9458AC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965AC212-D605-4165-A5CF-954DA5FCE646}"/>
              </a:ext>
            </a:extLst>
          </p:cNvPr>
          <p:cNvSpPr>
            <a:spLocks noGrp="1"/>
          </p:cNvSpPr>
          <p:nvPr>
            <p:ph sz="quarter" idx="4"/>
          </p:nvPr>
        </p:nvSpPr>
        <p:spPr>
          <a:xfrm>
            <a:off x="6172201"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095A2D5-DF8D-4BDD-ADAA-D1EEC335D6BE}"/>
              </a:ext>
            </a:extLst>
          </p:cNvPr>
          <p:cNvSpPr>
            <a:spLocks noGrp="1"/>
          </p:cNvSpPr>
          <p:nvPr>
            <p:ph type="dt" sz="half" idx="10"/>
          </p:nvPr>
        </p:nvSpPr>
        <p:spPr/>
        <p:txBody>
          <a:bodyPr/>
          <a:lstStyle/>
          <a:p>
            <a:fld id="{180933D0-6220-4082-8D58-1EAA228BFF7D}" type="datetimeFigureOut">
              <a:rPr lang="zh-TW" altLang="en-US" smtClean="0"/>
              <a:t>2022/3/21</a:t>
            </a:fld>
            <a:endParaRPr lang="zh-TW" altLang="en-US"/>
          </a:p>
        </p:txBody>
      </p:sp>
      <p:sp>
        <p:nvSpPr>
          <p:cNvPr id="8" name="頁尾版面配置區 7">
            <a:extLst>
              <a:ext uri="{FF2B5EF4-FFF2-40B4-BE49-F238E27FC236}">
                <a16:creationId xmlns:a16="http://schemas.microsoft.com/office/drawing/2014/main" id="{448232AB-1984-4759-96C5-69A3DCE9479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68F6DCA-36A9-4312-937B-EC4AC23E47FD}"/>
              </a:ext>
            </a:extLst>
          </p:cNvPr>
          <p:cNvSpPr>
            <a:spLocks noGrp="1"/>
          </p:cNvSpPr>
          <p:nvPr>
            <p:ph type="sldNum" sz="quarter" idx="12"/>
          </p:nvPr>
        </p:nvSpPr>
        <p:spPr/>
        <p:txBody>
          <a:bodyPr/>
          <a:lstStyle/>
          <a:p>
            <a:fld id="{D77779A5-8430-490E-90D0-6D5DEF50F58F}" type="slidenum">
              <a:rPr lang="zh-TW" altLang="en-US" smtClean="0"/>
              <a:t>‹#›</a:t>
            </a:fld>
            <a:endParaRPr lang="zh-TW" altLang="en-US"/>
          </a:p>
        </p:txBody>
      </p:sp>
    </p:spTree>
    <p:extLst>
      <p:ext uri="{BB962C8B-B14F-4D97-AF65-F5344CB8AC3E}">
        <p14:creationId xmlns:p14="http://schemas.microsoft.com/office/powerpoint/2010/main" val="229958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D04BBD-58D1-4B73-8BDA-F9C7AF74C9C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EBE11D7-8295-4785-9781-0B52F48A1B8E}"/>
              </a:ext>
            </a:extLst>
          </p:cNvPr>
          <p:cNvSpPr>
            <a:spLocks noGrp="1"/>
          </p:cNvSpPr>
          <p:nvPr>
            <p:ph type="dt" sz="half" idx="10"/>
          </p:nvPr>
        </p:nvSpPr>
        <p:spPr/>
        <p:txBody>
          <a:bodyPr/>
          <a:lstStyle/>
          <a:p>
            <a:fld id="{180933D0-6220-4082-8D58-1EAA228BFF7D}" type="datetimeFigureOut">
              <a:rPr lang="zh-TW" altLang="en-US" smtClean="0"/>
              <a:t>2022/3/21</a:t>
            </a:fld>
            <a:endParaRPr lang="zh-TW" altLang="en-US"/>
          </a:p>
        </p:txBody>
      </p:sp>
      <p:sp>
        <p:nvSpPr>
          <p:cNvPr id="4" name="頁尾版面配置區 3">
            <a:extLst>
              <a:ext uri="{FF2B5EF4-FFF2-40B4-BE49-F238E27FC236}">
                <a16:creationId xmlns:a16="http://schemas.microsoft.com/office/drawing/2014/main" id="{49CB6588-DCAD-4A1E-8CCD-1F64D22913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46643B4-3259-47AC-8F60-F4A70DACC107}"/>
              </a:ext>
            </a:extLst>
          </p:cNvPr>
          <p:cNvSpPr>
            <a:spLocks noGrp="1"/>
          </p:cNvSpPr>
          <p:nvPr>
            <p:ph type="sldNum" sz="quarter" idx="12"/>
          </p:nvPr>
        </p:nvSpPr>
        <p:spPr/>
        <p:txBody>
          <a:bodyPr/>
          <a:lstStyle/>
          <a:p>
            <a:fld id="{D77779A5-8430-490E-90D0-6D5DEF50F58F}" type="slidenum">
              <a:rPr lang="zh-TW" altLang="en-US" smtClean="0"/>
              <a:t>‹#›</a:t>
            </a:fld>
            <a:endParaRPr lang="zh-TW" altLang="en-US"/>
          </a:p>
        </p:txBody>
      </p:sp>
    </p:spTree>
    <p:extLst>
      <p:ext uri="{BB962C8B-B14F-4D97-AF65-F5344CB8AC3E}">
        <p14:creationId xmlns:p14="http://schemas.microsoft.com/office/powerpoint/2010/main" val="334258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173F335-8158-444C-9FE1-EDD2DEA747B5}"/>
              </a:ext>
            </a:extLst>
          </p:cNvPr>
          <p:cNvSpPr>
            <a:spLocks noGrp="1"/>
          </p:cNvSpPr>
          <p:nvPr>
            <p:ph type="dt" sz="half" idx="10"/>
          </p:nvPr>
        </p:nvSpPr>
        <p:spPr/>
        <p:txBody>
          <a:bodyPr/>
          <a:lstStyle/>
          <a:p>
            <a:fld id="{180933D0-6220-4082-8D58-1EAA228BFF7D}" type="datetimeFigureOut">
              <a:rPr lang="zh-TW" altLang="en-US" smtClean="0"/>
              <a:t>2022/3/21</a:t>
            </a:fld>
            <a:endParaRPr lang="zh-TW" altLang="en-US"/>
          </a:p>
        </p:txBody>
      </p:sp>
      <p:sp>
        <p:nvSpPr>
          <p:cNvPr id="3" name="頁尾版面配置區 2">
            <a:extLst>
              <a:ext uri="{FF2B5EF4-FFF2-40B4-BE49-F238E27FC236}">
                <a16:creationId xmlns:a16="http://schemas.microsoft.com/office/drawing/2014/main" id="{56F9FD16-2AD5-466D-A338-4CF54851DFD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A5D5EB3-ADB8-47B4-9026-09619B7C75F7}"/>
              </a:ext>
            </a:extLst>
          </p:cNvPr>
          <p:cNvSpPr>
            <a:spLocks noGrp="1"/>
          </p:cNvSpPr>
          <p:nvPr>
            <p:ph type="sldNum" sz="quarter" idx="12"/>
          </p:nvPr>
        </p:nvSpPr>
        <p:spPr/>
        <p:txBody>
          <a:bodyPr/>
          <a:lstStyle/>
          <a:p>
            <a:fld id="{D77779A5-8430-490E-90D0-6D5DEF50F58F}" type="slidenum">
              <a:rPr lang="zh-TW" altLang="en-US" smtClean="0"/>
              <a:t>‹#›</a:t>
            </a:fld>
            <a:endParaRPr lang="zh-TW" altLang="en-US"/>
          </a:p>
        </p:txBody>
      </p:sp>
    </p:spTree>
    <p:extLst>
      <p:ext uri="{BB962C8B-B14F-4D97-AF65-F5344CB8AC3E}">
        <p14:creationId xmlns:p14="http://schemas.microsoft.com/office/powerpoint/2010/main" val="420363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013F4B-4B73-49D8-B2D8-C63B6AAD9D7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17B2416-402C-4B21-986D-6E14A1287AE8}"/>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E220030-4728-4E7A-B50E-7A1787D65267}"/>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5B32E17-A0E3-4E14-A545-1981F9029F6A}"/>
              </a:ext>
            </a:extLst>
          </p:cNvPr>
          <p:cNvSpPr>
            <a:spLocks noGrp="1"/>
          </p:cNvSpPr>
          <p:nvPr>
            <p:ph type="dt" sz="half" idx="10"/>
          </p:nvPr>
        </p:nvSpPr>
        <p:spPr/>
        <p:txBody>
          <a:bodyPr/>
          <a:lstStyle/>
          <a:p>
            <a:fld id="{180933D0-6220-4082-8D58-1EAA228BFF7D}" type="datetimeFigureOut">
              <a:rPr lang="zh-TW" altLang="en-US" smtClean="0"/>
              <a:t>2022/3/21</a:t>
            </a:fld>
            <a:endParaRPr lang="zh-TW" altLang="en-US"/>
          </a:p>
        </p:txBody>
      </p:sp>
      <p:sp>
        <p:nvSpPr>
          <p:cNvPr id="6" name="頁尾版面配置區 5">
            <a:extLst>
              <a:ext uri="{FF2B5EF4-FFF2-40B4-BE49-F238E27FC236}">
                <a16:creationId xmlns:a16="http://schemas.microsoft.com/office/drawing/2014/main" id="{3906085A-A21F-4677-8B89-458563BD744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7A13ED3-2922-46CE-94EF-A999407FF8CB}"/>
              </a:ext>
            </a:extLst>
          </p:cNvPr>
          <p:cNvSpPr>
            <a:spLocks noGrp="1"/>
          </p:cNvSpPr>
          <p:nvPr>
            <p:ph type="sldNum" sz="quarter" idx="12"/>
          </p:nvPr>
        </p:nvSpPr>
        <p:spPr/>
        <p:txBody>
          <a:bodyPr/>
          <a:lstStyle/>
          <a:p>
            <a:fld id="{D77779A5-8430-490E-90D0-6D5DEF50F58F}" type="slidenum">
              <a:rPr lang="zh-TW" altLang="en-US" smtClean="0"/>
              <a:t>‹#›</a:t>
            </a:fld>
            <a:endParaRPr lang="zh-TW" altLang="en-US"/>
          </a:p>
        </p:txBody>
      </p:sp>
    </p:spTree>
    <p:extLst>
      <p:ext uri="{BB962C8B-B14F-4D97-AF65-F5344CB8AC3E}">
        <p14:creationId xmlns:p14="http://schemas.microsoft.com/office/powerpoint/2010/main" val="140451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AB2690-5FE4-42E2-A8B3-CDC4BF3F267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C22D47D-82F3-46F1-8468-CFE2ADC7F402}"/>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TW" altLang="en-US"/>
          </a:p>
        </p:txBody>
      </p:sp>
      <p:sp>
        <p:nvSpPr>
          <p:cNvPr id="4" name="文字版面配置區 3">
            <a:extLst>
              <a:ext uri="{FF2B5EF4-FFF2-40B4-BE49-F238E27FC236}">
                <a16:creationId xmlns:a16="http://schemas.microsoft.com/office/drawing/2014/main" id="{6D355657-6459-4A1B-9FF6-17F23FFB561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0D570AD-9AEB-47E0-9A2C-584D988B2672}"/>
              </a:ext>
            </a:extLst>
          </p:cNvPr>
          <p:cNvSpPr>
            <a:spLocks noGrp="1"/>
          </p:cNvSpPr>
          <p:nvPr>
            <p:ph type="dt" sz="half" idx="10"/>
          </p:nvPr>
        </p:nvSpPr>
        <p:spPr/>
        <p:txBody>
          <a:bodyPr/>
          <a:lstStyle/>
          <a:p>
            <a:fld id="{180933D0-6220-4082-8D58-1EAA228BFF7D}" type="datetimeFigureOut">
              <a:rPr lang="zh-TW" altLang="en-US" smtClean="0"/>
              <a:t>2022/3/21</a:t>
            </a:fld>
            <a:endParaRPr lang="zh-TW" altLang="en-US"/>
          </a:p>
        </p:txBody>
      </p:sp>
      <p:sp>
        <p:nvSpPr>
          <p:cNvPr id="6" name="頁尾版面配置區 5">
            <a:extLst>
              <a:ext uri="{FF2B5EF4-FFF2-40B4-BE49-F238E27FC236}">
                <a16:creationId xmlns:a16="http://schemas.microsoft.com/office/drawing/2014/main" id="{CD5F9520-4178-4F68-96F4-9B6DF76C2E7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B0AE270-6CF9-40C1-B363-BD28BF751AF8}"/>
              </a:ext>
            </a:extLst>
          </p:cNvPr>
          <p:cNvSpPr>
            <a:spLocks noGrp="1"/>
          </p:cNvSpPr>
          <p:nvPr>
            <p:ph type="sldNum" sz="quarter" idx="12"/>
          </p:nvPr>
        </p:nvSpPr>
        <p:spPr/>
        <p:txBody>
          <a:bodyPr/>
          <a:lstStyle/>
          <a:p>
            <a:fld id="{D77779A5-8430-490E-90D0-6D5DEF50F58F}" type="slidenum">
              <a:rPr lang="zh-TW" altLang="en-US" smtClean="0"/>
              <a:t>‹#›</a:t>
            </a:fld>
            <a:endParaRPr lang="zh-TW" altLang="en-US"/>
          </a:p>
        </p:txBody>
      </p:sp>
    </p:spTree>
    <p:extLst>
      <p:ext uri="{BB962C8B-B14F-4D97-AF65-F5344CB8AC3E}">
        <p14:creationId xmlns:p14="http://schemas.microsoft.com/office/powerpoint/2010/main" val="3232209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AD4E524-970F-4224-96D7-2332C922F25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8FAD389-0D5D-435F-BA05-BEEE1CF9B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9E871D7-DB4A-49C9-85A8-D2C0E458089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33D0-6220-4082-8D58-1EAA228BFF7D}" type="datetimeFigureOut">
              <a:rPr lang="zh-TW" altLang="en-US" smtClean="0"/>
              <a:t>2022/3/21</a:t>
            </a:fld>
            <a:endParaRPr lang="zh-TW" altLang="en-US"/>
          </a:p>
        </p:txBody>
      </p:sp>
      <p:sp>
        <p:nvSpPr>
          <p:cNvPr id="5" name="頁尾版面配置區 4">
            <a:extLst>
              <a:ext uri="{FF2B5EF4-FFF2-40B4-BE49-F238E27FC236}">
                <a16:creationId xmlns:a16="http://schemas.microsoft.com/office/drawing/2014/main" id="{96EE60BC-D2DB-4E84-AEDB-C06B2650B90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66C55BF-F269-4A09-BAFF-0D03F63766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779A5-8430-490E-90D0-6D5DEF50F58F}" type="slidenum">
              <a:rPr lang="zh-TW" altLang="en-US" smtClean="0"/>
              <a:t>‹#›</a:t>
            </a:fld>
            <a:endParaRPr lang="zh-TW" altLang="en-US"/>
          </a:p>
        </p:txBody>
      </p:sp>
    </p:spTree>
    <p:extLst>
      <p:ext uri="{BB962C8B-B14F-4D97-AF65-F5344CB8AC3E}">
        <p14:creationId xmlns:p14="http://schemas.microsoft.com/office/powerpoint/2010/main" val="1527399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CA84C4-8DF8-4F04-B05E-843790BD9ED9}"/>
              </a:ext>
            </a:extLst>
          </p:cNvPr>
          <p:cNvSpPr>
            <a:spLocks noGrp="1"/>
          </p:cNvSpPr>
          <p:nvPr>
            <p:ph type="ctrTitle"/>
          </p:nvPr>
        </p:nvSpPr>
        <p:spPr/>
        <p:txBody>
          <a:bodyPr/>
          <a:lstStyle/>
          <a:p>
            <a:r>
              <a:rPr lang="en-US" altLang="zh-TW" dirty="0">
                <a:ea typeface="標楷體" panose="03000509000000000000" pitchFamily="65" charset="-120"/>
              </a:rPr>
              <a:t>Chapter 14</a:t>
            </a:r>
            <a:endParaRPr lang="zh-TW" altLang="en-US" dirty="0">
              <a:ea typeface="標楷體" panose="03000509000000000000" pitchFamily="65" charset="-120"/>
            </a:endParaRPr>
          </a:p>
        </p:txBody>
      </p:sp>
      <p:sp>
        <p:nvSpPr>
          <p:cNvPr id="3" name="副標題 2">
            <a:extLst>
              <a:ext uri="{FF2B5EF4-FFF2-40B4-BE49-F238E27FC236}">
                <a16:creationId xmlns:a16="http://schemas.microsoft.com/office/drawing/2014/main" id="{9B6A4A60-905C-47A1-A2FC-9CFDE476310E}"/>
              </a:ext>
            </a:extLst>
          </p:cNvPr>
          <p:cNvSpPr>
            <a:spLocks noGrp="1"/>
          </p:cNvSpPr>
          <p:nvPr>
            <p:ph type="subTitle" idx="1"/>
          </p:nvPr>
        </p:nvSpPr>
        <p:spPr/>
        <p:txBody>
          <a:bodyPr>
            <a:normAutofit/>
          </a:bodyPr>
          <a:lstStyle/>
          <a:p>
            <a:r>
              <a:rPr lang="zh-TW" altLang="en-US" sz="3600" dirty="0">
                <a:latin typeface="Arial" panose="020B0604020202020204" pitchFamily="34" charset="0"/>
              </a:rPr>
              <a:t>調校你的深度學習模型</a:t>
            </a:r>
          </a:p>
        </p:txBody>
      </p:sp>
    </p:spTree>
    <p:extLst>
      <p:ext uri="{BB962C8B-B14F-4D97-AF65-F5344CB8AC3E}">
        <p14:creationId xmlns:p14="http://schemas.microsoft.com/office/powerpoint/2010/main" val="344239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3E8766-E9D2-490B-8AFE-4A0CE034CC3C}"/>
              </a:ext>
            </a:extLst>
          </p:cNvPr>
          <p:cNvSpPr>
            <a:spLocks noGrp="1"/>
          </p:cNvSpPr>
          <p:nvPr>
            <p:ph type="title"/>
          </p:nvPr>
        </p:nvSpPr>
        <p:spPr/>
        <p:txBody>
          <a:bodyPr/>
          <a:lstStyle/>
          <a:p>
            <a:r>
              <a:rPr lang="zh-TW" altLang="en-US" dirty="0"/>
              <a:t>使用</a:t>
            </a:r>
            <a:r>
              <a:rPr lang="en-US" altLang="zh-TW" dirty="0"/>
              <a:t>Dropout</a:t>
            </a:r>
            <a:r>
              <a:rPr lang="zh-TW" altLang="en-US" dirty="0"/>
              <a:t>層</a:t>
            </a:r>
          </a:p>
        </p:txBody>
      </p:sp>
      <p:sp>
        <p:nvSpPr>
          <p:cNvPr id="3" name="內容版面配置區 2">
            <a:extLst>
              <a:ext uri="{FF2B5EF4-FFF2-40B4-BE49-F238E27FC236}">
                <a16:creationId xmlns:a16="http://schemas.microsoft.com/office/drawing/2014/main" id="{C02B73F7-339D-40A8-A2FD-82B6DAAFE53E}"/>
              </a:ext>
            </a:extLst>
          </p:cNvPr>
          <p:cNvSpPr>
            <a:spLocks noGrp="1"/>
          </p:cNvSpPr>
          <p:nvPr>
            <p:ph idx="1"/>
          </p:nvPr>
        </p:nvSpPr>
        <p:spPr/>
        <p:txBody>
          <a:bodyPr/>
          <a:lstStyle/>
          <a:p>
            <a:r>
              <a:rPr lang="zh-TW" altLang="en-US" dirty="0"/>
              <a:t>在模型增加更多的</a:t>
            </a:r>
            <a:r>
              <a:rPr lang="en-US" altLang="zh-TW" dirty="0"/>
              <a:t>Dropout</a:t>
            </a:r>
            <a:r>
              <a:rPr lang="zh-TW" altLang="en-US" dirty="0"/>
              <a:t>層</a:t>
            </a:r>
            <a:endParaRPr lang="en-US" altLang="zh-TW" dirty="0"/>
          </a:p>
          <a:p>
            <a:r>
              <a:rPr lang="zh-TW" altLang="en-US" dirty="0"/>
              <a:t>在</a:t>
            </a:r>
            <a:r>
              <a:rPr lang="en-US" altLang="zh-TW" dirty="0"/>
              <a:t>Dropout</a:t>
            </a:r>
            <a:r>
              <a:rPr lang="zh-TW" altLang="en-US" dirty="0"/>
              <a:t>層增加權重歸零的比例</a:t>
            </a:r>
          </a:p>
        </p:txBody>
      </p:sp>
    </p:spTree>
    <p:extLst>
      <p:ext uri="{BB962C8B-B14F-4D97-AF65-F5344CB8AC3E}">
        <p14:creationId xmlns:p14="http://schemas.microsoft.com/office/powerpoint/2010/main" val="215095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22E173-FB42-40C4-B4AD-5534BF2A6831}"/>
              </a:ext>
            </a:extLst>
          </p:cNvPr>
          <p:cNvSpPr>
            <a:spLocks noGrp="1"/>
          </p:cNvSpPr>
          <p:nvPr>
            <p:ph type="title"/>
          </p:nvPr>
        </p:nvSpPr>
        <p:spPr/>
        <p:txBody>
          <a:bodyPr/>
          <a:lstStyle/>
          <a:p>
            <a:r>
              <a:rPr lang="zh-TW" altLang="en-US" dirty="0"/>
              <a:t>提早停止訓練週期</a:t>
            </a:r>
          </a:p>
        </p:txBody>
      </p:sp>
      <p:sp>
        <p:nvSpPr>
          <p:cNvPr id="3" name="內容版面配置區 2">
            <a:extLst>
              <a:ext uri="{FF2B5EF4-FFF2-40B4-BE49-F238E27FC236}">
                <a16:creationId xmlns:a16="http://schemas.microsoft.com/office/drawing/2014/main" id="{CEBB4DC8-F9A6-4EB9-AFF2-B5529D5046E8}"/>
              </a:ext>
            </a:extLst>
          </p:cNvPr>
          <p:cNvSpPr>
            <a:spLocks noGrp="1"/>
          </p:cNvSpPr>
          <p:nvPr>
            <p:ph idx="1"/>
          </p:nvPr>
        </p:nvSpPr>
        <p:spPr/>
        <p:txBody>
          <a:bodyPr/>
          <a:lstStyle/>
          <a:p>
            <a:r>
              <a:rPr lang="zh-TW" altLang="en-US" dirty="0"/>
              <a:t>當準確度不再提升時，提早停止訓練週期</a:t>
            </a:r>
          </a:p>
        </p:txBody>
      </p:sp>
    </p:spTree>
    <p:extLst>
      <p:ext uri="{BB962C8B-B14F-4D97-AF65-F5344CB8AC3E}">
        <p14:creationId xmlns:p14="http://schemas.microsoft.com/office/powerpoint/2010/main" val="2825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E672F-3681-4F9F-8142-EA8D497D9DF6}"/>
              </a:ext>
            </a:extLst>
          </p:cNvPr>
          <p:cNvSpPr>
            <a:spLocks noGrp="1"/>
          </p:cNvSpPr>
          <p:nvPr>
            <p:ph type="title"/>
          </p:nvPr>
        </p:nvSpPr>
        <p:spPr/>
        <p:txBody>
          <a:bodyPr/>
          <a:lstStyle/>
          <a:p>
            <a:r>
              <a:rPr lang="en-US" altLang="zh-TW" dirty="0"/>
              <a:t>L1</a:t>
            </a:r>
            <a:r>
              <a:rPr lang="zh-TW" altLang="en-US" dirty="0"/>
              <a:t>和</a:t>
            </a:r>
            <a:r>
              <a:rPr lang="en-US" altLang="zh-TW" dirty="0"/>
              <a:t>L2</a:t>
            </a:r>
            <a:r>
              <a:rPr lang="zh-TW" altLang="en-US" dirty="0"/>
              <a:t>常規化</a:t>
            </a:r>
          </a:p>
        </p:txBody>
      </p:sp>
      <p:sp>
        <p:nvSpPr>
          <p:cNvPr id="3" name="內容版面配置區 2">
            <a:extLst>
              <a:ext uri="{FF2B5EF4-FFF2-40B4-BE49-F238E27FC236}">
                <a16:creationId xmlns:a16="http://schemas.microsoft.com/office/drawing/2014/main" id="{2AA18FBD-5907-4338-946E-1DCE6C51B9AD}"/>
              </a:ext>
            </a:extLst>
          </p:cNvPr>
          <p:cNvSpPr>
            <a:spLocks noGrp="1"/>
          </p:cNvSpPr>
          <p:nvPr>
            <p:ph idx="1"/>
          </p:nvPr>
        </p:nvSpPr>
        <p:spPr/>
        <p:txBody>
          <a:bodyPr/>
          <a:lstStyle/>
          <a:p>
            <a:r>
              <a:rPr lang="zh-TW" altLang="en-US" dirty="0"/>
              <a:t>權重衰減</a:t>
            </a:r>
            <a:r>
              <a:rPr lang="en-US" altLang="zh-TW" dirty="0"/>
              <a:t>(Weight Decay)</a:t>
            </a:r>
            <a:r>
              <a:rPr lang="en-US" altLang="zh-TW" dirty="0">
                <a:sym typeface="Wingdings" panose="05000000000000000000" pitchFamily="2" charset="2"/>
              </a:rPr>
              <a:t></a:t>
            </a:r>
            <a:r>
              <a:rPr lang="zh-TW" altLang="en-US" dirty="0">
                <a:sym typeface="Wingdings" panose="05000000000000000000" pitchFamily="2" charset="2"/>
              </a:rPr>
              <a:t>懲罰權重</a:t>
            </a:r>
            <a:endParaRPr lang="en-US" altLang="zh-TW" dirty="0">
              <a:sym typeface="Wingdings" panose="05000000000000000000" pitchFamily="2" charset="2"/>
            </a:endParaRPr>
          </a:p>
          <a:p>
            <a:r>
              <a:rPr lang="zh-TW" altLang="en-US" dirty="0">
                <a:sym typeface="Wingdings" panose="05000000000000000000" pitchFamily="2" charset="2"/>
              </a:rPr>
              <a:t>避免權重因模型產生過度擬合時變大，在計算預測值和真實目標值的損失時再加一個懲罰項</a:t>
            </a:r>
            <a:endParaRPr lang="en-US" altLang="zh-TW" dirty="0">
              <a:sym typeface="Wingdings" panose="05000000000000000000" pitchFamily="2" charset="2"/>
            </a:endParaRPr>
          </a:p>
          <a:p>
            <a:endParaRPr lang="en-US" altLang="zh-TW" dirty="0">
              <a:sym typeface="Wingdings" panose="05000000000000000000" pitchFamily="2" charset="2"/>
            </a:endParaRPr>
          </a:p>
          <a:p>
            <a:r>
              <a:rPr lang="en-US" altLang="zh-TW" dirty="0">
                <a:sym typeface="Wingdings" panose="05000000000000000000" pitchFamily="2" charset="2"/>
              </a:rPr>
              <a:t>L1</a:t>
            </a:r>
            <a:r>
              <a:rPr lang="zh-TW" altLang="en-US" dirty="0">
                <a:sym typeface="Wingdings" panose="05000000000000000000" pitchFamily="2" charset="2"/>
              </a:rPr>
              <a:t>常規化：損失</a:t>
            </a:r>
            <a:r>
              <a:rPr lang="en-US" altLang="zh-TW" dirty="0">
                <a:sym typeface="Wingdings" panose="05000000000000000000" pitchFamily="2" charset="2"/>
              </a:rPr>
              <a:t>=(Y’</a:t>
            </a:r>
            <a:r>
              <a:rPr lang="zh-TW" altLang="en-US" dirty="0">
                <a:sym typeface="Wingdings" panose="05000000000000000000" pitchFamily="2" charset="2"/>
              </a:rPr>
              <a:t> </a:t>
            </a:r>
            <a:r>
              <a:rPr lang="en-US" altLang="zh-TW" dirty="0">
                <a:sym typeface="Wingdings" panose="05000000000000000000" pitchFamily="2" charset="2"/>
              </a:rPr>
              <a:t>–</a:t>
            </a:r>
            <a:r>
              <a:rPr lang="zh-TW" altLang="en-US" dirty="0">
                <a:sym typeface="Wingdings" panose="05000000000000000000" pitchFamily="2" charset="2"/>
              </a:rPr>
              <a:t> </a:t>
            </a:r>
            <a:r>
              <a:rPr lang="en-US" altLang="zh-TW" dirty="0">
                <a:sym typeface="Wingdings" panose="05000000000000000000" pitchFamily="2" charset="2"/>
              </a:rPr>
              <a:t>Y)</a:t>
            </a:r>
            <a:r>
              <a:rPr lang="en-US" altLang="zh-TW" baseline="50000" dirty="0">
                <a:sym typeface="Wingdings" panose="05000000000000000000" pitchFamily="2" charset="2"/>
              </a:rPr>
              <a:t>2</a:t>
            </a:r>
            <a:r>
              <a:rPr lang="en-US" altLang="zh-TW" dirty="0">
                <a:sym typeface="Wingdings" panose="05000000000000000000" pitchFamily="2" charset="2"/>
              </a:rPr>
              <a:t>+wd*Abs(W)</a:t>
            </a:r>
          </a:p>
          <a:p>
            <a:r>
              <a:rPr lang="en-US" altLang="zh-TW" dirty="0">
                <a:sym typeface="Wingdings" panose="05000000000000000000" pitchFamily="2" charset="2"/>
              </a:rPr>
              <a:t>L2</a:t>
            </a:r>
            <a:r>
              <a:rPr lang="zh-TW" altLang="en-US" dirty="0">
                <a:sym typeface="Wingdings" panose="05000000000000000000" pitchFamily="2" charset="2"/>
              </a:rPr>
              <a:t>常規化：損失</a:t>
            </a:r>
            <a:r>
              <a:rPr lang="en-US" altLang="zh-TW" dirty="0">
                <a:sym typeface="Wingdings" panose="05000000000000000000" pitchFamily="2" charset="2"/>
              </a:rPr>
              <a:t>=(Y’</a:t>
            </a:r>
            <a:r>
              <a:rPr lang="zh-TW" altLang="en-US" dirty="0">
                <a:sym typeface="Wingdings" panose="05000000000000000000" pitchFamily="2" charset="2"/>
              </a:rPr>
              <a:t> </a:t>
            </a:r>
            <a:r>
              <a:rPr lang="en-US" altLang="zh-TW" dirty="0">
                <a:sym typeface="Wingdings" panose="05000000000000000000" pitchFamily="2" charset="2"/>
              </a:rPr>
              <a:t>–</a:t>
            </a:r>
            <a:r>
              <a:rPr lang="zh-TW" altLang="en-US" dirty="0">
                <a:sym typeface="Wingdings" panose="05000000000000000000" pitchFamily="2" charset="2"/>
              </a:rPr>
              <a:t> </a:t>
            </a:r>
            <a:r>
              <a:rPr lang="en-US" altLang="zh-TW" dirty="0">
                <a:sym typeface="Wingdings" panose="05000000000000000000" pitchFamily="2" charset="2"/>
              </a:rPr>
              <a:t>Y)</a:t>
            </a:r>
            <a:r>
              <a:rPr lang="en-US" altLang="zh-TW" baseline="50000" dirty="0">
                <a:sym typeface="Wingdings" panose="05000000000000000000" pitchFamily="2" charset="2"/>
              </a:rPr>
              <a:t>2</a:t>
            </a:r>
            <a:r>
              <a:rPr lang="en-US" altLang="zh-TW" dirty="0">
                <a:sym typeface="Wingdings" panose="05000000000000000000" pitchFamily="2" charset="2"/>
              </a:rPr>
              <a:t>+wd*(W)</a:t>
            </a:r>
            <a:r>
              <a:rPr lang="en-US" altLang="zh-TW" baseline="50000" dirty="0">
                <a:sym typeface="Wingdings" panose="05000000000000000000" pitchFamily="2" charset="2"/>
              </a:rPr>
              <a:t>2</a:t>
            </a:r>
          </a:p>
        </p:txBody>
      </p:sp>
    </p:spTree>
    <p:extLst>
      <p:ext uri="{BB962C8B-B14F-4D97-AF65-F5344CB8AC3E}">
        <p14:creationId xmlns:p14="http://schemas.microsoft.com/office/powerpoint/2010/main" val="396142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7021F8-6AA5-41DA-A8C0-41CFEBEA1C46}"/>
              </a:ext>
            </a:extLst>
          </p:cNvPr>
          <p:cNvSpPr>
            <a:spLocks noGrp="1"/>
          </p:cNvSpPr>
          <p:nvPr>
            <p:ph type="title"/>
          </p:nvPr>
        </p:nvSpPr>
        <p:spPr/>
        <p:txBody>
          <a:bodyPr/>
          <a:lstStyle/>
          <a:p>
            <a:r>
              <a:rPr lang="en-US" altLang="zh-TW" dirty="0"/>
              <a:t>L1</a:t>
            </a:r>
            <a:r>
              <a:rPr lang="zh-TW" altLang="en-US" dirty="0"/>
              <a:t>和</a:t>
            </a:r>
            <a:r>
              <a:rPr lang="en-US" altLang="zh-TW" dirty="0"/>
              <a:t>L2</a:t>
            </a:r>
            <a:r>
              <a:rPr lang="zh-TW" altLang="en-US" dirty="0"/>
              <a:t>常規化</a:t>
            </a:r>
          </a:p>
        </p:txBody>
      </p:sp>
      <p:pic>
        <p:nvPicPr>
          <p:cNvPr id="5" name="內容版面配置區 4">
            <a:extLst>
              <a:ext uri="{FF2B5EF4-FFF2-40B4-BE49-F238E27FC236}">
                <a16:creationId xmlns:a16="http://schemas.microsoft.com/office/drawing/2014/main" id="{F665C813-111B-43E9-81C7-4AD064EF59B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95"/>
          <a:stretch/>
        </p:blipFill>
        <p:spPr>
          <a:xfrm>
            <a:off x="2506885" y="1771652"/>
            <a:ext cx="4625435" cy="436669"/>
          </a:xfrm>
        </p:spPr>
      </p:pic>
      <p:pic>
        <p:nvPicPr>
          <p:cNvPr id="7" name="圖片 6">
            <a:extLst>
              <a:ext uri="{FF2B5EF4-FFF2-40B4-BE49-F238E27FC236}">
                <a16:creationId xmlns:a16="http://schemas.microsoft.com/office/drawing/2014/main" id="{6B21DC53-D3CD-4A20-A8BE-AD2F72C89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206" y="4280705"/>
            <a:ext cx="7495455" cy="1325563"/>
          </a:xfrm>
          <a:prstGeom prst="rect">
            <a:avLst/>
          </a:prstGeom>
        </p:spPr>
      </p:pic>
      <p:pic>
        <p:nvPicPr>
          <p:cNvPr id="9" name="圖片 8">
            <a:extLst>
              <a:ext uri="{FF2B5EF4-FFF2-40B4-BE49-F238E27FC236}">
                <a16:creationId xmlns:a16="http://schemas.microsoft.com/office/drawing/2014/main" id="{1827CDD0-3122-4F64-9DE6-27FB8A490F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9517" y="5751629"/>
            <a:ext cx="5989787" cy="858379"/>
          </a:xfrm>
          <a:prstGeom prst="rect">
            <a:avLst/>
          </a:prstGeom>
        </p:spPr>
      </p:pic>
      <p:sp>
        <p:nvSpPr>
          <p:cNvPr id="11" name="文字方塊 10">
            <a:extLst>
              <a:ext uri="{FF2B5EF4-FFF2-40B4-BE49-F238E27FC236}">
                <a16:creationId xmlns:a16="http://schemas.microsoft.com/office/drawing/2014/main" id="{4068C128-19AF-4F7C-8285-37D326822925}"/>
              </a:ext>
            </a:extLst>
          </p:cNvPr>
          <p:cNvSpPr txBox="1"/>
          <p:nvPr/>
        </p:nvSpPr>
        <p:spPr>
          <a:xfrm>
            <a:off x="924560" y="4882671"/>
            <a:ext cx="3620307" cy="400110"/>
          </a:xfrm>
          <a:prstGeom prst="rect">
            <a:avLst/>
          </a:prstGeom>
          <a:noFill/>
        </p:spPr>
        <p:txBody>
          <a:bodyPr wrap="square" rtlCol="0">
            <a:spAutoFit/>
          </a:bodyPr>
          <a:lstStyle/>
          <a:p>
            <a:r>
              <a:rPr lang="zh-TW" altLang="en-US" sz="2000" dirty="0">
                <a:solidFill>
                  <a:srgbClr val="FF0000"/>
                </a:solidFill>
                <a:latin typeface="Times New Roman" panose="02020603050405020304" pitchFamily="18" charset="0"/>
                <a:ea typeface="標楷體" panose="03000509000000000000" pitchFamily="65" charset="-120"/>
              </a:rPr>
              <a:t>指定損失函數的</a:t>
            </a:r>
            <a:r>
              <a:rPr lang="en-US" altLang="zh-TW" sz="2000" dirty="0">
                <a:solidFill>
                  <a:srgbClr val="FF0000"/>
                </a:solidFill>
                <a:latin typeface="Times New Roman" panose="02020603050405020304" pitchFamily="18" charset="0"/>
                <a:ea typeface="標楷體" panose="03000509000000000000" pitchFamily="65" charset="-120"/>
              </a:rPr>
              <a:t>L1/L2</a:t>
            </a:r>
            <a:r>
              <a:rPr lang="zh-TW" altLang="en-US" sz="2000" dirty="0">
                <a:solidFill>
                  <a:srgbClr val="FF0000"/>
                </a:solidFill>
                <a:latin typeface="Times New Roman" panose="02020603050405020304" pitchFamily="18" charset="0"/>
                <a:ea typeface="標楷體" panose="03000509000000000000" pitchFamily="65" charset="-120"/>
              </a:rPr>
              <a:t>常規化</a:t>
            </a:r>
          </a:p>
        </p:txBody>
      </p:sp>
      <p:sp>
        <p:nvSpPr>
          <p:cNvPr id="12" name="文字方塊 11">
            <a:extLst>
              <a:ext uri="{FF2B5EF4-FFF2-40B4-BE49-F238E27FC236}">
                <a16:creationId xmlns:a16="http://schemas.microsoft.com/office/drawing/2014/main" id="{4AF6EC6F-E0EA-4F56-B603-7E16CFEBCF24}"/>
              </a:ext>
            </a:extLst>
          </p:cNvPr>
          <p:cNvSpPr txBox="1"/>
          <p:nvPr/>
        </p:nvSpPr>
        <p:spPr>
          <a:xfrm>
            <a:off x="1168400" y="5181968"/>
            <a:ext cx="3620307" cy="400110"/>
          </a:xfrm>
          <a:prstGeom prst="rect">
            <a:avLst/>
          </a:prstGeom>
          <a:noFill/>
        </p:spPr>
        <p:txBody>
          <a:bodyPr wrap="square" rtlCol="0">
            <a:spAutoFit/>
          </a:bodyPr>
          <a:lstStyle/>
          <a:p>
            <a:r>
              <a:rPr lang="zh-TW" altLang="en-US" sz="2000" dirty="0">
                <a:solidFill>
                  <a:srgbClr val="FF0000"/>
                </a:solidFill>
                <a:latin typeface="Times New Roman" panose="02020603050405020304" pitchFamily="18" charset="0"/>
                <a:ea typeface="標楷體" panose="03000509000000000000" pitchFamily="65" charset="-120"/>
              </a:rPr>
              <a:t>指定偏向量的</a:t>
            </a:r>
            <a:r>
              <a:rPr lang="en-US" altLang="zh-TW" sz="2000" dirty="0">
                <a:solidFill>
                  <a:srgbClr val="FF0000"/>
                </a:solidFill>
                <a:latin typeface="Times New Roman" panose="02020603050405020304" pitchFamily="18" charset="0"/>
                <a:ea typeface="標楷體" panose="03000509000000000000" pitchFamily="65" charset="-120"/>
              </a:rPr>
              <a:t>L1/L2</a:t>
            </a:r>
            <a:r>
              <a:rPr lang="zh-TW" altLang="en-US" sz="2000" dirty="0">
                <a:solidFill>
                  <a:srgbClr val="FF0000"/>
                </a:solidFill>
                <a:latin typeface="Times New Roman" panose="02020603050405020304" pitchFamily="18" charset="0"/>
                <a:ea typeface="標楷體" panose="03000509000000000000" pitchFamily="65" charset="-120"/>
              </a:rPr>
              <a:t>常規化</a:t>
            </a:r>
          </a:p>
        </p:txBody>
      </p:sp>
      <p:cxnSp>
        <p:nvCxnSpPr>
          <p:cNvPr id="14" name="直線接點 13">
            <a:extLst>
              <a:ext uri="{FF2B5EF4-FFF2-40B4-BE49-F238E27FC236}">
                <a16:creationId xmlns:a16="http://schemas.microsoft.com/office/drawing/2014/main" id="{38BC8E22-53A2-44FC-A598-4782E9578C8E}"/>
              </a:ext>
            </a:extLst>
          </p:cNvPr>
          <p:cNvCxnSpPr>
            <a:cxnSpLocks/>
          </p:cNvCxnSpPr>
          <p:nvPr/>
        </p:nvCxnSpPr>
        <p:spPr>
          <a:xfrm>
            <a:off x="4798317" y="5202288"/>
            <a:ext cx="2334003"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直線接點 14">
            <a:extLst>
              <a:ext uri="{FF2B5EF4-FFF2-40B4-BE49-F238E27FC236}">
                <a16:creationId xmlns:a16="http://schemas.microsoft.com/office/drawing/2014/main" id="{B614428E-901B-4C0B-91A3-C3EE2E45E082}"/>
              </a:ext>
            </a:extLst>
          </p:cNvPr>
          <p:cNvCxnSpPr>
            <a:cxnSpLocks/>
          </p:cNvCxnSpPr>
          <p:nvPr/>
        </p:nvCxnSpPr>
        <p:spPr>
          <a:xfrm flipV="1">
            <a:off x="4788706" y="5551300"/>
            <a:ext cx="2028655" cy="20688"/>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0" name="直線單箭頭接點 19">
            <a:extLst>
              <a:ext uri="{FF2B5EF4-FFF2-40B4-BE49-F238E27FC236}">
                <a16:creationId xmlns:a16="http://schemas.microsoft.com/office/drawing/2014/main" id="{1ABF109B-0C57-499E-AF93-BFFD68F39BC0}"/>
              </a:ext>
            </a:extLst>
          </p:cNvPr>
          <p:cNvCxnSpPr/>
          <p:nvPr/>
        </p:nvCxnSpPr>
        <p:spPr>
          <a:xfrm flipH="1">
            <a:off x="4307840" y="5053905"/>
            <a:ext cx="35894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7C647534-3209-43E9-B92F-A700C4D5FAB5}"/>
              </a:ext>
            </a:extLst>
          </p:cNvPr>
          <p:cNvCxnSpPr/>
          <p:nvPr/>
        </p:nvCxnSpPr>
        <p:spPr>
          <a:xfrm flipH="1">
            <a:off x="4307840" y="5402616"/>
            <a:ext cx="35894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圖片 3">
            <a:extLst>
              <a:ext uri="{FF2B5EF4-FFF2-40B4-BE49-F238E27FC236}">
                <a16:creationId xmlns:a16="http://schemas.microsoft.com/office/drawing/2014/main" id="{3A614D97-3F15-4E23-BEE8-86F11B6636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6886" y="2616246"/>
            <a:ext cx="4859453" cy="1256535"/>
          </a:xfrm>
          <a:prstGeom prst="rect">
            <a:avLst/>
          </a:prstGeom>
        </p:spPr>
      </p:pic>
      <p:cxnSp>
        <p:nvCxnSpPr>
          <p:cNvPr id="18" name="直線接點 17">
            <a:extLst>
              <a:ext uri="{FF2B5EF4-FFF2-40B4-BE49-F238E27FC236}">
                <a16:creationId xmlns:a16="http://schemas.microsoft.com/office/drawing/2014/main" id="{E193ED77-F808-4864-9B0D-B3E83B7EF54B}"/>
              </a:ext>
            </a:extLst>
          </p:cNvPr>
          <p:cNvCxnSpPr>
            <a:cxnSpLocks/>
          </p:cNvCxnSpPr>
          <p:nvPr/>
        </p:nvCxnSpPr>
        <p:spPr>
          <a:xfrm>
            <a:off x="4651023" y="3001232"/>
            <a:ext cx="625516"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 name="直線單箭頭接點 21">
            <a:extLst>
              <a:ext uri="{FF2B5EF4-FFF2-40B4-BE49-F238E27FC236}">
                <a16:creationId xmlns:a16="http://schemas.microsoft.com/office/drawing/2014/main" id="{E2EDD186-3A1B-48C8-A07F-4CF352C7428B}"/>
              </a:ext>
            </a:extLst>
          </p:cNvPr>
          <p:cNvCxnSpPr>
            <a:cxnSpLocks/>
          </p:cNvCxnSpPr>
          <p:nvPr/>
        </p:nvCxnSpPr>
        <p:spPr>
          <a:xfrm>
            <a:off x="5418793" y="2852851"/>
            <a:ext cx="38424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A2B48D19-730F-4B80-AABA-725DADD0BBD9}"/>
              </a:ext>
            </a:extLst>
          </p:cNvPr>
          <p:cNvSpPr txBox="1"/>
          <p:nvPr/>
        </p:nvSpPr>
        <p:spPr>
          <a:xfrm>
            <a:off x="5783865" y="2636643"/>
            <a:ext cx="3620307" cy="400110"/>
          </a:xfrm>
          <a:prstGeom prst="rect">
            <a:avLst/>
          </a:prstGeom>
          <a:noFill/>
        </p:spPr>
        <p:txBody>
          <a:bodyPr wrap="square" rtlCol="0">
            <a:spAutoFit/>
          </a:bodyPr>
          <a:lstStyle/>
          <a:p>
            <a:r>
              <a:rPr lang="zh-TW" altLang="en-US" sz="2000" dirty="0">
                <a:solidFill>
                  <a:srgbClr val="FF0000"/>
                </a:solidFill>
                <a:latin typeface="Times New Roman" panose="02020603050405020304" pitchFamily="18" charset="0"/>
                <a:ea typeface="標楷體" panose="03000509000000000000" pitchFamily="65" charset="-120"/>
              </a:rPr>
              <a:t>權重衰減率的超參數</a:t>
            </a:r>
          </a:p>
        </p:txBody>
      </p:sp>
    </p:spTree>
    <p:extLst>
      <p:ext uri="{BB962C8B-B14F-4D97-AF65-F5344CB8AC3E}">
        <p14:creationId xmlns:p14="http://schemas.microsoft.com/office/powerpoint/2010/main" val="323299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D4F53C-D863-47AC-ABD3-7426F05123A7}"/>
              </a:ext>
            </a:extLst>
          </p:cNvPr>
          <p:cNvSpPr>
            <a:spLocks noGrp="1"/>
          </p:cNvSpPr>
          <p:nvPr>
            <p:ph type="title"/>
          </p:nvPr>
        </p:nvSpPr>
        <p:spPr/>
        <p:txBody>
          <a:bodyPr/>
          <a:lstStyle/>
          <a:p>
            <a:r>
              <a:rPr lang="en-US" altLang="zh-TW" dirty="0"/>
              <a:t>14-2-2 </a:t>
            </a:r>
            <a:r>
              <a:rPr lang="zh-TW" altLang="en-US" dirty="0"/>
              <a:t>避免低度擬合</a:t>
            </a:r>
            <a:r>
              <a:rPr lang="en-US" altLang="zh-TW" dirty="0"/>
              <a:t>Underfitting</a:t>
            </a:r>
            <a:endParaRPr lang="zh-TW" altLang="en-US" dirty="0"/>
          </a:p>
        </p:txBody>
      </p:sp>
      <p:sp>
        <p:nvSpPr>
          <p:cNvPr id="3" name="內容版面配置區 2">
            <a:extLst>
              <a:ext uri="{FF2B5EF4-FFF2-40B4-BE49-F238E27FC236}">
                <a16:creationId xmlns:a16="http://schemas.microsoft.com/office/drawing/2014/main" id="{E03E1150-3DE4-4CFA-BAE7-D4E49BBA4BB7}"/>
              </a:ext>
            </a:extLst>
          </p:cNvPr>
          <p:cNvSpPr>
            <a:spLocks noGrp="1"/>
          </p:cNvSpPr>
          <p:nvPr>
            <p:ph idx="1"/>
          </p:nvPr>
        </p:nvSpPr>
        <p:spPr/>
        <p:txBody>
          <a:bodyPr/>
          <a:lstStyle/>
          <a:p>
            <a:r>
              <a:rPr lang="zh-TW" altLang="en-US" dirty="0"/>
              <a:t>增加模型的複雜度</a:t>
            </a:r>
            <a:endParaRPr lang="en-US" altLang="zh-TW" dirty="0"/>
          </a:p>
          <a:p>
            <a:r>
              <a:rPr lang="zh-TW" altLang="en-US" dirty="0"/>
              <a:t>減少</a:t>
            </a:r>
            <a:r>
              <a:rPr lang="en-US" altLang="zh-TW" dirty="0"/>
              <a:t>Dropout</a:t>
            </a:r>
            <a:r>
              <a:rPr lang="zh-TW" altLang="en-US" dirty="0"/>
              <a:t>層</a:t>
            </a:r>
            <a:endParaRPr lang="en-US" altLang="zh-TW" dirty="0"/>
          </a:p>
          <a:p>
            <a:r>
              <a:rPr lang="zh-TW" altLang="en-US" dirty="0"/>
              <a:t>在樣本資料增加更多的特徵數</a:t>
            </a:r>
          </a:p>
        </p:txBody>
      </p:sp>
    </p:spTree>
    <p:extLst>
      <p:ext uri="{BB962C8B-B14F-4D97-AF65-F5344CB8AC3E}">
        <p14:creationId xmlns:p14="http://schemas.microsoft.com/office/powerpoint/2010/main" val="155031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C50C51-8644-46AF-9139-659E0666939A}"/>
              </a:ext>
            </a:extLst>
          </p:cNvPr>
          <p:cNvSpPr>
            <a:spLocks noGrp="1"/>
          </p:cNvSpPr>
          <p:nvPr>
            <p:ph type="title"/>
          </p:nvPr>
        </p:nvSpPr>
        <p:spPr/>
        <p:txBody>
          <a:bodyPr/>
          <a:lstStyle/>
          <a:p>
            <a:r>
              <a:rPr lang="zh-TW" altLang="en-US" dirty="0"/>
              <a:t>增加模型的複雜度</a:t>
            </a:r>
          </a:p>
        </p:txBody>
      </p:sp>
      <p:sp>
        <p:nvSpPr>
          <p:cNvPr id="3" name="內容版面配置區 2">
            <a:extLst>
              <a:ext uri="{FF2B5EF4-FFF2-40B4-BE49-F238E27FC236}">
                <a16:creationId xmlns:a16="http://schemas.microsoft.com/office/drawing/2014/main" id="{6C46823B-FA2E-4EEF-AC23-8FD1B399F0B2}"/>
              </a:ext>
            </a:extLst>
          </p:cNvPr>
          <p:cNvSpPr>
            <a:spLocks noGrp="1"/>
          </p:cNvSpPr>
          <p:nvPr>
            <p:ph idx="1"/>
          </p:nvPr>
        </p:nvSpPr>
        <p:spPr/>
        <p:txBody>
          <a:bodyPr/>
          <a:lstStyle/>
          <a:p>
            <a:r>
              <a:rPr lang="zh-TW" altLang="en-US" dirty="0"/>
              <a:t>增加模型的神經元數</a:t>
            </a:r>
            <a:endParaRPr lang="en-US" altLang="zh-TW" dirty="0"/>
          </a:p>
          <a:p>
            <a:r>
              <a:rPr lang="zh-TW" altLang="en-US" dirty="0"/>
              <a:t>在每一層神經層增加神經元素</a:t>
            </a:r>
            <a:endParaRPr lang="en-US" altLang="zh-TW" dirty="0"/>
          </a:p>
          <a:p>
            <a:r>
              <a:rPr lang="zh-TW" altLang="en-US" dirty="0"/>
              <a:t>使用不同的神經層種類</a:t>
            </a:r>
          </a:p>
        </p:txBody>
      </p:sp>
    </p:spTree>
    <p:extLst>
      <p:ext uri="{BB962C8B-B14F-4D97-AF65-F5344CB8AC3E}">
        <p14:creationId xmlns:p14="http://schemas.microsoft.com/office/powerpoint/2010/main" val="339392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63C095-ED10-4E4D-AAAF-651F50E3B830}"/>
              </a:ext>
            </a:extLst>
          </p:cNvPr>
          <p:cNvSpPr>
            <a:spLocks noGrp="1"/>
          </p:cNvSpPr>
          <p:nvPr>
            <p:ph type="title"/>
          </p:nvPr>
        </p:nvSpPr>
        <p:spPr/>
        <p:txBody>
          <a:bodyPr/>
          <a:lstStyle/>
          <a:p>
            <a:r>
              <a:rPr lang="zh-TW" altLang="en-US" dirty="0"/>
              <a:t>減少</a:t>
            </a:r>
            <a:r>
              <a:rPr lang="en-US" altLang="zh-TW" dirty="0"/>
              <a:t>Dropout</a:t>
            </a:r>
            <a:r>
              <a:rPr lang="zh-TW" altLang="en-US" dirty="0"/>
              <a:t>層</a:t>
            </a:r>
          </a:p>
        </p:txBody>
      </p:sp>
      <p:sp>
        <p:nvSpPr>
          <p:cNvPr id="3" name="內容版面配置區 2">
            <a:extLst>
              <a:ext uri="{FF2B5EF4-FFF2-40B4-BE49-F238E27FC236}">
                <a16:creationId xmlns:a16="http://schemas.microsoft.com/office/drawing/2014/main" id="{181918E3-D5D8-4F63-AF9C-ED305FF1364F}"/>
              </a:ext>
            </a:extLst>
          </p:cNvPr>
          <p:cNvSpPr>
            <a:spLocks noGrp="1"/>
          </p:cNvSpPr>
          <p:nvPr>
            <p:ph idx="1"/>
          </p:nvPr>
        </p:nvSpPr>
        <p:spPr/>
        <p:txBody>
          <a:bodyPr/>
          <a:lstStyle/>
          <a:p>
            <a:r>
              <a:rPr lang="zh-TW" altLang="en-US" dirty="0"/>
              <a:t>刪除過多的</a:t>
            </a:r>
            <a:r>
              <a:rPr lang="en-US" altLang="zh-TW" dirty="0"/>
              <a:t>Dropout</a:t>
            </a:r>
            <a:r>
              <a:rPr lang="zh-TW" altLang="en-US" dirty="0"/>
              <a:t>層</a:t>
            </a:r>
            <a:endParaRPr lang="en-US" altLang="zh-TW" dirty="0"/>
          </a:p>
          <a:p>
            <a:r>
              <a:rPr lang="zh-TW" altLang="en-US" dirty="0"/>
              <a:t>降低</a:t>
            </a:r>
            <a:r>
              <a:rPr lang="en-US" altLang="zh-TW" dirty="0"/>
              <a:t>Dropout</a:t>
            </a:r>
            <a:r>
              <a:rPr lang="zh-TW" altLang="en-US" dirty="0"/>
              <a:t>層隨機歸零的比例</a:t>
            </a:r>
          </a:p>
        </p:txBody>
      </p:sp>
    </p:spTree>
    <p:extLst>
      <p:ext uri="{BB962C8B-B14F-4D97-AF65-F5344CB8AC3E}">
        <p14:creationId xmlns:p14="http://schemas.microsoft.com/office/powerpoint/2010/main" val="2971994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9A4EE7-3244-4E8C-AF1A-D1025EB15F0A}"/>
              </a:ext>
            </a:extLst>
          </p:cNvPr>
          <p:cNvSpPr>
            <a:spLocks noGrp="1"/>
          </p:cNvSpPr>
          <p:nvPr>
            <p:ph type="title"/>
          </p:nvPr>
        </p:nvSpPr>
        <p:spPr/>
        <p:txBody>
          <a:bodyPr/>
          <a:lstStyle/>
          <a:p>
            <a:r>
              <a:rPr lang="zh-TW" altLang="en-US" dirty="0"/>
              <a:t>在樣本資料增加更多的特徵數</a:t>
            </a:r>
          </a:p>
        </p:txBody>
      </p:sp>
      <p:sp>
        <p:nvSpPr>
          <p:cNvPr id="3" name="內容版面配置區 2">
            <a:extLst>
              <a:ext uri="{FF2B5EF4-FFF2-40B4-BE49-F238E27FC236}">
                <a16:creationId xmlns:a16="http://schemas.microsoft.com/office/drawing/2014/main" id="{530AFF9D-0528-43CA-BB5F-A9DF041DD25C}"/>
              </a:ext>
            </a:extLst>
          </p:cNvPr>
          <p:cNvSpPr>
            <a:spLocks noGrp="1"/>
          </p:cNvSpPr>
          <p:nvPr>
            <p:ph idx="1"/>
          </p:nvPr>
        </p:nvSpPr>
        <p:spPr/>
        <p:txBody>
          <a:bodyPr/>
          <a:lstStyle/>
          <a:p>
            <a:r>
              <a:rPr lang="zh-TW" altLang="en-US" dirty="0"/>
              <a:t>增加更多的特徵數可以幫助模型更容易進行分類</a:t>
            </a:r>
          </a:p>
        </p:txBody>
      </p:sp>
    </p:spTree>
    <p:extLst>
      <p:ext uri="{BB962C8B-B14F-4D97-AF65-F5344CB8AC3E}">
        <p14:creationId xmlns:p14="http://schemas.microsoft.com/office/powerpoint/2010/main" val="303487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BA3587-B6A7-415A-B080-2D68AE117B57}"/>
              </a:ext>
            </a:extLst>
          </p:cNvPr>
          <p:cNvSpPr>
            <a:spLocks noGrp="1"/>
          </p:cNvSpPr>
          <p:nvPr>
            <p:ph type="title"/>
          </p:nvPr>
        </p:nvSpPr>
        <p:spPr/>
        <p:txBody>
          <a:bodyPr/>
          <a:lstStyle/>
          <a:p>
            <a:r>
              <a:rPr lang="en-US" altLang="zh-TW" dirty="0"/>
              <a:t>14-3</a:t>
            </a:r>
            <a:r>
              <a:rPr lang="zh-TW" altLang="en-US" dirty="0"/>
              <a:t> 加速神經網路的訓練 </a:t>
            </a:r>
            <a:r>
              <a:rPr lang="en-US" altLang="zh-TW" dirty="0"/>
              <a:t>–</a:t>
            </a:r>
            <a:r>
              <a:rPr lang="zh-TW" altLang="en-US" dirty="0"/>
              <a:t> 選擇優化器</a:t>
            </a:r>
          </a:p>
        </p:txBody>
      </p:sp>
      <p:sp>
        <p:nvSpPr>
          <p:cNvPr id="3" name="內容版面配置區 2">
            <a:extLst>
              <a:ext uri="{FF2B5EF4-FFF2-40B4-BE49-F238E27FC236}">
                <a16:creationId xmlns:a16="http://schemas.microsoft.com/office/drawing/2014/main" id="{B08ECE35-6FC8-4460-8B24-95847A446496}"/>
              </a:ext>
            </a:extLst>
          </p:cNvPr>
          <p:cNvSpPr>
            <a:spLocks noGrp="1"/>
          </p:cNvSpPr>
          <p:nvPr>
            <p:ph idx="1"/>
          </p:nvPr>
        </p:nvSpPr>
        <p:spPr/>
        <p:txBody>
          <a:bodyPr/>
          <a:lstStyle/>
          <a:p>
            <a:r>
              <a:rPr lang="zh-TW" altLang="en-US" dirty="0"/>
              <a:t>面對神經網路訓練時間太長的問題，可以選擇自訂優化器來加速神經網路的訓練。</a:t>
            </a:r>
          </a:p>
        </p:txBody>
      </p:sp>
    </p:spTree>
    <p:extLst>
      <p:ext uri="{BB962C8B-B14F-4D97-AF65-F5344CB8AC3E}">
        <p14:creationId xmlns:p14="http://schemas.microsoft.com/office/powerpoint/2010/main" val="631211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EC64A2-B910-4222-BB27-2976701DD359}"/>
              </a:ext>
            </a:extLst>
          </p:cNvPr>
          <p:cNvSpPr>
            <a:spLocks noGrp="1"/>
          </p:cNvSpPr>
          <p:nvPr>
            <p:ph type="title"/>
          </p:nvPr>
        </p:nvSpPr>
        <p:spPr>
          <a:xfrm>
            <a:off x="838200" y="365125"/>
            <a:ext cx="10515600" cy="1325563"/>
          </a:xfrm>
        </p:spPr>
        <p:txBody>
          <a:bodyPr/>
          <a:lstStyle/>
          <a:p>
            <a:r>
              <a:rPr lang="en-US" altLang="zh-TW" dirty="0"/>
              <a:t>14-3-1 </a:t>
            </a:r>
            <a:r>
              <a:rPr lang="zh-TW" altLang="en-US" dirty="0"/>
              <a:t>認識優化器</a:t>
            </a:r>
          </a:p>
        </p:txBody>
      </p:sp>
      <p:sp>
        <p:nvSpPr>
          <p:cNvPr id="3" name="內容版面配置區 2">
            <a:extLst>
              <a:ext uri="{FF2B5EF4-FFF2-40B4-BE49-F238E27FC236}">
                <a16:creationId xmlns:a16="http://schemas.microsoft.com/office/drawing/2014/main" id="{1175933E-FEC9-45B4-82A1-C6B063EA8476}"/>
              </a:ext>
            </a:extLst>
          </p:cNvPr>
          <p:cNvSpPr>
            <a:spLocks noGrp="1"/>
          </p:cNvSpPr>
          <p:nvPr>
            <p:ph idx="1"/>
          </p:nvPr>
        </p:nvSpPr>
        <p:spPr/>
        <p:txBody>
          <a:bodyPr/>
          <a:lstStyle/>
          <a:p>
            <a:r>
              <a:rPr lang="zh-TW" altLang="en-US" dirty="0"/>
              <a:t>優化器的功能是更新神經網路的權重來讓損失函數的誤差值最小化，以便找出神經網路的最佳權重。</a:t>
            </a:r>
            <a:endParaRPr lang="en-US" altLang="zh-TW" dirty="0"/>
          </a:p>
          <a:p>
            <a:r>
              <a:rPr lang="zh-TW" altLang="en-US" dirty="0"/>
              <a:t>使用梯度下降法更新神經網路每一個神經層的權重來最小化損失函數。</a:t>
            </a:r>
            <a:endParaRPr lang="en-US" altLang="zh-TW" dirty="0"/>
          </a:p>
          <a:p>
            <a:endParaRPr lang="en-US" altLang="zh-TW" dirty="0"/>
          </a:p>
          <a:p>
            <a:r>
              <a:rPr lang="zh-TW" altLang="en-US" dirty="0"/>
              <a:t>公式：</a:t>
            </a:r>
            <a:endParaRPr lang="en-US" altLang="zh-TW" dirty="0"/>
          </a:p>
          <a:p>
            <a:pPr lvl="1"/>
            <a:r>
              <a:rPr lang="en-US" altLang="zh-TW" dirty="0"/>
              <a:t>W</a:t>
            </a:r>
            <a:r>
              <a:rPr lang="en-US" altLang="zh-TW" baseline="-25000" dirty="0"/>
              <a:t>1</a:t>
            </a:r>
            <a:r>
              <a:rPr lang="zh-TW" altLang="en-US" baseline="-25000" dirty="0"/>
              <a:t> </a:t>
            </a:r>
            <a:r>
              <a:rPr lang="en-US" altLang="zh-TW" dirty="0"/>
              <a:t>=</a:t>
            </a:r>
            <a:r>
              <a:rPr lang="zh-TW" altLang="en-US" dirty="0"/>
              <a:t> </a:t>
            </a:r>
            <a:r>
              <a:rPr lang="en-US" altLang="zh-TW" dirty="0"/>
              <a:t>W</a:t>
            </a:r>
            <a:r>
              <a:rPr lang="en-US" altLang="zh-TW" baseline="-25000" dirty="0"/>
              <a:t>0</a:t>
            </a:r>
            <a:r>
              <a:rPr lang="zh-TW" altLang="en-US" baseline="-25000" dirty="0"/>
              <a:t> </a:t>
            </a:r>
            <a:r>
              <a:rPr lang="en-US" altLang="zh-TW" dirty="0"/>
              <a:t>-</a:t>
            </a:r>
            <a:r>
              <a:rPr lang="zh-TW" altLang="en-US" dirty="0"/>
              <a:t> 學習率*梯度</a:t>
            </a:r>
            <a:endParaRPr lang="en-US" altLang="zh-TW" dirty="0"/>
          </a:p>
          <a:p>
            <a:pPr lvl="1"/>
            <a:r>
              <a:rPr lang="en-US" altLang="zh-TW" dirty="0"/>
              <a:t>W</a:t>
            </a:r>
            <a:r>
              <a:rPr lang="en-US" altLang="zh-TW" baseline="-25000" dirty="0"/>
              <a:t>1</a:t>
            </a:r>
            <a:r>
              <a:rPr lang="zh-TW" altLang="en-US" baseline="-25000" dirty="0"/>
              <a:t> </a:t>
            </a:r>
            <a:r>
              <a:rPr lang="en-US" altLang="zh-TW" dirty="0"/>
              <a:t>=</a:t>
            </a:r>
            <a:r>
              <a:rPr lang="zh-TW" altLang="en-US" dirty="0"/>
              <a:t> </a:t>
            </a:r>
            <a:r>
              <a:rPr lang="en-US" altLang="zh-TW" dirty="0"/>
              <a:t>W</a:t>
            </a:r>
            <a:r>
              <a:rPr lang="en-US" altLang="zh-TW" baseline="-25000" dirty="0"/>
              <a:t>0</a:t>
            </a:r>
            <a:r>
              <a:rPr lang="zh-TW" altLang="en-US" baseline="-25000" dirty="0"/>
              <a:t> </a:t>
            </a:r>
            <a:r>
              <a:rPr lang="en-US" altLang="zh-TW" dirty="0"/>
              <a:t>-</a:t>
            </a:r>
            <a:r>
              <a:rPr lang="zh-TW" altLang="en-US" dirty="0"/>
              <a:t> </a:t>
            </a:r>
            <a:r>
              <a:rPr lang="en-US" altLang="zh-TW" dirty="0"/>
              <a:t>(</a:t>
            </a:r>
            <a:r>
              <a:rPr lang="zh-TW" altLang="en-US" dirty="0"/>
              <a:t>學習率*梯度</a:t>
            </a:r>
            <a:r>
              <a:rPr lang="en-US" altLang="zh-TW" dirty="0"/>
              <a:t>+</a:t>
            </a:r>
            <a:r>
              <a:rPr lang="zh-TW" altLang="en-US" dirty="0"/>
              <a:t>動量</a:t>
            </a:r>
            <a:r>
              <a:rPr lang="en-US" altLang="zh-TW" dirty="0"/>
              <a:t>)</a:t>
            </a:r>
          </a:p>
        </p:txBody>
      </p:sp>
    </p:spTree>
    <p:extLst>
      <p:ext uri="{BB962C8B-B14F-4D97-AF65-F5344CB8AC3E}">
        <p14:creationId xmlns:p14="http://schemas.microsoft.com/office/powerpoint/2010/main" val="110721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EFB762-4F32-4BA8-82A0-B41DB98DF7B2}"/>
              </a:ext>
            </a:extLst>
          </p:cNvPr>
          <p:cNvSpPr>
            <a:spLocks noGrp="1"/>
          </p:cNvSpPr>
          <p:nvPr>
            <p:ph type="title"/>
          </p:nvPr>
        </p:nvSpPr>
        <p:spPr/>
        <p:txBody>
          <a:bodyPr/>
          <a:lstStyle/>
          <a:p>
            <a:r>
              <a:rPr lang="en-US" altLang="zh-TW" dirty="0">
                <a:ea typeface="標楷體" panose="03000509000000000000" pitchFamily="65" charset="-120"/>
              </a:rPr>
              <a:t>14-1</a:t>
            </a:r>
            <a:r>
              <a:rPr lang="zh-TW" altLang="en-US" dirty="0">
                <a:ea typeface="標楷體" panose="03000509000000000000" pitchFamily="65" charset="-120"/>
              </a:rPr>
              <a:t> 識別出模型的過度擬合問題</a:t>
            </a:r>
          </a:p>
        </p:txBody>
      </p:sp>
      <p:sp>
        <p:nvSpPr>
          <p:cNvPr id="3" name="內容版面配置區 2">
            <a:extLst>
              <a:ext uri="{FF2B5EF4-FFF2-40B4-BE49-F238E27FC236}">
                <a16:creationId xmlns:a16="http://schemas.microsoft.com/office/drawing/2014/main" id="{E083E2A8-5439-4F9D-9979-1B4876BC807B}"/>
              </a:ext>
            </a:extLst>
          </p:cNvPr>
          <p:cNvSpPr>
            <a:spLocks noGrp="1"/>
          </p:cNvSpPr>
          <p:nvPr>
            <p:ph idx="1"/>
          </p:nvPr>
        </p:nvSpPr>
        <p:spPr/>
        <p:txBody>
          <a:bodyPr/>
          <a:lstStyle/>
          <a:p>
            <a:r>
              <a:rPr lang="zh-TW" altLang="en-US" dirty="0">
                <a:latin typeface="Arial" panose="020B0604020202020204" pitchFamily="34" charset="0"/>
                <a:ea typeface="標楷體" panose="03000509000000000000" pitchFamily="65" charset="-120"/>
              </a:rPr>
              <a:t>過度擬合是指模型對於訓練資料集的分類或預測有很高的準度，但是對於測試資料集的確度就很差，這表示模型對於訓練資料集的資料有過度擬合的問題。</a:t>
            </a:r>
          </a:p>
        </p:txBody>
      </p:sp>
    </p:spTree>
    <p:extLst>
      <p:ext uri="{BB962C8B-B14F-4D97-AF65-F5344CB8AC3E}">
        <p14:creationId xmlns:p14="http://schemas.microsoft.com/office/powerpoint/2010/main" val="3585252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937F18-0AC4-4346-96BE-90DBB0F09CD0}"/>
              </a:ext>
            </a:extLst>
          </p:cNvPr>
          <p:cNvSpPr>
            <a:spLocks noGrp="1"/>
          </p:cNvSpPr>
          <p:nvPr>
            <p:ph type="title"/>
          </p:nvPr>
        </p:nvSpPr>
        <p:spPr/>
        <p:txBody>
          <a:bodyPr/>
          <a:lstStyle/>
          <a:p>
            <a:r>
              <a:rPr lang="en-US" altLang="zh-TW" dirty="0" err="1"/>
              <a:t>Keras</a:t>
            </a:r>
            <a:r>
              <a:rPr lang="zh-TW" altLang="en-US" dirty="0"/>
              <a:t>優化器的超參數：</a:t>
            </a:r>
            <a:r>
              <a:rPr lang="en-US" altLang="zh-TW" dirty="0"/>
              <a:t>SGD</a:t>
            </a:r>
            <a:endParaRPr lang="zh-TW" altLang="en-US" dirty="0"/>
          </a:p>
        </p:txBody>
      </p:sp>
      <p:sp>
        <p:nvSpPr>
          <p:cNvPr id="3" name="內容版面配置區 2">
            <a:extLst>
              <a:ext uri="{FF2B5EF4-FFF2-40B4-BE49-F238E27FC236}">
                <a16:creationId xmlns:a16="http://schemas.microsoft.com/office/drawing/2014/main" id="{FD60F567-1A0A-407F-B91C-0E5825C8B001}"/>
              </a:ext>
            </a:extLst>
          </p:cNvPr>
          <p:cNvSpPr>
            <a:spLocks noGrp="1"/>
          </p:cNvSpPr>
          <p:nvPr>
            <p:ph idx="1"/>
          </p:nvPr>
        </p:nvSpPr>
        <p:spPr>
          <a:xfrm>
            <a:off x="838200" y="1825625"/>
            <a:ext cx="10515600" cy="4351339"/>
          </a:xfrm>
        </p:spPr>
        <p:txBody>
          <a:bodyPr/>
          <a:lstStyle/>
          <a:p>
            <a:r>
              <a:rPr lang="en-US" altLang="zh-TW" dirty="0" err="1"/>
              <a:t>Keras</a:t>
            </a:r>
            <a:r>
              <a:rPr lang="zh-TW" altLang="en-US" dirty="0"/>
              <a:t>最基本的優化器</a:t>
            </a:r>
            <a:endParaRPr lang="en-US" altLang="zh-TW" dirty="0"/>
          </a:p>
          <a:p>
            <a:r>
              <a:rPr lang="zh-TW" altLang="en-US" dirty="0"/>
              <a:t>指</a:t>
            </a:r>
            <a:r>
              <a:rPr lang="en-US" altLang="zh-TW" dirty="0"/>
              <a:t>MBGD</a:t>
            </a:r>
            <a:r>
              <a:rPr lang="zh-TW" altLang="en-US" dirty="0"/>
              <a:t> </a:t>
            </a:r>
            <a:r>
              <a:rPr lang="en-US" altLang="zh-TW" dirty="0"/>
              <a:t>(Mini-Batch</a:t>
            </a:r>
            <a:r>
              <a:rPr lang="zh-TW" altLang="en-US" dirty="0"/>
              <a:t> </a:t>
            </a:r>
            <a:r>
              <a:rPr lang="en-US" altLang="zh-TW" dirty="0"/>
              <a:t>Gradient</a:t>
            </a:r>
            <a:r>
              <a:rPr lang="zh-TW" altLang="en-US" dirty="0"/>
              <a:t> </a:t>
            </a:r>
            <a:r>
              <a:rPr lang="en-US" altLang="zh-TW" dirty="0"/>
              <a:t>Descent)</a:t>
            </a:r>
            <a:r>
              <a:rPr lang="zh-TW" altLang="en-US" dirty="0"/>
              <a:t> 最小批次量梯度下降</a:t>
            </a:r>
            <a:endParaRPr lang="en-US" altLang="zh-TW" dirty="0"/>
          </a:p>
          <a:p>
            <a:r>
              <a:rPr lang="zh-TW" altLang="en-US" dirty="0"/>
              <a:t>如果學習率太小，收斂速度會很慢</a:t>
            </a:r>
            <a:endParaRPr lang="en-US" altLang="zh-TW" dirty="0"/>
          </a:p>
          <a:p>
            <a:r>
              <a:rPr lang="zh-TW" altLang="en-US" dirty="0"/>
              <a:t>很容易找到局部最佳解，而不是全域最佳解</a:t>
            </a:r>
            <a:endParaRPr lang="en-US" altLang="zh-TW" dirty="0"/>
          </a:p>
        </p:txBody>
      </p:sp>
      <p:pic>
        <p:nvPicPr>
          <p:cNvPr id="5" name="圖片 4">
            <a:extLst>
              <a:ext uri="{FF2B5EF4-FFF2-40B4-BE49-F238E27FC236}">
                <a16:creationId xmlns:a16="http://schemas.microsoft.com/office/drawing/2014/main" id="{A2CAD75C-9E9D-4166-B5BA-33E2A9F04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74" y="4460187"/>
            <a:ext cx="3818705" cy="321315"/>
          </a:xfrm>
          <a:prstGeom prst="rect">
            <a:avLst/>
          </a:prstGeom>
        </p:spPr>
      </p:pic>
      <p:pic>
        <p:nvPicPr>
          <p:cNvPr id="13" name="圖片 12">
            <a:extLst>
              <a:ext uri="{FF2B5EF4-FFF2-40B4-BE49-F238E27FC236}">
                <a16:creationId xmlns:a16="http://schemas.microsoft.com/office/drawing/2014/main" id="{6C9C57B2-C6E8-45BC-8966-01F1E4788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074" y="5162328"/>
            <a:ext cx="7901823" cy="399603"/>
          </a:xfrm>
          <a:prstGeom prst="rect">
            <a:avLst/>
          </a:prstGeom>
        </p:spPr>
      </p:pic>
      <p:sp>
        <p:nvSpPr>
          <p:cNvPr id="14" name="文字方塊 13">
            <a:extLst>
              <a:ext uri="{FF2B5EF4-FFF2-40B4-BE49-F238E27FC236}">
                <a16:creationId xmlns:a16="http://schemas.microsoft.com/office/drawing/2014/main" id="{97804A36-9AA3-4A88-908C-FD77B2F1A047}"/>
              </a:ext>
            </a:extLst>
          </p:cNvPr>
          <p:cNvSpPr txBox="1"/>
          <p:nvPr/>
        </p:nvSpPr>
        <p:spPr>
          <a:xfrm>
            <a:off x="8973830" y="5161301"/>
            <a:ext cx="3480487" cy="1015663"/>
          </a:xfrm>
          <a:prstGeom prst="rect">
            <a:avLst/>
          </a:prstGeom>
          <a:noFill/>
        </p:spPr>
        <p:txBody>
          <a:bodyPr wrap="square" rtlCol="0">
            <a:spAutoFit/>
          </a:bodyPr>
          <a:lstStyle/>
          <a:p>
            <a:r>
              <a:rPr lang="en-US" altLang="zh-TW" sz="2000" dirty="0" err="1">
                <a:latin typeface="Times New Roman" panose="02020603050405020304" pitchFamily="18" charset="0"/>
                <a:ea typeface="標楷體" panose="03000509000000000000" pitchFamily="65" charset="-120"/>
              </a:rPr>
              <a:t>lr</a:t>
            </a:r>
            <a:r>
              <a:rPr lang="zh-TW" altLang="en-US" sz="2000" dirty="0">
                <a:latin typeface="Times New Roman" panose="02020603050405020304" pitchFamily="18" charset="0"/>
                <a:ea typeface="標楷體" panose="03000509000000000000" pitchFamily="65" charset="-120"/>
              </a:rPr>
              <a:t>參數：學習率</a:t>
            </a:r>
            <a:endParaRPr lang="en-US" altLang="zh-TW" sz="2000" dirty="0">
              <a:latin typeface="Times New Roman" panose="02020603050405020304" pitchFamily="18" charset="0"/>
              <a:ea typeface="標楷體" panose="03000509000000000000" pitchFamily="65" charset="-120"/>
            </a:endParaRPr>
          </a:p>
          <a:p>
            <a:r>
              <a:rPr lang="en-US" altLang="zh-TW" sz="2000" dirty="0">
                <a:latin typeface="Times New Roman" panose="02020603050405020304" pitchFamily="18" charset="0"/>
                <a:ea typeface="標楷體" panose="03000509000000000000" pitchFamily="65" charset="-120"/>
              </a:rPr>
              <a:t>momentum</a:t>
            </a:r>
            <a:r>
              <a:rPr lang="zh-TW" altLang="en-US" sz="2000" dirty="0">
                <a:latin typeface="Times New Roman" panose="02020603050405020304" pitchFamily="18" charset="0"/>
                <a:ea typeface="標楷體" panose="03000509000000000000" pitchFamily="65" charset="-120"/>
              </a:rPr>
              <a:t>參數：動量</a:t>
            </a:r>
            <a:endParaRPr lang="en-US" altLang="zh-TW" sz="2000" dirty="0">
              <a:latin typeface="Times New Roman" panose="02020603050405020304" pitchFamily="18" charset="0"/>
              <a:ea typeface="標楷體" panose="03000509000000000000" pitchFamily="65" charset="-120"/>
            </a:endParaRPr>
          </a:p>
          <a:p>
            <a:r>
              <a:rPr lang="en-US" altLang="zh-TW" sz="2000" dirty="0">
                <a:latin typeface="Times New Roman" panose="02020603050405020304" pitchFamily="18" charset="0"/>
                <a:ea typeface="標楷體" panose="03000509000000000000" pitchFamily="65" charset="-120"/>
              </a:rPr>
              <a:t>decay</a:t>
            </a:r>
            <a:r>
              <a:rPr lang="zh-TW" altLang="en-US" sz="2000" dirty="0">
                <a:latin typeface="Times New Roman" panose="02020603050405020304" pitchFamily="18" charset="0"/>
                <a:ea typeface="標楷體" panose="03000509000000000000" pitchFamily="65" charset="-120"/>
              </a:rPr>
              <a:t>參數：學習率衰減係數</a:t>
            </a:r>
          </a:p>
        </p:txBody>
      </p:sp>
    </p:spTree>
    <p:extLst>
      <p:ext uri="{BB962C8B-B14F-4D97-AF65-F5344CB8AC3E}">
        <p14:creationId xmlns:p14="http://schemas.microsoft.com/office/powerpoint/2010/main" val="353500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7DBC53-2AF9-47E8-B546-2C7730798C8A}"/>
              </a:ext>
            </a:extLst>
          </p:cNvPr>
          <p:cNvSpPr>
            <a:spLocks noGrp="1"/>
          </p:cNvSpPr>
          <p:nvPr>
            <p:ph type="title"/>
          </p:nvPr>
        </p:nvSpPr>
        <p:spPr/>
        <p:txBody>
          <a:bodyPr/>
          <a:lstStyle/>
          <a:p>
            <a:r>
              <a:rPr lang="zh-TW" altLang="en-US" dirty="0"/>
              <a:t>動量 </a:t>
            </a:r>
            <a:r>
              <a:rPr lang="en-US" altLang="zh-TW" dirty="0"/>
              <a:t>Momentum</a:t>
            </a:r>
            <a:endParaRPr lang="zh-TW" altLang="en-US" dirty="0"/>
          </a:p>
        </p:txBody>
      </p:sp>
      <p:sp>
        <p:nvSpPr>
          <p:cNvPr id="3" name="內容版面配置區 2">
            <a:extLst>
              <a:ext uri="{FF2B5EF4-FFF2-40B4-BE49-F238E27FC236}">
                <a16:creationId xmlns:a16="http://schemas.microsoft.com/office/drawing/2014/main" id="{C51F4375-5950-4160-8A2A-FC4523DED12B}"/>
              </a:ext>
            </a:extLst>
          </p:cNvPr>
          <p:cNvSpPr>
            <a:spLocks noGrp="1"/>
          </p:cNvSpPr>
          <p:nvPr>
            <p:ph idx="1"/>
          </p:nvPr>
        </p:nvSpPr>
        <p:spPr/>
        <p:txBody>
          <a:bodyPr/>
          <a:lstStyle/>
          <a:p>
            <a:r>
              <a:rPr lang="zh-TW" altLang="en-US" dirty="0"/>
              <a:t>源於物理學的慣性，同一個方向會加速，更改方向會減速。</a:t>
            </a:r>
            <a:endParaRPr lang="en-US" altLang="zh-TW" dirty="0"/>
          </a:p>
          <a:p>
            <a:r>
              <a:rPr lang="zh-TW" altLang="en-US" dirty="0"/>
              <a:t>公式：</a:t>
            </a:r>
            <a:endParaRPr lang="en-US" altLang="zh-TW" dirty="0"/>
          </a:p>
          <a:p>
            <a:pPr lvl="1"/>
            <a:r>
              <a:rPr lang="en-US" altLang="zh-TW" dirty="0"/>
              <a:t>V</a:t>
            </a:r>
            <a:r>
              <a:rPr lang="en-US" altLang="zh-TW" baseline="-25000" dirty="0"/>
              <a:t>1</a:t>
            </a:r>
            <a:r>
              <a:rPr lang="en-US" altLang="zh-TW" dirty="0"/>
              <a:t> = - </a:t>
            </a:r>
            <a:r>
              <a:rPr lang="en-US" altLang="zh-TW" dirty="0" err="1"/>
              <a:t>lr</a:t>
            </a:r>
            <a:r>
              <a:rPr lang="en-US" altLang="zh-TW" dirty="0"/>
              <a:t>*</a:t>
            </a:r>
            <a:r>
              <a:rPr lang="zh-TW" altLang="en-US" dirty="0"/>
              <a:t>梯度 </a:t>
            </a:r>
            <a:r>
              <a:rPr lang="en-US" altLang="zh-TW" dirty="0"/>
              <a:t>+V</a:t>
            </a:r>
            <a:r>
              <a:rPr lang="en-US" altLang="zh-TW" baseline="-25000" dirty="0"/>
              <a:t>0</a:t>
            </a:r>
            <a:r>
              <a:rPr lang="en-US" altLang="zh-TW" dirty="0"/>
              <a:t>*momentum</a:t>
            </a:r>
          </a:p>
          <a:p>
            <a:pPr lvl="1"/>
            <a:r>
              <a:rPr lang="en-US" altLang="zh-TW" dirty="0"/>
              <a:t>W</a:t>
            </a:r>
            <a:r>
              <a:rPr lang="en-US" altLang="zh-TW" baseline="-25000" dirty="0"/>
              <a:t>1</a:t>
            </a:r>
            <a:r>
              <a:rPr lang="en-US" altLang="zh-TW" dirty="0"/>
              <a:t> = W</a:t>
            </a:r>
            <a:r>
              <a:rPr lang="en-US" altLang="zh-TW" baseline="-25000" dirty="0"/>
              <a:t>0</a:t>
            </a:r>
            <a:r>
              <a:rPr lang="en-US" altLang="zh-TW" dirty="0"/>
              <a:t> +V</a:t>
            </a:r>
            <a:r>
              <a:rPr lang="en-US" altLang="zh-TW" baseline="-25000" dirty="0"/>
              <a:t>1</a:t>
            </a:r>
          </a:p>
          <a:p>
            <a:pPr lvl="1"/>
            <a:endParaRPr lang="en-US" altLang="zh-TW" baseline="-25000" dirty="0"/>
          </a:p>
          <a:p>
            <a:r>
              <a:rPr lang="zh-TW" altLang="en-US" dirty="0"/>
              <a:t>當梯度方向和上一次更新量的方向</a:t>
            </a:r>
            <a:r>
              <a:rPr lang="zh-TW" altLang="en-US" b="1" u="sng" dirty="0"/>
              <a:t>相同</a:t>
            </a:r>
            <a:r>
              <a:rPr lang="zh-TW" altLang="en-US" dirty="0"/>
              <a:t>，可從上一次的更新量得到</a:t>
            </a:r>
            <a:r>
              <a:rPr lang="zh-TW" altLang="en-US" b="1" u="sng" dirty="0"/>
              <a:t>加速作用</a:t>
            </a:r>
            <a:endParaRPr lang="en-US" altLang="zh-TW" b="1" u="sng" dirty="0"/>
          </a:p>
          <a:p>
            <a:r>
              <a:rPr lang="zh-TW" altLang="en-US" dirty="0"/>
              <a:t>當梯度方向和上一次更新量的方向</a:t>
            </a:r>
            <a:r>
              <a:rPr lang="zh-TW" altLang="en-US" b="1" u="sng" dirty="0"/>
              <a:t>相反</a:t>
            </a:r>
            <a:r>
              <a:rPr lang="zh-TW" altLang="en-US" dirty="0"/>
              <a:t>，可從上一次的更新量得到</a:t>
            </a:r>
            <a:r>
              <a:rPr lang="zh-TW" altLang="en-US" b="1" u="sng" dirty="0"/>
              <a:t>減速作用</a:t>
            </a:r>
            <a:endParaRPr lang="en-US" altLang="zh-TW" b="1" u="sng" dirty="0"/>
          </a:p>
        </p:txBody>
      </p:sp>
    </p:spTree>
    <p:extLst>
      <p:ext uri="{BB962C8B-B14F-4D97-AF65-F5344CB8AC3E}">
        <p14:creationId xmlns:p14="http://schemas.microsoft.com/office/powerpoint/2010/main" val="253066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38B4B8-E52A-42DC-AFA2-15360B4A9344}"/>
              </a:ext>
            </a:extLst>
          </p:cNvPr>
          <p:cNvSpPr>
            <a:spLocks noGrp="1"/>
          </p:cNvSpPr>
          <p:nvPr>
            <p:ph type="title"/>
          </p:nvPr>
        </p:nvSpPr>
        <p:spPr/>
        <p:txBody>
          <a:bodyPr/>
          <a:lstStyle/>
          <a:p>
            <a:r>
              <a:rPr lang="zh-TW" altLang="en-US" dirty="0"/>
              <a:t>學習率衰減係數 </a:t>
            </a:r>
            <a:r>
              <a:rPr lang="en-US" altLang="zh-TW" dirty="0">
                <a:latin typeface="Times New Roman" panose="02020603050405020304" pitchFamily="18" charset="0"/>
                <a:cs typeface="Times New Roman" panose="02020603050405020304" pitchFamily="18" charset="0"/>
              </a:rPr>
              <a:t>Learning</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Rate</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Decay</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D4DE82EA-3920-4B49-9729-EA836380676B}"/>
              </a:ext>
            </a:extLst>
          </p:cNvPr>
          <p:cNvSpPr>
            <a:spLocks noGrp="1"/>
          </p:cNvSpPr>
          <p:nvPr>
            <p:ph idx="1"/>
          </p:nvPr>
        </p:nvSpPr>
        <p:spPr/>
        <p:txBody>
          <a:bodyPr/>
          <a:lstStyle/>
          <a:p>
            <a:r>
              <a:rPr lang="zh-TW" altLang="en-US" dirty="0"/>
              <a:t>學習率衰減係數是指學習率會隨著每一次的參數更新而逐漸減少。</a:t>
            </a:r>
            <a:endParaRPr lang="en-US" altLang="zh-TW" dirty="0"/>
          </a:p>
          <a:p>
            <a:r>
              <a:rPr lang="zh-TW" altLang="en-US" dirty="0"/>
              <a:t>公式：</a:t>
            </a:r>
            <a:r>
              <a:rPr lang="en-US" altLang="zh-TW" dirty="0"/>
              <a:t>lr</a:t>
            </a:r>
            <a:r>
              <a:rPr lang="en-US" altLang="zh-TW" baseline="-25000" dirty="0"/>
              <a:t>1</a:t>
            </a:r>
            <a:r>
              <a:rPr lang="zh-TW" altLang="en-US" dirty="0"/>
              <a:t> </a:t>
            </a:r>
            <a:r>
              <a:rPr lang="en-US" altLang="zh-TW" dirty="0"/>
              <a:t>=</a:t>
            </a:r>
            <a:r>
              <a:rPr lang="zh-TW" altLang="en-US" dirty="0"/>
              <a:t> </a:t>
            </a:r>
            <a:r>
              <a:rPr lang="en-US" altLang="zh-TW" dirty="0"/>
              <a:t>lr</a:t>
            </a:r>
            <a:r>
              <a:rPr lang="en-US" altLang="zh-TW" baseline="-25000" dirty="0"/>
              <a:t>0</a:t>
            </a:r>
            <a:r>
              <a:rPr lang="en-US" altLang="zh-TW" dirty="0"/>
              <a:t> *</a:t>
            </a:r>
            <a:r>
              <a:rPr lang="zh-TW" altLang="en-US" dirty="0"/>
              <a:t> </a:t>
            </a:r>
            <a:r>
              <a:rPr lang="en-US" altLang="zh-TW" dirty="0"/>
              <a:t>1.0 / (1.0 + decay *</a:t>
            </a:r>
            <a:r>
              <a:rPr lang="zh-TW" altLang="en-US" dirty="0"/>
              <a:t> 更新次數</a:t>
            </a:r>
            <a:r>
              <a:rPr lang="en-US" altLang="zh-TW" dirty="0"/>
              <a:t>)</a:t>
            </a:r>
            <a:endParaRPr lang="zh-TW" altLang="en-US" dirty="0"/>
          </a:p>
        </p:txBody>
      </p:sp>
    </p:spTree>
    <p:extLst>
      <p:ext uri="{BB962C8B-B14F-4D97-AF65-F5344CB8AC3E}">
        <p14:creationId xmlns:p14="http://schemas.microsoft.com/office/powerpoint/2010/main" val="275140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D7DB9B-CE1B-4E0A-A1FB-7ACF972E6CBD}"/>
              </a:ext>
            </a:extLst>
          </p:cNvPr>
          <p:cNvSpPr>
            <a:spLocks noGrp="1"/>
          </p:cNvSpPr>
          <p:nvPr>
            <p:ph type="title"/>
          </p:nvPr>
        </p:nvSpPr>
        <p:spPr/>
        <p:txBody>
          <a:bodyPr/>
          <a:lstStyle/>
          <a:p>
            <a:r>
              <a:rPr lang="zh-TW" altLang="en-US" dirty="0"/>
              <a:t>自適應性學習率 </a:t>
            </a:r>
            <a:r>
              <a:rPr lang="en-US" altLang="zh-TW" dirty="0"/>
              <a:t>Adaptive  Learning Rates</a:t>
            </a:r>
            <a:endParaRPr lang="zh-TW" altLang="en-US" dirty="0"/>
          </a:p>
        </p:txBody>
      </p:sp>
      <p:sp>
        <p:nvSpPr>
          <p:cNvPr id="3" name="內容版面配置區 2">
            <a:extLst>
              <a:ext uri="{FF2B5EF4-FFF2-40B4-BE49-F238E27FC236}">
                <a16:creationId xmlns:a16="http://schemas.microsoft.com/office/drawing/2014/main" id="{3A874040-1693-4DD3-90BB-6B3CDBA9A219}"/>
              </a:ext>
            </a:extLst>
          </p:cNvPr>
          <p:cNvSpPr>
            <a:spLocks noGrp="1"/>
          </p:cNvSpPr>
          <p:nvPr>
            <p:ph idx="1"/>
          </p:nvPr>
        </p:nvSpPr>
        <p:spPr/>
        <p:txBody>
          <a:bodyPr/>
          <a:lstStyle/>
          <a:p>
            <a:r>
              <a:rPr lang="zh-TW" altLang="en-US" dirty="0"/>
              <a:t>自適應性是指依目前的條件或環境，可以自動依據條件及環境來自動進行調整，以便達到更好的適應性。</a:t>
            </a:r>
            <a:endParaRPr lang="en-US" altLang="zh-TW" dirty="0"/>
          </a:p>
          <a:p>
            <a:endParaRPr lang="en-US" altLang="zh-TW" dirty="0"/>
          </a:p>
          <a:p>
            <a:r>
              <a:rPr lang="en-US" altLang="zh-TW" dirty="0" err="1"/>
              <a:t>Adagrad</a:t>
            </a:r>
            <a:endParaRPr lang="en-US" altLang="zh-TW" dirty="0"/>
          </a:p>
          <a:p>
            <a:r>
              <a:rPr lang="en-US" altLang="zh-TW" dirty="0" err="1"/>
              <a:t>Adadelta</a:t>
            </a:r>
            <a:endParaRPr lang="en-US" altLang="zh-TW" dirty="0"/>
          </a:p>
          <a:p>
            <a:r>
              <a:rPr lang="en-US" altLang="zh-TW" dirty="0" err="1"/>
              <a:t>RMSprop</a:t>
            </a:r>
            <a:endParaRPr lang="en-US" altLang="zh-TW" dirty="0"/>
          </a:p>
          <a:p>
            <a:r>
              <a:rPr lang="en-US" altLang="zh-TW" dirty="0"/>
              <a:t>Adam</a:t>
            </a:r>
          </a:p>
        </p:txBody>
      </p:sp>
    </p:spTree>
    <p:extLst>
      <p:ext uri="{BB962C8B-B14F-4D97-AF65-F5344CB8AC3E}">
        <p14:creationId xmlns:p14="http://schemas.microsoft.com/office/powerpoint/2010/main" val="733912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E6DB5D-4E5E-4FDA-854B-6CD7F7E611CA}"/>
              </a:ext>
            </a:extLst>
          </p:cNvPr>
          <p:cNvSpPr>
            <a:spLocks noGrp="1"/>
          </p:cNvSpPr>
          <p:nvPr>
            <p:ph type="title"/>
          </p:nvPr>
        </p:nvSpPr>
        <p:spPr/>
        <p:txBody>
          <a:bodyPr/>
          <a:lstStyle/>
          <a:p>
            <a:r>
              <a:rPr lang="en-US" altLang="zh-TW" dirty="0" err="1"/>
              <a:t>Adagrad</a:t>
            </a:r>
            <a:endParaRPr lang="zh-TW" altLang="en-US" dirty="0"/>
          </a:p>
        </p:txBody>
      </p:sp>
      <p:sp>
        <p:nvSpPr>
          <p:cNvPr id="3" name="內容版面配置區 2">
            <a:extLst>
              <a:ext uri="{FF2B5EF4-FFF2-40B4-BE49-F238E27FC236}">
                <a16:creationId xmlns:a16="http://schemas.microsoft.com/office/drawing/2014/main" id="{567C81BA-1A85-4DF5-90F6-5222166E20D1}"/>
              </a:ext>
            </a:extLst>
          </p:cNvPr>
          <p:cNvSpPr>
            <a:spLocks noGrp="1"/>
          </p:cNvSpPr>
          <p:nvPr>
            <p:ph idx="1"/>
          </p:nvPr>
        </p:nvSpPr>
        <p:spPr/>
        <p:txBody>
          <a:bodyPr/>
          <a:lstStyle/>
          <a:p>
            <a:r>
              <a:rPr lang="zh-TW" altLang="en-US" dirty="0"/>
              <a:t>針對每一個參數客制化學習率，能夠依據梯度自動調整學習率，在訓練初期梯度比較小時</a:t>
            </a:r>
            <a:r>
              <a:rPr lang="en-US" altLang="zh-TW" dirty="0"/>
              <a:t>(</a:t>
            </a:r>
            <a:r>
              <a:rPr lang="zh-TW" altLang="en-US" dirty="0"/>
              <a:t>比較平坦</a:t>
            </a:r>
            <a:r>
              <a:rPr lang="en-US" altLang="zh-TW" dirty="0"/>
              <a:t>)</a:t>
            </a:r>
            <a:r>
              <a:rPr lang="zh-TW" altLang="en-US" dirty="0"/>
              <a:t>，能夠做較大的更新，在訓練後期梯度比較大時</a:t>
            </a:r>
            <a:r>
              <a:rPr lang="en-US" altLang="zh-TW" dirty="0"/>
              <a:t>(</a:t>
            </a:r>
            <a:r>
              <a:rPr lang="zh-TW" altLang="en-US" dirty="0"/>
              <a:t>比較陡峭</a:t>
            </a:r>
            <a:r>
              <a:rPr lang="en-US" altLang="zh-TW" dirty="0"/>
              <a:t>)</a:t>
            </a:r>
            <a:r>
              <a:rPr lang="zh-TW" altLang="en-US" dirty="0"/>
              <a:t>，能夠做較小的更新。</a:t>
            </a:r>
            <a:endParaRPr lang="en-US" altLang="zh-TW" dirty="0"/>
          </a:p>
          <a:p>
            <a:endParaRPr lang="en-US" altLang="zh-TW" dirty="0"/>
          </a:p>
          <a:p>
            <a:r>
              <a:rPr lang="zh-TW" altLang="en-US" dirty="0"/>
              <a:t>！！</a:t>
            </a:r>
            <a:r>
              <a:rPr lang="en-US" altLang="zh-TW" dirty="0" err="1"/>
              <a:t>Adagrad</a:t>
            </a:r>
            <a:r>
              <a:rPr lang="zh-TW" altLang="en-US" dirty="0"/>
              <a:t>公式的分母會不斷累積，造成學習率急遽下降，而最終變得非常的小。</a:t>
            </a:r>
            <a:endParaRPr lang="en-US" altLang="zh-TW" dirty="0"/>
          </a:p>
        </p:txBody>
      </p:sp>
    </p:spTree>
    <p:extLst>
      <p:ext uri="{BB962C8B-B14F-4D97-AF65-F5344CB8AC3E}">
        <p14:creationId xmlns:p14="http://schemas.microsoft.com/office/powerpoint/2010/main" val="4207237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4A56B1-836F-41FF-8C0B-613927E2DEE1}"/>
              </a:ext>
            </a:extLst>
          </p:cNvPr>
          <p:cNvSpPr>
            <a:spLocks noGrp="1"/>
          </p:cNvSpPr>
          <p:nvPr>
            <p:ph type="title"/>
          </p:nvPr>
        </p:nvSpPr>
        <p:spPr/>
        <p:txBody>
          <a:bodyPr/>
          <a:lstStyle/>
          <a:p>
            <a:r>
              <a:rPr lang="en-US" altLang="zh-TW" dirty="0" err="1"/>
              <a:t>Adadelta</a:t>
            </a:r>
            <a:endParaRPr lang="zh-TW" altLang="en-US" dirty="0"/>
          </a:p>
        </p:txBody>
      </p:sp>
      <p:sp>
        <p:nvSpPr>
          <p:cNvPr id="3" name="內容版面配置區 2">
            <a:extLst>
              <a:ext uri="{FF2B5EF4-FFF2-40B4-BE49-F238E27FC236}">
                <a16:creationId xmlns:a16="http://schemas.microsoft.com/office/drawing/2014/main" id="{ECF55094-18DB-418E-BEB4-74DB0CFFC6BB}"/>
              </a:ext>
            </a:extLst>
          </p:cNvPr>
          <p:cNvSpPr>
            <a:spLocks noGrp="1"/>
          </p:cNvSpPr>
          <p:nvPr>
            <p:ph idx="1"/>
          </p:nvPr>
        </p:nvSpPr>
        <p:spPr/>
        <p:txBody>
          <a:bodyPr/>
          <a:lstStyle/>
          <a:p>
            <a:r>
              <a:rPr lang="en-US" altLang="zh-TW" dirty="0" err="1"/>
              <a:t>Adadelta</a:t>
            </a:r>
            <a:r>
              <a:rPr lang="zh-TW" altLang="en-US" dirty="0"/>
              <a:t>修改</a:t>
            </a:r>
            <a:r>
              <a:rPr lang="en-US" altLang="zh-TW" dirty="0" err="1"/>
              <a:t>Adagrad</a:t>
            </a:r>
            <a:r>
              <a:rPr lang="zh-TW" altLang="en-US" dirty="0"/>
              <a:t>公式的分母部分，換成了過去梯度平方的衰減平均值，可以改進</a:t>
            </a:r>
            <a:r>
              <a:rPr lang="en-US" altLang="zh-TW" dirty="0" err="1"/>
              <a:t>Adagrad</a:t>
            </a:r>
            <a:r>
              <a:rPr lang="zh-TW" altLang="en-US" dirty="0"/>
              <a:t>學習率急遽下降的問題。</a:t>
            </a:r>
            <a:endParaRPr lang="en-US" altLang="zh-TW" dirty="0"/>
          </a:p>
        </p:txBody>
      </p:sp>
    </p:spTree>
    <p:extLst>
      <p:ext uri="{BB962C8B-B14F-4D97-AF65-F5344CB8AC3E}">
        <p14:creationId xmlns:p14="http://schemas.microsoft.com/office/powerpoint/2010/main" val="2625502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445F59-AC7C-4580-963E-DFF449C99BE3}"/>
              </a:ext>
            </a:extLst>
          </p:cNvPr>
          <p:cNvSpPr>
            <a:spLocks noGrp="1"/>
          </p:cNvSpPr>
          <p:nvPr>
            <p:ph type="title"/>
          </p:nvPr>
        </p:nvSpPr>
        <p:spPr/>
        <p:txBody>
          <a:bodyPr/>
          <a:lstStyle/>
          <a:p>
            <a:r>
              <a:rPr lang="en-US" altLang="zh-TW" dirty="0" err="1"/>
              <a:t>RMSprop</a:t>
            </a:r>
            <a:endParaRPr lang="zh-TW" altLang="en-US" dirty="0"/>
          </a:p>
        </p:txBody>
      </p:sp>
      <p:sp>
        <p:nvSpPr>
          <p:cNvPr id="3" name="內容版面配置區 2">
            <a:extLst>
              <a:ext uri="{FF2B5EF4-FFF2-40B4-BE49-F238E27FC236}">
                <a16:creationId xmlns:a16="http://schemas.microsoft.com/office/drawing/2014/main" id="{C2B68DEB-3929-42F1-8D84-BF53C2CFE70C}"/>
              </a:ext>
            </a:extLst>
          </p:cNvPr>
          <p:cNvSpPr>
            <a:spLocks noGrp="1"/>
          </p:cNvSpPr>
          <p:nvPr>
            <p:ph idx="1"/>
          </p:nvPr>
        </p:nvSpPr>
        <p:spPr/>
        <p:txBody>
          <a:bodyPr/>
          <a:lstStyle/>
          <a:p>
            <a:r>
              <a:rPr lang="zh-TW" altLang="en-US" dirty="0"/>
              <a:t>增加一個衰減系統，能夠以之前每一次梯度的變化情況來自動更新學習率，緩解</a:t>
            </a:r>
            <a:r>
              <a:rPr lang="en-US" altLang="zh-TW" dirty="0" err="1"/>
              <a:t>Adagrad</a:t>
            </a:r>
            <a:r>
              <a:rPr lang="zh-TW" altLang="en-US" dirty="0"/>
              <a:t>學習率急遽下降的問題。</a:t>
            </a:r>
          </a:p>
        </p:txBody>
      </p:sp>
    </p:spTree>
    <p:extLst>
      <p:ext uri="{BB962C8B-B14F-4D97-AF65-F5344CB8AC3E}">
        <p14:creationId xmlns:p14="http://schemas.microsoft.com/office/powerpoint/2010/main" val="3111512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017F81-4F5C-4B63-8945-9F7A6203CCE7}"/>
              </a:ext>
            </a:extLst>
          </p:cNvPr>
          <p:cNvSpPr>
            <a:spLocks noGrp="1"/>
          </p:cNvSpPr>
          <p:nvPr>
            <p:ph type="title"/>
          </p:nvPr>
        </p:nvSpPr>
        <p:spPr/>
        <p:txBody>
          <a:bodyPr/>
          <a:lstStyle/>
          <a:p>
            <a:r>
              <a:rPr lang="en-US" altLang="zh-TW" dirty="0"/>
              <a:t>Adam</a:t>
            </a:r>
            <a:endParaRPr lang="zh-TW" altLang="en-US" dirty="0"/>
          </a:p>
        </p:txBody>
      </p:sp>
      <p:sp>
        <p:nvSpPr>
          <p:cNvPr id="3" name="內容版面配置區 2">
            <a:extLst>
              <a:ext uri="{FF2B5EF4-FFF2-40B4-BE49-F238E27FC236}">
                <a16:creationId xmlns:a16="http://schemas.microsoft.com/office/drawing/2014/main" id="{A00FAEBA-29F9-42FE-B53E-FE589F7BBD90}"/>
              </a:ext>
            </a:extLst>
          </p:cNvPr>
          <p:cNvSpPr>
            <a:spLocks noGrp="1"/>
          </p:cNvSpPr>
          <p:nvPr>
            <p:ph idx="1"/>
          </p:nvPr>
        </p:nvSpPr>
        <p:spPr/>
        <p:txBody>
          <a:bodyPr/>
          <a:lstStyle/>
          <a:p>
            <a:r>
              <a:rPr lang="en-US" altLang="zh-TW" dirty="0" err="1"/>
              <a:t>Adagrad</a:t>
            </a:r>
            <a:r>
              <a:rPr lang="zh-TW" altLang="en-US" dirty="0"/>
              <a:t>和</a:t>
            </a:r>
            <a:r>
              <a:rPr lang="en-US" altLang="zh-TW" dirty="0"/>
              <a:t>momentum</a:t>
            </a:r>
            <a:r>
              <a:rPr lang="zh-TW" altLang="en-US" dirty="0"/>
              <a:t>的綜合體，保留</a:t>
            </a:r>
            <a:r>
              <a:rPr lang="en-US" altLang="zh-TW" dirty="0" err="1"/>
              <a:t>Adagrad</a:t>
            </a:r>
            <a:r>
              <a:rPr lang="zh-TW" altLang="en-US" dirty="0"/>
              <a:t>依據梯度自動調整學習率，和</a:t>
            </a:r>
            <a:r>
              <a:rPr lang="en-US" altLang="zh-TW" dirty="0"/>
              <a:t>momentum</a:t>
            </a:r>
            <a:r>
              <a:rPr lang="zh-TW" altLang="en-US" dirty="0"/>
              <a:t>對梯度方向的慣性調整。</a:t>
            </a:r>
            <a:endParaRPr lang="en-US" altLang="zh-TW" dirty="0"/>
          </a:p>
          <a:p>
            <a:r>
              <a:rPr lang="zh-TW" altLang="en-US" dirty="0"/>
              <a:t>會執行偏差校正，讓學習率都有一個確定範圍，能夠平穩進行參數更新。</a:t>
            </a:r>
          </a:p>
        </p:txBody>
      </p:sp>
    </p:spTree>
    <p:extLst>
      <p:ext uri="{BB962C8B-B14F-4D97-AF65-F5344CB8AC3E}">
        <p14:creationId xmlns:p14="http://schemas.microsoft.com/office/powerpoint/2010/main" val="3214932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1DF36B-282E-4338-A9E5-E0CE4B08EE04}"/>
              </a:ext>
            </a:extLst>
          </p:cNvPr>
          <p:cNvSpPr>
            <a:spLocks noGrp="1"/>
          </p:cNvSpPr>
          <p:nvPr>
            <p:ph type="title"/>
          </p:nvPr>
        </p:nvSpPr>
        <p:spPr/>
        <p:txBody>
          <a:bodyPr/>
          <a:lstStyle/>
          <a:p>
            <a:r>
              <a:rPr lang="en-US" altLang="zh-TW" dirty="0"/>
              <a:t>14-3-2 </a:t>
            </a:r>
            <a:r>
              <a:rPr lang="zh-TW" altLang="en-US" dirty="0"/>
              <a:t>使用自訂的</a:t>
            </a:r>
            <a:r>
              <a:rPr lang="en-US" altLang="zh-TW" dirty="0" err="1"/>
              <a:t>Keras</a:t>
            </a:r>
            <a:r>
              <a:rPr lang="zh-TW" altLang="en-US" dirty="0"/>
              <a:t>優化器</a:t>
            </a:r>
          </a:p>
        </p:txBody>
      </p:sp>
      <p:sp>
        <p:nvSpPr>
          <p:cNvPr id="3" name="內容版面配置區 2">
            <a:extLst>
              <a:ext uri="{FF2B5EF4-FFF2-40B4-BE49-F238E27FC236}">
                <a16:creationId xmlns:a16="http://schemas.microsoft.com/office/drawing/2014/main" id="{2CC34850-4509-4636-BF5A-10FA94016C74}"/>
              </a:ext>
            </a:extLst>
          </p:cNvPr>
          <p:cNvSpPr>
            <a:spLocks noGrp="1"/>
          </p:cNvSpPr>
          <p:nvPr>
            <p:ph idx="1"/>
          </p:nvPr>
        </p:nvSpPr>
        <p:spPr/>
        <p:txBody>
          <a:bodyPr/>
          <a:lstStyle/>
          <a:p>
            <a:r>
              <a:rPr lang="en-US" altLang="zh-TW" dirty="0" err="1"/>
              <a:t>Keras</a:t>
            </a:r>
            <a:r>
              <a:rPr lang="zh-TW" altLang="en-US" dirty="0"/>
              <a:t>最常用的優化器：</a:t>
            </a:r>
            <a:r>
              <a:rPr lang="en-US" altLang="zh-TW" dirty="0"/>
              <a:t>SGD</a:t>
            </a:r>
            <a:r>
              <a:rPr lang="zh-TW" altLang="en-US" dirty="0"/>
              <a:t>、</a:t>
            </a:r>
            <a:r>
              <a:rPr lang="en-US" altLang="zh-TW" dirty="0"/>
              <a:t>Adam</a:t>
            </a:r>
            <a:r>
              <a:rPr lang="zh-TW" altLang="en-US" dirty="0"/>
              <a:t>、</a:t>
            </a:r>
            <a:r>
              <a:rPr lang="en-US" altLang="zh-TW" dirty="0" err="1"/>
              <a:t>RMSprop</a:t>
            </a:r>
            <a:endParaRPr lang="zh-TW" altLang="en-US" dirty="0"/>
          </a:p>
        </p:txBody>
      </p:sp>
      <p:sp>
        <p:nvSpPr>
          <p:cNvPr id="4" name="星形: 十角 3">
            <a:extLst>
              <a:ext uri="{FF2B5EF4-FFF2-40B4-BE49-F238E27FC236}">
                <a16:creationId xmlns:a16="http://schemas.microsoft.com/office/drawing/2014/main" id="{0B45CEB0-CD38-47D4-A24F-42D9F2446940}"/>
              </a:ext>
            </a:extLst>
          </p:cNvPr>
          <p:cNvSpPr/>
          <p:nvPr/>
        </p:nvSpPr>
        <p:spPr>
          <a:xfrm>
            <a:off x="5760720" y="1690688"/>
            <a:ext cx="1158240" cy="727392"/>
          </a:xfrm>
          <a:prstGeom prst="star10">
            <a:avLst>
              <a:gd name="adj" fmla="val 37988"/>
              <a:gd name="hf" fmla="val 105146"/>
            </a:avLst>
          </a:prstGeom>
          <a:noFill/>
          <a:ln w="28575">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0482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386C5A-E214-4960-9072-189CE4ECA297}"/>
              </a:ext>
            </a:extLst>
          </p:cNvPr>
          <p:cNvSpPr>
            <a:spLocks noGrp="1"/>
          </p:cNvSpPr>
          <p:nvPr>
            <p:ph type="title"/>
          </p:nvPr>
        </p:nvSpPr>
        <p:spPr/>
        <p:txBody>
          <a:bodyPr/>
          <a:lstStyle/>
          <a:p>
            <a:r>
              <a:rPr lang="zh-TW" altLang="en-US" dirty="0"/>
              <a:t>使用</a:t>
            </a:r>
            <a:r>
              <a:rPr lang="en-US" altLang="zh-TW" dirty="0"/>
              <a:t>SGD</a:t>
            </a:r>
            <a:r>
              <a:rPr lang="zh-TW" altLang="en-US" dirty="0"/>
              <a:t>優化器</a:t>
            </a:r>
          </a:p>
        </p:txBody>
      </p:sp>
      <p:pic>
        <p:nvPicPr>
          <p:cNvPr id="5" name="內容版面配置區 4">
            <a:extLst>
              <a:ext uri="{FF2B5EF4-FFF2-40B4-BE49-F238E27FC236}">
                <a16:creationId xmlns:a16="http://schemas.microsoft.com/office/drawing/2014/main" id="{36D0C1A5-532F-4322-8D94-25A0C89DCB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4641" y="2019952"/>
            <a:ext cx="3789681" cy="410347"/>
          </a:xfrm>
        </p:spPr>
      </p:pic>
      <p:pic>
        <p:nvPicPr>
          <p:cNvPr id="7" name="圖片 6">
            <a:extLst>
              <a:ext uri="{FF2B5EF4-FFF2-40B4-BE49-F238E27FC236}">
                <a16:creationId xmlns:a16="http://schemas.microsoft.com/office/drawing/2014/main" id="{42F6B2D5-4993-49FB-B29E-9AE3E8B85C1D}"/>
              </a:ext>
            </a:extLst>
          </p:cNvPr>
          <p:cNvPicPr>
            <a:picLocks noChangeAspect="1"/>
          </p:cNvPicPr>
          <p:nvPr/>
        </p:nvPicPr>
        <p:blipFill rotWithShape="1">
          <a:blip r:embed="rId4">
            <a:extLst>
              <a:ext uri="{28A0092B-C50C-407E-A947-70E740481C1C}">
                <a14:useLocalDpi xmlns:a14="http://schemas.microsoft.com/office/drawing/2010/main" val="0"/>
              </a:ext>
            </a:extLst>
          </a:blip>
          <a:srcRect l="813"/>
          <a:stretch/>
        </p:blipFill>
        <p:spPr>
          <a:xfrm>
            <a:off x="1564640" y="2913851"/>
            <a:ext cx="8932317" cy="1513853"/>
          </a:xfrm>
          <a:prstGeom prst="rect">
            <a:avLst/>
          </a:prstGeom>
        </p:spPr>
      </p:pic>
      <p:pic>
        <p:nvPicPr>
          <p:cNvPr id="9" name="圖片 8">
            <a:extLst>
              <a:ext uri="{FF2B5EF4-FFF2-40B4-BE49-F238E27FC236}">
                <a16:creationId xmlns:a16="http://schemas.microsoft.com/office/drawing/2014/main" id="{1F391796-40A6-42A5-9536-BB3E598929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4639" y="4911255"/>
            <a:ext cx="6748360" cy="927900"/>
          </a:xfrm>
          <a:prstGeom prst="rect">
            <a:avLst/>
          </a:prstGeom>
        </p:spPr>
      </p:pic>
    </p:spTree>
    <p:extLst>
      <p:ext uri="{BB962C8B-B14F-4D97-AF65-F5344CB8AC3E}">
        <p14:creationId xmlns:p14="http://schemas.microsoft.com/office/powerpoint/2010/main" val="297335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F2A889-C7C8-45DD-B316-F387DE2F8662}"/>
              </a:ext>
            </a:extLst>
          </p:cNvPr>
          <p:cNvSpPr>
            <a:spLocks noGrp="1"/>
          </p:cNvSpPr>
          <p:nvPr>
            <p:ph type="title"/>
          </p:nvPr>
        </p:nvSpPr>
        <p:spPr/>
        <p:txBody>
          <a:bodyPr/>
          <a:lstStyle/>
          <a:p>
            <a:r>
              <a:rPr lang="zh-TW" altLang="en-US" dirty="0"/>
              <a:t>為什麼模型會產生過度擬合</a:t>
            </a:r>
          </a:p>
        </p:txBody>
      </p:sp>
      <p:sp>
        <p:nvSpPr>
          <p:cNvPr id="3" name="內容版面配置區 2">
            <a:extLst>
              <a:ext uri="{FF2B5EF4-FFF2-40B4-BE49-F238E27FC236}">
                <a16:creationId xmlns:a16="http://schemas.microsoft.com/office/drawing/2014/main" id="{57885898-2A3D-461F-B2E3-5EF07E3290E4}"/>
              </a:ext>
            </a:extLst>
          </p:cNvPr>
          <p:cNvSpPr>
            <a:spLocks noGrp="1"/>
          </p:cNvSpPr>
          <p:nvPr>
            <p:ph idx="1"/>
          </p:nvPr>
        </p:nvSpPr>
        <p:spPr/>
        <p:txBody>
          <a:bodyPr/>
          <a:lstStyle/>
          <a:p>
            <a:r>
              <a:rPr lang="zh-TW" altLang="en-US" dirty="0"/>
              <a:t>訓練週期增加，神經網路會因為過多的訓練而過度學習，造成神經網路建立的預測模型缺乏「泛化性」。</a:t>
            </a:r>
            <a:endParaRPr lang="en-US" altLang="zh-TW" dirty="0"/>
          </a:p>
        </p:txBody>
      </p:sp>
    </p:spTree>
    <p:extLst>
      <p:ext uri="{BB962C8B-B14F-4D97-AF65-F5344CB8AC3E}">
        <p14:creationId xmlns:p14="http://schemas.microsoft.com/office/powerpoint/2010/main" val="2903255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06517-49F8-455F-873B-F6A45A709C18}"/>
              </a:ext>
            </a:extLst>
          </p:cNvPr>
          <p:cNvSpPr>
            <a:spLocks noGrp="1"/>
          </p:cNvSpPr>
          <p:nvPr>
            <p:ph type="title"/>
          </p:nvPr>
        </p:nvSpPr>
        <p:spPr/>
        <p:txBody>
          <a:bodyPr/>
          <a:lstStyle/>
          <a:p>
            <a:r>
              <a:rPr lang="zh-TW" altLang="en-US" dirty="0"/>
              <a:t>使用</a:t>
            </a:r>
            <a:r>
              <a:rPr lang="en-US" altLang="zh-TW" dirty="0"/>
              <a:t>Adam</a:t>
            </a:r>
            <a:r>
              <a:rPr lang="zh-TW" altLang="en-US" dirty="0"/>
              <a:t>優化器</a:t>
            </a:r>
          </a:p>
        </p:txBody>
      </p:sp>
      <p:pic>
        <p:nvPicPr>
          <p:cNvPr id="5" name="內容版面配置區 4">
            <a:extLst>
              <a:ext uri="{FF2B5EF4-FFF2-40B4-BE49-F238E27FC236}">
                <a16:creationId xmlns:a16="http://schemas.microsoft.com/office/drawing/2014/main" id="{75075674-F0D5-4785-919D-B1D99B8DBE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7708" y="2084226"/>
            <a:ext cx="4009493" cy="435241"/>
          </a:xfrm>
        </p:spPr>
      </p:pic>
      <p:pic>
        <p:nvPicPr>
          <p:cNvPr id="7" name="圖片 6">
            <a:extLst>
              <a:ext uri="{FF2B5EF4-FFF2-40B4-BE49-F238E27FC236}">
                <a16:creationId xmlns:a16="http://schemas.microsoft.com/office/drawing/2014/main" id="{2D706741-BB12-44C6-999C-8F3FF88C1C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7707" y="3052561"/>
            <a:ext cx="9108333" cy="1428001"/>
          </a:xfrm>
          <a:prstGeom prst="rect">
            <a:avLst/>
          </a:prstGeom>
        </p:spPr>
      </p:pic>
      <p:pic>
        <p:nvPicPr>
          <p:cNvPr id="9" name="圖片 8">
            <a:extLst>
              <a:ext uri="{FF2B5EF4-FFF2-40B4-BE49-F238E27FC236}">
                <a16:creationId xmlns:a16="http://schemas.microsoft.com/office/drawing/2014/main" id="{8D941D48-9B88-4723-B343-8864E304BC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7708" y="4819018"/>
            <a:ext cx="6529981" cy="951863"/>
          </a:xfrm>
          <a:prstGeom prst="rect">
            <a:avLst/>
          </a:prstGeom>
        </p:spPr>
      </p:pic>
    </p:spTree>
    <p:extLst>
      <p:ext uri="{BB962C8B-B14F-4D97-AF65-F5344CB8AC3E}">
        <p14:creationId xmlns:p14="http://schemas.microsoft.com/office/powerpoint/2010/main" val="3324961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2AF35-E516-448D-91E7-A4627B831E9A}"/>
              </a:ext>
            </a:extLst>
          </p:cNvPr>
          <p:cNvSpPr>
            <a:spLocks noGrp="1"/>
          </p:cNvSpPr>
          <p:nvPr>
            <p:ph type="title"/>
          </p:nvPr>
        </p:nvSpPr>
        <p:spPr/>
        <p:txBody>
          <a:bodyPr/>
          <a:lstStyle/>
          <a:p>
            <a:r>
              <a:rPr lang="zh-TW" altLang="en-US" dirty="0"/>
              <a:t>使用</a:t>
            </a:r>
            <a:r>
              <a:rPr lang="en-US" altLang="zh-TW" dirty="0" err="1"/>
              <a:t>RMSprop</a:t>
            </a:r>
            <a:r>
              <a:rPr lang="zh-TW" altLang="en-US" dirty="0"/>
              <a:t>優化器</a:t>
            </a:r>
          </a:p>
        </p:txBody>
      </p:sp>
      <p:pic>
        <p:nvPicPr>
          <p:cNvPr id="5" name="內容版面配置區 4">
            <a:extLst>
              <a:ext uri="{FF2B5EF4-FFF2-40B4-BE49-F238E27FC236}">
                <a16:creationId xmlns:a16="http://schemas.microsoft.com/office/drawing/2014/main" id="{24092BEF-1FD3-404B-B46C-189BC9BA58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8501" y="2141745"/>
            <a:ext cx="4151580" cy="405692"/>
          </a:xfrm>
        </p:spPr>
      </p:pic>
      <p:pic>
        <p:nvPicPr>
          <p:cNvPr id="7" name="圖片 6">
            <a:extLst>
              <a:ext uri="{FF2B5EF4-FFF2-40B4-BE49-F238E27FC236}">
                <a16:creationId xmlns:a16="http://schemas.microsoft.com/office/drawing/2014/main" id="{71D8E410-B20E-4131-B25D-D97FF9890B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500" y="3102481"/>
            <a:ext cx="8621949" cy="1439041"/>
          </a:xfrm>
          <a:prstGeom prst="rect">
            <a:avLst/>
          </a:prstGeom>
        </p:spPr>
      </p:pic>
      <p:pic>
        <p:nvPicPr>
          <p:cNvPr id="9" name="圖片 8">
            <a:extLst>
              <a:ext uri="{FF2B5EF4-FFF2-40B4-BE49-F238E27FC236}">
                <a16:creationId xmlns:a16="http://schemas.microsoft.com/office/drawing/2014/main" id="{5FB47B00-2906-4558-8FEA-15D2CED401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8500" y="4884949"/>
            <a:ext cx="6628227" cy="946891"/>
          </a:xfrm>
          <a:prstGeom prst="rect">
            <a:avLst/>
          </a:prstGeom>
        </p:spPr>
      </p:pic>
    </p:spTree>
    <p:extLst>
      <p:ext uri="{BB962C8B-B14F-4D97-AF65-F5344CB8AC3E}">
        <p14:creationId xmlns:p14="http://schemas.microsoft.com/office/powerpoint/2010/main" val="2859929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7E0609-79CF-46AC-9FF8-484EEB489C8F}"/>
              </a:ext>
            </a:extLst>
          </p:cNvPr>
          <p:cNvSpPr>
            <a:spLocks noGrp="1"/>
          </p:cNvSpPr>
          <p:nvPr>
            <p:ph type="title"/>
          </p:nvPr>
        </p:nvSpPr>
        <p:spPr/>
        <p:txBody>
          <a:bodyPr/>
          <a:lstStyle/>
          <a:p>
            <a:r>
              <a:rPr lang="en-US" altLang="zh-TW" dirty="0"/>
              <a:t>14-4 </a:t>
            </a:r>
            <a:r>
              <a:rPr lang="zh-TW" altLang="en-US" dirty="0"/>
              <a:t>加速神經網路的訓練 </a:t>
            </a:r>
            <a:r>
              <a:rPr lang="en-US" altLang="zh-TW" dirty="0"/>
              <a:t>- </a:t>
            </a:r>
            <a:r>
              <a:rPr lang="zh-TW" altLang="en-US" dirty="0"/>
              <a:t>批次正規化</a:t>
            </a:r>
            <a:r>
              <a:rPr lang="en-US" altLang="zh-TW" sz="1500" dirty="0"/>
              <a:t>(Batch Normalization)</a:t>
            </a:r>
            <a:endParaRPr lang="zh-TW" altLang="en-US" sz="1500" dirty="0"/>
          </a:p>
        </p:txBody>
      </p:sp>
      <p:sp>
        <p:nvSpPr>
          <p:cNvPr id="3" name="內容版面配置區 2">
            <a:extLst>
              <a:ext uri="{FF2B5EF4-FFF2-40B4-BE49-F238E27FC236}">
                <a16:creationId xmlns:a16="http://schemas.microsoft.com/office/drawing/2014/main" id="{50079011-54A0-4AC6-B273-4D214DE51361}"/>
              </a:ext>
            </a:extLst>
          </p:cNvPr>
          <p:cNvSpPr>
            <a:spLocks noGrp="1"/>
          </p:cNvSpPr>
          <p:nvPr>
            <p:ph idx="1"/>
          </p:nvPr>
        </p:nvSpPr>
        <p:spPr>
          <a:xfrm>
            <a:off x="838200" y="1825625"/>
            <a:ext cx="10515600" cy="4351339"/>
          </a:xfrm>
        </p:spPr>
        <p:txBody>
          <a:bodyPr/>
          <a:lstStyle/>
          <a:p>
            <a:r>
              <a:rPr lang="zh-TW" altLang="en-US" dirty="0"/>
              <a:t>批次正規化是一種優化方法來幫助神經網路練得更快，這是除了優化器外，另一種加速神經網路訓練的選擇。</a:t>
            </a:r>
          </a:p>
        </p:txBody>
      </p:sp>
    </p:spTree>
    <p:extLst>
      <p:ext uri="{BB962C8B-B14F-4D97-AF65-F5344CB8AC3E}">
        <p14:creationId xmlns:p14="http://schemas.microsoft.com/office/powerpoint/2010/main" val="3967865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C0092E-F9B6-4FA3-9A73-C35B0332CF71}"/>
              </a:ext>
            </a:extLst>
          </p:cNvPr>
          <p:cNvSpPr>
            <a:spLocks noGrp="1"/>
          </p:cNvSpPr>
          <p:nvPr>
            <p:ph type="title"/>
          </p:nvPr>
        </p:nvSpPr>
        <p:spPr>
          <a:xfrm>
            <a:off x="838200" y="365125"/>
            <a:ext cx="10515600" cy="1325563"/>
          </a:xfrm>
        </p:spPr>
        <p:txBody>
          <a:bodyPr>
            <a:normAutofit/>
          </a:bodyPr>
          <a:lstStyle/>
          <a:p>
            <a:r>
              <a:rPr lang="en-US" altLang="zh-TW" sz="4000" dirty="0">
                <a:latin typeface="Times New Roman" panose="02020603050405020304" pitchFamily="18" charset="0"/>
                <a:ea typeface="標楷體" panose="03000509000000000000" pitchFamily="65" charset="-120"/>
              </a:rPr>
              <a:t>14-4-1 </a:t>
            </a:r>
            <a:r>
              <a:rPr lang="zh-TW" altLang="en-US" sz="4000" dirty="0">
                <a:latin typeface="Times New Roman" panose="02020603050405020304" pitchFamily="18" charset="0"/>
                <a:ea typeface="標楷體" panose="03000509000000000000" pitchFamily="65" charset="-120"/>
              </a:rPr>
              <a:t>認識批次正規化</a:t>
            </a:r>
          </a:p>
        </p:txBody>
      </p:sp>
      <p:sp>
        <p:nvSpPr>
          <p:cNvPr id="3" name="內容版面配置區 2">
            <a:extLst>
              <a:ext uri="{FF2B5EF4-FFF2-40B4-BE49-F238E27FC236}">
                <a16:creationId xmlns:a16="http://schemas.microsoft.com/office/drawing/2014/main" id="{634E941F-105D-4075-97FB-52595E89AF6B}"/>
              </a:ext>
            </a:extLst>
          </p:cNvPr>
          <p:cNvSpPr>
            <a:spLocks noGrp="1"/>
          </p:cNvSpPr>
          <p:nvPr>
            <p:ph sz="half" idx="1"/>
          </p:nvPr>
        </p:nvSpPr>
        <p:spPr>
          <a:xfrm>
            <a:off x="838200" y="1690688"/>
            <a:ext cx="10515600" cy="4351339"/>
          </a:xfrm>
        </p:spPr>
        <p:txBody>
          <a:bodyPr>
            <a:normAutofit/>
          </a:bodyPr>
          <a:lstStyle/>
          <a:p>
            <a:r>
              <a:rPr lang="zh-TW" altLang="en-US" dirty="0">
                <a:latin typeface="Times New Roman" panose="02020603050405020304" pitchFamily="18" charset="0"/>
                <a:ea typeface="標楷體" panose="03000509000000000000" pitchFamily="65" charset="-120"/>
              </a:rPr>
              <a:t>批次正規化</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簡稱</a:t>
            </a:r>
            <a:r>
              <a:rPr lang="en-US" altLang="zh-TW" dirty="0">
                <a:latin typeface="Times New Roman" panose="02020603050405020304" pitchFamily="18" charset="0"/>
                <a:ea typeface="標楷體" panose="03000509000000000000" pitchFamily="65" charset="-120"/>
              </a:rPr>
              <a:t>BN)</a:t>
            </a:r>
          </a:p>
          <a:p>
            <a:r>
              <a:rPr lang="zh-TW" altLang="en-US" dirty="0">
                <a:latin typeface="Times New Roman" panose="02020603050405020304" pitchFamily="18" charset="0"/>
                <a:ea typeface="標楷體" panose="03000509000000000000" pitchFamily="65" charset="-120"/>
              </a:rPr>
              <a:t>當樣本資料經特徵標準化送入神經網路後，雖然送入的資料已經標準化，但在調整權重更新數值後，有可能在神經網路中再次讓資料變得太大或太小</a:t>
            </a:r>
            <a:r>
              <a:rPr lang="en-US" altLang="zh-TW" dirty="0">
                <a:latin typeface="Times New Roman" panose="02020603050405020304" pitchFamily="18" charset="0"/>
                <a:ea typeface="標楷體" panose="03000509000000000000" pitchFamily="65" charset="-120"/>
                <a:sym typeface="Wingdings" panose="05000000000000000000" pitchFamily="2" charset="2"/>
              </a:rPr>
              <a:t></a:t>
            </a:r>
            <a:r>
              <a:rPr lang="zh-TW" altLang="en-US" dirty="0">
                <a:latin typeface="Times New Roman" panose="02020603050405020304" pitchFamily="18" charset="0"/>
                <a:ea typeface="標楷體" panose="03000509000000000000" pitchFamily="65" charset="-120"/>
                <a:sym typeface="Wingdings" panose="05000000000000000000" pitchFamily="2" charset="2"/>
              </a:rPr>
              <a:t>內部共變量位移</a:t>
            </a:r>
            <a:endParaRPr lang="en-US" altLang="zh-TW" dirty="0">
              <a:latin typeface="Times New Roman" panose="02020603050405020304" pitchFamily="18" charset="0"/>
              <a:ea typeface="標楷體" panose="03000509000000000000" pitchFamily="65" charset="-120"/>
              <a:sym typeface="Wingdings" panose="05000000000000000000" pitchFamily="2" charset="2"/>
            </a:endParaRPr>
          </a:p>
        </p:txBody>
      </p:sp>
      <p:sp>
        <p:nvSpPr>
          <p:cNvPr id="6" name="內容版面配置區 5">
            <a:extLst>
              <a:ext uri="{FF2B5EF4-FFF2-40B4-BE49-F238E27FC236}">
                <a16:creationId xmlns:a16="http://schemas.microsoft.com/office/drawing/2014/main" id="{26943DD9-037E-48B1-B218-A0A1AC75BFAF}"/>
              </a:ext>
            </a:extLst>
          </p:cNvPr>
          <p:cNvSpPr>
            <a:spLocks noGrp="1"/>
          </p:cNvSpPr>
          <p:nvPr>
            <p:ph sz="half" idx="2"/>
          </p:nvPr>
        </p:nvSpPr>
        <p:spPr>
          <a:xfrm>
            <a:off x="838200" y="3995263"/>
            <a:ext cx="6497320" cy="2647951"/>
          </a:xfrm>
        </p:spPr>
        <p:txBody>
          <a:bodyPr>
            <a:normAutofit/>
          </a:bodyPr>
          <a:lstStyle/>
          <a:p>
            <a:r>
              <a:rPr lang="zh-TW" altLang="en-US" dirty="0">
                <a:latin typeface="Times New Roman" panose="02020603050405020304" pitchFamily="18" charset="0"/>
                <a:ea typeface="標楷體" panose="03000509000000000000" pitchFamily="65" charset="-120"/>
                <a:sym typeface="Wingdings" panose="05000000000000000000" pitchFamily="2" charset="2"/>
              </a:rPr>
              <a:t>加速神經網路的訓練，可以更快的收斂</a:t>
            </a:r>
            <a:endParaRPr lang="en-US" altLang="zh-TW" dirty="0">
              <a:latin typeface="Times New Roman" panose="02020603050405020304" pitchFamily="18" charset="0"/>
              <a:ea typeface="標楷體" panose="03000509000000000000" pitchFamily="65" charset="-120"/>
              <a:sym typeface="Wingdings" panose="05000000000000000000" pitchFamily="2" charset="2"/>
            </a:endParaRPr>
          </a:p>
          <a:p>
            <a:r>
              <a:rPr lang="zh-TW" altLang="en-US" dirty="0">
                <a:latin typeface="Times New Roman" panose="02020603050405020304" pitchFamily="18" charset="0"/>
                <a:ea typeface="標楷體" panose="03000509000000000000" pitchFamily="65" charset="-120"/>
                <a:sym typeface="Wingdings" panose="05000000000000000000" pitchFamily="2" charset="2"/>
              </a:rPr>
              <a:t>在優化器可以使用更大的學習率，並且讓初始權重更加簡單</a:t>
            </a:r>
            <a:endParaRPr lang="en-US" altLang="zh-TW" dirty="0">
              <a:latin typeface="Times New Roman" panose="02020603050405020304" pitchFamily="18" charset="0"/>
              <a:ea typeface="標楷體" panose="03000509000000000000" pitchFamily="65" charset="-120"/>
              <a:sym typeface="Wingdings" panose="05000000000000000000" pitchFamily="2" charset="2"/>
            </a:endParaRPr>
          </a:p>
          <a:p>
            <a:r>
              <a:rPr lang="zh-TW" altLang="en-US" dirty="0">
                <a:latin typeface="Times New Roman" panose="02020603050405020304" pitchFamily="18" charset="0"/>
                <a:ea typeface="標楷體" panose="03000509000000000000" pitchFamily="65" charset="-120"/>
                <a:sym typeface="Wingdings" panose="05000000000000000000" pitchFamily="2" charset="2"/>
              </a:rPr>
              <a:t>緩解梯度消失，在神經層也能夠使用更多種啟動函數</a:t>
            </a:r>
            <a:endParaRPr lang="zh-TW" altLang="en-US" dirty="0">
              <a:latin typeface="Times New Roman" panose="02020603050405020304" pitchFamily="18" charset="0"/>
              <a:ea typeface="標楷體" panose="03000509000000000000" pitchFamily="65" charset="-120"/>
            </a:endParaRPr>
          </a:p>
        </p:txBody>
      </p:sp>
      <p:pic>
        <p:nvPicPr>
          <p:cNvPr id="5" name="圖片 4">
            <a:extLst>
              <a:ext uri="{FF2B5EF4-FFF2-40B4-BE49-F238E27FC236}">
                <a16:creationId xmlns:a16="http://schemas.microsoft.com/office/drawing/2014/main" id="{9415E4A3-4A8E-45A9-8ECC-69664DACE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400" y="3127073"/>
            <a:ext cx="4355944" cy="3607579"/>
          </a:xfrm>
          <a:prstGeom prst="rect">
            <a:avLst/>
          </a:prstGeom>
        </p:spPr>
      </p:pic>
    </p:spTree>
    <p:extLst>
      <p:ext uri="{BB962C8B-B14F-4D97-AF65-F5344CB8AC3E}">
        <p14:creationId xmlns:p14="http://schemas.microsoft.com/office/powerpoint/2010/main" val="4294142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BEE5617-0F76-4A30-A729-9BF5071E4C54}"/>
              </a:ext>
            </a:extLst>
          </p:cNvPr>
          <p:cNvSpPr>
            <a:spLocks noGrp="1"/>
          </p:cNvSpPr>
          <p:nvPr>
            <p:ph type="title"/>
          </p:nvPr>
        </p:nvSpPr>
        <p:spPr/>
        <p:txBody>
          <a:bodyPr/>
          <a:lstStyle/>
          <a:p>
            <a:r>
              <a:rPr lang="en-US" altLang="zh-TW" dirty="0"/>
              <a:t>14-4-2 </a:t>
            </a:r>
            <a:r>
              <a:rPr lang="zh-TW" altLang="en-US" dirty="0"/>
              <a:t>在</a:t>
            </a:r>
            <a:r>
              <a:rPr lang="en-US" altLang="zh-TW" dirty="0"/>
              <a:t>MLP</a:t>
            </a:r>
            <a:r>
              <a:rPr lang="zh-TW" altLang="en-US" dirty="0"/>
              <a:t>使用批次正規化</a:t>
            </a:r>
            <a:r>
              <a:rPr lang="en-US" altLang="zh-TW" dirty="0"/>
              <a:t>BN</a:t>
            </a:r>
            <a:r>
              <a:rPr lang="zh-TW" altLang="en-US" dirty="0"/>
              <a:t>層</a:t>
            </a:r>
          </a:p>
        </p:txBody>
      </p:sp>
      <p:sp>
        <p:nvSpPr>
          <p:cNvPr id="23" name="內容版面配置區 22">
            <a:extLst>
              <a:ext uri="{FF2B5EF4-FFF2-40B4-BE49-F238E27FC236}">
                <a16:creationId xmlns:a16="http://schemas.microsoft.com/office/drawing/2014/main" id="{BBA357B2-CD10-4562-87E0-645F1617C59B}"/>
              </a:ext>
            </a:extLst>
          </p:cNvPr>
          <p:cNvSpPr>
            <a:spLocks noGrp="1"/>
          </p:cNvSpPr>
          <p:nvPr>
            <p:ph idx="1"/>
          </p:nvPr>
        </p:nvSpPr>
        <p:spPr/>
        <p:txBody>
          <a:bodyPr/>
          <a:lstStyle/>
          <a:p>
            <a:r>
              <a:rPr lang="zh-TW" altLang="en-US" dirty="0"/>
              <a:t>在</a:t>
            </a:r>
            <a:r>
              <a:rPr lang="en-US" altLang="zh-TW" dirty="0"/>
              <a:t>MLP</a:t>
            </a:r>
            <a:r>
              <a:rPr lang="zh-TW" altLang="en-US" dirty="0"/>
              <a:t>使用批次正規化</a:t>
            </a:r>
            <a:r>
              <a:rPr lang="en-US" altLang="zh-TW" dirty="0"/>
              <a:t>BN</a:t>
            </a:r>
            <a:r>
              <a:rPr lang="zh-TW" altLang="en-US" dirty="0"/>
              <a:t>層是位在</a:t>
            </a:r>
            <a:r>
              <a:rPr lang="en-US" altLang="zh-TW" dirty="0"/>
              <a:t>Dense</a:t>
            </a:r>
            <a:r>
              <a:rPr lang="zh-TW" altLang="en-US"/>
              <a:t>層之後、</a:t>
            </a:r>
            <a:r>
              <a:rPr lang="zh-TW" altLang="en-US" dirty="0"/>
              <a:t>啟動函數之前</a:t>
            </a:r>
            <a:r>
              <a:rPr lang="en-US" altLang="zh-TW" dirty="0"/>
              <a:t>(</a:t>
            </a:r>
            <a:r>
              <a:rPr lang="zh-TW" altLang="en-US" dirty="0"/>
              <a:t>需要使用獨立</a:t>
            </a:r>
            <a:r>
              <a:rPr lang="en-US" altLang="zh-TW" dirty="0"/>
              <a:t>Activation</a:t>
            </a:r>
            <a:r>
              <a:rPr lang="zh-TW" altLang="en-US" dirty="0"/>
              <a:t>啟動函數層</a:t>
            </a:r>
            <a:r>
              <a:rPr lang="en-US" altLang="zh-TW" dirty="0"/>
              <a:t>)</a:t>
            </a:r>
          </a:p>
          <a:p>
            <a:r>
              <a:rPr lang="zh-TW" altLang="en-US" dirty="0"/>
              <a:t>！！</a:t>
            </a:r>
            <a:r>
              <a:rPr lang="en-US" altLang="zh-TW" dirty="0"/>
              <a:t>Dense</a:t>
            </a:r>
            <a:r>
              <a:rPr lang="zh-TW" altLang="en-US" dirty="0"/>
              <a:t>層沒有指定啟動函數的參數和使用偏向量</a:t>
            </a:r>
            <a:endParaRPr lang="en-US" altLang="zh-TW" dirty="0"/>
          </a:p>
        </p:txBody>
      </p:sp>
      <p:grpSp>
        <p:nvGrpSpPr>
          <p:cNvPr id="22" name="群組 21">
            <a:extLst>
              <a:ext uri="{FF2B5EF4-FFF2-40B4-BE49-F238E27FC236}">
                <a16:creationId xmlns:a16="http://schemas.microsoft.com/office/drawing/2014/main" id="{BA7B671F-0F18-4592-AA0D-0FA6DF4F5C34}"/>
              </a:ext>
            </a:extLst>
          </p:cNvPr>
          <p:cNvGrpSpPr/>
          <p:nvPr/>
        </p:nvGrpSpPr>
        <p:grpSpPr>
          <a:xfrm>
            <a:off x="3970022" y="3789572"/>
            <a:ext cx="4251957" cy="2325018"/>
            <a:chOff x="7477761" y="-161729"/>
            <a:chExt cx="4251957" cy="2325018"/>
          </a:xfrm>
        </p:grpSpPr>
        <p:sp>
          <p:nvSpPr>
            <p:cNvPr id="7" name="文字方塊 6">
              <a:extLst>
                <a:ext uri="{FF2B5EF4-FFF2-40B4-BE49-F238E27FC236}">
                  <a16:creationId xmlns:a16="http://schemas.microsoft.com/office/drawing/2014/main" id="{068ED5DD-06DC-4D9A-94C8-385424CE3CF4}"/>
                </a:ext>
              </a:extLst>
            </p:cNvPr>
            <p:cNvSpPr txBox="1"/>
            <p:nvPr/>
          </p:nvSpPr>
          <p:spPr>
            <a:xfrm>
              <a:off x="7477761" y="-161729"/>
              <a:ext cx="457200" cy="2308324"/>
            </a:xfrm>
            <a:prstGeom prst="rect">
              <a:avLst/>
            </a:prstGeom>
            <a:solidFill>
              <a:schemeClr val="bg2">
                <a:lumMod val="75000"/>
              </a:schemeClr>
            </a:solidFill>
            <a:ln>
              <a:solidFill>
                <a:schemeClr val="tx1"/>
              </a:solidFill>
            </a:ln>
          </p:spPr>
          <p:txBody>
            <a:bodyPr wrap="square" rtlCol="0">
              <a:spAutoFit/>
            </a:bodyPr>
            <a:lstStyle/>
            <a:p>
              <a:pPr algn="ctr"/>
              <a:endParaRPr lang="en-US" altLang="zh-TW" dirty="0"/>
            </a:p>
            <a:p>
              <a:pPr algn="ctr"/>
              <a:endParaRPr lang="en-US" altLang="zh-TW" dirty="0"/>
            </a:p>
            <a:p>
              <a:pPr algn="ctr"/>
              <a:r>
                <a:rPr lang="zh-TW" altLang="en-US" dirty="0">
                  <a:latin typeface="Times New Roman" panose="02020603050405020304" pitchFamily="18" charset="0"/>
                  <a:ea typeface="標楷體" panose="03000509000000000000" pitchFamily="65" charset="-120"/>
                </a:rPr>
                <a:t>全連接層</a:t>
              </a:r>
              <a:endParaRPr lang="en-US" altLang="zh-TW" dirty="0">
                <a:latin typeface="Times New Roman" panose="02020603050405020304" pitchFamily="18" charset="0"/>
                <a:ea typeface="標楷體" panose="03000509000000000000" pitchFamily="65" charset="-120"/>
              </a:endParaRPr>
            </a:p>
            <a:p>
              <a:pPr algn="ctr"/>
              <a:endParaRPr lang="en-US" altLang="zh-TW" dirty="0">
                <a:latin typeface="Times New Roman" panose="02020603050405020304" pitchFamily="18" charset="0"/>
                <a:ea typeface="標楷體" panose="03000509000000000000" pitchFamily="65" charset="-120"/>
              </a:endParaRPr>
            </a:p>
            <a:p>
              <a:pPr algn="ctr"/>
              <a:endParaRPr lang="zh-TW" altLang="en-US" dirty="0">
                <a:latin typeface="Times New Roman" panose="0202060305040502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06D5E3F1-0B4D-4F5A-BD01-6A410364EA85}"/>
                </a:ext>
              </a:extLst>
            </p:cNvPr>
            <p:cNvSpPr txBox="1"/>
            <p:nvPr/>
          </p:nvSpPr>
          <p:spPr>
            <a:xfrm>
              <a:off x="8742680" y="-161729"/>
              <a:ext cx="457200" cy="2308324"/>
            </a:xfrm>
            <a:prstGeom prst="rect">
              <a:avLst/>
            </a:prstGeom>
            <a:noFill/>
            <a:ln>
              <a:solidFill>
                <a:schemeClr val="tx1"/>
              </a:solidFill>
            </a:ln>
          </p:spPr>
          <p:txBody>
            <a:bodyPr wrap="square" rtlCol="0">
              <a:spAutoFit/>
            </a:bodyPr>
            <a:lstStyle/>
            <a:p>
              <a:pPr algn="ctr"/>
              <a:endParaRPr lang="en-US" altLang="zh-TW" dirty="0"/>
            </a:p>
            <a:p>
              <a:pPr algn="ctr"/>
              <a:r>
                <a:rPr lang="zh-TW" altLang="en-US" dirty="0">
                  <a:latin typeface="Times New Roman" panose="02020603050405020304" pitchFamily="18" charset="0"/>
                  <a:ea typeface="標楷體" panose="03000509000000000000" pitchFamily="65" charset="-120"/>
                </a:rPr>
                <a:t>批次正規化層</a:t>
              </a:r>
              <a:endParaRPr lang="en-US" altLang="zh-TW" dirty="0">
                <a:latin typeface="Times New Roman" panose="02020603050405020304" pitchFamily="18" charset="0"/>
                <a:ea typeface="標楷體" panose="03000509000000000000" pitchFamily="65" charset="-120"/>
              </a:endParaRPr>
            </a:p>
            <a:p>
              <a:pPr algn="ctr"/>
              <a:endParaRPr lang="zh-TW" altLang="en-US" dirty="0">
                <a:latin typeface="Times New Roman" panose="02020603050405020304" pitchFamily="18" charset="0"/>
                <a:ea typeface="標楷體" panose="03000509000000000000" pitchFamily="65" charset="-120"/>
              </a:endParaRPr>
            </a:p>
          </p:txBody>
        </p:sp>
        <p:sp>
          <p:nvSpPr>
            <p:cNvPr id="9" name="文字方塊 8">
              <a:extLst>
                <a:ext uri="{FF2B5EF4-FFF2-40B4-BE49-F238E27FC236}">
                  <a16:creationId xmlns:a16="http://schemas.microsoft.com/office/drawing/2014/main" id="{063E5736-5AF9-4C9D-AB50-0FF28212BFBF}"/>
                </a:ext>
              </a:extLst>
            </p:cNvPr>
            <p:cNvSpPr txBox="1"/>
            <p:nvPr/>
          </p:nvSpPr>
          <p:spPr>
            <a:xfrm>
              <a:off x="10007599" y="-160681"/>
              <a:ext cx="457200" cy="2323970"/>
            </a:xfrm>
            <a:prstGeom prst="rect">
              <a:avLst/>
            </a:prstGeom>
            <a:noFill/>
            <a:ln>
              <a:solidFill>
                <a:schemeClr val="tx1"/>
              </a:solidFill>
            </a:ln>
          </p:spPr>
          <p:txBody>
            <a:bodyPr wrap="square" rtlCol="0">
              <a:spAutoFit/>
            </a:bodyPr>
            <a:lstStyle/>
            <a:p>
              <a:pPr algn="ctr"/>
              <a:endParaRPr lang="en-US" altLang="zh-TW" dirty="0"/>
            </a:p>
            <a:p>
              <a:pPr algn="ctr"/>
              <a:endParaRPr lang="en-US" altLang="zh-TW" sz="951" dirty="0"/>
            </a:p>
            <a:p>
              <a:pPr algn="ctr"/>
              <a:r>
                <a:rPr lang="zh-TW" altLang="en-US" dirty="0">
                  <a:latin typeface="Times New Roman" panose="02020603050405020304" pitchFamily="18" charset="0"/>
                  <a:ea typeface="標楷體" panose="03000509000000000000" pitchFamily="65" charset="-120"/>
                </a:rPr>
                <a:t>啟動函數層</a:t>
              </a:r>
              <a:endParaRPr lang="en-US" altLang="zh-TW" dirty="0">
                <a:latin typeface="Times New Roman" panose="02020603050405020304" pitchFamily="18" charset="0"/>
                <a:ea typeface="標楷體" panose="03000509000000000000" pitchFamily="65" charset="-120"/>
              </a:endParaRPr>
            </a:p>
            <a:p>
              <a:pPr algn="ctr"/>
              <a:endParaRPr lang="en-US" altLang="zh-TW" sz="951" dirty="0">
                <a:latin typeface="Times New Roman" panose="02020603050405020304" pitchFamily="18" charset="0"/>
                <a:ea typeface="標楷體" panose="03000509000000000000" pitchFamily="65" charset="-120"/>
              </a:endParaRPr>
            </a:p>
            <a:p>
              <a:pPr algn="ctr"/>
              <a:endParaRPr lang="zh-TW" altLang="en-US" dirty="0">
                <a:latin typeface="Times New Roman" panose="02020603050405020304" pitchFamily="18" charset="0"/>
                <a:ea typeface="標楷體" panose="03000509000000000000" pitchFamily="65" charset="-120"/>
              </a:endParaRPr>
            </a:p>
          </p:txBody>
        </p:sp>
        <p:sp>
          <p:nvSpPr>
            <p:cNvPr id="10" name="文字方塊 9">
              <a:extLst>
                <a:ext uri="{FF2B5EF4-FFF2-40B4-BE49-F238E27FC236}">
                  <a16:creationId xmlns:a16="http://schemas.microsoft.com/office/drawing/2014/main" id="{A14A3354-C05C-44D0-A001-633913593460}"/>
                </a:ext>
              </a:extLst>
            </p:cNvPr>
            <p:cNvSpPr txBox="1"/>
            <p:nvPr/>
          </p:nvSpPr>
          <p:spPr>
            <a:xfrm>
              <a:off x="11272518" y="-145292"/>
              <a:ext cx="457200" cy="2308324"/>
            </a:xfrm>
            <a:prstGeom prst="rect">
              <a:avLst/>
            </a:prstGeom>
            <a:solidFill>
              <a:schemeClr val="bg2">
                <a:lumMod val="75000"/>
              </a:schemeClr>
            </a:solidFill>
            <a:ln>
              <a:solidFill>
                <a:schemeClr val="tx1"/>
              </a:solidFill>
            </a:ln>
          </p:spPr>
          <p:txBody>
            <a:bodyPr wrap="square" rtlCol="0">
              <a:spAutoFit/>
            </a:bodyPr>
            <a:lstStyle/>
            <a:p>
              <a:pPr algn="ctr"/>
              <a:endParaRPr lang="en-US" altLang="zh-TW" dirty="0"/>
            </a:p>
            <a:p>
              <a:pPr algn="ctr"/>
              <a:endParaRPr lang="en-US" altLang="zh-TW" dirty="0">
                <a:latin typeface="Times New Roman" panose="02020603050405020304" pitchFamily="18" charset="0"/>
                <a:ea typeface="標楷體" panose="03000509000000000000" pitchFamily="65" charset="-120"/>
              </a:endParaRPr>
            </a:p>
            <a:p>
              <a:pPr algn="ctr"/>
              <a:r>
                <a:rPr lang="zh-TW" altLang="en-US" dirty="0">
                  <a:latin typeface="Times New Roman" panose="02020603050405020304" pitchFamily="18" charset="0"/>
                  <a:ea typeface="標楷體" panose="03000509000000000000" pitchFamily="65" charset="-120"/>
                </a:rPr>
                <a:t>全連接層</a:t>
              </a:r>
              <a:endParaRPr lang="en-US" altLang="zh-TW" dirty="0">
                <a:latin typeface="Times New Roman" panose="02020603050405020304" pitchFamily="18" charset="0"/>
                <a:ea typeface="標楷體" panose="03000509000000000000" pitchFamily="65" charset="-120"/>
              </a:endParaRPr>
            </a:p>
            <a:p>
              <a:pPr algn="ctr"/>
              <a:endParaRPr lang="en-US" altLang="zh-TW" dirty="0">
                <a:latin typeface="Times New Roman" panose="02020603050405020304" pitchFamily="18" charset="0"/>
                <a:ea typeface="標楷體" panose="03000509000000000000" pitchFamily="65" charset="-120"/>
              </a:endParaRPr>
            </a:p>
            <a:p>
              <a:pPr algn="ctr"/>
              <a:endParaRPr lang="zh-TW" altLang="en-US" dirty="0">
                <a:latin typeface="Times New Roman" panose="02020603050405020304" pitchFamily="18" charset="0"/>
                <a:ea typeface="標楷體" panose="03000509000000000000" pitchFamily="65" charset="-120"/>
              </a:endParaRPr>
            </a:p>
          </p:txBody>
        </p:sp>
        <p:cxnSp>
          <p:nvCxnSpPr>
            <p:cNvPr id="12" name="直線單箭頭接點 11">
              <a:extLst>
                <a:ext uri="{FF2B5EF4-FFF2-40B4-BE49-F238E27FC236}">
                  <a16:creationId xmlns:a16="http://schemas.microsoft.com/office/drawing/2014/main" id="{0DBA77FF-D2F2-44DB-9C5B-7D609B65E708}"/>
                </a:ext>
              </a:extLst>
            </p:cNvPr>
            <p:cNvCxnSpPr>
              <a:stCxn id="7" idx="3"/>
              <a:endCxn id="8" idx="1"/>
            </p:cNvCxnSpPr>
            <p:nvPr/>
          </p:nvCxnSpPr>
          <p:spPr>
            <a:xfrm>
              <a:off x="7934961" y="992433"/>
              <a:ext cx="80771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a:extLst>
                <a:ext uri="{FF2B5EF4-FFF2-40B4-BE49-F238E27FC236}">
                  <a16:creationId xmlns:a16="http://schemas.microsoft.com/office/drawing/2014/main" id="{908E460B-CE86-4637-9365-A8926F285FED}"/>
                </a:ext>
              </a:extLst>
            </p:cNvPr>
            <p:cNvCxnSpPr>
              <a:cxnSpLocks/>
              <a:stCxn id="8" idx="3"/>
              <a:endCxn id="9" idx="1"/>
            </p:cNvCxnSpPr>
            <p:nvPr/>
          </p:nvCxnSpPr>
          <p:spPr>
            <a:xfrm>
              <a:off x="9199880" y="992433"/>
              <a:ext cx="807719" cy="88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6FA4D9D5-0B87-4BAF-82D7-FA15223A8690}"/>
                </a:ext>
              </a:extLst>
            </p:cNvPr>
            <p:cNvCxnSpPr>
              <a:cxnSpLocks/>
              <a:stCxn id="9" idx="3"/>
              <a:endCxn id="10" idx="1"/>
            </p:cNvCxnSpPr>
            <p:nvPr/>
          </p:nvCxnSpPr>
          <p:spPr>
            <a:xfrm>
              <a:off x="10464799" y="1001304"/>
              <a:ext cx="807719" cy="75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30759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AF546C-C059-461B-9D12-AD688E3038D6}"/>
              </a:ext>
            </a:extLst>
          </p:cNvPr>
          <p:cNvSpPr>
            <a:spLocks noGrp="1"/>
          </p:cNvSpPr>
          <p:nvPr>
            <p:ph type="title"/>
          </p:nvPr>
        </p:nvSpPr>
        <p:spPr/>
        <p:txBody>
          <a:bodyPr/>
          <a:lstStyle/>
          <a:p>
            <a:r>
              <a:rPr lang="zh-TW" altLang="en-US" dirty="0"/>
              <a:t>匯入</a:t>
            </a:r>
            <a:r>
              <a:rPr lang="en-US" altLang="zh-TW" dirty="0" err="1"/>
              <a:t>BatchNormalization</a:t>
            </a:r>
            <a:r>
              <a:rPr lang="zh-TW" altLang="en-US" dirty="0"/>
              <a:t>和</a:t>
            </a:r>
            <a:r>
              <a:rPr lang="en-US" altLang="zh-TW" dirty="0"/>
              <a:t>Activation</a:t>
            </a:r>
            <a:r>
              <a:rPr lang="zh-TW" altLang="en-US" dirty="0"/>
              <a:t>層</a:t>
            </a:r>
          </a:p>
        </p:txBody>
      </p:sp>
      <p:pic>
        <p:nvPicPr>
          <p:cNvPr id="5" name="內容版面配置區 4">
            <a:extLst>
              <a:ext uri="{FF2B5EF4-FFF2-40B4-BE49-F238E27FC236}">
                <a16:creationId xmlns:a16="http://schemas.microsoft.com/office/drawing/2014/main" id="{48602E34-4EBF-4D59-90DD-9E4C88F19E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755" y="3240286"/>
            <a:ext cx="9624492" cy="377431"/>
          </a:xfrm>
        </p:spPr>
      </p:pic>
    </p:spTree>
    <p:extLst>
      <p:ext uri="{BB962C8B-B14F-4D97-AF65-F5344CB8AC3E}">
        <p14:creationId xmlns:p14="http://schemas.microsoft.com/office/powerpoint/2010/main" val="692386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20F76-451A-4B7F-A576-B172BC057EEE}"/>
              </a:ext>
            </a:extLst>
          </p:cNvPr>
          <p:cNvSpPr>
            <a:spLocks noGrp="1"/>
          </p:cNvSpPr>
          <p:nvPr>
            <p:ph type="title"/>
          </p:nvPr>
        </p:nvSpPr>
        <p:spPr>
          <a:xfrm>
            <a:off x="838200" y="365125"/>
            <a:ext cx="11353800" cy="1325563"/>
          </a:xfrm>
        </p:spPr>
        <p:txBody>
          <a:bodyPr>
            <a:normAutofit/>
          </a:bodyPr>
          <a:lstStyle/>
          <a:p>
            <a:r>
              <a:rPr lang="zh-TW" altLang="en-US" sz="3000" dirty="0"/>
              <a:t>定義模型的</a:t>
            </a:r>
            <a:r>
              <a:rPr lang="en-US" altLang="zh-TW" sz="3000" dirty="0"/>
              <a:t>2</a:t>
            </a:r>
            <a:r>
              <a:rPr lang="zh-TW" altLang="en-US" sz="3000" dirty="0"/>
              <a:t>層隱藏層</a:t>
            </a:r>
            <a:r>
              <a:rPr lang="en-US" altLang="zh-TW" sz="3000" dirty="0"/>
              <a:t>Dense</a:t>
            </a:r>
            <a:r>
              <a:rPr lang="zh-TW" altLang="en-US" sz="3000" dirty="0"/>
              <a:t>都加上</a:t>
            </a:r>
            <a:r>
              <a:rPr lang="en-US" altLang="zh-TW" sz="3000" dirty="0" err="1"/>
              <a:t>BatchNormalization</a:t>
            </a:r>
            <a:r>
              <a:rPr lang="zh-TW" altLang="en-US" sz="3000" dirty="0"/>
              <a:t>的</a:t>
            </a:r>
            <a:r>
              <a:rPr lang="en-US" altLang="zh-TW" sz="3000" dirty="0"/>
              <a:t>BN</a:t>
            </a:r>
            <a:r>
              <a:rPr lang="zh-TW" altLang="en-US" sz="3000" dirty="0"/>
              <a:t>層</a:t>
            </a:r>
          </a:p>
        </p:txBody>
      </p:sp>
      <p:pic>
        <p:nvPicPr>
          <p:cNvPr id="5" name="內容版面配置區 4">
            <a:extLst>
              <a:ext uri="{FF2B5EF4-FFF2-40B4-BE49-F238E27FC236}">
                <a16:creationId xmlns:a16="http://schemas.microsoft.com/office/drawing/2014/main" id="{BA890E92-43FE-40D3-9FBC-48ED9D16A73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77"/>
          <a:stretch/>
        </p:blipFill>
        <p:spPr>
          <a:xfrm>
            <a:off x="1484404" y="1871506"/>
            <a:ext cx="9223189" cy="3860799"/>
          </a:xfrm>
        </p:spPr>
      </p:pic>
      <p:sp>
        <p:nvSpPr>
          <p:cNvPr id="6" name="文字方塊 5">
            <a:extLst>
              <a:ext uri="{FF2B5EF4-FFF2-40B4-BE49-F238E27FC236}">
                <a16:creationId xmlns:a16="http://schemas.microsoft.com/office/drawing/2014/main" id="{2B4B96B8-0829-4216-99B5-A0D883FBDBBA}"/>
              </a:ext>
            </a:extLst>
          </p:cNvPr>
          <p:cNvSpPr txBox="1"/>
          <p:nvPr/>
        </p:nvSpPr>
        <p:spPr>
          <a:xfrm>
            <a:off x="838202" y="5913120"/>
            <a:ext cx="10515599" cy="400110"/>
          </a:xfrm>
          <a:prstGeom prst="rect">
            <a:avLst/>
          </a:prstGeom>
          <a:noFill/>
        </p:spPr>
        <p:txBody>
          <a:bodyPr wrap="square" rtlCol="0">
            <a:spAutoFit/>
          </a:bodyPr>
          <a:lstStyle/>
          <a:p>
            <a:r>
              <a:rPr lang="en-US" altLang="zh-TW" sz="2000" dirty="0" err="1">
                <a:latin typeface="Times New Roman" panose="02020603050405020304" pitchFamily="18" charset="0"/>
                <a:ea typeface="標楷體" panose="03000509000000000000" pitchFamily="65" charset="-120"/>
              </a:rPr>
              <a:t>use_bias</a:t>
            </a:r>
            <a:r>
              <a:rPr lang="zh-TW" altLang="en-US" sz="2000" dirty="0">
                <a:latin typeface="Times New Roman" panose="02020603050405020304" pitchFamily="18" charset="0"/>
                <a:ea typeface="標楷體" panose="03000509000000000000" pitchFamily="65" charset="-120"/>
              </a:rPr>
              <a:t>參數值</a:t>
            </a:r>
            <a:r>
              <a:rPr lang="en-US" altLang="zh-TW" sz="2000" dirty="0">
                <a:latin typeface="Times New Roman" panose="02020603050405020304" pitchFamily="18" charset="0"/>
                <a:ea typeface="標楷體" panose="03000509000000000000" pitchFamily="65" charset="-120"/>
              </a:rPr>
              <a:t>False</a:t>
            </a:r>
            <a:r>
              <a:rPr lang="zh-TW" altLang="en-US" sz="2000" dirty="0">
                <a:latin typeface="Times New Roman" panose="02020603050405020304" pitchFamily="18" charset="0"/>
                <a:ea typeface="標楷體" panose="03000509000000000000" pitchFamily="65" charset="-120"/>
              </a:rPr>
              <a:t>不使用偏向量，因為執行批次正規化，偏向量沒有作用，只是增加計算量</a:t>
            </a:r>
          </a:p>
        </p:txBody>
      </p:sp>
    </p:spTree>
    <p:extLst>
      <p:ext uri="{BB962C8B-B14F-4D97-AF65-F5344CB8AC3E}">
        <p14:creationId xmlns:p14="http://schemas.microsoft.com/office/powerpoint/2010/main" val="249085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8F6522-B205-4C93-9F74-4F12960EEBF5}"/>
              </a:ext>
            </a:extLst>
          </p:cNvPr>
          <p:cNvSpPr>
            <a:spLocks noGrp="1"/>
          </p:cNvSpPr>
          <p:nvPr>
            <p:ph type="title"/>
          </p:nvPr>
        </p:nvSpPr>
        <p:spPr/>
        <p:txBody>
          <a:bodyPr/>
          <a:lstStyle/>
          <a:p>
            <a:r>
              <a:rPr lang="zh-TW" altLang="en-US" dirty="0"/>
              <a:t>模型摘要資訊</a:t>
            </a:r>
          </a:p>
        </p:txBody>
      </p:sp>
      <p:pic>
        <p:nvPicPr>
          <p:cNvPr id="5" name="內容版面配置區 4">
            <a:extLst>
              <a:ext uri="{FF2B5EF4-FFF2-40B4-BE49-F238E27FC236}">
                <a16:creationId xmlns:a16="http://schemas.microsoft.com/office/drawing/2014/main" id="{0036AC08-63F4-485B-B9F4-5A57D263A3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6222" y="1401510"/>
            <a:ext cx="5799559" cy="5332295"/>
          </a:xfrm>
        </p:spPr>
      </p:pic>
    </p:spTree>
    <p:extLst>
      <p:ext uri="{BB962C8B-B14F-4D97-AF65-F5344CB8AC3E}">
        <p14:creationId xmlns:p14="http://schemas.microsoft.com/office/powerpoint/2010/main" val="1047249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629BD3-7F21-4678-9C47-2CADD97E5A4A}"/>
              </a:ext>
            </a:extLst>
          </p:cNvPr>
          <p:cNvSpPr>
            <a:spLocks noGrp="1"/>
          </p:cNvSpPr>
          <p:nvPr>
            <p:ph type="title"/>
          </p:nvPr>
        </p:nvSpPr>
        <p:spPr/>
        <p:txBody>
          <a:bodyPr/>
          <a:lstStyle/>
          <a:p>
            <a:r>
              <a:rPr lang="zh-TW" altLang="en-US" dirty="0"/>
              <a:t>編譯和訓練模型</a:t>
            </a:r>
          </a:p>
        </p:txBody>
      </p:sp>
      <p:pic>
        <p:nvPicPr>
          <p:cNvPr id="5" name="內容版面配置區 4">
            <a:extLst>
              <a:ext uri="{FF2B5EF4-FFF2-40B4-BE49-F238E27FC236}">
                <a16:creationId xmlns:a16="http://schemas.microsoft.com/office/drawing/2014/main" id="{B9C8D89C-7BD3-43B3-A642-54C37E0A00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599" y="2018216"/>
            <a:ext cx="7592804" cy="2821568"/>
          </a:xfrm>
        </p:spPr>
      </p:pic>
      <p:sp>
        <p:nvSpPr>
          <p:cNvPr id="6" name="文字方塊 5">
            <a:extLst>
              <a:ext uri="{FF2B5EF4-FFF2-40B4-BE49-F238E27FC236}">
                <a16:creationId xmlns:a16="http://schemas.microsoft.com/office/drawing/2014/main" id="{11B77D00-2287-42EC-B0C2-E86E3D3DAB08}"/>
              </a:ext>
            </a:extLst>
          </p:cNvPr>
          <p:cNvSpPr txBox="1"/>
          <p:nvPr/>
        </p:nvSpPr>
        <p:spPr>
          <a:xfrm>
            <a:off x="1802130" y="5746552"/>
            <a:ext cx="8977631" cy="400110"/>
          </a:xfrm>
          <a:prstGeom prst="rect">
            <a:avLst/>
          </a:prstGeom>
          <a:noFill/>
        </p:spPr>
        <p:txBody>
          <a:bodyPr wrap="square" rtlCol="0">
            <a:spAutoFit/>
          </a:bodyPr>
          <a:lstStyle/>
          <a:p>
            <a:pPr algn="ctr"/>
            <a:r>
              <a:rPr lang="zh-TW" altLang="en-US" sz="2000" dirty="0">
                <a:latin typeface="Times New Roman" panose="02020603050405020304" pitchFamily="18" charset="0"/>
                <a:ea typeface="標楷體" panose="03000509000000000000" pitchFamily="65" charset="-120"/>
              </a:rPr>
              <a:t>優化器：</a:t>
            </a:r>
            <a:r>
              <a:rPr lang="en-US" altLang="zh-TW" sz="2000" dirty="0">
                <a:latin typeface="Times New Roman" panose="02020603050405020304" pitchFamily="18" charset="0"/>
                <a:ea typeface="標楷體" panose="03000509000000000000" pitchFamily="65" charset="-120"/>
              </a:rPr>
              <a:t>Adam  | </a:t>
            </a:r>
            <a:r>
              <a:rPr lang="zh-TW" altLang="en-US" sz="2000" dirty="0">
                <a:latin typeface="Times New Roman" panose="02020603050405020304" pitchFamily="18" charset="0"/>
                <a:ea typeface="標楷體" panose="03000509000000000000" pitchFamily="65" charset="-120"/>
              </a:rPr>
              <a:t>損失函數：</a:t>
            </a:r>
            <a:r>
              <a:rPr lang="en-US" altLang="zh-TW" sz="2000" dirty="0" err="1">
                <a:latin typeface="Times New Roman" panose="02020603050405020304" pitchFamily="18" charset="0"/>
                <a:ea typeface="標楷體" panose="03000509000000000000" pitchFamily="65" charset="-120"/>
              </a:rPr>
              <a:t>binary_crossentropy</a:t>
            </a:r>
            <a:r>
              <a:rPr lang="en-US" altLang="zh-TW" sz="2000" dirty="0">
                <a:latin typeface="Times New Roman" panose="02020603050405020304" pitchFamily="18" charset="0"/>
                <a:ea typeface="標楷體" panose="03000509000000000000" pitchFamily="65" charset="-120"/>
              </a:rPr>
              <a:t>  | </a:t>
            </a:r>
            <a:r>
              <a:rPr lang="zh-TW" altLang="en-US" sz="2000" dirty="0">
                <a:latin typeface="Times New Roman" panose="02020603050405020304" pitchFamily="18" charset="0"/>
                <a:ea typeface="標楷體" panose="03000509000000000000" pitchFamily="65" charset="-120"/>
              </a:rPr>
              <a:t>訓練週期：</a:t>
            </a:r>
            <a:r>
              <a:rPr lang="en-US" altLang="zh-TW" sz="2000" dirty="0">
                <a:latin typeface="Times New Roman" panose="02020603050405020304" pitchFamily="18" charset="0"/>
                <a:ea typeface="標楷體" panose="03000509000000000000" pitchFamily="65" charset="-120"/>
              </a:rPr>
              <a:t>34  | </a:t>
            </a:r>
            <a:r>
              <a:rPr lang="zh-TW" altLang="en-US" sz="2000" dirty="0">
                <a:latin typeface="Times New Roman" panose="02020603050405020304" pitchFamily="18" charset="0"/>
                <a:ea typeface="標楷體" panose="03000509000000000000" pitchFamily="65" charset="-120"/>
              </a:rPr>
              <a:t>批次尺寸：</a:t>
            </a:r>
            <a:r>
              <a:rPr lang="en-US" altLang="zh-TW" sz="2000" dirty="0">
                <a:latin typeface="Times New Roman" panose="02020603050405020304" pitchFamily="18" charset="0"/>
                <a:ea typeface="標楷體" panose="03000509000000000000" pitchFamily="65" charset="-120"/>
              </a:rPr>
              <a:t>10</a:t>
            </a:r>
            <a:endParaRPr lang="zh-TW" altLang="en-US" sz="20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449888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AAE59C-EB42-4EF7-9C7F-D58FC4BEBE3B}"/>
              </a:ext>
            </a:extLst>
          </p:cNvPr>
          <p:cNvSpPr>
            <a:spLocks noGrp="1"/>
          </p:cNvSpPr>
          <p:nvPr>
            <p:ph type="title"/>
          </p:nvPr>
        </p:nvSpPr>
        <p:spPr/>
        <p:txBody>
          <a:bodyPr/>
          <a:lstStyle/>
          <a:p>
            <a:r>
              <a:rPr lang="zh-TW" altLang="en-US" dirty="0"/>
              <a:t>訓練過程</a:t>
            </a:r>
          </a:p>
        </p:txBody>
      </p:sp>
      <p:pic>
        <p:nvPicPr>
          <p:cNvPr id="5" name="內容版面配置區 4">
            <a:extLst>
              <a:ext uri="{FF2B5EF4-FFF2-40B4-BE49-F238E27FC236}">
                <a16:creationId xmlns:a16="http://schemas.microsoft.com/office/drawing/2014/main" id="{682837CB-6815-478C-B08C-3C09C569E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882" y="1905671"/>
            <a:ext cx="10040239" cy="1783080"/>
          </a:xfrm>
        </p:spPr>
      </p:pic>
      <p:pic>
        <p:nvPicPr>
          <p:cNvPr id="7" name="圖片 6">
            <a:extLst>
              <a:ext uri="{FF2B5EF4-FFF2-40B4-BE49-F238E27FC236}">
                <a16:creationId xmlns:a16="http://schemas.microsoft.com/office/drawing/2014/main" id="{C4DBE8E3-1F73-41E5-A713-75B922114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81" y="4612082"/>
            <a:ext cx="10051131" cy="1373655"/>
          </a:xfrm>
          <a:prstGeom prst="rect">
            <a:avLst/>
          </a:prstGeom>
        </p:spPr>
      </p:pic>
      <p:sp>
        <p:nvSpPr>
          <p:cNvPr id="8" name="文字方塊 7">
            <a:extLst>
              <a:ext uri="{FF2B5EF4-FFF2-40B4-BE49-F238E27FC236}">
                <a16:creationId xmlns:a16="http://schemas.microsoft.com/office/drawing/2014/main" id="{3B96F322-C6C1-4F3A-B887-F6BC9CF2CA5C}"/>
              </a:ext>
            </a:extLst>
          </p:cNvPr>
          <p:cNvSpPr txBox="1"/>
          <p:nvPr/>
        </p:nvSpPr>
        <p:spPr>
          <a:xfrm>
            <a:off x="5953760" y="3688752"/>
            <a:ext cx="284480" cy="923330"/>
          </a:xfrm>
          <a:prstGeom prst="rect">
            <a:avLst/>
          </a:prstGeom>
          <a:noFill/>
        </p:spPr>
        <p:txBody>
          <a:bodyPr wrap="square" rtlCol="0">
            <a:spAutoFit/>
          </a:bodyPr>
          <a:lstStyle/>
          <a:p>
            <a:pPr algn="ctr"/>
            <a:r>
              <a:rPr lang="en-US" altLang="zh-TW" dirty="0"/>
              <a:t>.</a:t>
            </a:r>
          </a:p>
          <a:p>
            <a:pPr algn="ctr"/>
            <a:r>
              <a:rPr lang="en-US" altLang="zh-TW" dirty="0"/>
              <a:t>.</a:t>
            </a:r>
          </a:p>
          <a:p>
            <a:pPr algn="ctr"/>
            <a:r>
              <a:rPr lang="en-US" altLang="zh-TW" dirty="0"/>
              <a:t>.</a:t>
            </a:r>
            <a:endParaRPr lang="zh-TW" altLang="en-US" dirty="0"/>
          </a:p>
        </p:txBody>
      </p:sp>
    </p:spTree>
    <p:extLst>
      <p:ext uri="{BB962C8B-B14F-4D97-AF65-F5344CB8AC3E}">
        <p14:creationId xmlns:p14="http://schemas.microsoft.com/office/powerpoint/2010/main" val="419089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B3122A-6504-4CEB-9A0E-1CE910AEE1D0}"/>
              </a:ext>
            </a:extLst>
          </p:cNvPr>
          <p:cNvSpPr>
            <a:spLocks noGrp="1"/>
          </p:cNvSpPr>
          <p:nvPr>
            <p:ph type="title"/>
          </p:nvPr>
        </p:nvSpPr>
        <p:spPr/>
        <p:txBody>
          <a:bodyPr/>
          <a:lstStyle/>
          <a:p>
            <a:r>
              <a:rPr lang="zh-TW" altLang="en-US" dirty="0"/>
              <a:t>最佳化 </a:t>
            </a:r>
            <a:r>
              <a:rPr lang="en-US" altLang="zh-TW" dirty="0"/>
              <a:t>vs</a:t>
            </a:r>
            <a:r>
              <a:rPr lang="zh-TW" altLang="en-US" dirty="0"/>
              <a:t> 泛化性</a:t>
            </a:r>
          </a:p>
        </p:txBody>
      </p:sp>
      <p:sp>
        <p:nvSpPr>
          <p:cNvPr id="3" name="內容版面配置區 2">
            <a:extLst>
              <a:ext uri="{FF2B5EF4-FFF2-40B4-BE49-F238E27FC236}">
                <a16:creationId xmlns:a16="http://schemas.microsoft.com/office/drawing/2014/main" id="{03D77958-AED2-4E20-A51C-853A36A8F9F1}"/>
              </a:ext>
            </a:extLst>
          </p:cNvPr>
          <p:cNvSpPr>
            <a:spLocks noGrp="1"/>
          </p:cNvSpPr>
          <p:nvPr>
            <p:ph idx="1"/>
          </p:nvPr>
        </p:nvSpPr>
        <p:spPr>
          <a:xfrm>
            <a:off x="838200" y="1825625"/>
            <a:ext cx="10515600" cy="4351339"/>
          </a:xfrm>
        </p:spPr>
        <p:txBody>
          <a:bodyPr/>
          <a:lstStyle/>
          <a:p>
            <a:r>
              <a:rPr lang="zh-TW" altLang="en-US" dirty="0"/>
              <a:t>最佳化：找出能最小化訓練資料損失的模型參數即找出模型最佳權重。</a:t>
            </a:r>
            <a:endParaRPr lang="en-US" altLang="zh-TW" dirty="0"/>
          </a:p>
          <a:p>
            <a:r>
              <a:rPr lang="zh-TW" altLang="en-US" dirty="0"/>
              <a:t>泛化性：模型對於未知且從沒有看過的資料也能有很好的預測性。</a:t>
            </a:r>
          </a:p>
          <a:p>
            <a:endParaRPr lang="zh-TW" altLang="en-US" dirty="0"/>
          </a:p>
        </p:txBody>
      </p:sp>
    </p:spTree>
    <p:extLst>
      <p:ext uri="{BB962C8B-B14F-4D97-AF65-F5344CB8AC3E}">
        <p14:creationId xmlns:p14="http://schemas.microsoft.com/office/powerpoint/2010/main" val="2710567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50039C-74CA-4E76-94F2-3919863AC561}"/>
              </a:ext>
            </a:extLst>
          </p:cNvPr>
          <p:cNvSpPr>
            <a:spLocks noGrp="1"/>
          </p:cNvSpPr>
          <p:nvPr>
            <p:ph type="title"/>
          </p:nvPr>
        </p:nvSpPr>
        <p:spPr/>
        <p:txBody>
          <a:bodyPr/>
          <a:lstStyle/>
          <a:p>
            <a:r>
              <a:rPr lang="zh-TW" altLang="en-US" dirty="0"/>
              <a:t>使用測試資料集評估模型</a:t>
            </a:r>
          </a:p>
        </p:txBody>
      </p:sp>
      <p:pic>
        <p:nvPicPr>
          <p:cNvPr id="6" name="內容版面配置區 4">
            <a:extLst>
              <a:ext uri="{FF2B5EF4-FFF2-40B4-BE49-F238E27FC236}">
                <a16:creationId xmlns:a16="http://schemas.microsoft.com/office/drawing/2014/main" id="{16534EA5-B39B-47B0-88EC-3D74AC10769D}"/>
              </a:ext>
            </a:extLst>
          </p:cNvPr>
          <p:cNvPicPr>
            <a:picLocks noChangeAspect="1"/>
          </p:cNvPicPr>
          <p:nvPr/>
        </p:nvPicPr>
        <p:blipFill rotWithShape="1">
          <a:blip r:embed="rId3">
            <a:extLst>
              <a:ext uri="{28A0092B-C50C-407E-A947-70E740481C1C}">
                <a14:useLocalDpi xmlns:a14="http://schemas.microsoft.com/office/drawing/2010/main" val="0"/>
              </a:ext>
            </a:extLst>
          </a:blip>
          <a:srcRect l="556"/>
          <a:stretch/>
        </p:blipFill>
        <p:spPr>
          <a:xfrm>
            <a:off x="2597777" y="2513831"/>
            <a:ext cx="6996443" cy="1404652"/>
          </a:xfrm>
          <a:prstGeom prst="rect">
            <a:avLst/>
          </a:prstGeom>
        </p:spPr>
      </p:pic>
      <p:pic>
        <p:nvPicPr>
          <p:cNvPr id="10" name="內容版面配置區 9">
            <a:extLst>
              <a:ext uri="{FF2B5EF4-FFF2-40B4-BE49-F238E27FC236}">
                <a16:creationId xmlns:a16="http://schemas.microsoft.com/office/drawing/2014/main" id="{3A8D2B95-9A2D-496E-81B2-F95E25A6BF1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1683" y="4741627"/>
            <a:ext cx="9108635" cy="851371"/>
          </a:xfrm>
        </p:spPr>
      </p:pic>
    </p:spTree>
    <p:extLst>
      <p:ext uri="{BB962C8B-B14F-4D97-AF65-F5344CB8AC3E}">
        <p14:creationId xmlns:p14="http://schemas.microsoft.com/office/powerpoint/2010/main" val="4258904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503BF2-55B9-4B83-B48E-5349F798AEEC}"/>
              </a:ext>
            </a:extLst>
          </p:cNvPr>
          <p:cNvSpPr>
            <a:spLocks noGrp="1"/>
          </p:cNvSpPr>
          <p:nvPr>
            <p:ph type="title"/>
          </p:nvPr>
        </p:nvSpPr>
        <p:spPr/>
        <p:txBody>
          <a:bodyPr/>
          <a:lstStyle/>
          <a:p>
            <a:r>
              <a:rPr lang="zh-TW" altLang="en-US" dirty="0"/>
              <a:t>訓練和驗證損失的趨勢圖表</a:t>
            </a:r>
          </a:p>
        </p:txBody>
      </p:sp>
      <p:pic>
        <p:nvPicPr>
          <p:cNvPr id="7" name="內容版面配置區 6">
            <a:extLst>
              <a:ext uri="{FF2B5EF4-FFF2-40B4-BE49-F238E27FC236}">
                <a16:creationId xmlns:a16="http://schemas.microsoft.com/office/drawing/2014/main" id="{5CC6F075-F134-4ECD-B989-95178B2C6E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9428" y="1859675"/>
            <a:ext cx="6533144" cy="4633200"/>
          </a:xfrm>
        </p:spPr>
      </p:pic>
    </p:spTree>
    <p:extLst>
      <p:ext uri="{BB962C8B-B14F-4D97-AF65-F5344CB8AC3E}">
        <p14:creationId xmlns:p14="http://schemas.microsoft.com/office/powerpoint/2010/main" val="1427673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503BF2-55B9-4B83-B48E-5349F798AEEC}"/>
              </a:ext>
            </a:extLst>
          </p:cNvPr>
          <p:cNvSpPr>
            <a:spLocks noGrp="1"/>
          </p:cNvSpPr>
          <p:nvPr>
            <p:ph type="title"/>
          </p:nvPr>
        </p:nvSpPr>
        <p:spPr/>
        <p:txBody>
          <a:bodyPr/>
          <a:lstStyle/>
          <a:p>
            <a:r>
              <a:rPr lang="zh-TW" altLang="en-US" dirty="0"/>
              <a:t>訓練和驗證準確度的趨勢圖表</a:t>
            </a:r>
          </a:p>
        </p:txBody>
      </p:sp>
      <p:pic>
        <p:nvPicPr>
          <p:cNvPr id="6" name="內容版面配置區 5">
            <a:extLst>
              <a:ext uri="{FF2B5EF4-FFF2-40B4-BE49-F238E27FC236}">
                <a16:creationId xmlns:a16="http://schemas.microsoft.com/office/drawing/2014/main" id="{BF4E5921-9C05-4F2A-B92C-E74AC23A8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1096" y="1859675"/>
            <a:ext cx="6649808" cy="4633200"/>
          </a:xfrm>
        </p:spPr>
      </p:pic>
    </p:spTree>
    <p:extLst>
      <p:ext uri="{BB962C8B-B14F-4D97-AF65-F5344CB8AC3E}">
        <p14:creationId xmlns:p14="http://schemas.microsoft.com/office/powerpoint/2010/main" val="2253459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38A266-6EC5-4748-B447-B03F6D49606A}"/>
              </a:ext>
            </a:extLst>
          </p:cNvPr>
          <p:cNvSpPr>
            <a:spLocks noGrp="1"/>
          </p:cNvSpPr>
          <p:nvPr>
            <p:ph type="title"/>
          </p:nvPr>
        </p:nvSpPr>
        <p:spPr/>
        <p:txBody>
          <a:bodyPr/>
          <a:lstStyle/>
          <a:p>
            <a:r>
              <a:rPr lang="en-US" altLang="zh-TW" dirty="0"/>
              <a:t>14-4-3 </a:t>
            </a:r>
            <a:r>
              <a:rPr lang="zh-TW" altLang="en-US" dirty="0"/>
              <a:t>在</a:t>
            </a:r>
            <a:r>
              <a:rPr lang="en-US" altLang="zh-TW" dirty="0"/>
              <a:t>CNN</a:t>
            </a:r>
            <a:r>
              <a:rPr lang="zh-TW" altLang="en-US" dirty="0"/>
              <a:t>使用批次正規化</a:t>
            </a:r>
            <a:r>
              <a:rPr lang="en-US" altLang="zh-TW" dirty="0"/>
              <a:t>BN</a:t>
            </a:r>
            <a:r>
              <a:rPr lang="zh-TW" altLang="en-US" dirty="0"/>
              <a:t>層</a:t>
            </a:r>
          </a:p>
        </p:txBody>
      </p:sp>
      <p:sp>
        <p:nvSpPr>
          <p:cNvPr id="3" name="內容版面配置區 2">
            <a:extLst>
              <a:ext uri="{FF2B5EF4-FFF2-40B4-BE49-F238E27FC236}">
                <a16:creationId xmlns:a16="http://schemas.microsoft.com/office/drawing/2014/main" id="{14DEAF02-0E65-4EA8-B643-60F44EBF6F7A}"/>
              </a:ext>
            </a:extLst>
          </p:cNvPr>
          <p:cNvSpPr>
            <a:spLocks noGrp="1"/>
          </p:cNvSpPr>
          <p:nvPr>
            <p:ph idx="1"/>
          </p:nvPr>
        </p:nvSpPr>
        <p:spPr/>
        <p:txBody>
          <a:bodyPr/>
          <a:lstStyle/>
          <a:p>
            <a:r>
              <a:rPr lang="zh-TW" altLang="en-US" dirty="0"/>
              <a:t>在</a:t>
            </a:r>
            <a:r>
              <a:rPr lang="en-US" altLang="zh-TW" dirty="0"/>
              <a:t>CNN</a:t>
            </a:r>
            <a:r>
              <a:rPr lang="zh-TW" altLang="en-US" dirty="0"/>
              <a:t>使用批次正規化</a:t>
            </a:r>
            <a:r>
              <a:rPr lang="en-US" altLang="zh-TW" dirty="0"/>
              <a:t>BN</a:t>
            </a:r>
            <a:r>
              <a:rPr lang="zh-TW" altLang="en-US" dirty="0"/>
              <a:t>層是位在</a:t>
            </a:r>
            <a:r>
              <a:rPr lang="en-US" altLang="zh-TW" dirty="0"/>
              <a:t>Conv2D</a:t>
            </a:r>
            <a:r>
              <a:rPr lang="zh-TW" altLang="en-US" dirty="0"/>
              <a:t>層之後，啟動函數之前</a:t>
            </a:r>
            <a:endParaRPr lang="en-US" altLang="zh-TW" dirty="0"/>
          </a:p>
          <a:p>
            <a:r>
              <a:rPr lang="en-US" altLang="zh-TW" dirty="0"/>
              <a:t>Conv2D</a:t>
            </a:r>
            <a:r>
              <a:rPr lang="zh-TW" altLang="en-US" dirty="0"/>
              <a:t>層沒有指定啟動函數和使用偏向量</a:t>
            </a:r>
          </a:p>
        </p:txBody>
      </p:sp>
    </p:spTree>
    <p:extLst>
      <p:ext uri="{BB962C8B-B14F-4D97-AF65-F5344CB8AC3E}">
        <p14:creationId xmlns:p14="http://schemas.microsoft.com/office/powerpoint/2010/main" val="954679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AF546C-C059-461B-9D12-AD688E3038D6}"/>
              </a:ext>
            </a:extLst>
          </p:cNvPr>
          <p:cNvSpPr>
            <a:spLocks noGrp="1"/>
          </p:cNvSpPr>
          <p:nvPr>
            <p:ph type="title"/>
          </p:nvPr>
        </p:nvSpPr>
        <p:spPr/>
        <p:txBody>
          <a:bodyPr/>
          <a:lstStyle/>
          <a:p>
            <a:r>
              <a:rPr lang="zh-TW" altLang="en-US" dirty="0"/>
              <a:t>匯入</a:t>
            </a:r>
            <a:r>
              <a:rPr lang="en-US" altLang="zh-TW" dirty="0" err="1"/>
              <a:t>BatchNormalization</a:t>
            </a:r>
            <a:r>
              <a:rPr lang="zh-TW" altLang="en-US" dirty="0"/>
              <a:t>和</a:t>
            </a:r>
            <a:r>
              <a:rPr lang="en-US" altLang="zh-TW" dirty="0"/>
              <a:t>Activation</a:t>
            </a:r>
            <a:r>
              <a:rPr lang="zh-TW" altLang="en-US" dirty="0"/>
              <a:t>層</a:t>
            </a:r>
          </a:p>
        </p:txBody>
      </p:sp>
      <p:pic>
        <p:nvPicPr>
          <p:cNvPr id="7" name="內容版面配置區 6">
            <a:extLst>
              <a:ext uri="{FF2B5EF4-FFF2-40B4-BE49-F238E27FC236}">
                <a16:creationId xmlns:a16="http://schemas.microsoft.com/office/drawing/2014/main" id="{8C77EA90-A5B8-4D64-9519-4A8DBC1404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6374" y="3248660"/>
            <a:ext cx="10219255" cy="360680"/>
          </a:xfrm>
        </p:spPr>
      </p:pic>
    </p:spTree>
    <p:extLst>
      <p:ext uri="{BB962C8B-B14F-4D97-AF65-F5344CB8AC3E}">
        <p14:creationId xmlns:p14="http://schemas.microsoft.com/office/powerpoint/2010/main" val="1970992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20F76-451A-4B7F-A576-B172BC057EEE}"/>
              </a:ext>
            </a:extLst>
          </p:cNvPr>
          <p:cNvSpPr>
            <a:spLocks noGrp="1"/>
          </p:cNvSpPr>
          <p:nvPr>
            <p:ph type="title"/>
          </p:nvPr>
        </p:nvSpPr>
        <p:spPr/>
        <p:txBody>
          <a:bodyPr>
            <a:normAutofit/>
          </a:bodyPr>
          <a:lstStyle/>
          <a:p>
            <a:r>
              <a:rPr lang="zh-TW" altLang="en-US" sz="3000" dirty="0"/>
              <a:t>定義模型的</a:t>
            </a:r>
            <a:r>
              <a:rPr lang="en-US" altLang="zh-TW" sz="3000" dirty="0"/>
              <a:t>2</a:t>
            </a:r>
            <a:r>
              <a:rPr lang="zh-TW" altLang="en-US" sz="3000" dirty="0"/>
              <a:t>層</a:t>
            </a:r>
            <a:r>
              <a:rPr lang="en-US" altLang="zh-TW" sz="3000" dirty="0"/>
              <a:t>Conv2D</a:t>
            </a:r>
            <a:r>
              <a:rPr lang="zh-TW" altLang="en-US" sz="3000" dirty="0"/>
              <a:t>層後都加上</a:t>
            </a:r>
            <a:r>
              <a:rPr lang="en-US" altLang="zh-TW" sz="3000" dirty="0" err="1"/>
              <a:t>BatchNormalization</a:t>
            </a:r>
            <a:r>
              <a:rPr lang="zh-TW" altLang="en-US" sz="3000" dirty="0"/>
              <a:t>的</a:t>
            </a:r>
            <a:r>
              <a:rPr lang="en-US" altLang="zh-TW" sz="3000" dirty="0"/>
              <a:t>BN</a:t>
            </a:r>
            <a:r>
              <a:rPr lang="zh-TW" altLang="en-US" sz="3000" dirty="0"/>
              <a:t>層</a:t>
            </a:r>
          </a:p>
        </p:txBody>
      </p:sp>
      <p:sp>
        <p:nvSpPr>
          <p:cNvPr id="6" name="文字方塊 5">
            <a:extLst>
              <a:ext uri="{FF2B5EF4-FFF2-40B4-BE49-F238E27FC236}">
                <a16:creationId xmlns:a16="http://schemas.microsoft.com/office/drawing/2014/main" id="{2B4B96B8-0829-4216-99B5-A0D883FBDBBA}"/>
              </a:ext>
            </a:extLst>
          </p:cNvPr>
          <p:cNvSpPr txBox="1"/>
          <p:nvPr/>
        </p:nvSpPr>
        <p:spPr>
          <a:xfrm>
            <a:off x="838202" y="6367304"/>
            <a:ext cx="10515599" cy="400110"/>
          </a:xfrm>
          <a:prstGeom prst="rect">
            <a:avLst/>
          </a:prstGeom>
          <a:noFill/>
        </p:spPr>
        <p:txBody>
          <a:bodyPr wrap="square" rtlCol="0">
            <a:spAutoFit/>
          </a:bodyPr>
          <a:lstStyle/>
          <a:p>
            <a:pPr algn="ctr"/>
            <a:r>
              <a:rPr lang="en-US" altLang="zh-TW" sz="2000" dirty="0" err="1">
                <a:latin typeface="Times New Roman" panose="02020603050405020304" pitchFamily="18" charset="0"/>
                <a:ea typeface="標楷體" panose="03000509000000000000" pitchFamily="65" charset="-120"/>
              </a:rPr>
              <a:t>use_bias</a:t>
            </a:r>
            <a:r>
              <a:rPr lang="zh-TW" altLang="en-US" sz="2000" dirty="0">
                <a:latin typeface="Times New Roman" panose="02020603050405020304" pitchFamily="18" charset="0"/>
                <a:ea typeface="標楷體" panose="03000509000000000000" pitchFamily="65" charset="-120"/>
              </a:rPr>
              <a:t>參數值</a:t>
            </a:r>
            <a:r>
              <a:rPr lang="en-US" altLang="zh-TW" sz="2000" dirty="0">
                <a:latin typeface="Times New Roman" panose="02020603050405020304" pitchFamily="18" charset="0"/>
                <a:ea typeface="標楷體" panose="03000509000000000000" pitchFamily="65" charset="-120"/>
              </a:rPr>
              <a:t>False</a:t>
            </a:r>
            <a:r>
              <a:rPr lang="zh-TW" altLang="en-US" sz="2000" dirty="0">
                <a:latin typeface="Times New Roman" panose="02020603050405020304" pitchFamily="18" charset="0"/>
                <a:ea typeface="標楷體" panose="03000509000000000000" pitchFamily="65" charset="-120"/>
              </a:rPr>
              <a:t>不使用偏向量</a:t>
            </a:r>
          </a:p>
        </p:txBody>
      </p:sp>
      <p:pic>
        <p:nvPicPr>
          <p:cNvPr id="8" name="內容版面配置區 7">
            <a:extLst>
              <a:ext uri="{FF2B5EF4-FFF2-40B4-BE49-F238E27FC236}">
                <a16:creationId xmlns:a16="http://schemas.microsoft.com/office/drawing/2014/main" id="{41BE1852-1EE5-4F61-BB97-926B6E9F101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60"/>
          <a:stretch/>
        </p:blipFill>
        <p:spPr>
          <a:xfrm>
            <a:off x="2702560" y="1616205"/>
            <a:ext cx="6786880" cy="4751099"/>
          </a:xfrm>
        </p:spPr>
      </p:pic>
    </p:spTree>
    <p:extLst>
      <p:ext uri="{BB962C8B-B14F-4D97-AF65-F5344CB8AC3E}">
        <p14:creationId xmlns:p14="http://schemas.microsoft.com/office/powerpoint/2010/main" val="370449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8F6522-B205-4C93-9F74-4F12960EEBF5}"/>
              </a:ext>
            </a:extLst>
          </p:cNvPr>
          <p:cNvSpPr>
            <a:spLocks noGrp="1"/>
          </p:cNvSpPr>
          <p:nvPr>
            <p:ph type="title"/>
          </p:nvPr>
        </p:nvSpPr>
        <p:spPr/>
        <p:txBody>
          <a:bodyPr/>
          <a:lstStyle/>
          <a:p>
            <a:r>
              <a:rPr lang="zh-TW" altLang="en-US" dirty="0"/>
              <a:t>模型摘要資訊</a:t>
            </a:r>
          </a:p>
        </p:txBody>
      </p:sp>
      <p:pic>
        <p:nvPicPr>
          <p:cNvPr id="7" name="內容版面配置區 6">
            <a:extLst>
              <a:ext uri="{FF2B5EF4-FFF2-40B4-BE49-F238E27FC236}">
                <a16:creationId xmlns:a16="http://schemas.microsoft.com/office/drawing/2014/main" id="{170D026F-0A3F-41E1-AFA6-3B8DD9CA76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9035" y="1358266"/>
            <a:ext cx="4173932" cy="5357919"/>
          </a:xfrm>
        </p:spPr>
      </p:pic>
    </p:spTree>
    <p:extLst>
      <p:ext uri="{BB962C8B-B14F-4D97-AF65-F5344CB8AC3E}">
        <p14:creationId xmlns:p14="http://schemas.microsoft.com/office/powerpoint/2010/main" val="4264029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629BD3-7F21-4678-9C47-2CADD97E5A4A}"/>
              </a:ext>
            </a:extLst>
          </p:cNvPr>
          <p:cNvSpPr>
            <a:spLocks noGrp="1"/>
          </p:cNvSpPr>
          <p:nvPr>
            <p:ph type="title"/>
          </p:nvPr>
        </p:nvSpPr>
        <p:spPr/>
        <p:txBody>
          <a:bodyPr/>
          <a:lstStyle/>
          <a:p>
            <a:r>
              <a:rPr lang="zh-TW" altLang="en-US" dirty="0"/>
              <a:t>編譯和訓練模型</a:t>
            </a:r>
          </a:p>
        </p:txBody>
      </p:sp>
      <p:sp>
        <p:nvSpPr>
          <p:cNvPr id="6" name="文字方塊 5">
            <a:extLst>
              <a:ext uri="{FF2B5EF4-FFF2-40B4-BE49-F238E27FC236}">
                <a16:creationId xmlns:a16="http://schemas.microsoft.com/office/drawing/2014/main" id="{11B77D00-2287-42EC-B0C2-E86E3D3DAB08}"/>
              </a:ext>
            </a:extLst>
          </p:cNvPr>
          <p:cNvSpPr txBox="1"/>
          <p:nvPr/>
        </p:nvSpPr>
        <p:spPr>
          <a:xfrm>
            <a:off x="1151571" y="5454105"/>
            <a:ext cx="9888856" cy="400110"/>
          </a:xfrm>
          <a:prstGeom prst="rect">
            <a:avLst/>
          </a:prstGeom>
          <a:noFill/>
        </p:spPr>
        <p:txBody>
          <a:bodyPr wrap="square" rtlCol="0">
            <a:spAutoFit/>
          </a:bodyPr>
          <a:lstStyle/>
          <a:p>
            <a:pPr algn="ctr"/>
            <a:r>
              <a:rPr lang="zh-TW" altLang="en-US" sz="2000" dirty="0">
                <a:latin typeface="Times New Roman" panose="02020603050405020304" pitchFamily="18" charset="0"/>
                <a:ea typeface="標楷體" panose="03000509000000000000" pitchFamily="65" charset="-120"/>
              </a:rPr>
              <a:t>優化器：</a:t>
            </a:r>
            <a:r>
              <a:rPr lang="en-US" altLang="zh-TW" sz="2000" dirty="0">
                <a:latin typeface="Times New Roman" panose="02020603050405020304" pitchFamily="18" charset="0"/>
                <a:ea typeface="標楷體" panose="03000509000000000000" pitchFamily="65" charset="-120"/>
              </a:rPr>
              <a:t>Adam  | </a:t>
            </a:r>
            <a:r>
              <a:rPr lang="zh-TW" altLang="en-US" sz="2000" dirty="0">
                <a:latin typeface="Times New Roman" panose="02020603050405020304" pitchFamily="18" charset="0"/>
                <a:ea typeface="標楷體" panose="03000509000000000000" pitchFamily="65" charset="-120"/>
              </a:rPr>
              <a:t>損失函數：</a:t>
            </a:r>
            <a:r>
              <a:rPr lang="en-US" altLang="zh-TW" sz="2000" dirty="0" err="1">
                <a:latin typeface="Times New Roman" panose="02020603050405020304" pitchFamily="18" charset="0"/>
                <a:ea typeface="標楷體" panose="03000509000000000000" pitchFamily="65" charset="-120"/>
              </a:rPr>
              <a:t>categorical_crossentropy</a:t>
            </a:r>
            <a:r>
              <a:rPr lang="en-US" altLang="zh-TW" sz="2000" dirty="0">
                <a:latin typeface="Times New Roman" panose="02020603050405020304" pitchFamily="18" charset="0"/>
                <a:ea typeface="標楷體" panose="03000509000000000000" pitchFamily="65" charset="-120"/>
              </a:rPr>
              <a:t>  | </a:t>
            </a:r>
            <a:r>
              <a:rPr lang="zh-TW" altLang="en-US" sz="2000" dirty="0">
                <a:latin typeface="Times New Roman" panose="02020603050405020304" pitchFamily="18" charset="0"/>
                <a:ea typeface="標楷體" panose="03000509000000000000" pitchFamily="65" charset="-120"/>
              </a:rPr>
              <a:t>訓練週期：</a:t>
            </a:r>
            <a:r>
              <a:rPr lang="en-US" altLang="zh-TW" sz="2000" dirty="0">
                <a:latin typeface="Times New Roman" panose="02020603050405020304" pitchFamily="18" charset="0"/>
                <a:ea typeface="標楷體" panose="03000509000000000000" pitchFamily="65" charset="-120"/>
              </a:rPr>
              <a:t>20  | </a:t>
            </a:r>
            <a:r>
              <a:rPr lang="zh-TW" altLang="en-US" sz="2000" dirty="0">
                <a:latin typeface="Times New Roman" panose="02020603050405020304" pitchFamily="18" charset="0"/>
                <a:ea typeface="標楷體" panose="03000509000000000000" pitchFamily="65" charset="-120"/>
              </a:rPr>
              <a:t>批次尺寸：</a:t>
            </a:r>
            <a:r>
              <a:rPr lang="en-US" altLang="zh-TW" sz="2000" dirty="0">
                <a:latin typeface="Times New Roman" panose="02020603050405020304" pitchFamily="18" charset="0"/>
                <a:ea typeface="標楷體" panose="03000509000000000000" pitchFamily="65" charset="-120"/>
              </a:rPr>
              <a:t>128</a:t>
            </a:r>
            <a:endParaRPr lang="zh-TW" altLang="en-US" sz="2000" dirty="0">
              <a:latin typeface="Times New Roman" panose="02020603050405020304" pitchFamily="18" charset="0"/>
              <a:ea typeface="標楷體" panose="03000509000000000000" pitchFamily="65" charset="-120"/>
            </a:endParaRPr>
          </a:p>
        </p:txBody>
      </p:sp>
      <p:pic>
        <p:nvPicPr>
          <p:cNvPr id="8" name="內容版面配置區 7">
            <a:extLst>
              <a:ext uri="{FF2B5EF4-FFF2-40B4-BE49-F238E27FC236}">
                <a16:creationId xmlns:a16="http://schemas.microsoft.com/office/drawing/2014/main" id="{EEDA2BA2-633F-4167-84C5-B07322113E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7449" y="2260575"/>
            <a:ext cx="7797103" cy="2336851"/>
          </a:xfrm>
        </p:spPr>
      </p:pic>
    </p:spTree>
    <p:extLst>
      <p:ext uri="{BB962C8B-B14F-4D97-AF65-F5344CB8AC3E}">
        <p14:creationId xmlns:p14="http://schemas.microsoft.com/office/powerpoint/2010/main" val="38386119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AAE59C-EB42-4EF7-9C7F-D58FC4BEBE3B}"/>
              </a:ext>
            </a:extLst>
          </p:cNvPr>
          <p:cNvSpPr>
            <a:spLocks noGrp="1"/>
          </p:cNvSpPr>
          <p:nvPr>
            <p:ph type="title"/>
          </p:nvPr>
        </p:nvSpPr>
        <p:spPr/>
        <p:txBody>
          <a:bodyPr/>
          <a:lstStyle/>
          <a:p>
            <a:r>
              <a:rPr lang="zh-TW" altLang="en-US" dirty="0"/>
              <a:t>訓練過程</a:t>
            </a:r>
          </a:p>
        </p:txBody>
      </p:sp>
      <p:sp>
        <p:nvSpPr>
          <p:cNvPr id="8" name="文字方塊 7">
            <a:extLst>
              <a:ext uri="{FF2B5EF4-FFF2-40B4-BE49-F238E27FC236}">
                <a16:creationId xmlns:a16="http://schemas.microsoft.com/office/drawing/2014/main" id="{3B96F322-C6C1-4F3A-B887-F6BC9CF2CA5C}"/>
              </a:ext>
            </a:extLst>
          </p:cNvPr>
          <p:cNvSpPr txBox="1"/>
          <p:nvPr/>
        </p:nvSpPr>
        <p:spPr>
          <a:xfrm>
            <a:off x="5953759" y="4296403"/>
            <a:ext cx="284480" cy="923330"/>
          </a:xfrm>
          <a:prstGeom prst="rect">
            <a:avLst/>
          </a:prstGeom>
          <a:noFill/>
        </p:spPr>
        <p:txBody>
          <a:bodyPr wrap="square" rtlCol="0">
            <a:spAutoFit/>
          </a:bodyPr>
          <a:lstStyle/>
          <a:p>
            <a:pPr algn="ctr"/>
            <a:r>
              <a:rPr lang="en-US" altLang="zh-TW" dirty="0"/>
              <a:t>.</a:t>
            </a:r>
          </a:p>
          <a:p>
            <a:pPr algn="ctr"/>
            <a:r>
              <a:rPr lang="en-US" altLang="zh-TW" dirty="0"/>
              <a:t>.</a:t>
            </a:r>
          </a:p>
          <a:p>
            <a:pPr algn="ctr"/>
            <a:r>
              <a:rPr lang="en-US" altLang="zh-TW" dirty="0"/>
              <a:t>.</a:t>
            </a:r>
            <a:endParaRPr lang="zh-TW" altLang="en-US" dirty="0"/>
          </a:p>
        </p:txBody>
      </p:sp>
      <p:pic>
        <p:nvPicPr>
          <p:cNvPr id="9" name="內容版面配置區 8">
            <a:extLst>
              <a:ext uri="{FF2B5EF4-FFF2-40B4-BE49-F238E27FC236}">
                <a16:creationId xmlns:a16="http://schemas.microsoft.com/office/drawing/2014/main" id="{834BAAF9-50C9-4EDB-8470-760F5D5D3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6753" y="1383518"/>
            <a:ext cx="6918491" cy="2872855"/>
          </a:xfrm>
        </p:spPr>
      </p:pic>
      <p:pic>
        <p:nvPicPr>
          <p:cNvPr id="11" name="圖片 10">
            <a:extLst>
              <a:ext uri="{FF2B5EF4-FFF2-40B4-BE49-F238E27FC236}">
                <a16:creationId xmlns:a16="http://schemas.microsoft.com/office/drawing/2014/main" id="{4AF23EFC-3561-45D7-9CAB-34E63202D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510" y="5138453"/>
            <a:ext cx="7122983" cy="1556988"/>
          </a:xfrm>
          <a:prstGeom prst="rect">
            <a:avLst/>
          </a:prstGeom>
        </p:spPr>
      </p:pic>
    </p:spTree>
    <p:extLst>
      <p:ext uri="{BB962C8B-B14F-4D97-AF65-F5344CB8AC3E}">
        <p14:creationId xmlns:p14="http://schemas.microsoft.com/office/powerpoint/2010/main" val="2437615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50039C-74CA-4E76-94F2-3919863AC561}"/>
              </a:ext>
            </a:extLst>
          </p:cNvPr>
          <p:cNvSpPr>
            <a:spLocks noGrp="1"/>
          </p:cNvSpPr>
          <p:nvPr>
            <p:ph type="title"/>
          </p:nvPr>
        </p:nvSpPr>
        <p:spPr/>
        <p:txBody>
          <a:bodyPr/>
          <a:lstStyle/>
          <a:p>
            <a:r>
              <a:rPr lang="zh-TW" altLang="en-US" dirty="0"/>
              <a:t>使用測試資料集評估模型</a:t>
            </a:r>
          </a:p>
        </p:txBody>
      </p:sp>
      <p:pic>
        <p:nvPicPr>
          <p:cNvPr id="8" name="內容版面配置區 7">
            <a:extLst>
              <a:ext uri="{FF2B5EF4-FFF2-40B4-BE49-F238E27FC236}">
                <a16:creationId xmlns:a16="http://schemas.microsoft.com/office/drawing/2014/main" id="{7FA79707-5AE0-4EC9-9A7F-94708B8DD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8410" y="4685811"/>
            <a:ext cx="7515183" cy="971995"/>
          </a:xfrm>
        </p:spPr>
      </p:pic>
      <p:pic>
        <p:nvPicPr>
          <p:cNvPr id="10" name="圖片 9">
            <a:extLst>
              <a:ext uri="{FF2B5EF4-FFF2-40B4-BE49-F238E27FC236}">
                <a16:creationId xmlns:a16="http://schemas.microsoft.com/office/drawing/2014/main" id="{F4DDE1FD-5C1E-46EE-9994-A9FC0C3F8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162" y="2343272"/>
            <a:ext cx="6569677" cy="1325563"/>
          </a:xfrm>
          <a:prstGeom prst="rect">
            <a:avLst/>
          </a:prstGeom>
        </p:spPr>
      </p:pic>
    </p:spTree>
    <p:extLst>
      <p:ext uri="{BB962C8B-B14F-4D97-AF65-F5344CB8AC3E}">
        <p14:creationId xmlns:p14="http://schemas.microsoft.com/office/powerpoint/2010/main" val="28677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93E824-62EA-4876-8E69-894B7734CCB8}"/>
              </a:ext>
            </a:extLst>
          </p:cNvPr>
          <p:cNvSpPr>
            <a:spLocks noGrp="1"/>
          </p:cNvSpPr>
          <p:nvPr>
            <p:ph type="title"/>
          </p:nvPr>
        </p:nvSpPr>
        <p:spPr>
          <a:xfrm>
            <a:off x="838200" y="365125"/>
            <a:ext cx="10515600" cy="1325563"/>
          </a:xfrm>
        </p:spPr>
        <p:txBody>
          <a:bodyPr/>
          <a:lstStyle/>
          <a:p>
            <a:r>
              <a:rPr lang="zh-TW" altLang="en-US" dirty="0"/>
              <a:t>如何識別出模型過度擬合的問題</a:t>
            </a:r>
          </a:p>
        </p:txBody>
      </p:sp>
      <p:pic>
        <p:nvPicPr>
          <p:cNvPr id="5" name="內容版面配置區 4">
            <a:extLst>
              <a:ext uri="{FF2B5EF4-FFF2-40B4-BE49-F238E27FC236}">
                <a16:creationId xmlns:a16="http://schemas.microsoft.com/office/drawing/2014/main" id="{1925A1BF-F053-4B60-B87E-AA76E88B14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2602" y="1690689"/>
            <a:ext cx="7066799" cy="4695636"/>
          </a:xfrm>
        </p:spPr>
      </p:pic>
      <p:sp>
        <p:nvSpPr>
          <p:cNvPr id="12" name="文字方塊 11">
            <a:extLst>
              <a:ext uri="{FF2B5EF4-FFF2-40B4-BE49-F238E27FC236}">
                <a16:creationId xmlns:a16="http://schemas.microsoft.com/office/drawing/2014/main" id="{76366F1A-DCAD-438D-90F6-81E96F92D4AE}"/>
              </a:ext>
            </a:extLst>
          </p:cNvPr>
          <p:cNvSpPr txBox="1"/>
          <p:nvPr/>
        </p:nvSpPr>
        <p:spPr>
          <a:xfrm>
            <a:off x="9123682" y="2854960"/>
            <a:ext cx="184731" cy="369332"/>
          </a:xfrm>
          <a:prstGeom prst="rect">
            <a:avLst/>
          </a:prstGeom>
          <a:noFill/>
        </p:spPr>
        <p:txBody>
          <a:bodyPr wrap="none" rtlCol="0">
            <a:spAutoFit/>
          </a:bodyPr>
          <a:lstStyle/>
          <a:p>
            <a:endParaRPr lang="zh-TW" altLang="en-US" dirty="0"/>
          </a:p>
        </p:txBody>
      </p:sp>
      <p:sp>
        <p:nvSpPr>
          <p:cNvPr id="30" name="矩形 29">
            <a:extLst>
              <a:ext uri="{FF2B5EF4-FFF2-40B4-BE49-F238E27FC236}">
                <a16:creationId xmlns:a16="http://schemas.microsoft.com/office/drawing/2014/main" id="{E058586B-491A-4BC6-A582-F9B2DFC4AF00}"/>
              </a:ext>
            </a:extLst>
          </p:cNvPr>
          <p:cNvSpPr/>
          <p:nvPr/>
        </p:nvSpPr>
        <p:spPr>
          <a:xfrm>
            <a:off x="3342640" y="2580640"/>
            <a:ext cx="3302000" cy="2834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a:extLst>
              <a:ext uri="{FF2B5EF4-FFF2-40B4-BE49-F238E27FC236}">
                <a16:creationId xmlns:a16="http://schemas.microsoft.com/office/drawing/2014/main" id="{9E3BEE38-6F0E-4443-993A-525699D3EF44}"/>
              </a:ext>
            </a:extLst>
          </p:cNvPr>
          <p:cNvSpPr/>
          <p:nvPr/>
        </p:nvSpPr>
        <p:spPr>
          <a:xfrm>
            <a:off x="6736080" y="2580640"/>
            <a:ext cx="2773680" cy="2489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20C8054A-E0A9-4B29-850E-887B23CFA81E}"/>
              </a:ext>
            </a:extLst>
          </p:cNvPr>
          <p:cNvSpPr/>
          <p:nvPr/>
        </p:nvSpPr>
        <p:spPr>
          <a:xfrm>
            <a:off x="6096000" y="2580640"/>
            <a:ext cx="1107440" cy="36169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9137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0"/>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1"/>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503BF2-55B9-4B83-B48E-5349F798AEEC}"/>
              </a:ext>
            </a:extLst>
          </p:cNvPr>
          <p:cNvSpPr>
            <a:spLocks noGrp="1"/>
          </p:cNvSpPr>
          <p:nvPr>
            <p:ph type="title"/>
          </p:nvPr>
        </p:nvSpPr>
        <p:spPr/>
        <p:txBody>
          <a:bodyPr/>
          <a:lstStyle/>
          <a:p>
            <a:r>
              <a:rPr lang="zh-TW" altLang="en-US" dirty="0"/>
              <a:t>訓練和驗證損失的趨勢圖表</a:t>
            </a:r>
          </a:p>
        </p:txBody>
      </p:sp>
      <p:pic>
        <p:nvPicPr>
          <p:cNvPr id="7" name="內容版面配置區 6">
            <a:extLst>
              <a:ext uri="{FF2B5EF4-FFF2-40B4-BE49-F238E27FC236}">
                <a16:creationId xmlns:a16="http://schemas.microsoft.com/office/drawing/2014/main" id="{265C1F04-A297-4C41-9DE4-CA4B81863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4427" y="1859675"/>
            <a:ext cx="6483147" cy="4633200"/>
          </a:xfrm>
        </p:spPr>
      </p:pic>
    </p:spTree>
    <p:extLst>
      <p:ext uri="{BB962C8B-B14F-4D97-AF65-F5344CB8AC3E}">
        <p14:creationId xmlns:p14="http://schemas.microsoft.com/office/powerpoint/2010/main" val="798046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503BF2-55B9-4B83-B48E-5349F798AEEC}"/>
              </a:ext>
            </a:extLst>
          </p:cNvPr>
          <p:cNvSpPr>
            <a:spLocks noGrp="1"/>
          </p:cNvSpPr>
          <p:nvPr>
            <p:ph type="title"/>
          </p:nvPr>
        </p:nvSpPr>
        <p:spPr/>
        <p:txBody>
          <a:bodyPr/>
          <a:lstStyle/>
          <a:p>
            <a:r>
              <a:rPr lang="zh-TW" altLang="en-US" dirty="0"/>
              <a:t>訓練和驗證準確度的趨勢圖表</a:t>
            </a:r>
          </a:p>
        </p:txBody>
      </p:sp>
      <p:pic>
        <p:nvPicPr>
          <p:cNvPr id="6" name="內容版面配置區 5">
            <a:extLst>
              <a:ext uri="{FF2B5EF4-FFF2-40B4-BE49-F238E27FC236}">
                <a16:creationId xmlns:a16="http://schemas.microsoft.com/office/drawing/2014/main" id="{632DD971-BC4F-4E9C-A6F3-4812F99784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430" y="1859675"/>
            <a:ext cx="6583143" cy="4633200"/>
          </a:xfrm>
        </p:spPr>
      </p:pic>
    </p:spTree>
    <p:extLst>
      <p:ext uri="{BB962C8B-B14F-4D97-AF65-F5344CB8AC3E}">
        <p14:creationId xmlns:p14="http://schemas.microsoft.com/office/powerpoint/2010/main" val="2829048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B53CB4-2AE9-4817-87F3-AE94A8065756}"/>
              </a:ext>
            </a:extLst>
          </p:cNvPr>
          <p:cNvSpPr>
            <a:spLocks noGrp="1"/>
          </p:cNvSpPr>
          <p:nvPr>
            <p:ph type="title"/>
          </p:nvPr>
        </p:nvSpPr>
        <p:spPr/>
        <p:txBody>
          <a:bodyPr/>
          <a:lstStyle/>
          <a:p>
            <a:r>
              <a:rPr lang="en-US" altLang="zh-TW" dirty="0"/>
              <a:t>14-5 </a:t>
            </a:r>
            <a:r>
              <a:rPr lang="zh-TW" altLang="en-US" dirty="0"/>
              <a:t>在正確的時間點停止模型訓練</a:t>
            </a:r>
          </a:p>
        </p:txBody>
      </p:sp>
      <p:sp>
        <p:nvSpPr>
          <p:cNvPr id="3" name="內容版面配置區 2">
            <a:extLst>
              <a:ext uri="{FF2B5EF4-FFF2-40B4-BE49-F238E27FC236}">
                <a16:creationId xmlns:a16="http://schemas.microsoft.com/office/drawing/2014/main" id="{726A67D6-134E-46A2-ACE5-ED4A465856B8}"/>
              </a:ext>
            </a:extLst>
          </p:cNvPr>
          <p:cNvSpPr>
            <a:spLocks noGrp="1"/>
          </p:cNvSpPr>
          <p:nvPr>
            <p:ph idx="1"/>
          </p:nvPr>
        </p:nvSpPr>
        <p:spPr/>
        <p:txBody>
          <a:bodyPr/>
          <a:lstStyle/>
          <a:p>
            <a:r>
              <a:rPr lang="zh-TW" altLang="en-US" dirty="0"/>
              <a:t>指定太多的訓練週期會造成過度擬合；太少可能會低度擬合，在</a:t>
            </a:r>
            <a:r>
              <a:rPr lang="en-US" altLang="zh-TW" dirty="0" err="1"/>
              <a:t>Keras</a:t>
            </a:r>
            <a:r>
              <a:rPr lang="zh-TW" altLang="en-US" dirty="0"/>
              <a:t> </a:t>
            </a:r>
            <a:r>
              <a:rPr lang="en-US" altLang="zh-TW" dirty="0"/>
              <a:t>API</a:t>
            </a:r>
            <a:r>
              <a:rPr lang="zh-TW" altLang="en-US" dirty="0"/>
              <a:t> 提供能夠提早停止模型訓練的</a:t>
            </a:r>
            <a:r>
              <a:rPr lang="en-US" altLang="zh-TW" dirty="0" err="1"/>
              <a:t>EarlyStopping</a:t>
            </a:r>
            <a:r>
              <a:rPr lang="zh-TW" altLang="en-US" dirty="0"/>
              <a:t>類別，可幫助我們在正確時間點來停止模型訓練。</a:t>
            </a:r>
          </a:p>
        </p:txBody>
      </p:sp>
    </p:spTree>
    <p:extLst>
      <p:ext uri="{BB962C8B-B14F-4D97-AF65-F5344CB8AC3E}">
        <p14:creationId xmlns:p14="http://schemas.microsoft.com/office/powerpoint/2010/main" val="2474949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7C1B47-61D1-45E1-A2B5-8E3C3F3A179C}"/>
              </a:ext>
            </a:extLst>
          </p:cNvPr>
          <p:cNvSpPr>
            <a:spLocks noGrp="1"/>
          </p:cNvSpPr>
          <p:nvPr>
            <p:ph type="title"/>
          </p:nvPr>
        </p:nvSpPr>
        <p:spPr/>
        <p:txBody>
          <a:bodyPr/>
          <a:lstStyle/>
          <a:p>
            <a:r>
              <a:rPr lang="zh-TW" altLang="en-US" dirty="0"/>
              <a:t>使用</a:t>
            </a:r>
            <a:r>
              <a:rPr lang="en-US" altLang="zh-TW" dirty="0" err="1"/>
              <a:t>Keras</a:t>
            </a:r>
            <a:r>
              <a:rPr lang="zh-TW" altLang="en-US" dirty="0"/>
              <a:t>的</a:t>
            </a:r>
            <a:r>
              <a:rPr lang="en-US" altLang="zh-TW" dirty="0"/>
              <a:t>Callback</a:t>
            </a:r>
            <a:r>
              <a:rPr lang="zh-TW" altLang="en-US" dirty="0"/>
              <a:t>抽象類別</a:t>
            </a:r>
          </a:p>
        </p:txBody>
      </p:sp>
      <p:sp>
        <p:nvSpPr>
          <p:cNvPr id="3" name="內容版面配置區 2">
            <a:extLst>
              <a:ext uri="{FF2B5EF4-FFF2-40B4-BE49-F238E27FC236}">
                <a16:creationId xmlns:a16="http://schemas.microsoft.com/office/drawing/2014/main" id="{ADF9453F-2498-43C9-B89B-4490A962F25F}"/>
              </a:ext>
            </a:extLst>
          </p:cNvPr>
          <p:cNvSpPr>
            <a:spLocks noGrp="1"/>
          </p:cNvSpPr>
          <p:nvPr>
            <p:ph idx="1"/>
          </p:nvPr>
        </p:nvSpPr>
        <p:spPr/>
        <p:txBody>
          <a:bodyPr/>
          <a:lstStyle/>
          <a:p>
            <a:r>
              <a:rPr lang="en-US" altLang="zh-TW" dirty="0" err="1"/>
              <a:t>Keras</a:t>
            </a:r>
            <a:r>
              <a:rPr lang="zh-TW" altLang="en-US" dirty="0"/>
              <a:t>的</a:t>
            </a:r>
            <a:r>
              <a:rPr lang="en-US" altLang="zh-TW" dirty="0"/>
              <a:t>Callback</a:t>
            </a:r>
            <a:r>
              <a:rPr lang="zh-TW" altLang="en-US" dirty="0"/>
              <a:t>抽象類別可以在</a:t>
            </a:r>
            <a:r>
              <a:rPr lang="en-US" altLang="zh-TW" dirty="0"/>
              <a:t>fit()</a:t>
            </a:r>
            <a:r>
              <a:rPr lang="zh-TW" altLang="en-US" dirty="0"/>
              <a:t>函式訓練模型時，與訓練過程進行溝通來監控模型訓練。</a:t>
            </a:r>
          </a:p>
        </p:txBody>
      </p:sp>
    </p:spTree>
    <p:extLst>
      <p:ext uri="{BB962C8B-B14F-4D97-AF65-F5344CB8AC3E}">
        <p14:creationId xmlns:p14="http://schemas.microsoft.com/office/powerpoint/2010/main" val="3743292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D89FA8-A5F5-46A2-8F67-4EA67FFE2DD2}"/>
              </a:ext>
            </a:extLst>
          </p:cNvPr>
          <p:cNvSpPr>
            <a:spLocks noGrp="1"/>
          </p:cNvSpPr>
          <p:nvPr>
            <p:ph type="title"/>
          </p:nvPr>
        </p:nvSpPr>
        <p:spPr/>
        <p:txBody>
          <a:bodyPr/>
          <a:lstStyle/>
          <a:p>
            <a:r>
              <a:rPr lang="zh-TW" altLang="en-US" dirty="0"/>
              <a:t>匯入</a:t>
            </a:r>
            <a:r>
              <a:rPr lang="en-US" altLang="zh-TW" dirty="0"/>
              <a:t>Callback</a:t>
            </a:r>
            <a:r>
              <a:rPr lang="zh-TW" altLang="en-US" dirty="0"/>
              <a:t>抽象類別</a:t>
            </a:r>
          </a:p>
        </p:txBody>
      </p:sp>
      <p:pic>
        <p:nvPicPr>
          <p:cNvPr id="5" name="內容版面配置區 4">
            <a:extLst>
              <a:ext uri="{FF2B5EF4-FFF2-40B4-BE49-F238E27FC236}">
                <a16:creationId xmlns:a16="http://schemas.microsoft.com/office/drawing/2014/main" id="{7D43F882-68D9-42FF-A97A-EA9245AB3F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6387" y="1865533"/>
            <a:ext cx="6379228" cy="4199988"/>
          </a:xfrm>
        </p:spPr>
      </p:pic>
    </p:spTree>
    <p:extLst>
      <p:ext uri="{BB962C8B-B14F-4D97-AF65-F5344CB8AC3E}">
        <p14:creationId xmlns:p14="http://schemas.microsoft.com/office/powerpoint/2010/main" val="2316816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E02494-53D2-422F-B2C3-64B2BED2E872}"/>
              </a:ext>
            </a:extLst>
          </p:cNvPr>
          <p:cNvSpPr>
            <a:spLocks noGrp="1"/>
          </p:cNvSpPr>
          <p:nvPr>
            <p:ph type="title"/>
          </p:nvPr>
        </p:nvSpPr>
        <p:spPr/>
        <p:txBody>
          <a:bodyPr/>
          <a:lstStyle/>
          <a:p>
            <a:r>
              <a:rPr lang="zh-TW" altLang="en-US" dirty="0"/>
              <a:t>建立</a:t>
            </a:r>
            <a:r>
              <a:rPr lang="en-US" altLang="zh-TW" dirty="0" err="1"/>
              <a:t>fitHistory</a:t>
            </a:r>
            <a:r>
              <a:rPr lang="zh-TW" altLang="en-US" dirty="0"/>
              <a:t>物件</a:t>
            </a:r>
            <a:r>
              <a:rPr lang="en-US" altLang="zh-TW" dirty="0"/>
              <a:t>history</a:t>
            </a:r>
            <a:endParaRPr lang="zh-TW" altLang="en-US" dirty="0"/>
          </a:p>
        </p:txBody>
      </p:sp>
      <p:pic>
        <p:nvPicPr>
          <p:cNvPr id="5" name="內容版面配置區 4">
            <a:extLst>
              <a:ext uri="{FF2B5EF4-FFF2-40B4-BE49-F238E27FC236}">
                <a16:creationId xmlns:a16="http://schemas.microsoft.com/office/drawing/2014/main" id="{0FC152C7-DC65-4611-BF4E-6F3C6ECEB63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70"/>
          <a:stretch/>
        </p:blipFill>
        <p:spPr>
          <a:xfrm>
            <a:off x="2736744" y="2719150"/>
            <a:ext cx="6718512" cy="1419701"/>
          </a:xfrm>
        </p:spPr>
      </p:pic>
    </p:spTree>
    <p:extLst>
      <p:ext uri="{BB962C8B-B14F-4D97-AF65-F5344CB8AC3E}">
        <p14:creationId xmlns:p14="http://schemas.microsoft.com/office/powerpoint/2010/main" val="2404712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DD611D-017A-4D7A-AA99-6CAD9B1822D1}"/>
              </a:ext>
            </a:extLst>
          </p:cNvPr>
          <p:cNvSpPr>
            <a:spLocks noGrp="1"/>
          </p:cNvSpPr>
          <p:nvPr>
            <p:ph type="title"/>
          </p:nvPr>
        </p:nvSpPr>
        <p:spPr>
          <a:xfrm>
            <a:off x="797560" y="436245"/>
            <a:ext cx="10515600" cy="1325563"/>
          </a:xfrm>
        </p:spPr>
        <p:txBody>
          <a:bodyPr/>
          <a:lstStyle/>
          <a:p>
            <a:r>
              <a:rPr lang="zh-TW" altLang="en-US" dirty="0"/>
              <a:t>顯示儲存的準確度和損失度</a:t>
            </a:r>
          </a:p>
        </p:txBody>
      </p:sp>
      <p:pic>
        <p:nvPicPr>
          <p:cNvPr id="5" name="內容版面配置區 4">
            <a:extLst>
              <a:ext uri="{FF2B5EF4-FFF2-40B4-BE49-F238E27FC236}">
                <a16:creationId xmlns:a16="http://schemas.microsoft.com/office/drawing/2014/main" id="{3121B6EB-9839-4578-A1EA-72351F24A1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9578" y="2039382"/>
            <a:ext cx="4992847" cy="1470761"/>
          </a:xfrm>
        </p:spPr>
      </p:pic>
      <p:pic>
        <p:nvPicPr>
          <p:cNvPr id="7" name="圖片 6">
            <a:extLst>
              <a:ext uri="{FF2B5EF4-FFF2-40B4-BE49-F238E27FC236}">
                <a16:creationId xmlns:a16="http://schemas.microsoft.com/office/drawing/2014/main" id="{2C53289A-B9D3-4BB0-A447-E950FC86E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53" y="5816371"/>
            <a:ext cx="11506959" cy="464259"/>
          </a:xfrm>
          <a:prstGeom prst="rect">
            <a:avLst/>
          </a:prstGeom>
        </p:spPr>
      </p:pic>
      <p:pic>
        <p:nvPicPr>
          <p:cNvPr id="9" name="圖片 8">
            <a:extLst>
              <a:ext uri="{FF2B5EF4-FFF2-40B4-BE49-F238E27FC236}">
                <a16:creationId xmlns:a16="http://schemas.microsoft.com/office/drawing/2014/main" id="{20EC89C0-5B0B-48DF-84C7-BABED66DB5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53" y="4033100"/>
            <a:ext cx="10312483" cy="506373"/>
          </a:xfrm>
          <a:prstGeom prst="rect">
            <a:avLst/>
          </a:prstGeom>
        </p:spPr>
      </p:pic>
      <p:pic>
        <p:nvPicPr>
          <p:cNvPr id="11" name="圖片 10">
            <a:extLst>
              <a:ext uri="{FF2B5EF4-FFF2-40B4-BE49-F238E27FC236}">
                <a16:creationId xmlns:a16="http://schemas.microsoft.com/office/drawing/2014/main" id="{62C4FD91-B074-4FD2-BAE5-C8C38EBB66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09" y="4589943"/>
            <a:ext cx="12163291" cy="506373"/>
          </a:xfrm>
          <a:prstGeom prst="rect">
            <a:avLst/>
          </a:prstGeom>
        </p:spPr>
      </p:pic>
      <p:pic>
        <p:nvPicPr>
          <p:cNvPr id="13" name="圖片 12">
            <a:extLst>
              <a:ext uri="{FF2B5EF4-FFF2-40B4-BE49-F238E27FC236}">
                <a16:creationId xmlns:a16="http://schemas.microsoft.com/office/drawing/2014/main" id="{56DCF886-D1C1-4FDC-907B-0BFC63144309}"/>
              </a:ext>
            </a:extLst>
          </p:cNvPr>
          <p:cNvPicPr>
            <a:picLocks noChangeAspect="1"/>
          </p:cNvPicPr>
          <p:nvPr/>
        </p:nvPicPr>
        <p:blipFill rotWithShape="1">
          <a:blip r:embed="rId7">
            <a:extLst>
              <a:ext uri="{28A0092B-C50C-407E-A947-70E740481C1C}">
                <a14:useLocalDpi xmlns:a14="http://schemas.microsoft.com/office/drawing/2010/main" val="0"/>
              </a:ext>
            </a:extLst>
          </a:blip>
          <a:srcRect t="14035" b="1"/>
          <a:stretch/>
        </p:blipFill>
        <p:spPr>
          <a:xfrm>
            <a:off x="42052" y="5112516"/>
            <a:ext cx="10365147" cy="506373"/>
          </a:xfrm>
          <a:prstGeom prst="rect">
            <a:avLst/>
          </a:prstGeom>
        </p:spPr>
      </p:pic>
      <p:sp>
        <p:nvSpPr>
          <p:cNvPr id="14" name="文字方塊 13">
            <a:extLst>
              <a:ext uri="{FF2B5EF4-FFF2-40B4-BE49-F238E27FC236}">
                <a16:creationId xmlns:a16="http://schemas.microsoft.com/office/drawing/2014/main" id="{6AF07A10-560A-4E8E-8A07-1C8BC76BAFA1}"/>
              </a:ext>
            </a:extLst>
          </p:cNvPr>
          <p:cNvSpPr txBox="1"/>
          <p:nvPr/>
        </p:nvSpPr>
        <p:spPr>
          <a:xfrm>
            <a:off x="48857" y="4367236"/>
            <a:ext cx="459139" cy="369332"/>
          </a:xfrm>
          <a:prstGeom prst="rect">
            <a:avLst/>
          </a:prstGeom>
          <a:noFill/>
        </p:spPr>
        <p:txBody>
          <a:bodyPr wrap="square" rtlCol="0">
            <a:spAutoFit/>
          </a:bodyPr>
          <a:lstStyle/>
          <a:p>
            <a:pPr algn="ct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
        <p:nvSpPr>
          <p:cNvPr id="15" name="文字方塊 14">
            <a:extLst>
              <a:ext uri="{FF2B5EF4-FFF2-40B4-BE49-F238E27FC236}">
                <a16:creationId xmlns:a16="http://schemas.microsoft.com/office/drawing/2014/main" id="{54785949-E243-46F0-ADD6-E9AC9AD3CDF2}"/>
              </a:ext>
            </a:extLst>
          </p:cNvPr>
          <p:cNvSpPr txBox="1"/>
          <p:nvPr/>
        </p:nvSpPr>
        <p:spPr>
          <a:xfrm>
            <a:off x="89497" y="5500441"/>
            <a:ext cx="377859" cy="369332"/>
          </a:xfrm>
          <a:prstGeom prst="rect">
            <a:avLst/>
          </a:prstGeom>
          <a:noFill/>
        </p:spPr>
        <p:txBody>
          <a:bodyPr wrap="square" rtlCol="0">
            <a:spAutoFit/>
          </a:bodyPr>
          <a:lstStyle/>
          <a:p>
            <a:pPr algn="ct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730858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DA65ED-866E-47C7-ABFC-66C260D47053}"/>
              </a:ext>
            </a:extLst>
          </p:cNvPr>
          <p:cNvSpPr>
            <a:spLocks noGrp="1"/>
          </p:cNvSpPr>
          <p:nvPr>
            <p:ph type="title"/>
          </p:nvPr>
        </p:nvSpPr>
        <p:spPr/>
        <p:txBody>
          <a:bodyPr/>
          <a:lstStyle/>
          <a:p>
            <a:r>
              <a:rPr lang="zh-TW" altLang="en-US" dirty="0"/>
              <a:t>提早停止模型訓練</a:t>
            </a:r>
          </a:p>
        </p:txBody>
      </p:sp>
      <p:sp>
        <p:nvSpPr>
          <p:cNvPr id="3" name="內容版面配置區 2">
            <a:extLst>
              <a:ext uri="{FF2B5EF4-FFF2-40B4-BE49-F238E27FC236}">
                <a16:creationId xmlns:a16="http://schemas.microsoft.com/office/drawing/2014/main" id="{F0836CAE-7DBE-4970-9954-0553AC0D08C5}"/>
              </a:ext>
            </a:extLst>
          </p:cNvPr>
          <p:cNvSpPr>
            <a:spLocks noGrp="1"/>
          </p:cNvSpPr>
          <p:nvPr>
            <p:ph idx="1"/>
          </p:nvPr>
        </p:nvSpPr>
        <p:spPr/>
        <p:txBody>
          <a:bodyPr/>
          <a:lstStyle/>
          <a:p>
            <a:r>
              <a:rPr lang="zh-TW" altLang="en-US" dirty="0"/>
              <a:t>使用</a:t>
            </a:r>
            <a:r>
              <a:rPr lang="en-US" altLang="zh-TW" dirty="0" err="1"/>
              <a:t>EarlyStopping</a:t>
            </a:r>
            <a:r>
              <a:rPr lang="zh-TW" altLang="en-US" dirty="0"/>
              <a:t>類別來提早停止模型訓練，是一種</a:t>
            </a:r>
            <a:r>
              <a:rPr lang="en-US" altLang="zh-TW" dirty="0" err="1"/>
              <a:t>Keras</a:t>
            </a:r>
            <a:r>
              <a:rPr lang="zh-TW" altLang="en-US" dirty="0"/>
              <a:t>內建的</a:t>
            </a:r>
            <a:r>
              <a:rPr lang="en-US" altLang="zh-TW" dirty="0"/>
              <a:t>Callback</a:t>
            </a:r>
            <a:r>
              <a:rPr lang="zh-TW" altLang="en-US" dirty="0"/>
              <a:t>類別。</a:t>
            </a:r>
          </a:p>
        </p:txBody>
      </p:sp>
    </p:spTree>
    <p:extLst>
      <p:ext uri="{BB962C8B-B14F-4D97-AF65-F5344CB8AC3E}">
        <p14:creationId xmlns:p14="http://schemas.microsoft.com/office/powerpoint/2010/main" val="674361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3D2AE0-8DAF-4035-9C49-BA70840DB038}"/>
              </a:ext>
            </a:extLst>
          </p:cNvPr>
          <p:cNvSpPr>
            <a:spLocks noGrp="1"/>
          </p:cNvSpPr>
          <p:nvPr>
            <p:ph type="title"/>
          </p:nvPr>
        </p:nvSpPr>
        <p:spPr/>
        <p:txBody>
          <a:bodyPr>
            <a:normAutofit/>
          </a:bodyPr>
          <a:lstStyle/>
          <a:p>
            <a:r>
              <a:rPr lang="zh-TW" altLang="en-US" sz="3800" dirty="0"/>
              <a:t>匯入</a:t>
            </a:r>
            <a:r>
              <a:rPr lang="en-US" altLang="zh-TW" sz="3800" dirty="0" err="1"/>
              <a:t>EarlyStopping</a:t>
            </a:r>
            <a:r>
              <a:rPr lang="zh-TW" altLang="en-US" sz="3800" dirty="0"/>
              <a:t>類別和建立</a:t>
            </a:r>
            <a:r>
              <a:rPr lang="en-US" altLang="zh-TW" sz="3800" dirty="0" err="1"/>
              <a:t>EarlyStopping</a:t>
            </a:r>
            <a:r>
              <a:rPr lang="zh-TW" altLang="en-US" sz="3800" dirty="0"/>
              <a:t>物件</a:t>
            </a:r>
          </a:p>
        </p:txBody>
      </p:sp>
      <p:pic>
        <p:nvPicPr>
          <p:cNvPr id="5" name="內容版面配置區 4">
            <a:extLst>
              <a:ext uri="{FF2B5EF4-FFF2-40B4-BE49-F238E27FC236}">
                <a16:creationId xmlns:a16="http://schemas.microsoft.com/office/drawing/2014/main" id="{3230F7BC-FD01-4FB1-908B-6D6AAB2966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8487" y="2491896"/>
            <a:ext cx="6995027" cy="1905363"/>
          </a:xfrm>
        </p:spPr>
      </p:pic>
      <p:sp>
        <p:nvSpPr>
          <p:cNvPr id="6" name="文字方塊 5">
            <a:extLst>
              <a:ext uri="{FF2B5EF4-FFF2-40B4-BE49-F238E27FC236}">
                <a16:creationId xmlns:a16="http://schemas.microsoft.com/office/drawing/2014/main" id="{C1961C38-3E54-421C-859C-236FD27A3661}"/>
              </a:ext>
            </a:extLst>
          </p:cNvPr>
          <p:cNvSpPr txBox="1"/>
          <p:nvPr/>
        </p:nvSpPr>
        <p:spPr>
          <a:xfrm>
            <a:off x="838201" y="5279072"/>
            <a:ext cx="10515599" cy="1015663"/>
          </a:xfrm>
          <a:prstGeom prst="rect">
            <a:avLst/>
          </a:prstGeom>
          <a:noFill/>
        </p:spPr>
        <p:txBody>
          <a:bodyPr wrap="square" rtlCol="0">
            <a:spAutoFit/>
          </a:bodyPr>
          <a:lstStyle/>
          <a:p>
            <a:r>
              <a:rPr lang="en-US" altLang="zh-TW" sz="2000" dirty="0">
                <a:latin typeface="Times New Roman" panose="02020603050405020304" pitchFamily="18" charset="0"/>
                <a:ea typeface="標楷體" panose="03000509000000000000" pitchFamily="65" charset="-120"/>
              </a:rPr>
              <a:t>monitor</a:t>
            </a:r>
            <a:r>
              <a:rPr lang="zh-TW" altLang="en-US" sz="2000" dirty="0">
                <a:latin typeface="Times New Roman" panose="02020603050405020304" pitchFamily="18" charset="0"/>
                <a:ea typeface="標楷體" panose="03000509000000000000" pitchFamily="65" charset="-120"/>
              </a:rPr>
              <a:t>參數：指定監測的停止訓練標準，如果監測的表現沒有改進就會停止訓練</a:t>
            </a:r>
            <a:endParaRPr lang="en-US" altLang="zh-TW" sz="2000" dirty="0">
              <a:latin typeface="Times New Roman" panose="02020603050405020304" pitchFamily="18" charset="0"/>
              <a:ea typeface="標楷體" panose="03000509000000000000" pitchFamily="65" charset="-120"/>
            </a:endParaRPr>
          </a:p>
          <a:p>
            <a:r>
              <a:rPr lang="en-US" altLang="zh-TW" sz="2000" dirty="0">
                <a:latin typeface="Times New Roman" panose="02020603050405020304" pitchFamily="18" charset="0"/>
                <a:ea typeface="標楷體" panose="03000509000000000000" pitchFamily="65" charset="-120"/>
              </a:rPr>
              <a:t>mode</a:t>
            </a:r>
            <a:r>
              <a:rPr lang="zh-TW" altLang="en-US" sz="2000" dirty="0">
                <a:latin typeface="Times New Roman" panose="02020603050405020304" pitchFamily="18" charset="0"/>
                <a:ea typeface="標楷體" panose="03000509000000000000" pitchFamily="65" charset="-120"/>
              </a:rPr>
              <a:t>參數：評估表現有改進的標準，值是</a:t>
            </a:r>
            <a:r>
              <a:rPr lang="en-US" altLang="zh-TW" sz="2000" dirty="0">
                <a:latin typeface="Times New Roman" panose="02020603050405020304" pitchFamily="18" charset="0"/>
                <a:ea typeface="標楷體" panose="03000509000000000000" pitchFamily="65" charset="-120"/>
              </a:rPr>
              <a:t>min</a:t>
            </a:r>
            <a:r>
              <a:rPr lang="zh-TW" altLang="en-US" sz="2000" dirty="0">
                <a:latin typeface="Times New Roman" panose="02020603050405020304" pitchFamily="18" charset="0"/>
                <a:ea typeface="標楷體" panose="03000509000000000000" pitchFamily="65" charset="-120"/>
              </a:rPr>
              <a:t>最小值或</a:t>
            </a:r>
            <a:r>
              <a:rPr lang="en-US" altLang="zh-TW" sz="2000" dirty="0">
                <a:latin typeface="Times New Roman" panose="02020603050405020304" pitchFamily="18" charset="0"/>
                <a:ea typeface="標楷體" panose="03000509000000000000" pitchFamily="65" charset="-120"/>
              </a:rPr>
              <a:t>max</a:t>
            </a:r>
            <a:r>
              <a:rPr lang="zh-TW" altLang="en-US" sz="2000" dirty="0">
                <a:latin typeface="Times New Roman" panose="02020603050405020304" pitchFamily="18" charset="0"/>
                <a:ea typeface="標楷體" panose="03000509000000000000" pitchFamily="65" charset="-120"/>
              </a:rPr>
              <a:t>最大值，預設值</a:t>
            </a:r>
            <a:r>
              <a:rPr lang="en-US" altLang="zh-TW" sz="2000" dirty="0">
                <a:latin typeface="Times New Roman" panose="02020603050405020304" pitchFamily="18" charset="0"/>
                <a:ea typeface="標楷體" panose="03000509000000000000" pitchFamily="65" charset="-120"/>
              </a:rPr>
              <a:t>auto</a:t>
            </a:r>
            <a:r>
              <a:rPr lang="zh-TW" altLang="en-US" sz="2000" dirty="0">
                <a:latin typeface="Times New Roman" panose="02020603050405020304" pitchFamily="18" charset="0"/>
                <a:ea typeface="標楷體" panose="03000509000000000000" pitchFamily="65" charset="-120"/>
              </a:rPr>
              <a:t>可以自動判斷</a:t>
            </a:r>
            <a:endParaRPr lang="en-US" altLang="zh-TW" sz="2000" dirty="0">
              <a:latin typeface="Times New Roman" panose="02020603050405020304" pitchFamily="18" charset="0"/>
              <a:ea typeface="標楷體" panose="03000509000000000000" pitchFamily="65" charset="-120"/>
            </a:endParaRPr>
          </a:p>
          <a:p>
            <a:r>
              <a:rPr lang="en-US" altLang="zh-TW" sz="2000" dirty="0">
                <a:latin typeface="Times New Roman" panose="02020603050405020304" pitchFamily="18" charset="0"/>
                <a:ea typeface="標楷體" panose="03000509000000000000" pitchFamily="65" charset="-120"/>
              </a:rPr>
              <a:t>verbose</a:t>
            </a:r>
            <a:r>
              <a:rPr lang="zh-TW" altLang="en-US" sz="2000" dirty="0">
                <a:latin typeface="Times New Roman" panose="02020603050405020304" pitchFamily="18" charset="0"/>
                <a:ea typeface="標楷體" panose="03000509000000000000" pitchFamily="65" charset="-120"/>
              </a:rPr>
              <a:t> 參數：值</a:t>
            </a:r>
            <a:r>
              <a:rPr lang="en-US" altLang="zh-TW" sz="2000" dirty="0">
                <a:latin typeface="Times New Roman" panose="02020603050405020304" pitchFamily="18" charset="0"/>
                <a:ea typeface="標楷體" panose="03000509000000000000" pitchFamily="65" charset="-120"/>
              </a:rPr>
              <a:t>1</a:t>
            </a:r>
            <a:r>
              <a:rPr lang="zh-TW" altLang="en-US" sz="2000" dirty="0">
                <a:latin typeface="Times New Roman" panose="02020603050405020304" pitchFamily="18" charset="0"/>
                <a:ea typeface="標楷體" panose="03000509000000000000" pitchFamily="65" charset="-120"/>
              </a:rPr>
              <a:t>可以自動判斷</a:t>
            </a:r>
            <a:endParaRPr lang="en-US" altLang="zh-TW" sz="20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543114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B3DA23-40FC-404C-BD47-23672718273B}"/>
              </a:ext>
            </a:extLst>
          </p:cNvPr>
          <p:cNvSpPr>
            <a:spLocks noGrp="1"/>
          </p:cNvSpPr>
          <p:nvPr>
            <p:ph type="title"/>
          </p:nvPr>
        </p:nvSpPr>
        <p:spPr/>
        <p:txBody>
          <a:bodyPr>
            <a:normAutofit/>
          </a:bodyPr>
          <a:lstStyle/>
          <a:p>
            <a:r>
              <a:rPr lang="zh-TW" altLang="en-US" sz="3300" dirty="0"/>
              <a:t>在</a:t>
            </a:r>
            <a:r>
              <a:rPr lang="en-US" altLang="zh-TW" sz="3300" dirty="0"/>
              <a:t>fit()</a:t>
            </a:r>
            <a:r>
              <a:rPr lang="zh-TW" altLang="en-US" sz="3300" dirty="0"/>
              <a:t>函式的</a:t>
            </a:r>
            <a:r>
              <a:rPr lang="en-US" altLang="zh-TW" sz="3300" dirty="0"/>
              <a:t>Callbacks</a:t>
            </a:r>
            <a:r>
              <a:rPr lang="zh-TW" altLang="en-US" sz="3300" dirty="0"/>
              <a:t>參數清單指定</a:t>
            </a:r>
            <a:r>
              <a:rPr lang="en-US" altLang="zh-TW" sz="3300" dirty="0" err="1"/>
              <a:t>EarlyStopping</a:t>
            </a:r>
            <a:r>
              <a:rPr lang="zh-TW" altLang="en-US" sz="3300" dirty="0"/>
              <a:t>物件</a:t>
            </a:r>
            <a:r>
              <a:rPr lang="en-US" altLang="zh-TW" sz="3300" dirty="0"/>
              <a:t>es</a:t>
            </a:r>
            <a:endParaRPr lang="zh-TW" altLang="en-US" sz="3300" dirty="0"/>
          </a:p>
        </p:txBody>
      </p:sp>
      <p:pic>
        <p:nvPicPr>
          <p:cNvPr id="5" name="內容版面配置區 4">
            <a:extLst>
              <a:ext uri="{FF2B5EF4-FFF2-40B4-BE49-F238E27FC236}">
                <a16:creationId xmlns:a16="http://schemas.microsoft.com/office/drawing/2014/main" id="{435ABF99-4B22-46AF-80F2-C0B045C1C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019" y="3071777"/>
            <a:ext cx="8033963" cy="1104193"/>
          </a:xfrm>
        </p:spPr>
      </p:pic>
    </p:spTree>
    <p:extLst>
      <p:ext uri="{BB962C8B-B14F-4D97-AF65-F5344CB8AC3E}">
        <p14:creationId xmlns:p14="http://schemas.microsoft.com/office/powerpoint/2010/main" val="45764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ED42E4-8E8B-4BD4-B214-9A3D11B233B2}"/>
              </a:ext>
            </a:extLst>
          </p:cNvPr>
          <p:cNvSpPr>
            <a:spLocks noGrp="1"/>
          </p:cNvSpPr>
          <p:nvPr>
            <p:ph type="title"/>
          </p:nvPr>
        </p:nvSpPr>
        <p:spPr/>
        <p:txBody>
          <a:bodyPr/>
          <a:lstStyle/>
          <a:p>
            <a:r>
              <a:rPr lang="en-US" altLang="zh-TW" dirty="0"/>
              <a:t>14-2 </a:t>
            </a:r>
            <a:r>
              <a:rPr lang="zh-TW" altLang="en-US" dirty="0"/>
              <a:t>避免低度擬合與過度擬合</a:t>
            </a:r>
          </a:p>
        </p:txBody>
      </p:sp>
      <p:sp>
        <p:nvSpPr>
          <p:cNvPr id="3" name="內容版面配置區 2">
            <a:extLst>
              <a:ext uri="{FF2B5EF4-FFF2-40B4-BE49-F238E27FC236}">
                <a16:creationId xmlns:a16="http://schemas.microsoft.com/office/drawing/2014/main" id="{249CD8F4-7C46-44F9-82C9-747B5EAFDFBB}"/>
              </a:ext>
            </a:extLst>
          </p:cNvPr>
          <p:cNvSpPr>
            <a:spLocks noGrp="1"/>
          </p:cNvSpPr>
          <p:nvPr>
            <p:ph idx="1"/>
          </p:nvPr>
        </p:nvSpPr>
        <p:spPr/>
        <p:txBody>
          <a:bodyPr/>
          <a:lstStyle/>
          <a:p>
            <a:r>
              <a:rPr lang="zh-TW" altLang="en-US" dirty="0"/>
              <a:t>增加訓練資料集的資料量</a:t>
            </a:r>
            <a:endParaRPr lang="en-US" altLang="zh-TW" dirty="0"/>
          </a:p>
          <a:p>
            <a:r>
              <a:rPr lang="zh-TW" altLang="en-US" dirty="0"/>
              <a:t>使用資料增強技術</a:t>
            </a:r>
            <a:endParaRPr lang="en-US" altLang="zh-TW" dirty="0"/>
          </a:p>
          <a:p>
            <a:r>
              <a:rPr lang="zh-TW" altLang="en-US" dirty="0"/>
              <a:t>減少模型的複雜度</a:t>
            </a:r>
            <a:endParaRPr lang="en-US" altLang="zh-TW" dirty="0"/>
          </a:p>
          <a:p>
            <a:r>
              <a:rPr lang="zh-TW" altLang="en-US" dirty="0"/>
              <a:t>使用</a:t>
            </a:r>
            <a:r>
              <a:rPr lang="en-US" altLang="zh-TW" dirty="0"/>
              <a:t>Dropout</a:t>
            </a:r>
            <a:r>
              <a:rPr lang="zh-TW" altLang="en-US" dirty="0"/>
              <a:t>層</a:t>
            </a:r>
            <a:endParaRPr lang="en-US" altLang="zh-TW" dirty="0"/>
          </a:p>
          <a:p>
            <a:r>
              <a:rPr lang="zh-TW" altLang="en-US" dirty="0"/>
              <a:t>提早停止訓練週期</a:t>
            </a:r>
            <a:endParaRPr lang="en-US" altLang="zh-TW" dirty="0"/>
          </a:p>
          <a:p>
            <a:r>
              <a:rPr lang="en-US" altLang="zh-TW" dirty="0"/>
              <a:t>L1</a:t>
            </a:r>
            <a:r>
              <a:rPr lang="zh-TW" altLang="en-US" dirty="0"/>
              <a:t>和</a:t>
            </a:r>
            <a:r>
              <a:rPr lang="en-US" altLang="zh-TW" dirty="0"/>
              <a:t>L2</a:t>
            </a:r>
            <a:r>
              <a:rPr lang="zh-TW" altLang="en-US" dirty="0"/>
              <a:t>常規化</a:t>
            </a:r>
            <a:endParaRPr lang="en-US" altLang="zh-TW" dirty="0"/>
          </a:p>
        </p:txBody>
      </p:sp>
    </p:spTree>
    <p:extLst>
      <p:ext uri="{BB962C8B-B14F-4D97-AF65-F5344CB8AC3E}">
        <p14:creationId xmlns:p14="http://schemas.microsoft.com/office/powerpoint/2010/main" val="3357800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2E82CC-82B8-45BB-9F6C-F197F6AB6232}"/>
              </a:ext>
            </a:extLst>
          </p:cNvPr>
          <p:cNvSpPr>
            <a:spLocks noGrp="1"/>
          </p:cNvSpPr>
          <p:nvPr>
            <p:ph type="title"/>
          </p:nvPr>
        </p:nvSpPr>
        <p:spPr/>
        <p:txBody>
          <a:bodyPr/>
          <a:lstStyle/>
          <a:p>
            <a:r>
              <a:rPr lang="zh-TW" altLang="en-US" dirty="0"/>
              <a:t>執行結果</a:t>
            </a:r>
          </a:p>
        </p:txBody>
      </p:sp>
      <p:pic>
        <p:nvPicPr>
          <p:cNvPr id="5" name="內容版面配置區 4">
            <a:extLst>
              <a:ext uri="{FF2B5EF4-FFF2-40B4-BE49-F238E27FC236}">
                <a16:creationId xmlns:a16="http://schemas.microsoft.com/office/drawing/2014/main" id="{BB00A72F-156E-49C7-91D2-AA833CF4D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6272" y="3085822"/>
            <a:ext cx="5059456" cy="686359"/>
          </a:xfrm>
        </p:spPr>
      </p:pic>
    </p:spTree>
    <p:extLst>
      <p:ext uri="{BB962C8B-B14F-4D97-AF65-F5344CB8AC3E}">
        <p14:creationId xmlns:p14="http://schemas.microsoft.com/office/powerpoint/2010/main" val="692133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4649B1-7398-4DBE-BCA1-7D489E1884CA}"/>
              </a:ext>
            </a:extLst>
          </p:cNvPr>
          <p:cNvSpPr>
            <a:spLocks noGrp="1"/>
          </p:cNvSpPr>
          <p:nvPr>
            <p:ph type="title"/>
          </p:nvPr>
        </p:nvSpPr>
        <p:spPr/>
        <p:txBody>
          <a:bodyPr/>
          <a:lstStyle/>
          <a:p>
            <a:r>
              <a:rPr lang="zh-TW" altLang="en-US" dirty="0"/>
              <a:t>延遲提早停止模型</a:t>
            </a:r>
          </a:p>
        </p:txBody>
      </p:sp>
      <p:sp>
        <p:nvSpPr>
          <p:cNvPr id="3" name="內容版面配置區 2">
            <a:extLst>
              <a:ext uri="{FF2B5EF4-FFF2-40B4-BE49-F238E27FC236}">
                <a16:creationId xmlns:a16="http://schemas.microsoft.com/office/drawing/2014/main" id="{42BB58BB-D676-4160-B5C6-455951A94960}"/>
              </a:ext>
            </a:extLst>
          </p:cNvPr>
          <p:cNvSpPr>
            <a:spLocks noGrp="1"/>
          </p:cNvSpPr>
          <p:nvPr>
            <p:ph idx="1"/>
          </p:nvPr>
        </p:nvSpPr>
        <p:spPr/>
        <p:txBody>
          <a:bodyPr/>
          <a:lstStyle/>
          <a:p>
            <a:r>
              <a:rPr lang="zh-TW" altLang="en-US" dirty="0"/>
              <a:t>使用</a:t>
            </a:r>
            <a:r>
              <a:rPr lang="en-US" altLang="zh-TW" dirty="0"/>
              <a:t>patience</a:t>
            </a:r>
            <a:r>
              <a:rPr lang="zh-TW" altLang="en-US" dirty="0"/>
              <a:t>參數指定延遲停止模型訓練的訓練週期數。</a:t>
            </a:r>
          </a:p>
        </p:txBody>
      </p:sp>
    </p:spTree>
    <p:extLst>
      <p:ext uri="{BB962C8B-B14F-4D97-AF65-F5344CB8AC3E}">
        <p14:creationId xmlns:p14="http://schemas.microsoft.com/office/powerpoint/2010/main" val="1018245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D18C8F-5CA8-417F-87B2-7FD519499263}"/>
              </a:ext>
            </a:extLst>
          </p:cNvPr>
          <p:cNvSpPr>
            <a:spLocks noGrp="1"/>
          </p:cNvSpPr>
          <p:nvPr>
            <p:ph type="title"/>
          </p:nvPr>
        </p:nvSpPr>
        <p:spPr/>
        <p:txBody>
          <a:bodyPr/>
          <a:lstStyle/>
          <a:p>
            <a:r>
              <a:rPr lang="zh-TW" altLang="en-US" dirty="0"/>
              <a:t>指定延遲提早停止模型訓練的訓練週期數</a:t>
            </a:r>
          </a:p>
        </p:txBody>
      </p:sp>
      <p:pic>
        <p:nvPicPr>
          <p:cNvPr id="5" name="內容版面配置區 4">
            <a:extLst>
              <a:ext uri="{FF2B5EF4-FFF2-40B4-BE49-F238E27FC236}">
                <a16:creationId xmlns:a16="http://schemas.microsoft.com/office/drawing/2014/main" id="{CAE8AD86-EDDF-4C3E-89B5-1E5DD0D992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751" y="2819717"/>
            <a:ext cx="7766499" cy="1223987"/>
          </a:xfrm>
        </p:spPr>
      </p:pic>
    </p:spTree>
    <p:extLst>
      <p:ext uri="{BB962C8B-B14F-4D97-AF65-F5344CB8AC3E}">
        <p14:creationId xmlns:p14="http://schemas.microsoft.com/office/powerpoint/2010/main" val="37961485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58578-3D7F-4469-8B17-CA8E42F48C76}"/>
              </a:ext>
            </a:extLst>
          </p:cNvPr>
          <p:cNvSpPr>
            <a:spLocks noGrp="1"/>
          </p:cNvSpPr>
          <p:nvPr>
            <p:ph type="title"/>
          </p:nvPr>
        </p:nvSpPr>
        <p:spPr/>
        <p:txBody>
          <a:bodyPr/>
          <a:lstStyle/>
          <a:p>
            <a:r>
              <a:rPr lang="zh-TW" altLang="en-US" dirty="0"/>
              <a:t>執行結果</a:t>
            </a:r>
          </a:p>
        </p:txBody>
      </p:sp>
      <p:pic>
        <p:nvPicPr>
          <p:cNvPr id="5" name="內容版面配置區 4">
            <a:extLst>
              <a:ext uri="{FF2B5EF4-FFF2-40B4-BE49-F238E27FC236}">
                <a16:creationId xmlns:a16="http://schemas.microsoft.com/office/drawing/2014/main" id="{F2C4C747-95E6-43F2-9425-EA6E78D1E3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52978" y="3120587"/>
            <a:ext cx="4686047" cy="616827"/>
          </a:xfrm>
        </p:spPr>
      </p:pic>
    </p:spTree>
    <p:extLst>
      <p:ext uri="{BB962C8B-B14F-4D97-AF65-F5344CB8AC3E}">
        <p14:creationId xmlns:p14="http://schemas.microsoft.com/office/powerpoint/2010/main" val="10752080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D18C8F-5CA8-417F-87B2-7FD519499263}"/>
              </a:ext>
            </a:extLst>
          </p:cNvPr>
          <p:cNvSpPr>
            <a:spLocks noGrp="1"/>
          </p:cNvSpPr>
          <p:nvPr>
            <p:ph type="title"/>
          </p:nvPr>
        </p:nvSpPr>
        <p:spPr/>
        <p:txBody>
          <a:bodyPr/>
          <a:lstStyle/>
          <a:p>
            <a:r>
              <a:rPr lang="zh-TW" altLang="en-US" dirty="0"/>
              <a:t>使用準確度的表現來提早停止模型訓練</a:t>
            </a:r>
          </a:p>
        </p:txBody>
      </p:sp>
      <p:pic>
        <p:nvPicPr>
          <p:cNvPr id="7" name="內容版面配置區 6">
            <a:extLst>
              <a:ext uri="{FF2B5EF4-FFF2-40B4-BE49-F238E27FC236}">
                <a16:creationId xmlns:a16="http://schemas.microsoft.com/office/drawing/2014/main" id="{08B96F5D-FC6A-4448-89AF-94B55B8DC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374" y="2869919"/>
            <a:ext cx="7773255" cy="1118163"/>
          </a:xfrm>
        </p:spPr>
      </p:pic>
    </p:spTree>
    <p:extLst>
      <p:ext uri="{BB962C8B-B14F-4D97-AF65-F5344CB8AC3E}">
        <p14:creationId xmlns:p14="http://schemas.microsoft.com/office/powerpoint/2010/main" val="7465335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58578-3D7F-4469-8B17-CA8E42F48C76}"/>
              </a:ext>
            </a:extLst>
          </p:cNvPr>
          <p:cNvSpPr>
            <a:spLocks noGrp="1"/>
          </p:cNvSpPr>
          <p:nvPr>
            <p:ph type="title"/>
          </p:nvPr>
        </p:nvSpPr>
        <p:spPr/>
        <p:txBody>
          <a:bodyPr/>
          <a:lstStyle/>
          <a:p>
            <a:r>
              <a:rPr lang="zh-TW" altLang="en-US" dirty="0"/>
              <a:t>執行結果</a:t>
            </a:r>
          </a:p>
        </p:txBody>
      </p:sp>
      <p:pic>
        <p:nvPicPr>
          <p:cNvPr id="7" name="內容版面配置區 6">
            <a:extLst>
              <a:ext uri="{FF2B5EF4-FFF2-40B4-BE49-F238E27FC236}">
                <a16:creationId xmlns:a16="http://schemas.microsoft.com/office/drawing/2014/main" id="{9AE85CDA-4628-4471-97EE-CD2F73864E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5223" y="3158370"/>
            <a:ext cx="4961555" cy="541261"/>
          </a:xfrm>
        </p:spPr>
      </p:pic>
    </p:spTree>
    <p:extLst>
      <p:ext uri="{BB962C8B-B14F-4D97-AF65-F5344CB8AC3E}">
        <p14:creationId xmlns:p14="http://schemas.microsoft.com/office/powerpoint/2010/main" val="1170885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A1067D-0E12-49F3-B511-E919110A8FD6}"/>
              </a:ext>
            </a:extLst>
          </p:cNvPr>
          <p:cNvSpPr>
            <a:spLocks noGrp="1"/>
          </p:cNvSpPr>
          <p:nvPr>
            <p:ph type="title"/>
          </p:nvPr>
        </p:nvSpPr>
        <p:spPr/>
        <p:txBody>
          <a:bodyPr/>
          <a:lstStyle/>
          <a:p>
            <a:r>
              <a:rPr lang="en-US" altLang="zh-TW" dirty="0"/>
              <a:t>14-6</a:t>
            </a:r>
            <a:r>
              <a:rPr lang="zh-TW" altLang="en-US" dirty="0"/>
              <a:t> 在模型訓練時自動儲存最佳權重</a:t>
            </a:r>
          </a:p>
        </p:txBody>
      </p:sp>
      <p:sp>
        <p:nvSpPr>
          <p:cNvPr id="3" name="內容版面配置區 2">
            <a:extLst>
              <a:ext uri="{FF2B5EF4-FFF2-40B4-BE49-F238E27FC236}">
                <a16:creationId xmlns:a16="http://schemas.microsoft.com/office/drawing/2014/main" id="{02E5E2B7-18C3-4F35-9782-34A7EEB3A6E0}"/>
              </a:ext>
            </a:extLst>
          </p:cNvPr>
          <p:cNvSpPr>
            <a:spLocks noGrp="1"/>
          </p:cNvSpPr>
          <p:nvPr>
            <p:ph idx="1"/>
          </p:nvPr>
        </p:nvSpPr>
        <p:spPr/>
        <p:txBody>
          <a:bodyPr/>
          <a:lstStyle/>
          <a:p>
            <a:r>
              <a:rPr lang="zh-TW" altLang="en-US" dirty="0"/>
              <a:t>在</a:t>
            </a:r>
            <a:r>
              <a:rPr lang="en-US" altLang="zh-TW" dirty="0" err="1"/>
              <a:t>Keras</a:t>
            </a:r>
            <a:r>
              <a:rPr lang="zh-TW" altLang="en-US" dirty="0"/>
              <a:t>的</a:t>
            </a:r>
            <a:r>
              <a:rPr lang="en-US" altLang="zh-TW" dirty="0" err="1"/>
              <a:t>EarlyStopping</a:t>
            </a:r>
            <a:r>
              <a:rPr lang="zh-TW" altLang="en-US" dirty="0"/>
              <a:t>物件是當評估表現的條件成立時，自行停止模型訓練，但符合驗證資料集損失不再減少的條件的週期不見得就是模型的最佳權重。</a:t>
            </a:r>
            <a:endParaRPr lang="en-US" altLang="zh-TW" dirty="0"/>
          </a:p>
        </p:txBody>
      </p:sp>
    </p:spTree>
    <p:extLst>
      <p:ext uri="{BB962C8B-B14F-4D97-AF65-F5344CB8AC3E}">
        <p14:creationId xmlns:p14="http://schemas.microsoft.com/office/powerpoint/2010/main" val="1746659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41CD4-8F85-4969-9A89-B16C652DFA2C}"/>
              </a:ext>
            </a:extLst>
          </p:cNvPr>
          <p:cNvSpPr>
            <a:spLocks noGrp="1"/>
          </p:cNvSpPr>
          <p:nvPr>
            <p:ph type="title"/>
          </p:nvPr>
        </p:nvSpPr>
        <p:spPr/>
        <p:txBody>
          <a:bodyPr/>
          <a:lstStyle/>
          <a:p>
            <a:r>
              <a:rPr lang="zh-TW" altLang="en-US" dirty="0"/>
              <a:t>自動儲存最佳權重</a:t>
            </a:r>
          </a:p>
        </p:txBody>
      </p:sp>
      <p:sp>
        <p:nvSpPr>
          <p:cNvPr id="3" name="內容版面配置區 2">
            <a:extLst>
              <a:ext uri="{FF2B5EF4-FFF2-40B4-BE49-F238E27FC236}">
                <a16:creationId xmlns:a16="http://schemas.microsoft.com/office/drawing/2014/main" id="{B070342C-8F7D-4562-93F1-46461C004435}"/>
              </a:ext>
            </a:extLst>
          </p:cNvPr>
          <p:cNvSpPr>
            <a:spLocks noGrp="1"/>
          </p:cNvSpPr>
          <p:nvPr>
            <p:ph idx="1"/>
          </p:nvPr>
        </p:nvSpPr>
        <p:spPr/>
        <p:txBody>
          <a:bodyPr/>
          <a:lstStyle/>
          <a:p>
            <a:r>
              <a:rPr lang="zh-TW" altLang="en-US" dirty="0"/>
              <a:t>使用</a:t>
            </a:r>
            <a:r>
              <a:rPr lang="en-US" altLang="zh-TW" dirty="0" err="1"/>
              <a:t>Keras</a:t>
            </a:r>
            <a:r>
              <a:rPr lang="zh-TW" altLang="en-US" dirty="0"/>
              <a:t> </a:t>
            </a:r>
            <a:r>
              <a:rPr lang="en-US" altLang="zh-TW" dirty="0"/>
              <a:t>API</a:t>
            </a:r>
            <a:r>
              <a:rPr lang="zh-TW" altLang="en-US" dirty="0"/>
              <a:t> 的 </a:t>
            </a:r>
            <a:r>
              <a:rPr lang="en-US" altLang="zh-TW" dirty="0" err="1"/>
              <a:t>ModelCheckpoint</a:t>
            </a:r>
            <a:r>
              <a:rPr lang="zh-TW" altLang="en-US" dirty="0"/>
              <a:t> 類別來自動儲存最佳權重，這也是一種</a:t>
            </a:r>
            <a:r>
              <a:rPr lang="en-US" altLang="zh-TW" dirty="0"/>
              <a:t>Callback</a:t>
            </a:r>
            <a:r>
              <a:rPr lang="zh-TW" altLang="en-US" dirty="0"/>
              <a:t>類別。</a:t>
            </a:r>
          </a:p>
        </p:txBody>
      </p:sp>
    </p:spTree>
    <p:extLst>
      <p:ext uri="{BB962C8B-B14F-4D97-AF65-F5344CB8AC3E}">
        <p14:creationId xmlns:p14="http://schemas.microsoft.com/office/powerpoint/2010/main" val="4110893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992C2C-469B-43F3-89E7-8CBCEF011CFA}"/>
              </a:ext>
            </a:extLst>
          </p:cNvPr>
          <p:cNvSpPr>
            <a:spLocks noGrp="1"/>
          </p:cNvSpPr>
          <p:nvPr>
            <p:ph type="title"/>
          </p:nvPr>
        </p:nvSpPr>
        <p:spPr/>
        <p:txBody>
          <a:bodyPr>
            <a:normAutofit/>
          </a:bodyPr>
          <a:lstStyle/>
          <a:p>
            <a:r>
              <a:rPr lang="zh-TW" altLang="en-US" sz="3400" dirty="0"/>
              <a:t>匯入</a:t>
            </a:r>
            <a:r>
              <a:rPr lang="en-US" altLang="zh-TW" sz="3400" dirty="0" err="1"/>
              <a:t>ModelCheckpoint</a:t>
            </a:r>
            <a:r>
              <a:rPr lang="zh-TW" altLang="en-US" sz="3400" dirty="0"/>
              <a:t>類別和建立</a:t>
            </a:r>
            <a:r>
              <a:rPr lang="en-US" altLang="zh-TW" sz="3400" dirty="0" err="1"/>
              <a:t>ModelChecckpoint</a:t>
            </a:r>
            <a:r>
              <a:rPr lang="zh-TW" altLang="en-US" sz="3400" dirty="0"/>
              <a:t>物件</a:t>
            </a:r>
          </a:p>
        </p:txBody>
      </p:sp>
      <p:pic>
        <p:nvPicPr>
          <p:cNvPr id="5" name="內容版面配置區 4">
            <a:extLst>
              <a:ext uri="{FF2B5EF4-FFF2-40B4-BE49-F238E27FC236}">
                <a16:creationId xmlns:a16="http://schemas.microsoft.com/office/drawing/2014/main" id="{CD149D13-CD1B-4363-8803-E42ECD93C7D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16" b="32620"/>
          <a:stretch/>
        </p:blipFill>
        <p:spPr>
          <a:xfrm>
            <a:off x="2414827" y="2456180"/>
            <a:ext cx="7362347" cy="1945640"/>
          </a:xfrm>
        </p:spPr>
      </p:pic>
      <p:sp>
        <p:nvSpPr>
          <p:cNvPr id="6" name="文字方塊 5">
            <a:extLst>
              <a:ext uri="{FF2B5EF4-FFF2-40B4-BE49-F238E27FC236}">
                <a16:creationId xmlns:a16="http://schemas.microsoft.com/office/drawing/2014/main" id="{3604FEC0-245B-48F3-A3F0-5C85A8CCACB3}"/>
              </a:ext>
            </a:extLst>
          </p:cNvPr>
          <p:cNvSpPr txBox="1"/>
          <p:nvPr/>
        </p:nvSpPr>
        <p:spPr>
          <a:xfrm>
            <a:off x="3455271" y="5167312"/>
            <a:ext cx="5281456" cy="707886"/>
          </a:xfrm>
          <a:prstGeom prst="rect">
            <a:avLst/>
          </a:prstGeom>
          <a:noFill/>
        </p:spPr>
        <p:txBody>
          <a:bodyPr wrap="square" rtlCol="0">
            <a:spAutoFit/>
          </a:bodyPr>
          <a:lstStyle/>
          <a:p>
            <a:r>
              <a:rPr lang="zh-TW" altLang="en-US" sz="2000" dirty="0">
                <a:latin typeface="Times New Roman" panose="02020603050405020304" pitchFamily="18" charset="0"/>
                <a:ea typeface="標楷體" panose="03000509000000000000" pitchFamily="65" charset="-120"/>
              </a:rPr>
              <a:t>第一個參數：儲存權重檔的名稱</a:t>
            </a:r>
            <a:endParaRPr lang="en-US" altLang="zh-TW" sz="2000" dirty="0">
              <a:latin typeface="Times New Roman" panose="02020603050405020304" pitchFamily="18" charset="0"/>
              <a:ea typeface="標楷體" panose="03000509000000000000" pitchFamily="65" charset="-120"/>
            </a:endParaRPr>
          </a:p>
          <a:p>
            <a:r>
              <a:rPr lang="en-US" altLang="zh-TW" sz="2000" dirty="0" err="1">
                <a:latin typeface="Times New Roman" panose="02020603050405020304" pitchFamily="18" charset="0"/>
                <a:ea typeface="標楷體" panose="03000509000000000000" pitchFamily="65" charset="-120"/>
              </a:rPr>
              <a:t>save_best_only</a:t>
            </a:r>
            <a:r>
              <a:rPr lang="zh-TW" altLang="en-US" sz="2000" dirty="0">
                <a:latin typeface="Times New Roman" panose="02020603050405020304" pitchFamily="18" charset="0"/>
                <a:ea typeface="標楷體" panose="03000509000000000000" pitchFamily="65" charset="-120"/>
              </a:rPr>
              <a:t>：參數值</a:t>
            </a:r>
            <a:r>
              <a:rPr lang="en-US" altLang="zh-TW" sz="2000" dirty="0">
                <a:latin typeface="Times New Roman" panose="02020603050405020304" pitchFamily="18" charset="0"/>
                <a:ea typeface="標楷體" panose="03000509000000000000" pitchFamily="65" charset="-120"/>
              </a:rPr>
              <a:t>true</a:t>
            </a:r>
            <a:r>
              <a:rPr lang="zh-TW" altLang="en-US" sz="2000" dirty="0">
                <a:latin typeface="Times New Roman" panose="02020603050405020304" pitchFamily="18" charset="0"/>
                <a:ea typeface="標楷體" panose="03000509000000000000" pitchFamily="65" charset="-120"/>
              </a:rPr>
              <a:t>是只儲存最佳權重</a:t>
            </a:r>
            <a:endParaRPr lang="en-US" altLang="zh-TW" sz="20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42701874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4DD471-3B87-4309-A54E-4BEC3F4D461E}"/>
              </a:ext>
            </a:extLst>
          </p:cNvPr>
          <p:cNvSpPr>
            <a:spLocks noGrp="1"/>
          </p:cNvSpPr>
          <p:nvPr>
            <p:ph type="title"/>
          </p:nvPr>
        </p:nvSpPr>
        <p:spPr/>
        <p:txBody>
          <a:bodyPr>
            <a:normAutofit/>
          </a:bodyPr>
          <a:lstStyle/>
          <a:p>
            <a:r>
              <a:rPr lang="zh-TW" altLang="en-US" sz="3000" dirty="0"/>
              <a:t>在</a:t>
            </a:r>
            <a:r>
              <a:rPr lang="en-US" altLang="zh-TW" sz="3000" dirty="0"/>
              <a:t>fit()</a:t>
            </a:r>
            <a:r>
              <a:rPr lang="zh-TW" altLang="en-US" sz="3000" dirty="0"/>
              <a:t>函式的</a:t>
            </a:r>
            <a:r>
              <a:rPr lang="en-US" altLang="zh-TW" sz="3000" dirty="0"/>
              <a:t>Callbacks</a:t>
            </a:r>
            <a:r>
              <a:rPr lang="zh-TW" altLang="en-US" sz="3000" dirty="0"/>
              <a:t>參數清單指定</a:t>
            </a:r>
            <a:r>
              <a:rPr lang="en-US" altLang="zh-TW" sz="3000" dirty="0" err="1"/>
              <a:t>ModelCheckpoint</a:t>
            </a:r>
            <a:r>
              <a:rPr lang="zh-TW" altLang="en-US" sz="3000" dirty="0"/>
              <a:t>物件</a:t>
            </a:r>
            <a:r>
              <a:rPr lang="en-US" altLang="zh-TW" sz="3000" dirty="0"/>
              <a:t>mc</a:t>
            </a:r>
            <a:endParaRPr lang="zh-TW" altLang="en-US" sz="3000" dirty="0"/>
          </a:p>
        </p:txBody>
      </p:sp>
      <p:pic>
        <p:nvPicPr>
          <p:cNvPr id="5" name="內容版面配置區 4">
            <a:extLst>
              <a:ext uri="{FF2B5EF4-FFF2-40B4-BE49-F238E27FC236}">
                <a16:creationId xmlns:a16="http://schemas.microsoft.com/office/drawing/2014/main" id="{B84AC495-394E-4899-8DAE-0963D249EAD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7814"/>
          <a:stretch/>
        </p:blipFill>
        <p:spPr>
          <a:xfrm>
            <a:off x="1919375" y="3235642"/>
            <a:ext cx="8353251" cy="1082041"/>
          </a:xfrm>
        </p:spPr>
      </p:pic>
    </p:spTree>
    <p:extLst>
      <p:ext uri="{BB962C8B-B14F-4D97-AF65-F5344CB8AC3E}">
        <p14:creationId xmlns:p14="http://schemas.microsoft.com/office/powerpoint/2010/main" val="56655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610D80-4FBB-4718-8C57-A2E57401A776}"/>
              </a:ext>
            </a:extLst>
          </p:cNvPr>
          <p:cNvSpPr>
            <a:spLocks noGrp="1"/>
          </p:cNvSpPr>
          <p:nvPr>
            <p:ph type="title"/>
          </p:nvPr>
        </p:nvSpPr>
        <p:spPr/>
        <p:txBody>
          <a:bodyPr/>
          <a:lstStyle/>
          <a:p>
            <a:r>
              <a:rPr lang="zh-TW" altLang="en-US" dirty="0"/>
              <a:t>增加訓練資料集的資料量</a:t>
            </a:r>
          </a:p>
        </p:txBody>
      </p:sp>
      <p:sp>
        <p:nvSpPr>
          <p:cNvPr id="3" name="內容版面配置區 2">
            <a:extLst>
              <a:ext uri="{FF2B5EF4-FFF2-40B4-BE49-F238E27FC236}">
                <a16:creationId xmlns:a16="http://schemas.microsoft.com/office/drawing/2014/main" id="{E5A058E9-8F08-4D70-991F-7046EFF5B498}"/>
              </a:ext>
            </a:extLst>
          </p:cNvPr>
          <p:cNvSpPr>
            <a:spLocks noGrp="1"/>
          </p:cNvSpPr>
          <p:nvPr>
            <p:ph idx="1"/>
          </p:nvPr>
        </p:nvSpPr>
        <p:spPr/>
        <p:txBody>
          <a:bodyPr/>
          <a:lstStyle/>
          <a:p>
            <a:r>
              <a:rPr lang="zh-TW" altLang="en-US" dirty="0"/>
              <a:t>最簡單避免過度擬合的方法</a:t>
            </a:r>
            <a:endParaRPr lang="en-US" altLang="zh-TW" dirty="0"/>
          </a:p>
          <a:p>
            <a:r>
              <a:rPr lang="zh-TW" altLang="en-US" dirty="0"/>
              <a:t>目的在增加訓練資料集的多樣性</a:t>
            </a:r>
          </a:p>
        </p:txBody>
      </p:sp>
    </p:spTree>
    <p:extLst>
      <p:ext uri="{BB962C8B-B14F-4D97-AF65-F5344CB8AC3E}">
        <p14:creationId xmlns:p14="http://schemas.microsoft.com/office/powerpoint/2010/main" val="794890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97ED31-D6BA-443B-B103-4A4EEDD1AAD4}"/>
              </a:ext>
            </a:extLst>
          </p:cNvPr>
          <p:cNvSpPr>
            <a:spLocks noGrp="1"/>
          </p:cNvSpPr>
          <p:nvPr>
            <p:ph type="title"/>
          </p:nvPr>
        </p:nvSpPr>
        <p:spPr/>
        <p:txBody>
          <a:bodyPr/>
          <a:lstStyle/>
          <a:p>
            <a:r>
              <a:rPr lang="zh-TW" altLang="en-US" dirty="0"/>
              <a:t>執行結果</a:t>
            </a:r>
          </a:p>
        </p:txBody>
      </p:sp>
      <p:pic>
        <p:nvPicPr>
          <p:cNvPr id="5" name="內容版面配置區 4">
            <a:extLst>
              <a:ext uri="{FF2B5EF4-FFF2-40B4-BE49-F238E27FC236}">
                <a16:creationId xmlns:a16="http://schemas.microsoft.com/office/drawing/2014/main" id="{AB281D13-D5E7-4428-8BFB-F76FD74382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861" y="1378585"/>
            <a:ext cx="6414281" cy="5393828"/>
          </a:xfrm>
        </p:spPr>
      </p:pic>
    </p:spTree>
    <p:extLst>
      <p:ext uri="{BB962C8B-B14F-4D97-AF65-F5344CB8AC3E}">
        <p14:creationId xmlns:p14="http://schemas.microsoft.com/office/powerpoint/2010/main" val="1898481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56AD34-60FF-4CF6-B69C-DB38CC0AEB69}"/>
              </a:ext>
            </a:extLst>
          </p:cNvPr>
          <p:cNvSpPr>
            <a:spLocks noGrp="1"/>
          </p:cNvSpPr>
          <p:nvPr>
            <p:ph type="title"/>
          </p:nvPr>
        </p:nvSpPr>
        <p:spPr/>
        <p:txBody>
          <a:bodyPr/>
          <a:lstStyle/>
          <a:p>
            <a:r>
              <a:rPr lang="zh-TW" altLang="en-US" dirty="0"/>
              <a:t>在模型載入最佳權重檔</a:t>
            </a:r>
          </a:p>
        </p:txBody>
      </p:sp>
      <p:sp>
        <p:nvSpPr>
          <p:cNvPr id="3" name="內容版面配置區 2">
            <a:extLst>
              <a:ext uri="{FF2B5EF4-FFF2-40B4-BE49-F238E27FC236}">
                <a16:creationId xmlns:a16="http://schemas.microsoft.com/office/drawing/2014/main" id="{BD97C8C5-FFFD-4286-BF89-0FD7C4B75F75}"/>
              </a:ext>
            </a:extLst>
          </p:cNvPr>
          <p:cNvSpPr>
            <a:spLocks noGrp="1"/>
          </p:cNvSpPr>
          <p:nvPr>
            <p:ph idx="1"/>
          </p:nvPr>
        </p:nvSpPr>
        <p:spPr/>
        <p:txBody>
          <a:bodyPr/>
          <a:lstStyle/>
          <a:p>
            <a:r>
              <a:rPr lang="zh-TW" altLang="en-US" dirty="0"/>
              <a:t>因為</a:t>
            </a:r>
            <a:r>
              <a:rPr lang="en-US" altLang="zh-TW" dirty="0" err="1"/>
              <a:t>ModelCheckpoint</a:t>
            </a:r>
            <a:r>
              <a:rPr lang="zh-TW" altLang="en-US" dirty="0"/>
              <a:t>物件只會除儲存最佳權重，並沒有模型結構，需要自行建立神經網路模型</a:t>
            </a:r>
            <a:r>
              <a:rPr lang="en-US" altLang="zh-TW" dirty="0"/>
              <a:t>model</a:t>
            </a:r>
            <a:r>
              <a:rPr lang="zh-TW" altLang="en-US" dirty="0"/>
              <a:t>後，再呼叫</a:t>
            </a:r>
            <a:r>
              <a:rPr lang="en-US" altLang="zh-TW" dirty="0" err="1"/>
              <a:t>load_weights</a:t>
            </a:r>
            <a:r>
              <a:rPr lang="en-US" altLang="zh-TW" dirty="0"/>
              <a:t>()</a:t>
            </a:r>
            <a:r>
              <a:rPr lang="zh-TW" altLang="en-US" dirty="0"/>
              <a:t>函式再載入模型的權重。</a:t>
            </a:r>
          </a:p>
        </p:txBody>
      </p:sp>
      <p:pic>
        <p:nvPicPr>
          <p:cNvPr id="5" name="圖片 4">
            <a:extLst>
              <a:ext uri="{FF2B5EF4-FFF2-40B4-BE49-F238E27FC236}">
                <a16:creationId xmlns:a16="http://schemas.microsoft.com/office/drawing/2014/main" id="{7A18B525-5E19-4A43-8D9C-A4548C098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750" y="3595341"/>
            <a:ext cx="8134503" cy="2409220"/>
          </a:xfrm>
          <a:prstGeom prst="rect">
            <a:avLst/>
          </a:prstGeom>
        </p:spPr>
      </p:pic>
    </p:spTree>
    <p:extLst>
      <p:ext uri="{BB962C8B-B14F-4D97-AF65-F5344CB8AC3E}">
        <p14:creationId xmlns:p14="http://schemas.microsoft.com/office/powerpoint/2010/main" val="10725784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505F53-7A75-4B07-A0E3-1DC08BEB20D0}"/>
              </a:ext>
            </a:extLst>
          </p:cNvPr>
          <p:cNvSpPr>
            <a:spLocks noGrp="1"/>
          </p:cNvSpPr>
          <p:nvPr>
            <p:ph type="title"/>
          </p:nvPr>
        </p:nvSpPr>
        <p:spPr/>
        <p:txBody>
          <a:bodyPr/>
          <a:lstStyle/>
          <a:p>
            <a:r>
              <a:rPr lang="zh-TW" altLang="en-US" dirty="0"/>
              <a:t>同時使用</a:t>
            </a:r>
            <a:r>
              <a:rPr lang="en-US" altLang="zh-TW" dirty="0" err="1"/>
              <a:t>EarlyStopping</a:t>
            </a:r>
            <a:r>
              <a:rPr lang="zh-TW" altLang="en-US" dirty="0"/>
              <a:t>和</a:t>
            </a:r>
            <a:r>
              <a:rPr lang="en-US" altLang="zh-TW" dirty="0" err="1"/>
              <a:t>ModelCheckpoint</a:t>
            </a:r>
            <a:r>
              <a:rPr lang="zh-TW" altLang="en-US" dirty="0"/>
              <a:t>物件</a:t>
            </a:r>
          </a:p>
        </p:txBody>
      </p:sp>
      <p:pic>
        <p:nvPicPr>
          <p:cNvPr id="5" name="內容版面配置區 4">
            <a:extLst>
              <a:ext uri="{FF2B5EF4-FFF2-40B4-BE49-F238E27FC236}">
                <a16:creationId xmlns:a16="http://schemas.microsoft.com/office/drawing/2014/main" id="{0901C729-ECCF-4E98-8C61-2CF39A4832D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729"/>
          <a:stretch/>
        </p:blipFill>
        <p:spPr>
          <a:xfrm>
            <a:off x="2119620" y="2875280"/>
            <a:ext cx="7952760" cy="1940560"/>
          </a:xfrm>
        </p:spPr>
      </p:pic>
    </p:spTree>
    <p:extLst>
      <p:ext uri="{BB962C8B-B14F-4D97-AF65-F5344CB8AC3E}">
        <p14:creationId xmlns:p14="http://schemas.microsoft.com/office/powerpoint/2010/main" val="562270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4DD471-3B87-4309-A54E-4BEC3F4D461E}"/>
              </a:ext>
            </a:extLst>
          </p:cNvPr>
          <p:cNvSpPr>
            <a:spLocks noGrp="1"/>
          </p:cNvSpPr>
          <p:nvPr>
            <p:ph type="title"/>
          </p:nvPr>
        </p:nvSpPr>
        <p:spPr/>
        <p:txBody>
          <a:bodyPr>
            <a:normAutofit/>
          </a:bodyPr>
          <a:lstStyle/>
          <a:p>
            <a:r>
              <a:rPr lang="zh-TW" altLang="en-US" sz="3600" dirty="0"/>
              <a:t>在</a:t>
            </a:r>
            <a:r>
              <a:rPr lang="en-US" altLang="zh-TW" sz="3600" dirty="0"/>
              <a:t>fit()</a:t>
            </a:r>
            <a:r>
              <a:rPr lang="zh-TW" altLang="en-US" sz="3600" dirty="0"/>
              <a:t>函式的</a:t>
            </a:r>
            <a:r>
              <a:rPr lang="en-US" altLang="zh-TW" sz="3600" dirty="0"/>
              <a:t>Callbacks</a:t>
            </a:r>
            <a:r>
              <a:rPr lang="zh-TW" altLang="en-US" sz="3600" dirty="0"/>
              <a:t>參數清單指定 </a:t>
            </a:r>
            <a:r>
              <a:rPr lang="en-US" altLang="zh-TW" sz="3600" dirty="0"/>
              <a:t>es</a:t>
            </a:r>
            <a:r>
              <a:rPr lang="zh-TW" altLang="en-US" sz="3600" dirty="0"/>
              <a:t> 和 </a:t>
            </a:r>
            <a:r>
              <a:rPr lang="en-US" altLang="zh-TW" sz="3600" dirty="0"/>
              <a:t>mc</a:t>
            </a:r>
            <a:r>
              <a:rPr lang="zh-TW" altLang="en-US" sz="3600" dirty="0"/>
              <a:t> 物件</a:t>
            </a:r>
          </a:p>
        </p:txBody>
      </p:sp>
      <p:pic>
        <p:nvPicPr>
          <p:cNvPr id="7" name="內容版面配置區 6">
            <a:extLst>
              <a:ext uri="{FF2B5EF4-FFF2-40B4-BE49-F238E27FC236}">
                <a16:creationId xmlns:a16="http://schemas.microsoft.com/office/drawing/2014/main" id="{598C3B1A-D6FE-491C-969F-732638A1B7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776" b="1"/>
          <a:stretch/>
        </p:blipFill>
        <p:spPr>
          <a:xfrm>
            <a:off x="1929352" y="3210560"/>
            <a:ext cx="8333296" cy="1158240"/>
          </a:xfrm>
        </p:spPr>
      </p:pic>
    </p:spTree>
    <p:extLst>
      <p:ext uri="{BB962C8B-B14F-4D97-AF65-F5344CB8AC3E}">
        <p14:creationId xmlns:p14="http://schemas.microsoft.com/office/powerpoint/2010/main" val="8721887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3179C1-164C-4EFC-AC43-50AD123E7F44}"/>
              </a:ext>
            </a:extLst>
          </p:cNvPr>
          <p:cNvSpPr>
            <a:spLocks noGrp="1"/>
          </p:cNvSpPr>
          <p:nvPr>
            <p:ph type="title"/>
          </p:nvPr>
        </p:nvSpPr>
        <p:spPr/>
        <p:txBody>
          <a:bodyPr/>
          <a:lstStyle/>
          <a:p>
            <a:r>
              <a:rPr lang="zh-TW" altLang="en-US" dirty="0"/>
              <a:t>執行結果</a:t>
            </a:r>
          </a:p>
        </p:txBody>
      </p:sp>
      <p:pic>
        <p:nvPicPr>
          <p:cNvPr id="5" name="內容版面配置區 4">
            <a:extLst>
              <a:ext uri="{FF2B5EF4-FFF2-40B4-BE49-F238E27FC236}">
                <a16:creationId xmlns:a16="http://schemas.microsoft.com/office/drawing/2014/main" id="{55C8BA1C-BE8D-4710-BB15-602FFAC2C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657" y="3177540"/>
            <a:ext cx="4954689" cy="502920"/>
          </a:xfrm>
        </p:spPr>
      </p:pic>
    </p:spTree>
    <p:extLst>
      <p:ext uri="{BB962C8B-B14F-4D97-AF65-F5344CB8AC3E}">
        <p14:creationId xmlns:p14="http://schemas.microsoft.com/office/powerpoint/2010/main" val="8303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8642CC-BC55-4881-B13B-4B09567D3234}"/>
              </a:ext>
            </a:extLst>
          </p:cNvPr>
          <p:cNvSpPr>
            <a:spLocks noGrp="1"/>
          </p:cNvSpPr>
          <p:nvPr>
            <p:ph type="title"/>
          </p:nvPr>
        </p:nvSpPr>
        <p:spPr/>
        <p:txBody>
          <a:bodyPr/>
          <a:lstStyle/>
          <a:p>
            <a:r>
              <a:rPr lang="zh-TW" altLang="en-US" dirty="0"/>
              <a:t>使用資料增強技術</a:t>
            </a:r>
          </a:p>
        </p:txBody>
      </p:sp>
      <p:sp>
        <p:nvSpPr>
          <p:cNvPr id="3" name="內容版面配置區 2">
            <a:extLst>
              <a:ext uri="{FF2B5EF4-FFF2-40B4-BE49-F238E27FC236}">
                <a16:creationId xmlns:a16="http://schemas.microsoft.com/office/drawing/2014/main" id="{A3B56816-C9BD-407C-9BD2-D73108DFB7E4}"/>
              </a:ext>
            </a:extLst>
          </p:cNvPr>
          <p:cNvSpPr>
            <a:spLocks noGrp="1"/>
          </p:cNvSpPr>
          <p:nvPr>
            <p:ph idx="1"/>
          </p:nvPr>
        </p:nvSpPr>
        <p:spPr/>
        <p:txBody>
          <a:bodyPr/>
          <a:lstStyle/>
          <a:p>
            <a:r>
              <a:rPr lang="zh-TW" altLang="en-US" dirty="0"/>
              <a:t>使用剪裁、旋轉、縮放、位移、翻轉等方式增加額外的訓練資料</a:t>
            </a:r>
          </a:p>
        </p:txBody>
      </p:sp>
    </p:spTree>
    <p:extLst>
      <p:ext uri="{BB962C8B-B14F-4D97-AF65-F5344CB8AC3E}">
        <p14:creationId xmlns:p14="http://schemas.microsoft.com/office/powerpoint/2010/main" val="15422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AFB651-5EB1-44C4-9042-D820017E61A7}"/>
              </a:ext>
            </a:extLst>
          </p:cNvPr>
          <p:cNvSpPr>
            <a:spLocks noGrp="1"/>
          </p:cNvSpPr>
          <p:nvPr>
            <p:ph type="title"/>
          </p:nvPr>
        </p:nvSpPr>
        <p:spPr/>
        <p:txBody>
          <a:bodyPr/>
          <a:lstStyle/>
          <a:p>
            <a:r>
              <a:rPr lang="zh-TW" altLang="en-US" dirty="0"/>
              <a:t>減少模型的複雜度</a:t>
            </a:r>
          </a:p>
        </p:txBody>
      </p:sp>
      <p:sp>
        <p:nvSpPr>
          <p:cNvPr id="3" name="內容版面配置區 2">
            <a:extLst>
              <a:ext uri="{FF2B5EF4-FFF2-40B4-BE49-F238E27FC236}">
                <a16:creationId xmlns:a16="http://schemas.microsoft.com/office/drawing/2014/main" id="{B43AE2AF-435C-439D-BA69-407F279642A9}"/>
              </a:ext>
            </a:extLst>
          </p:cNvPr>
          <p:cNvSpPr>
            <a:spLocks noGrp="1"/>
          </p:cNvSpPr>
          <p:nvPr>
            <p:ph idx="1"/>
          </p:nvPr>
        </p:nvSpPr>
        <p:spPr/>
        <p:txBody>
          <a:bodyPr/>
          <a:lstStyle/>
          <a:p>
            <a:r>
              <a:rPr lang="zh-TW" altLang="en-US" dirty="0"/>
              <a:t>從模型中刪除一些隱藏層的神經層</a:t>
            </a:r>
            <a:endParaRPr lang="en-US" altLang="zh-TW" dirty="0"/>
          </a:p>
          <a:p>
            <a:r>
              <a:rPr lang="zh-TW" altLang="en-US" dirty="0"/>
              <a:t>在神經層減少神經元數</a:t>
            </a:r>
          </a:p>
        </p:txBody>
      </p:sp>
    </p:spTree>
    <p:extLst>
      <p:ext uri="{BB962C8B-B14F-4D97-AF65-F5344CB8AC3E}">
        <p14:creationId xmlns:p14="http://schemas.microsoft.com/office/powerpoint/2010/main" val="29632655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2014</TotalTime>
  <Words>2848</Words>
  <Application>Microsoft Office PowerPoint</Application>
  <PresentationFormat>寬螢幕</PresentationFormat>
  <Paragraphs>285</Paragraphs>
  <Slides>74</Slides>
  <Notes>34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74</vt:i4>
      </vt:variant>
    </vt:vector>
  </HeadingPairs>
  <TitlesOfParts>
    <vt:vector size="82" baseType="lpstr">
      <vt:lpstr>新細明體</vt:lpstr>
      <vt:lpstr>標楷體</vt:lpstr>
      <vt:lpstr>Arial</vt:lpstr>
      <vt:lpstr>Calibri</vt:lpstr>
      <vt:lpstr>Calibri Light</vt:lpstr>
      <vt:lpstr>Times New Roman</vt:lpstr>
      <vt:lpstr>Wingdings</vt:lpstr>
      <vt:lpstr>Office 佈景主題</vt:lpstr>
      <vt:lpstr>Chapter 14</vt:lpstr>
      <vt:lpstr>14-1 識別出模型的過度擬合問題</vt:lpstr>
      <vt:lpstr>為什麼模型會產生過度擬合</vt:lpstr>
      <vt:lpstr>最佳化 vs 泛化性</vt:lpstr>
      <vt:lpstr>如何識別出模型過度擬合的問題</vt:lpstr>
      <vt:lpstr>14-2 避免低度擬合與過度擬合</vt:lpstr>
      <vt:lpstr>增加訓練資料集的資料量</vt:lpstr>
      <vt:lpstr>使用資料增強技術</vt:lpstr>
      <vt:lpstr>減少模型的複雜度</vt:lpstr>
      <vt:lpstr>使用Dropout層</vt:lpstr>
      <vt:lpstr>提早停止訓練週期</vt:lpstr>
      <vt:lpstr>L1和L2常規化</vt:lpstr>
      <vt:lpstr>L1和L2常規化</vt:lpstr>
      <vt:lpstr>14-2-2 避免低度擬合Underfitting</vt:lpstr>
      <vt:lpstr>增加模型的複雜度</vt:lpstr>
      <vt:lpstr>減少Dropout層</vt:lpstr>
      <vt:lpstr>在樣本資料增加更多的特徵數</vt:lpstr>
      <vt:lpstr>14-3 加速神經網路的訓練 – 選擇優化器</vt:lpstr>
      <vt:lpstr>14-3-1 認識優化器</vt:lpstr>
      <vt:lpstr>Keras優化器的超參數：SGD</vt:lpstr>
      <vt:lpstr>動量 Momentum</vt:lpstr>
      <vt:lpstr>學習率衰減係數 Learning Rate Decay</vt:lpstr>
      <vt:lpstr>自適應性學習率 Adaptive  Learning Rates</vt:lpstr>
      <vt:lpstr>Adagrad</vt:lpstr>
      <vt:lpstr>Adadelta</vt:lpstr>
      <vt:lpstr>RMSprop</vt:lpstr>
      <vt:lpstr>Adam</vt:lpstr>
      <vt:lpstr>14-3-2 使用自訂的Keras優化器</vt:lpstr>
      <vt:lpstr>使用SGD優化器</vt:lpstr>
      <vt:lpstr>使用Adam優化器</vt:lpstr>
      <vt:lpstr>使用RMSprop優化器</vt:lpstr>
      <vt:lpstr>14-4 加速神經網路的訓練 - 批次正規化(Batch Normalization)</vt:lpstr>
      <vt:lpstr>14-4-1 認識批次正規化</vt:lpstr>
      <vt:lpstr>14-4-2 在MLP使用批次正規化BN層</vt:lpstr>
      <vt:lpstr>匯入BatchNormalization和Activation層</vt:lpstr>
      <vt:lpstr>定義模型的2層隱藏層Dense都加上BatchNormalization的BN層</vt:lpstr>
      <vt:lpstr>模型摘要資訊</vt:lpstr>
      <vt:lpstr>編譯和訓練模型</vt:lpstr>
      <vt:lpstr>訓練過程</vt:lpstr>
      <vt:lpstr>使用測試資料集評估模型</vt:lpstr>
      <vt:lpstr>訓練和驗證損失的趨勢圖表</vt:lpstr>
      <vt:lpstr>訓練和驗證準確度的趨勢圖表</vt:lpstr>
      <vt:lpstr>14-4-3 在CNN使用批次正規化BN層</vt:lpstr>
      <vt:lpstr>匯入BatchNormalization和Activation層</vt:lpstr>
      <vt:lpstr>定義模型的2層Conv2D層後都加上BatchNormalization的BN層</vt:lpstr>
      <vt:lpstr>模型摘要資訊</vt:lpstr>
      <vt:lpstr>編譯和訓練模型</vt:lpstr>
      <vt:lpstr>訓練過程</vt:lpstr>
      <vt:lpstr>使用測試資料集評估模型</vt:lpstr>
      <vt:lpstr>訓練和驗證損失的趨勢圖表</vt:lpstr>
      <vt:lpstr>訓練和驗證準確度的趨勢圖表</vt:lpstr>
      <vt:lpstr>14-5 在正確的時間點停止模型訓練</vt:lpstr>
      <vt:lpstr>使用Keras的Callback抽象類別</vt:lpstr>
      <vt:lpstr>匯入Callback抽象類別</vt:lpstr>
      <vt:lpstr>建立fitHistory物件history</vt:lpstr>
      <vt:lpstr>顯示儲存的準確度和損失度</vt:lpstr>
      <vt:lpstr>提早停止模型訓練</vt:lpstr>
      <vt:lpstr>匯入EarlyStopping類別和建立EarlyStopping物件</vt:lpstr>
      <vt:lpstr>在fit()函式的Callbacks參數清單指定EarlyStopping物件es</vt:lpstr>
      <vt:lpstr>執行結果</vt:lpstr>
      <vt:lpstr>延遲提早停止模型</vt:lpstr>
      <vt:lpstr>指定延遲提早停止模型訓練的訓練週期數</vt:lpstr>
      <vt:lpstr>執行結果</vt:lpstr>
      <vt:lpstr>使用準確度的表現來提早停止模型訓練</vt:lpstr>
      <vt:lpstr>執行結果</vt:lpstr>
      <vt:lpstr>14-6 在模型訓練時自動儲存最佳權重</vt:lpstr>
      <vt:lpstr>自動儲存最佳權重</vt:lpstr>
      <vt:lpstr>匯入ModelCheckpoint類別和建立ModelChecckpoint物件</vt:lpstr>
      <vt:lpstr>在fit()函式的Callbacks參數清單指定ModelCheckpoint物件mc</vt:lpstr>
      <vt:lpstr>執行結果</vt:lpstr>
      <vt:lpstr>在模型載入最佳權重檔</vt:lpstr>
      <vt:lpstr>同時使用EarlyStopping和ModelCheckpoint物件</vt:lpstr>
      <vt:lpstr>在fit()函式的Callbacks參數清單指定 es 和 mc 物件</vt:lpstr>
      <vt:lpstr>執行結果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dc:title>
  <dc:creator>angel</dc:creator>
  <cp:lastModifiedBy>angel</cp:lastModifiedBy>
  <cp:revision>85</cp:revision>
  <dcterms:created xsi:type="dcterms:W3CDTF">2022-03-12T08:40:27Z</dcterms:created>
  <dcterms:modified xsi:type="dcterms:W3CDTF">2022-03-21T13:40:10Z</dcterms:modified>
</cp:coreProperties>
</file>