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Nuni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Nunito-bold.fntdata"/><Relationship Id="rId12" Type="http://schemas.openxmlformats.org/officeDocument/2006/relationships/slide" Target="slides/slide7.xml"/><Relationship Id="rId56" Type="http://schemas.openxmlformats.org/officeDocument/2006/relationships/font" Target="fonts/Nunito-regular.fntdata"/><Relationship Id="rId15" Type="http://schemas.openxmlformats.org/officeDocument/2006/relationships/slide" Target="slides/slide10.xml"/><Relationship Id="rId59" Type="http://schemas.openxmlformats.org/officeDocument/2006/relationships/font" Target="fonts/Nunito-boldItalic.fntdata"/><Relationship Id="rId14" Type="http://schemas.openxmlformats.org/officeDocument/2006/relationships/slide" Target="slides/slide9.xml"/><Relationship Id="rId58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e4e9ba91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e4e9ba91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d73e0176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d73e0176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d73e0176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d73e0176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4e9ba91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e4e9ba91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4e9ba91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e4e9ba91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d73e0176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d73e0176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73e0176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d73e0176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d73e0176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d73e0176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傳統機器學習要用兩個資料集訓練出兩個模型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轉移學習可以把第一個模型的部分權重轉移到第二個模型中使用，這樣就只需要少量個資料集2就可以訓練出第二個模型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73e0176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d73e0176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d73e0176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d73e0176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d73e0176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d73e0176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73e0176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d73e0176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d73e0176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d73e0176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d73e0176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d73e0176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兩組卷積+池化層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d73e0176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d73e0176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e4e9ba916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e4e9ba916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e4e9ba916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e4e9ba91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e4e9ba91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e4e9ba91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e4e9ba916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e4e9ba91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這時模型只會訓練後面4層，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27310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27310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e4e9ba916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e4e9ba91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15-5-1是</a:t>
            </a:r>
            <a:r>
              <a:rPr lang="zh-TW"/>
              <a:t>先講如何調整尺寸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d73e0176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d73e0176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e4e9ba916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e4e9ba916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e4e9ba916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e4e9ba916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e4e9ba916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e4e9ba916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e4e9ba916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e4e9ba916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e4e9ba916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e4e9ba916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e4e9ba916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e4e9ba916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e4e9ba916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e4e9ba916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e4e9ba916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e4e9ba916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e4e9ba91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e4e9ba91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e4e9ba916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e4e9ba916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73e0176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73e0176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e4e9ba916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e4e9ba916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e4e9ba916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e4e9ba916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e4e9ba916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e4e9ba916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e4e9ba916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e4e9ba916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e4e9ba916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e4e9ba916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e4e9ba916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e4e9ba916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e4e9ba916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e4e9ba916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e4e9ba916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e4e9ba916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e4e9ba916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e4e9ba916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訊練模型時間非常久，一個多小時才完成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e4e9ba916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e4e9ba916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73e0176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73e0176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e4e9ba916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e4e9ba916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73e0176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d73e0176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d73e0176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d73e0176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建立模型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使用無尾熊的測試照片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把照片轉換成4D張量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4e9ba91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4e9ba91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4e9ba91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e4e9ba91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</a:t>
            </a:r>
            <a:r>
              <a:rPr lang="zh-TW"/>
              <a:t>訓練模型與轉移學習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使用ResNet50預訓練模型</a:t>
            </a:r>
            <a:endParaRPr sz="28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43630"/>
          <a:stretch/>
        </p:blipFill>
        <p:spPr>
          <a:xfrm>
            <a:off x="1134388" y="1171675"/>
            <a:ext cx="6875221" cy="36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1134400" y="4587450"/>
            <a:ext cx="15066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使用InceptionV3預訓練模型</a:t>
            </a:r>
            <a:endParaRPr sz="2800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55791" l="0" r="0" t="0"/>
          <a:stretch/>
        </p:blipFill>
        <p:spPr>
          <a:xfrm>
            <a:off x="819150" y="1171675"/>
            <a:ext cx="7505699" cy="296132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4845625" y="3005175"/>
            <a:ext cx="12312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1636100" y="2506688"/>
            <a:ext cx="13824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使用InceptionV3預訓練模型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43823"/>
          <a:stretch/>
        </p:blipFill>
        <p:spPr>
          <a:xfrm>
            <a:off x="950963" y="1171675"/>
            <a:ext cx="7242072" cy="36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/>
          <p:nvPr/>
        </p:nvSpPr>
        <p:spPr>
          <a:xfrm>
            <a:off x="950975" y="4554175"/>
            <a:ext cx="15066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</a:t>
            </a:r>
            <a:r>
              <a:rPr lang="zh-TW" sz="2800"/>
              <a:t>VGG16</a:t>
            </a:r>
            <a:r>
              <a:rPr lang="zh-TW" sz="2800"/>
              <a:t>預訓練模型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71678"/>
            <a:ext cx="7505700" cy="32447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/>
          <p:nvPr/>
        </p:nvSpPr>
        <p:spPr>
          <a:xfrm>
            <a:off x="1655975" y="2648425"/>
            <a:ext cx="8661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使用VGG16預訓練模型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75" y="1171676"/>
            <a:ext cx="6715648" cy="36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/>
          <p:nvPr/>
        </p:nvSpPr>
        <p:spPr>
          <a:xfrm>
            <a:off x="1214175" y="4554175"/>
            <a:ext cx="15612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9279"/>
            <a:ext cx="9143998" cy="362494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/>
          <p:nvPr/>
        </p:nvSpPr>
        <p:spPr>
          <a:xfrm>
            <a:off x="2003500" y="753325"/>
            <a:ext cx="2186700" cy="363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15-3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認識轉移學習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(Transfer Learning)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轉移學習</a:t>
            </a:r>
            <a:endParaRPr sz="2800"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之前任務中學到的知識，直接套用在目前的任務上</a:t>
            </a:r>
            <a:endParaRPr sz="2200"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50" y="1727750"/>
            <a:ext cx="5325100" cy="31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卷積神經網路</a:t>
            </a:r>
            <a:endParaRPr sz="2800"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819150" y="1171675"/>
            <a:ext cx="44832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分成</a:t>
            </a:r>
            <a:r>
              <a:rPr lang="zh-TW" sz="2200">
                <a:solidFill>
                  <a:srgbClr val="FF0000"/>
                </a:solidFill>
              </a:rPr>
              <a:t>卷積基底</a:t>
            </a:r>
            <a:r>
              <a:rPr lang="zh-TW" sz="2200"/>
              <a:t>、</a:t>
            </a:r>
            <a:r>
              <a:rPr lang="zh-TW" sz="2200">
                <a:solidFill>
                  <a:srgbClr val="FF0000"/>
                </a:solidFill>
              </a:rPr>
              <a:t>分類器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卷積基底：卷積層+池化層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越前面的卷積層學到的特徵，屬於</a:t>
            </a:r>
            <a:r>
              <a:rPr lang="zh-TW" sz="2200">
                <a:solidFill>
                  <a:srgbClr val="FF0000"/>
                </a:solidFill>
              </a:rPr>
              <a:t>泛化性的特徵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這些特徵不會因為不同的訓練資料而訓練出不同結果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所以可以轉移至其他相關的圖片分類問題</a:t>
            </a:r>
            <a:endParaRPr sz="2200"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40" y="1171675"/>
            <a:ext cx="3398259" cy="36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15-4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實作案例：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MNIST手寫辨識的轉移學習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15-1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</a:t>
            </a:r>
            <a:r>
              <a:rPr lang="zh-TW"/>
              <a:t>內建的預訓練模型(Pre-trained Models)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分成兩組資料集</a:t>
            </a:r>
            <a:endParaRPr sz="2800"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71677"/>
            <a:ext cx="5990574" cy="35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925" y="848501"/>
            <a:ext cx="5243301" cy="8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圖片轉成4D張量、正規化、One-hot</a:t>
            </a:r>
            <a:endParaRPr sz="2800"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25" y="1171663"/>
            <a:ext cx="57245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定義模型--兩組卷積+池化層</a:t>
            </a:r>
            <a:endParaRPr sz="2800"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42637" l="0" r="0" t="0"/>
          <a:stretch/>
        </p:blipFill>
        <p:spPr>
          <a:xfrm>
            <a:off x="1046600" y="1408312"/>
            <a:ext cx="7050801" cy="2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037" y="264074"/>
            <a:ext cx="5275925" cy="47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編譯、訓練、評估模型</a:t>
            </a:r>
            <a:endParaRPr sz="2800"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171676"/>
            <a:ext cx="6632175" cy="1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0" y="3216413"/>
            <a:ext cx="79629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6367"/>
            <a:ext cx="9144000" cy="337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顯示各神經層、凍結0-3層</a:t>
            </a:r>
            <a:endParaRPr sz="2800"/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1171675"/>
            <a:ext cx="621982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/>
          <p:nvPr/>
        </p:nvSpPr>
        <p:spPr>
          <a:xfrm>
            <a:off x="1800025" y="2407825"/>
            <a:ext cx="32244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編譯模型需要再一次</a:t>
            </a:r>
            <a:endParaRPr sz="2800"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71675"/>
            <a:ext cx="6514449" cy="1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237050"/>
            <a:ext cx="6429375" cy="1238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39"/>
          <p:cNvSpPr/>
          <p:nvPr/>
        </p:nvSpPr>
        <p:spPr>
          <a:xfrm>
            <a:off x="2421640" y="4226900"/>
            <a:ext cx="6564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965400" y="1033200"/>
            <a:ext cx="7213200" cy="30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15-5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實作案例：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預訓練模型的轉移學習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使用Cifar資料集的圖片，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建立ResNet50和MobileNet的預訓練模型的轉移學習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15-5-1調整Cifar10資料集的圖片尺寸</a:t>
            </a:r>
            <a:endParaRPr sz="2800"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載入資料</a:t>
            </a:r>
            <a:endParaRPr sz="2200"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37650"/>
            <a:ext cx="55816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訓練模型的種類</a:t>
            </a:r>
            <a:endParaRPr sz="2800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171675"/>
            <a:ext cx="4274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Xception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VGG16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VGG19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ResNet, ResNetV2, ResNeXt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InceptionV3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754700" y="1171675"/>
            <a:ext cx="3752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InceptionResNetV2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MobileNet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MobileNetV2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DenseNet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NASNet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打亂資料陣列順序後，取出前500筆資料</a:t>
            </a:r>
            <a:endParaRPr sz="2800"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50" y="1290825"/>
            <a:ext cx="5947700" cy="29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將圖片尺寸放大</a:t>
            </a:r>
            <a:endParaRPr sz="2800"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65" y="1860675"/>
            <a:ext cx="7558074" cy="142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繪出圖片</a:t>
            </a:r>
            <a:endParaRPr sz="2800"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735638"/>
            <a:ext cx="45910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900" y="485925"/>
            <a:ext cx="4676800" cy="32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15-5-2預訓練模型建立轉移學習有兩種方法</a:t>
            </a:r>
            <a:endParaRPr sz="2800"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819150" y="1171675"/>
            <a:ext cx="77898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使用預訓練模型的卷積基底(include_top=False)呼叫predict()函式將訓練資料集輸出成Numpy陣列的特徵資料後，建立一個全新的分類模型，然後使用卷積基底輸出的特徵資料作為輸入資料來訓練模型。這種方式</a:t>
            </a:r>
            <a:r>
              <a:rPr lang="zh-TW" sz="2200">
                <a:solidFill>
                  <a:srgbClr val="FF0000"/>
                </a:solidFill>
              </a:rPr>
              <a:t>不能使用圖片加強</a:t>
            </a:r>
            <a:r>
              <a:rPr lang="zh-TW" sz="2200"/>
              <a:t>。</a:t>
            </a:r>
            <a:br>
              <a:rPr lang="zh-TW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直接在預訓練模型的卷積基底新增Dense層的分類器，然後使用訓練資料集進行訓練，因為資料會經過整個卷積基底，需要花費更多計算和訓練時間，但</a:t>
            </a:r>
            <a:r>
              <a:rPr lang="zh-TW" sz="2200">
                <a:solidFill>
                  <a:srgbClr val="FF0000"/>
                </a:solidFill>
              </a:rPr>
              <a:t>可使用圖片加強</a:t>
            </a:r>
            <a:r>
              <a:rPr lang="zh-TW" sz="2200"/>
              <a:t>。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ResNet50預訓練模型的轉移學習</a:t>
            </a:r>
            <a:endParaRPr sz="2800"/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819150" y="1171675"/>
            <a:ext cx="77898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載入資料</a:t>
            </a:r>
            <a:endParaRPr sz="2200"/>
          </a:p>
        </p:txBody>
      </p:sp>
      <p:pic>
        <p:nvPicPr>
          <p:cNvPr id="365" name="Google Shape;3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550" y="1112099"/>
            <a:ext cx="6297799" cy="40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打亂資料陣列順序後，取出前5000筆資料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371" name="Google Shape;371;p47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50" y="1261025"/>
            <a:ext cx="4949900" cy="25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載入ResNet50模型、調整X_train的圖片尺寸使用 ResNet50 模型預測測試資料的特徵資料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48963"/>
            <a:ext cx="6238875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8"/>
          <p:cNvSpPr/>
          <p:nvPr/>
        </p:nvSpPr>
        <p:spPr>
          <a:xfrm>
            <a:off x="3821715" y="1982825"/>
            <a:ext cx="6564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8"/>
          <p:cNvSpPr/>
          <p:nvPr/>
        </p:nvSpPr>
        <p:spPr>
          <a:xfrm>
            <a:off x="2315936" y="4681950"/>
            <a:ext cx="30063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87" name="Google Shape;3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6367"/>
            <a:ext cx="9144000" cy="337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調整X_test的圖片尺寸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 ResNet50 模型預測測試資料的特徵資料</a:t>
            </a:r>
            <a:endParaRPr sz="2800"/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94" name="Google Shape;3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744100"/>
            <a:ext cx="61722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定義模型、編譯模型、訓練模型、、評估模型</a:t>
            </a:r>
            <a:endParaRPr sz="2800"/>
          </a:p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1112100"/>
            <a:ext cx="70199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在Python程式使用Keras預訓練模型</a:t>
            </a:r>
            <a:endParaRPr sz="28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模型會自動下載，且儲存在"C:\Users\user\.keras\models"</a:t>
            </a:r>
            <a:endParaRPr sz="22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71678"/>
            <a:ext cx="7505701" cy="190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407" name="Google Shape;407;p52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810738"/>
            <a:ext cx="75152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/>
          <p:nvPr/>
        </p:nvSpPr>
        <p:spPr>
          <a:xfrm>
            <a:off x="2520940" y="3905625"/>
            <a:ext cx="656400" cy="24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顯示圖表</a:t>
            </a:r>
            <a:endParaRPr sz="2800"/>
          </a:p>
        </p:txBody>
      </p:sp>
      <p:sp>
        <p:nvSpPr>
          <p:cNvPr id="415" name="Google Shape;415;p53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16" name="Google Shape;4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25" y="272900"/>
            <a:ext cx="4878301" cy="48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損失、準確度圖表</a:t>
            </a:r>
            <a:endParaRPr sz="2800"/>
          </a:p>
        </p:txBody>
      </p:sp>
      <p:sp>
        <p:nvSpPr>
          <p:cNvPr id="422" name="Google Shape;422;p54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23" name="Google Shape;4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75" y="1561525"/>
            <a:ext cx="3960000" cy="2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350" y="1581325"/>
            <a:ext cx="3960000" cy="28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15-5-3 MobileNet</a:t>
            </a:r>
            <a:r>
              <a:rPr lang="zh-TW" sz="2800"/>
              <a:t>預訓練模型的轉移學習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31" name="Google Shape;4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245800"/>
            <a:ext cx="73533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437" name="Google Shape;437;p56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38" name="Google Shape;4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325" y="148400"/>
            <a:ext cx="5157350" cy="48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444" name="Google Shape;444;p57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45" name="Google Shape;4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328600"/>
            <a:ext cx="62769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定義模型、凍結上層模型</a:t>
            </a:r>
            <a:endParaRPr sz="2800"/>
          </a:p>
        </p:txBody>
      </p:sp>
      <p:sp>
        <p:nvSpPr>
          <p:cNvPr id="451" name="Google Shape;451;p58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52" name="Google Shape;4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3" y="1300750"/>
            <a:ext cx="4611125" cy="27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8"/>
          <p:cNvSpPr/>
          <p:nvPr/>
        </p:nvSpPr>
        <p:spPr>
          <a:xfrm>
            <a:off x="1806043" y="1820450"/>
            <a:ext cx="1838100" cy="34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459" name="Google Shape;459;p59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60" name="Google Shape;4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6367"/>
            <a:ext cx="9144000" cy="337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編譯模型、訓練模型、、評估模型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466" name="Google Shape;466;p60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67" name="Google Shape;4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338" y="1171675"/>
            <a:ext cx="68294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0"/>
          <p:cNvPicPr preferRelativeResize="0"/>
          <p:nvPr/>
        </p:nvPicPr>
        <p:blipFill rotWithShape="1">
          <a:blip r:embed="rId4">
            <a:alphaModFix/>
          </a:blip>
          <a:srcRect b="0" l="0" r="7467" t="23088"/>
          <a:stretch/>
        </p:blipFill>
        <p:spPr>
          <a:xfrm>
            <a:off x="118625" y="3776450"/>
            <a:ext cx="9187920" cy="12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0"/>
          <p:cNvSpPr/>
          <p:nvPr/>
        </p:nvSpPr>
        <p:spPr>
          <a:xfrm>
            <a:off x="1866750" y="4802575"/>
            <a:ext cx="5859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顯示圖表</a:t>
            </a:r>
            <a:endParaRPr sz="2800"/>
          </a:p>
        </p:txBody>
      </p:sp>
      <p:sp>
        <p:nvSpPr>
          <p:cNvPr id="475" name="Google Shape;475;p61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76" name="Google Shape;4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400" y="354179"/>
            <a:ext cx="4702375" cy="466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weights：使用的權重</a:t>
            </a:r>
            <a:br>
              <a:rPr lang="zh-TW" sz="2200"/>
            </a:br>
            <a:r>
              <a:rPr lang="zh-TW" sz="2200"/>
              <a:t>		</a:t>
            </a:r>
            <a:r>
              <a:rPr lang="zh-TW" sz="2200"/>
              <a:t>imagenet=&gt;使用Imagenet的預訓練權重</a:t>
            </a:r>
            <a:br>
              <a:rPr lang="zh-TW" sz="2200"/>
            </a:br>
            <a:r>
              <a:rPr lang="zh-TW" sz="2200"/>
              <a:t>		None=&gt;只使用模型結構，自行訓練權重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include_top：是否包含模型頂部的完全連接層</a:t>
            </a:r>
            <a:endParaRPr sz="2200"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45892" l="0" r="0" t="31181"/>
          <a:stretch/>
        </p:blipFill>
        <p:spPr>
          <a:xfrm>
            <a:off x="819150" y="577501"/>
            <a:ext cx="7505701" cy="4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12" y="3001150"/>
            <a:ext cx="4264776" cy="20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損失、準確度圖表</a:t>
            </a:r>
            <a:endParaRPr sz="2800"/>
          </a:p>
        </p:txBody>
      </p:sp>
      <p:sp>
        <p:nvSpPr>
          <p:cNvPr id="482" name="Google Shape;482;p62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83" name="Google Shape;4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5" y="1561525"/>
            <a:ext cx="3960000" cy="2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450" y="1581325"/>
            <a:ext cx="3960000" cy="28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271400" y="1748700"/>
            <a:ext cx="66012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15-2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使用預訓練模型進行圖片分類預測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使用MobileNet預訓練模型</a:t>
            </a:r>
            <a:endParaRPr sz="28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03" y="1171678"/>
            <a:ext cx="6796799" cy="37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1993575" y="2677475"/>
            <a:ext cx="13824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使用MobileNet預訓練模型</a:t>
            </a:r>
            <a:endParaRPr sz="28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2" y="1171675"/>
            <a:ext cx="7505699" cy="357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577500"/>
            <a:ext cx="7505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00"/>
              <a:t>使用ResNet50預訓練模型</a:t>
            </a:r>
            <a:endParaRPr sz="28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171675"/>
            <a:ext cx="7505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55983" l="0" r="0" t="0"/>
          <a:stretch/>
        </p:blipFill>
        <p:spPr>
          <a:xfrm>
            <a:off x="819150" y="1171675"/>
            <a:ext cx="7505699" cy="309505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/>
          <p:nvPr/>
        </p:nvSpPr>
        <p:spPr>
          <a:xfrm>
            <a:off x="1655950" y="2573550"/>
            <a:ext cx="11442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