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F1CA2-8D88-4D78-B4A9-5A827830344B}" type="datetimeFigureOut">
              <a:rPr lang="zh-TW" altLang="en-US" smtClean="0"/>
              <a:t>2022/3/28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EF6E9-9154-4807-9935-F0D42213BCB0}" type="slidenum">
              <a:rPr lang="zh-TW" altLang="en-US" smtClean="0"/>
              <a:t>‹#›</a:t>
            </a:fld>
            <a:endParaRPr lang="zh-TW" altLang="en-US"/>
          </a:p>
        </p:txBody>
      </p:sp>
    </p:spTree>
    <p:extLst>
      <p:ext uri="{BB962C8B-B14F-4D97-AF65-F5344CB8AC3E}">
        <p14:creationId xmlns:p14="http://schemas.microsoft.com/office/powerpoint/2010/main" val="300676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當您使用此數據集了解您的身體如何從您最喜歡的膳食和零食中獲取能量時，特別注意您所吃食物中的卡路里數量。</a:t>
            </a:r>
          </a:p>
        </p:txBody>
      </p:sp>
      <p:sp>
        <p:nvSpPr>
          <p:cNvPr id="4" name="投影片編號版面配置區 3"/>
          <p:cNvSpPr>
            <a:spLocks noGrp="1"/>
          </p:cNvSpPr>
          <p:nvPr>
            <p:ph type="sldNum" sz="quarter" idx="5"/>
          </p:nvPr>
        </p:nvSpPr>
        <p:spPr/>
        <p:txBody>
          <a:bodyPr/>
          <a:lstStyle/>
          <a:p>
            <a:fld id="{1ABEF6E9-9154-4807-9935-F0D42213BCB0}" type="slidenum">
              <a:rPr lang="zh-TW" altLang="en-US" smtClean="0"/>
              <a:t>4</a:t>
            </a:fld>
            <a:endParaRPr lang="zh-TW" altLang="en-US"/>
          </a:p>
        </p:txBody>
      </p:sp>
    </p:spTree>
    <p:extLst>
      <p:ext uri="{BB962C8B-B14F-4D97-AF65-F5344CB8AC3E}">
        <p14:creationId xmlns:p14="http://schemas.microsoft.com/office/powerpoint/2010/main" val="396862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該數據集包括有關食物選擇、營養、偏好、童年最愛的信息以及來自大學生的其他信息。 學生有 </a:t>
            </a:r>
            <a:r>
              <a:rPr lang="en-US" altLang="zh-TW" dirty="0"/>
              <a:t>126 </a:t>
            </a:r>
            <a:r>
              <a:rPr lang="zh-TW" altLang="en-US" dirty="0"/>
              <a:t>條回复</a:t>
            </a:r>
          </a:p>
        </p:txBody>
      </p:sp>
      <p:sp>
        <p:nvSpPr>
          <p:cNvPr id="4" name="投影片編號版面配置區 3"/>
          <p:cNvSpPr>
            <a:spLocks noGrp="1"/>
          </p:cNvSpPr>
          <p:nvPr>
            <p:ph type="sldNum" sz="quarter" idx="5"/>
          </p:nvPr>
        </p:nvSpPr>
        <p:spPr/>
        <p:txBody>
          <a:bodyPr/>
          <a:lstStyle/>
          <a:p>
            <a:fld id="{1ABEF6E9-9154-4807-9935-F0D42213BCB0}" type="slidenum">
              <a:rPr lang="zh-TW" altLang="en-US" smtClean="0"/>
              <a:t>7</a:t>
            </a:fld>
            <a:endParaRPr lang="zh-TW" altLang="en-US"/>
          </a:p>
        </p:txBody>
      </p:sp>
    </p:spTree>
    <p:extLst>
      <p:ext uri="{BB962C8B-B14F-4D97-AF65-F5344CB8AC3E}">
        <p14:creationId xmlns:p14="http://schemas.microsoft.com/office/powerpoint/2010/main" val="413081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ABEF6E9-9154-4807-9935-F0D42213BCB0}" type="slidenum">
              <a:rPr lang="zh-TW" altLang="en-US" smtClean="0"/>
              <a:t>8</a:t>
            </a:fld>
            <a:endParaRPr lang="zh-TW" altLang="en-US"/>
          </a:p>
        </p:txBody>
      </p:sp>
    </p:spTree>
    <p:extLst>
      <p:ext uri="{BB962C8B-B14F-4D97-AF65-F5344CB8AC3E}">
        <p14:creationId xmlns:p14="http://schemas.microsoft.com/office/powerpoint/2010/main" val="24654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試了兩種方法：協同過濾技術和上下文方法：</a:t>
            </a:r>
            <a:r>
              <a:rPr lang="en-US" altLang="zh-TW" dirty="0"/>
              <a:t>(</a:t>
            </a:r>
            <a:r>
              <a:rPr lang="en-US" altLang="zh-TW" dirty="0" err="1"/>
              <a:t>i</a:t>
            </a:r>
            <a:r>
              <a:rPr lang="en-US" altLang="zh-TW" dirty="0"/>
              <a:t>) </a:t>
            </a:r>
            <a:r>
              <a:rPr lang="zh-TW" altLang="en-US" dirty="0"/>
              <a:t>協同過濾技術僅使用一個文件，即 </a:t>
            </a:r>
            <a:r>
              <a:rPr lang="en-US" altLang="zh-TW" dirty="0"/>
              <a:t>rating_final.csv</a:t>
            </a:r>
            <a:r>
              <a:rPr lang="zh-TW" altLang="en-US" dirty="0"/>
              <a:t>，其中包含用戶、項目和評分屬性。 </a:t>
            </a:r>
            <a:r>
              <a:rPr lang="en-US" altLang="zh-TW" dirty="0"/>
              <a:t>(ii) </a:t>
            </a:r>
            <a:r>
              <a:rPr lang="zh-TW" altLang="en-US" dirty="0"/>
              <a:t>上下文方法使用剩餘的八個數據文件生成建議。</a:t>
            </a:r>
          </a:p>
        </p:txBody>
      </p:sp>
      <p:sp>
        <p:nvSpPr>
          <p:cNvPr id="4" name="投影片編號版面配置區 3"/>
          <p:cNvSpPr>
            <a:spLocks noGrp="1"/>
          </p:cNvSpPr>
          <p:nvPr>
            <p:ph type="sldNum" sz="quarter" idx="5"/>
          </p:nvPr>
        </p:nvSpPr>
        <p:spPr/>
        <p:txBody>
          <a:bodyPr/>
          <a:lstStyle/>
          <a:p>
            <a:fld id="{1ABEF6E9-9154-4807-9935-F0D42213BCB0}" type="slidenum">
              <a:rPr lang="zh-TW" altLang="en-US" smtClean="0"/>
              <a:t>11</a:t>
            </a:fld>
            <a:endParaRPr lang="zh-TW" altLang="en-US"/>
          </a:p>
        </p:txBody>
      </p:sp>
    </p:spTree>
    <p:extLst>
      <p:ext uri="{BB962C8B-B14F-4D97-AF65-F5344CB8AC3E}">
        <p14:creationId xmlns:p14="http://schemas.microsoft.com/office/powerpoint/2010/main" val="3649397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14DFC975-2FD7-44A5-9E78-ECBA46156075}"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43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449AA12-8195-4182-A7AC-2E7E59DFBDAF}"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48658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30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5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24460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472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2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53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87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01556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449AA12-8195-4182-A7AC-2E7E59DFBDAF}"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1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3645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FC975-2FD7-44A5-9E78-ECBA46156075}"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19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94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72610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449AA12-8195-4182-A7AC-2E7E59DFBDAF}"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82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449AA12-8195-4182-A7AC-2E7E59DFBDAF}"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13705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49AA12-8195-4182-A7AC-2E7E59DFBDAF}" type="datetimeFigureOut">
              <a:rPr lang="en-US" smtClean="0"/>
              <a:pPr/>
              <a:t>3/28/2022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1351353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teesoong/ml-challen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uciml/restaurant-data-with-consumer-rating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snap/amazon-fine-food-reviews?select=database.sqli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vermaavi/food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ajkumarl/dine-with-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khandekar/calories-in-food-items-per-100-gram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kuantinglai/taiwanese-food-1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synysterjeet/food-classification" TargetMode="External"/><Relationship Id="rId2" Type="http://schemas.openxmlformats.org/officeDocument/2006/relationships/hyperlink" Target="https://www.kaggle.com/datasets/bjoernjostein/food-classif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borapajo/food-choi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michau96/restaurant-business-rankings-2020/discu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ahmedaliomar/restaurant-revie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西方食物排列在桌上">
            <a:extLst>
              <a:ext uri="{FF2B5EF4-FFF2-40B4-BE49-F238E27FC236}">
                <a16:creationId xmlns:a16="http://schemas.microsoft.com/office/drawing/2014/main" id="{D9B6E906-CF6E-0BBB-E637-28970A1848BB}"/>
              </a:ext>
            </a:extLst>
          </p:cNvPr>
          <p:cNvPicPr>
            <a:picLocks noChangeAspect="1"/>
          </p:cNvPicPr>
          <p:nvPr/>
        </p:nvPicPr>
        <p:blipFill rotWithShape="1">
          <a:blip r:embed="rId2">
            <a:alphaModFix amt="50000"/>
          </a:blip>
          <a:srcRect b="15730"/>
          <a:stretch/>
        </p:blipFill>
        <p:spPr>
          <a:xfrm>
            <a:off x="20" y="10"/>
            <a:ext cx="12191980" cy="6857990"/>
          </a:xfrm>
          <a:prstGeom prst="rect">
            <a:avLst/>
          </a:prstGeom>
        </p:spPr>
      </p:pic>
      <p:sp>
        <p:nvSpPr>
          <p:cNvPr id="3" name="副標題 2">
            <a:extLst>
              <a:ext uri="{FF2B5EF4-FFF2-40B4-BE49-F238E27FC236}">
                <a16:creationId xmlns:a16="http://schemas.microsoft.com/office/drawing/2014/main" id="{8186E50D-F920-45B2-8715-AD0430BB4F83}"/>
              </a:ext>
            </a:extLst>
          </p:cNvPr>
          <p:cNvSpPr>
            <a:spLocks noGrp="1"/>
          </p:cNvSpPr>
          <p:nvPr>
            <p:ph type="subTitle" idx="1"/>
          </p:nvPr>
        </p:nvSpPr>
        <p:spPr>
          <a:xfrm>
            <a:off x="2852417" y="2595415"/>
            <a:ext cx="6815669" cy="1320802"/>
          </a:xfrm>
        </p:spPr>
        <p:txBody>
          <a:bodyPr>
            <a:normAutofit/>
          </a:bodyPr>
          <a:lstStyle/>
          <a:p>
            <a:r>
              <a:rPr lang="en-US" altLang="zh-TW" sz="4000" dirty="0">
                <a:solidFill>
                  <a:srgbClr val="FFFFFF"/>
                </a:solidFill>
              </a:rPr>
              <a:t>food</a:t>
            </a:r>
            <a:r>
              <a:rPr lang="zh-TW" altLang="en-US" sz="4000" dirty="0">
                <a:solidFill>
                  <a:srgbClr val="FFFFFF"/>
                </a:solidFill>
              </a:rPr>
              <a:t>資料庫資料</a:t>
            </a:r>
          </a:p>
        </p:txBody>
      </p:sp>
      <p:cxnSp>
        <p:nvCxnSpPr>
          <p:cNvPr id="7"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989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670466-A5E3-4F4E-A6F6-E42E200F69B4}"/>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Restaurant Recommendations</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5395AA82-EEB5-47C0-84CC-7C76DC46F376}"/>
              </a:ext>
            </a:extLst>
          </p:cNvPr>
          <p:cNvSpPr>
            <a:spLocks noGrp="1"/>
          </p:cNvSpPr>
          <p:nvPr>
            <p:ph idx="1"/>
          </p:nvPr>
        </p:nvSpPr>
        <p:spPr/>
        <p:txBody>
          <a:bodyPr>
            <a:normAutofit fontScale="85000" lnSpcReduction="20000"/>
          </a:bodyPr>
          <a:lstStyle/>
          <a:p>
            <a:r>
              <a:rPr lang="en-US" altLang="zh-TW" dirty="0">
                <a:latin typeface="+mn-ea"/>
              </a:rPr>
              <a:t>users——</a:t>
            </a:r>
            <a:r>
              <a:rPr lang="zh-TW" altLang="en-US" dirty="0">
                <a:latin typeface="+mn-ea"/>
              </a:rPr>
              <a:t>由一組用戶組成，每個用戶都有一個唯一的 </a:t>
            </a:r>
            <a:r>
              <a:rPr lang="en-US" altLang="zh-TW" dirty="0">
                <a:latin typeface="+mn-ea"/>
              </a:rPr>
              <a:t>id </a:t>
            </a:r>
            <a:r>
              <a:rPr lang="zh-TW" altLang="en-US" dirty="0">
                <a:latin typeface="+mn-ea"/>
              </a:rPr>
              <a:t>和一個代表用戶家鄉位置的地理空間位置（緯度和經度）。</a:t>
            </a:r>
          </a:p>
          <a:p>
            <a:r>
              <a:rPr lang="en-US" altLang="zh-TW" dirty="0">
                <a:latin typeface="+mn-ea"/>
              </a:rPr>
              <a:t>•venues——</a:t>
            </a:r>
            <a:r>
              <a:rPr lang="zh-TW" altLang="en-US" dirty="0">
                <a:latin typeface="+mn-ea"/>
              </a:rPr>
              <a:t>由一組場所（例如餐廳）組成，每個場所都有唯一的</a:t>
            </a:r>
            <a:r>
              <a:rPr lang="en-US" altLang="zh-TW" dirty="0">
                <a:latin typeface="+mn-ea"/>
              </a:rPr>
              <a:t>ID</a:t>
            </a:r>
            <a:r>
              <a:rPr lang="zh-TW" altLang="en-US" dirty="0">
                <a:latin typeface="+mn-ea"/>
              </a:rPr>
              <a:t>和地理空間位置。</a:t>
            </a:r>
          </a:p>
          <a:p>
            <a:r>
              <a:rPr lang="en-US" altLang="zh-TW" dirty="0">
                <a:latin typeface="+mn-ea"/>
              </a:rPr>
              <a:t>•</a:t>
            </a:r>
            <a:r>
              <a:rPr lang="en-US" altLang="zh-TW" dirty="0" err="1">
                <a:latin typeface="+mn-ea"/>
              </a:rPr>
              <a:t>checkins</a:t>
            </a:r>
            <a:r>
              <a:rPr lang="en-US" altLang="zh-TW" dirty="0">
                <a:latin typeface="+mn-ea"/>
              </a:rPr>
              <a:t>——</a:t>
            </a:r>
            <a:r>
              <a:rPr lang="zh-TW" altLang="en-US" dirty="0">
                <a:latin typeface="+mn-ea"/>
              </a:rPr>
              <a:t>標記用戶對場所的訪問。 每次訪問都有一個唯一的 </a:t>
            </a:r>
            <a:r>
              <a:rPr lang="en-US" altLang="zh-TW" dirty="0">
                <a:latin typeface="+mn-ea"/>
              </a:rPr>
              <a:t>id </a:t>
            </a:r>
            <a:r>
              <a:rPr lang="zh-TW" altLang="en-US" dirty="0">
                <a:latin typeface="+mn-ea"/>
              </a:rPr>
              <a:t>以及用戶 </a:t>
            </a:r>
            <a:r>
              <a:rPr lang="en-US" altLang="zh-TW" dirty="0">
                <a:latin typeface="+mn-ea"/>
              </a:rPr>
              <a:t>id </a:t>
            </a:r>
            <a:r>
              <a:rPr lang="zh-TW" altLang="en-US" dirty="0">
                <a:latin typeface="+mn-ea"/>
              </a:rPr>
              <a:t>和場所 </a:t>
            </a:r>
            <a:r>
              <a:rPr lang="en-US" altLang="zh-TW" dirty="0">
                <a:latin typeface="+mn-ea"/>
              </a:rPr>
              <a:t>id</a:t>
            </a:r>
            <a:r>
              <a:rPr lang="zh-TW" altLang="en-US" dirty="0">
                <a:latin typeface="+mn-ea"/>
              </a:rPr>
              <a:t>。</a:t>
            </a:r>
          </a:p>
          <a:p>
            <a:r>
              <a:rPr lang="en-US" altLang="zh-TW" dirty="0">
                <a:latin typeface="+mn-ea"/>
              </a:rPr>
              <a:t>•</a:t>
            </a:r>
            <a:r>
              <a:rPr lang="en-US" altLang="zh-TW" dirty="0" err="1">
                <a:latin typeface="+mn-ea"/>
              </a:rPr>
              <a:t>socialgraph</a:t>
            </a:r>
            <a:r>
              <a:rPr lang="en-US" altLang="zh-TW" dirty="0">
                <a:latin typeface="+mn-ea"/>
              </a:rPr>
              <a:t>——</a:t>
            </a:r>
            <a:r>
              <a:rPr lang="zh-TW" altLang="en-US" dirty="0">
                <a:latin typeface="+mn-ea"/>
              </a:rPr>
              <a:t>包含用戶之間存在的社交圖邊（連接）。 每個社交連接由兩個唯一的 </a:t>
            </a:r>
            <a:r>
              <a:rPr lang="en-US" altLang="zh-TW" dirty="0">
                <a:latin typeface="+mn-ea"/>
              </a:rPr>
              <a:t>id</a:t>
            </a:r>
            <a:r>
              <a:rPr lang="zh-TW" altLang="en-US" dirty="0">
                <a:latin typeface="+mn-ea"/>
              </a:rPr>
              <a:t>（</a:t>
            </a:r>
            <a:r>
              <a:rPr lang="en-US" altLang="zh-TW" dirty="0" err="1">
                <a:latin typeface="+mn-ea"/>
              </a:rPr>
              <a:t>firstuserid</a:t>
            </a:r>
            <a:r>
              <a:rPr lang="en-US" altLang="zh-TW" dirty="0">
                <a:latin typeface="+mn-ea"/>
              </a:rPr>
              <a:t> </a:t>
            </a:r>
            <a:r>
              <a:rPr lang="zh-TW" altLang="en-US" dirty="0">
                <a:latin typeface="+mn-ea"/>
              </a:rPr>
              <a:t>和 </a:t>
            </a:r>
            <a:r>
              <a:rPr lang="en-US" altLang="zh-TW" dirty="0" err="1">
                <a:latin typeface="+mn-ea"/>
              </a:rPr>
              <a:t>seconduserid</a:t>
            </a:r>
            <a:r>
              <a:rPr lang="zh-TW" altLang="en-US" dirty="0">
                <a:latin typeface="+mn-ea"/>
              </a:rPr>
              <a:t>）表示的兩個用戶（朋友）組成。</a:t>
            </a:r>
          </a:p>
          <a:p>
            <a:r>
              <a:rPr lang="en-US" altLang="zh-TW" dirty="0">
                <a:latin typeface="+mn-ea"/>
              </a:rPr>
              <a:t>•ratings——</a:t>
            </a:r>
            <a:r>
              <a:rPr lang="zh-TW" altLang="en-US" dirty="0">
                <a:latin typeface="+mn-ea"/>
              </a:rPr>
              <a:t>由隱含的評級組成，量化用戶對特定場所的喜愛程度。</a:t>
            </a:r>
            <a:endParaRPr lang="en-US" altLang="zh-TW" dirty="0">
              <a:latin typeface="+mn-ea"/>
            </a:endParaRPr>
          </a:p>
          <a:p>
            <a:r>
              <a:rPr lang="en-US" altLang="zh-TW" dirty="0">
                <a:latin typeface="+mn-ea"/>
                <a:hlinkClick r:id="rId2"/>
              </a:rPr>
              <a:t>https://www.kaggle.com/datasets/teesoong/ml-challenge</a:t>
            </a:r>
            <a:endParaRPr lang="en-US" altLang="zh-TW" dirty="0">
              <a:latin typeface="+mn-ea"/>
            </a:endParaRPr>
          </a:p>
          <a:p>
            <a:endParaRPr lang="zh-TW" altLang="en-US" dirty="0">
              <a:latin typeface="+mn-ea"/>
            </a:endParaRPr>
          </a:p>
        </p:txBody>
      </p:sp>
    </p:spTree>
    <p:extLst>
      <p:ext uri="{BB962C8B-B14F-4D97-AF65-F5344CB8AC3E}">
        <p14:creationId xmlns:p14="http://schemas.microsoft.com/office/powerpoint/2010/main" val="184677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DE91B-E3F3-41CA-8B91-59DD16D34646}"/>
              </a:ext>
            </a:extLst>
          </p:cNvPr>
          <p:cNvSpPr>
            <a:spLocks noGrp="1"/>
          </p:cNvSpPr>
          <p:nvPr>
            <p:ph type="title"/>
          </p:nvPr>
        </p:nvSpPr>
        <p:spPr/>
        <p:txBody>
          <a:bodyPr/>
          <a:lstStyle/>
          <a:p>
            <a:r>
              <a:rPr lang="en-US" altLang="zh-TW" dirty="0"/>
              <a:t>Restaurant Data with Consumer Ratings</a:t>
            </a:r>
            <a:endParaRPr lang="zh-TW" altLang="en-US" dirty="0"/>
          </a:p>
        </p:txBody>
      </p:sp>
      <p:sp>
        <p:nvSpPr>
          <p:cNvPr id="3" name="內容版面配置區 2">
            <a:extLst>
              <a:ext uri="{FF2B5EF4-FFF2-40B4-BE49-F238E27FC236}">
                <a16:creationId xmlns:a16="http://schemas.microsoft.com/office/drawing/2014/main" id="{0E2E9EF8-F687-4F89-9135-3BC04E7AE6A9}"/>
              </a:ext>
            </a:extLst>
          </p:cNvPr>
          <p:cNvSpPr>
            <a:spLocks noGrp="1"/>
          </p:cNvSpPr>
          <p:nvPr>
            <p:ph idx="1"/>
          </p:nvPr>
        </p:nvSpPr>
        <p:spPr/>
        <p:txBody>
          <a:bodyPr/>
          <a:lstStyle/>
          <a:p>
            <a:r>
              <a:rPr lang="zh-TW" altLang="en-US" dirty="0"/>
              <a:t>該數據集用於一項研究，其任務是根據消費者偏好生成前 </a:t>
            </a:r>
            <a:r>
              <a:rPr lang="en-US" altLang="zh-TW" dirty="0"/>
              <a:t>n </a:t>
            </a:r>
            <a:r>
              <a:rPr lang="zh-TW" altLang="en-US" dirty="0"/>
              <a:t>個餐廳列表並找到重要特徵。</a:t>
            </a:r>
            <a:endParaRPr lang="en-US" altLang="zh-TW" dirty="0"/>
          </a:p>
          <a:p>
            <a:r>
              <a:rPr lang="en-US" altLang="zh-TW" dirty="0">
                <a:hlinkClick r:id="rId3"/>
              </a:rPr>
              <a:t>https://www.kaggle.com/datasets/uciml/restaurant-data-with-consumer-ratings</a:t>
            </a:r>
            <a:endParaRPr lang="en-US" altLang="zh-TW" dirty="0"/>
          </a:p>
          <a:p>
            <a:endParaRPr lang="en-US" altLang="zh-TW" dirty="0"/>
          </a:p>
        </p:txBody>
      </p:sp>
    </p:spTree>
    <p:extLst>
      <p:ext uri="{BB962C8B-B14F-4D97-AF65-F5344CB8AC3E}">
        <p14:creationId xmlns:p14="http://schemas.microsoft.com/office/powerpoint/2010/main" val="302510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042E60-3A36-47D0-B779-361E2AD08090}"/>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Amazon Fine Food Reviews</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15CA215B-769F-4063-AA8F-BF920B7ACCF2}"/>
              </a:ext>
            </a:extLst>
          </p:cNvPr>
          <p:cNvSpPr>
            <a:spLocks noGrp="1"/>
          </p:cNvSpPr>
          <p:nvPr>
            <p:ph idx="1"/>
          </p:nvPr>
        </p:nvSpPr>
        <p:spPr/>
        <p:txBody>
          <a:bodyPr/>
          <a:lstStyle/>
          <a:p>
            <a:r>
              <a:rPr lang="zh-TW" altLang="en-US" dirty="0">
                <a:latin typeface="+mn-ea"/>
              </a:rPr>
              <a:t>分析約 </a:t>
            </a:r>
            <a:r>
              <a:rPr lang="en-US" altLang="zh-TW" dirty="0">
                <a:latin typeface="+mn-ea"/>
              </a:rPr>
              <a:t>500,000 </a:t>
            </a:r>
            <a:r>
              <a:rPr lang="zh-TW" altLang="en-US" dirty="0">
                <a:latin typeface="+mn-ea"/>
              </a:rPr>
              <a:t>條食品評論</a:t>
            </a:r>
            <a:endParaRPr lang="en-US" altLang="zh-TW" dirty="0">
              <a:latin typeface="+mn-ea"/>
            </a:endParaRPr>
          </a:p>
          <a:p>
            <a:r>
              <a:rPr lang="en-US" altLang="zh-TW" dirty="0">
                <a:latin typeface="+mn-ea"/>
                <a:hlinkClick r:id="rId2"/>
              </a:rPr>
              <a:t>https://www.kaggle.com/datasets/snap/amazon-fine-food-reviews?select=database.sqlite</a:t>
            </a:r>
            <a:endParaRPr lang="en-US" altLang="zh-TW" dirty="0">
              <a:latin typeface="+mn-ea"/>
            </a:endParaRPr>
          </a:p>
          <a:p>
            <a:endParaRPr lang="zh-TW" altLang="en-US" dirty="0">
              <a:latin typeface="+mn-ea"/>
            </a:endParaRPr>
          </a:p>
        </p:txBody>
      </p:sp>
    </p:spTree>
    <p:extLst>
      <p:ext uri="{BB962C8B-B14F-4D97-AF65-F5344CB8AC3E}">
        <p14:creationId xmlns:p14="http://schemas.microsoft.com/office/powerpoint/2010/main" val="100833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8B4AB0-9CF1-4C15-8B7C-179AAA6C9049}"/>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Food-11 </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ED993CC7-A99A-40C8-A87C-AD7365A86887}"/>
              </a:ext>
            </a:extLst>
          </p:cNvPr>
          <p:cNvSpPr>
            <a:spLocks noGrp="1"/>
          </p:cNvSpPr>
          <p:nvPr>
            <p:ph idx="1"/>
          </p:nvPr>
        </p:nvSpPr>
        <p:spPr/>
        <p:txBody>
          <a:bodyPr/>
          <a:lstStyle/>
          <a:p>
            <a:r>
              <a:rPr lang="zh-TW" altLang="en-US" dirty="0"/>
              <a:t>這是一個 包含 </a:t>
            </a:r>
            <a:r>
              <a:rPr lang="en-US" altLang="zh-TW" dirty="0"/>
              <a:t>11 </a:t>
            </a:r>
            <a:r>
              <a:rPr lang="zh-TW" altLang="en-US" dirty="0"/>
              <a:t>個主要分類，有</a:t>
            </a:r>
            <a:r>
              <a:rPr lang="en-US" altLang="zh-TW" dirty="0"/>
              <a:t>16643 </a:t>
            </a:r>
            <a:r>
              <a:rPr lang="zh-TW" altLang="en-US" dirty="0"/>
              <a:t>個食物圖像的資料集</a:t>
            </a:r>
            <a:endParaRPr lang="en-US" altLang="zh-TW" dirty="0"/>
          </a:p>
          <a:p>
            <a:r>
              <a:rPr lang="en-US" altLang="zh-TW" dirty="0">
                <a:hlinkClick r:id="rId2"/>
              </a:rPr>
              <a:t>https://www.kaggle.com/datasets/vermaavi/food11</a:t>
            </a:r>
            <a:endParaRPr lang="zh-TW" altLang="en-US" dirty="0"/>
          </a:p>
        </p:txBody>
      </p:sp>
    </p:spTree>
    <p:extLst>
      <p:ext uri="{BB962C8B-B14F-4D97-AF65-F5344CB8AC3E}">
        <p14:creationId xmlns:p14="http://schemas.microsoft.com/office/powerpoint/2010/main" val="429117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42A3A6-0F08-4A45-9D63-8625CD8F3CF7}"/>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Dine With Me</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9D3DE3C6-0A24-4058-98D7-3A1213EFE7B3}"/>
              </a:ext>
            </a:extLst>
          </p:cNvPr>
          <p:cNvSpPr>
            <a:spLocks noGrp="1"/>
          </p:cNvSpPr>
          <p:nvPr>
            <p:ph idx="1"/>
          </p:nvPr>
        </p:nvSpPr>
        <p:spPr/>
        <p:txBody>
          <a:bodyPr/>
          <a:lstStyle/>
          <a:p>
            <a:r>
              <a:rPr lang="zh-TW" altLang="en-US" dirty="0"/>
              <a:t>用於圖像分類的食物照片</a:t>
            </a:r>
            <a:endParaRPr lang="en-US" altLang="zh-TW" dirty="0"/>
          </a:p>
          <a:p>
            <a:r>
              <a:rPr lang="en-US" altLang="zh-TW" dirty="0">
                <a:hlinkClick r:id="rId2"/>
              </a:rPr>
              <a:t>https://www.kaggle.com/datasets/rajkumarl/dine-with-me</a:t>
            </a:r>
            <a:endParaRPr lang="zh-TW" altLang="en-US" dirty="0"/>
          </a:p>
        </p:txBody>
      </p:sp>
    </p:spTree>
    <p:extLst>
      <p:ext uri="{BB962C8B-B14F-4D97-AF65-F5344CB8AC3E}">
        <p14:creationId xmlns:p14="http://schemas.microsoft.com/office/powerpoint/2010/main" val="205471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641B7E-70A4-4AA9-A57F-7C13660533A3}"/>
              </a:ext>
            </a:extLst>
          </p:cNvPr>
          <p:cNvSpPr>
            <a:spLocks noGrp="1"/>
          </p:cNvSpPr>
          <p:nvPr>
            <p:ph type="title"/>
          </p:nvPr>
        </p:nvSpPr>
        <p:spPr/>
        <p:txBody>
          <a:bodyPr>
            <a:normAutofit fontScale="90000"/>
          </a:bodyPr>
          <a:lstStyle/>
          <a:p>
            <a:r>
              <a:rPr lang="en-US" altLang="zh-TW" dirty="0">
                <a:latin typeface="Arial" panose="020B0604020202020204" pitchFamily="34" charset="0"/>
                <a:cs typeface="Arial" panose="020B0604020202020204" pitchFamily="34" charset="0"/>
              </a:rPr>
              <a:t>Calories in Food Items (per 100 grams)</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72BC1B3F-53E8-4EF2-AF88-D715FBCB4613}"/>
              </a:ext>
            </a:extLst>
          </p:cNvPr>
          <p:cNvSpPr>
            <a:spLocks noGrp="1"/>
          </p:cNvSpPr>
          <p:nvPr>
            <p:ph idx="1"/>
          </p:nvPr>
        </p:nvSpPr>
        <p:spPr/>
        <p:txBody>
          <a:bodyPr/>
          <a:lstStyle/>
          <a:p>
            <a:r>
              <a:rPr lang="zh-TW" altLang="en-US" dirty="0"/>
              <a:t>可幫助您發現有關常見食物的卡路里含量和其他。</a:t>
            </a:r>
            <a:endParaRPr lang="en-US" altLang="zh-TW" dirty="0"/>
          </a:p>
          <a:p>
            <a:r>
              <a:rPr lang="en-US" altLang="zh-TW" dirty="0">
                <a:hlinkClick r:id="rId3"/>
              </a:rPr>
              <a:t>https://www.kaggle.com/datasets/kkhandekar/calories-in-food-items-per-100-grams</a:t>
            </a:r>
            <a:endParaRPr lang="zh-TW" altLang="en-US" dirty="0"/>
          </a:p>
        </p:txBody>
      </p:sp>
    </p:spTree>
    <p:extLst>
      <p:ext uri="{BB962C8B-B14F-4D97-AF65-F5344CB8AC3E}">
        <p14:creationId xmlns:p14="http://schemas.microsoft.com/office/powerpoint/2010/main" val="40218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D4B53-84EF-48A7-AEFE-30F87257D40D}"/>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Taiwanese Food 101</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FEBC6AEF-786A-41E0-B59A-AFB47837B722}"/>
              </a:ext>
            </a:extLst>
          </p:cNvPr>
          <p:cNvSpPr>
            <a:spLocks noGrp="1"/>
          </p:cNvSpPr>
          <p:nvPr>
            <p:ph idx="1"/>
          </p:nvPr>
        </p:nvSpPr>
        <p:spPr/>
        <p:txBody>
          <a:bodyPr/>
          <a:lstStyle/>
          <a:p>
            <a:r>
              <a:rPr lang="zh-TW" altLang="en-US" dirty="0">
                <a:latin typeface="+mn-ea"/>
              </a:rPr>
              <a:t>遇見</a:t>
            </a:r>
            <a:r>
              <a:rPr lang="en-US" altLang="zh-TW" dirty="0">
                <a:latin typeface="+mn-ea"/>
              </a:rPr>
              <a:t>101</a:t>
            </a:r>
            <a:r>
              <a:rPr lang="zh-TW" altLang="en-US" dirty="0">
                <a:latin typeface="+mn-ea"/>
              </a:rPr>
              <a:t>種台灣美食</a:t>
            </a:r>
            <a:endParaRPr lang="en-US" altLang="zh-TW" dirty="0">
              <a:latin typeface="+mn-ea"/>
            </a:endParaRPr>
          </a:p>
          <a:p>
            <a:r>
              <a:rPr lang="en-US" altLang="zh-TW" dirty="0">
                <a:latin typeface="+mn-ea"/>
                <a:hlinkClick r:id="rId2"/>
              </a:rPr>
              <a:t>https://www.kaggle.com/datasets/kuantinglai/taiwanese-food-101</a:t>
            </a:r>
            <a:endParaRPr lang="zh-TW" altLang="en-US" dirty="0">
              <a:latin typeface="+mn-ea"/>
            </a:endParaRPr>
          </a:p>
        </p:txBody>
      </p:sp>
    </p:spTree>
    <p:extLst>
      <p:ext uri="{BB962C8B-B14F-4D97-AF65-F5344CB8AC3E}">
        <p14:creationId xmlns:p14="http://schemas.microsoft.com/office/powerpoint/2010/main" val="76699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069A7-9C82-4D15-A419-C28522B89A1E}"/>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Food Classification </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D6758F-139F-4623-94A7-A4050F0F07AB}"/>
              </a:ext>
            </a:extLst>
          </p:cNvPr>
          <p:cNvSpPr>
            <a:spLocks noGrp="1"/>
          </p:cNvSpPr>
          <p:nvPr>
            <p:ph idx="1"/>
          </p:nvPr>
        </p:nvSpPr>
        <p:spPr/>
        <p:txBody>
          <a:bodyPr/>
          <a:lstStyle/>
          <a:p>
            <a:r>
              <a:rPr lang="zh-TW" altLang="en-US" dirty="0"/>
              <a:t>從圖像中分類 </a:t>
            </a:r>
            <a:r>
              <a:rPr lang="en-US" altLang="zh-TW" dirty="0"/>
              <a:t>61 </a:t>
            </a:r>
            <a:r>
              <a:rPr lang="zh-TW" altLang="en-US" dirty="0"/>
              <a:t>種不同的食物類型 </a:t>
            </a:r>
            <a:endParaRPr lang="en-US" altLang="zh-TW" dirty="0"/>
          </a:p>
          <a:p>
            <a:r>
              <a:rPr lang="en-US" altLang="zh-TW" dirty="0">
                <a:hlinkClick r:id="rId2"/>
              </a:rPr>
              <a:t>https://www.kaggle.com/datasets/bjoernjostein/food-classification</a:t>
            </a:r>
            <a:endParaRPr lang="en-US" altLang="zh-TW" dirty="0"/>
          </a:p>
          <a:p>
            <a:r>
              <a:rPr lang="en-US" altLang="zh-TW" dirty="0">
                <a:hlinkClick r:id="rId3"/>
              </a:rPr>
              <a:t>https://www.kaggle.com/datasets/synysterjeet/food-classification</a:t>
            </a:r>
            <a:endParaRPr lang="zh-TW" altLang="en-US" dirty="0"/>
          </a:p>
        </p:txBody>
      </p:sp>
    </p:spTree>
    <p:extLst>
      <p:ext uri="{BB962C8B-B14F-4D97-AF65-F5344CB8AC3E}">
        <p14:creationId xmlns:p14="http://schemas.microsoft.com/office/powerpoint/2010/main" val="201688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6C940-4468-40F0-BA3F-8327AE0F0643}"/>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Food choices</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247B9E92-074E-4DEE-99E7-951797F6B9BC}"/>
              </a:ext>
            </a:extLst>
          </p:cNvPr>
          <p:cNvSpPr>
            <a:spLocks noGrp="1"/>
          </p:cNvSpPr>
          <p:nvPr>
            <p:ph idx="1"/>
          </p:nvPr>
        </p:nvSpPr>
        <p:spPr/>
        <p:txBody>
          <a:bodyPr/>
          <a:lstStyle/>
          <a:p>
            <a:r>
              <a:rPr lang="zh-TW" altLang="en-US" dirty="0"/>
              <a:t>大學生的食物和烹飪、喜愛的偏好</a:t>
            </a:r>
            <a:endParaRPr lang="en-US" altLang="zh-TW" dirty="0"/>
          </a:p>
          <a:p>
            <a:r>
              <a:rPr lang="en-US" altLang="zh-TW" dirty="0">
                <a:hlinkClick r:id="rId3"/>
              </a:rPr>
              <a:t>https://www.kaggle.com/datasets/borapajo/food-choices</a:t>
            </a:r>
            <a:endParaRPr lang="zh-TW" altLang="en-US" dirty="0"/>
          </a:p>
        </p:txBody>
      </p:sp>
    </p:spTree>
    <p:extLst>
      <p:ext uri="{BB962C8B-B14F-4D97-AF65-F5344CB8AC3E}">
        <p14:creationId xmlns:p14="http://schemas.microsoft.com/office/powerpoint/2010/main" val="122353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67F9CB-E801-4FA8-B2FF-4CDE93B64682}"/>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Restaurant Business Rankings 2020</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06BD8399-8699-4A46-B33C-553F03CBDD8F}"/>
              </a:ext>
            </a:extLst>
          </p:cNvPr>
          <p:cNvSpPr>
            <a:spLocks noGrp="1"/>
          </p:cNvSpPr>
          <p:nvPr>
            <p:ph idx="1"/>
          </p:nvPr>
        </p:nvSpPr>
        <p:spPr/>
        <p:txBody>
          <a:bodyPr/>
          <a:lstStyle/>
          <a:p>
            <a:r>
              <a:rPr lang="zh-TW" altLang="en-US" dirty="0"/>
              <a:t>前 </a:t>
            </a:r>
            <a:r>
              <a:rPr lang="en-US" altLang="zh-TW" dirty="0"/>
              <a:t>250 </a:t>
            </a:r>
            <a:r>
              <a:rPr lang="zh-TW" altLang="en-US" dirty="0"/>
              <a:t>名評論</a:t>
            </a:r>
            <a:endParaRPr lang="en-US" altLang="zh-TW" dirty="0"/>
          </a:p>
          <a:p>
            <a:r>
              <a:rPr lang="en-US" altLang="zh-TW" dirty="0">
                <a:hlinkClick r:id="rId3"/>
              </a:rPr>
              <a:t>https://www.kaggle.com/datasets/michau96/restaurant-business-rankings-2020/discussion</a:t>
            </a:r>
            <a:endParaRPr lang="zh-TW" altLang="en-US" dirty="0"/>
          </a:p>
        </p:txBody>
      </p:sp>
    </p:spTree>
    <p:extLst>
      <p:ext uri="{BB962C8B-B14F-4D97-AF65-F5344CB8AC3E}">
        <p14:creationId xmlns:p14="http://schemas.microsoft.com/office/powerpoint/2010/main" val="134558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39B039-AF29-40FB-B0A3-D20F75B14317}"/>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Restaurant Reviews</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1EB801E8-B501-4073-B11C-58DDC29B785A}"/>
              </a:ext>
            </a:extLst>
          </p:cNvPr>
          <p:cNvSpPr>
            <a:spLocks noGrp="1"/>
          </p:cNvSpPr>
          <p:nvPr>
            <p:ph idx="1"/>
          </p:nvPr>
        </p:nvSpPr>
        <p:spPr/>
        <p:txBody>
          <a:bodyPr/>
          <a:lstStyle/>
          <a:p>
            <a:r>
              <a:rPr lang="zh-TW" altLang="en-US" dirty="0"/>
              <a:t>判斷正面訊息害是負面的</a:t>
            </a:r>
            <a:endParaRPr lang="en-US" altLang="zh-TW" dirty="0"/>
          </a:p>
          <a:p>
            <a:r>
              <a:rPr lang="en-US" altLang="zh-TW" dirty="0">
                <a:hlinkClick r:id="rId2"/>
              </a:rPr>
              <a:t>https://www.kaggle.com/datasets/ahmedaliomar/restaurant-reviews</a:t>
            </a:r>
            <a:endParaRPr lang="en-US" altLang="zh-TW" dirty="0"/>
          </a:p>
          <a:p>
            <a:endParaRPr lang="zh-TW" altLang="en-US" dirty="0"/>
          </a:p>
        </p:txBody>
      </p:sp>
    </p:spTree>
    <p:extLst>
      <p:ext uri="{BB962C8B-B14F-4D97-AF65-F5344CB8AC3E}">
        <p14:creationId xmlns:p14="http://schemas.microsoft.com/office/powerpoint/2010/main" val="21652799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569</TotalTime>
  <Words>570</Words>
  <Application>Microsoft Office PowerPoint</Application>
  <PresentationFormat>寬螢幕</PresentationFormat>
  <Paragraphs>46</Paragraphs>
  <Slides>12</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Garamond</vt:lpstr>
      <vt:lpstr>有機</vt:lpstr>
      <vt:lpstr>PowerPoint 簡報</vt:lpstr>
      <vt:lpstr>Food-11 </vt:lpstr>
      <vt:lpstr>Dine With Me</vt:lpstr>
      <vt:lpstr>Calories in Food Items (per 100 grams)</vt:lpstr>
      <vt:lpstr>Taiwanese Food 101</vt:lpstr>
      <vt:lpstr>Food Classification </vt:lpstr>
      <vt:lpstr>Food choices</vt:lpstr>
      <vt:lpstr>Restaurant Business Rankings 2020</vt:lpstr>
      <vt:lpstr>Restaurant Reviews</vt:lpstr>
      <vt:lpstr>Restaurant Recommendations</vt:lpstr>
      <vt:lpstr>Restaurant Data with Consumer Ratings</vt:lpstr>
      <vt:lpstr>Amazon Fine Food Reviews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cp:revision>
  <dcterms:created xsi:type="dcterms:W3CDTF">2022-03-27T09:49:10Z</dcterms:created>
  <dcterms:modified xsi:type="dcterms:W3CDTF">2022-03-27T19:19:01Z</dcterms:modified>
</cp:coreProperties>
</file>