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embeddedFontLst>
    <p:embeddedFont>
      <p:font typeface="Century Gothic" panose="020B0502020202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BsTv4ULcHPe9lsu+btrp4o6Lk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輔助字幕">
  <p:cSld name="標題與輔助字幕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0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輔助字幕)">
  <p:cSld name="引述 (含輔助字幕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1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1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41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4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9" name="Google Shape;119;p41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4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2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2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4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2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2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3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43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4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6" name="Google Shape;136;p4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4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4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4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4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4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5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4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6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6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4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39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F0F0F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0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30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30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30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30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30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30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30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30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30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0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0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0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30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30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0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0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0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0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0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0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0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0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0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0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0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30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ctrTitle"/>
          </p:nvPr>
        </p:nvSpPr>
        <p:spPr>
          <a:xfrm>
            <a:off x="2037123" y="2639682"/>
            <a:ext cx="9453261" cy="257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Century Gothic"/>
              <a:buNone/>
            </a:pPr>
            <a:r>
              <a:rPr lang="zh-TW" sz="6600"/>
              <a:t>打造你的神經網路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/>
          <p:nvPr/>
        </p:nvSpPr>
        <p:spPr>
          <a:xfrm>
            <a:off x="1597891" y="656350"/>
            <a:ext cx="492314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建立MLP的IMDb情緒分析</a:t>
            </a:r>
            <a:endParaRPr/>
          </a:p>
        </p:txBody>
      </p:sp>
      <p:pic>
        <p:nvPicPr>
          <p:cNvPr id="218" name="Google Shape;218;p10"/>
          <p:cNvPicPr preferRelativeResize="0"/>
          <p:nvPr/>
        </p:nvPicPr>
        <p:blipFill rotWithShape="1">
          <a:blip r:embed="rId3">
            <a:alphaModFix/>
          </a:blip>
          <a:srcRect t="16042" r="8130" b="-962"/>
          <a:stretch/>
        </p:blipFill>
        <p:spPr>
          <a:xfrm>
            <a:off x="1483836" y="1241125"/>
            <a:ext cx="5151251" cy="538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0"/>
          <p:cNvPicPr preferRelativeResize="0"/>
          <p:nvPr/>
        </p:nvPicPr>
        <p:blipFill rotWithShape="1">
          <a:blip r:embed="rId4">
            <a:alphaModFix/>
          </a:blip>
          <a:srcRect r="6668"/>
          <a:stretch/>
        </p:blipFill>
        <p:spPr>
          <a:xfrm>
            <a:off x="6917690" y="1818322"/>
            <a:ext cx="5041806" cy="4125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/>
          <p:nvPr/>
        </p:nvSpPr>
        <p:spPr>
          <a:xfrm>
            <a:off x="1597891" y="656350"/>
            <a:ext cx="51090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增加每一篇評論內容的字數</a:t>
            </a:r>
            <a:endParaRPr/>
          </a:p>
        </p:txBody>
      </p:sp>
      <p:pic>
        <p:nvPicPr>
          <p:cNvPr id="225" name="Google Shape;22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7891" y="1455656"/>
            <a:ext cx="4229100" cy="5125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0774" y="2284072"/>
            <a:ext cx="2544284" cy="2289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/>
        </p:nvSpPr>
        <p:spPr>
          <a:xfrm>
            <a:off x="1597891" y="656350"/>
            <a:ext cx="546335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使用CNN打造IMDb情緒分析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2" name="Google Shape;232;p12"/>
          <p:cNvPicPr preferRelativeResize="0"/>
          <p:nvPr/>
        </p:nvPicPr>
        <p:blipFill rotWithShape="1">
          <a:blip r:embed="rId3">
            <a:alphaModFix/>
          </a:blip>
          <a:srcRect t="36594" r="6849"/>
          <a:stretch/>
        </p:blipFill>
        <p:spPr>
          <a:xfrm>
            <a:off x="1344070" y="1407885"/>
            <a:ext cx="4913040" cy="4616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2"/>
          <p:cNvPicPr preferRelativeResize="0"/>
          <p:nvPr/>
        </p:nvPicPr>
        <p:blipFill rotWithShape="1">
          <a:blip r:embed="rId4">
            <a:alphaModFix/>
          </a:blip>
          <a:srcRect r="6849"/>
          <a:stretch/>
        </p:blipFill>
        <p:spPr>
          <a:xfrm>
            <a:off x="6916103" y="1764393"/>
            <a:ext cx="491304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>
            <a:spLocks noGrp="1"/>
          </p:cNvSpPr>
          <p:nvPr>
            <p:ph type="ctrTitle"/>
          </p:nvPr>
        </p:nvSpPr>
        <p:spPr>
          <a:xfrm>
            <a:off x="1650440" y="3100989"/>
            <a:ext cx="10541560" cy="260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entury Gothic"/>
              <a:buNone/>
            </a:pPr>
            <a:r>
              <a:rPr lang="zh-TW" sz="6000"/>
              <a:t>如何使用Keras打造循環神經網路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/>
        </p:nvSpPr>
        <p:spPr>
          <a:xfrm>
            <a:off x="1597891" y="656350"/>
            <a:ext cx="45720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Keras的RNN預建神經層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4" name="Google Shape;24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7891" y="1573212"/>
            <a:ext cx="471551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4"/>
          <p:cNvSpPr txBox="1"/>
          <p:nvPr/>
        </p:nvSpPr>
        <p:spPr>
          <a:xfrm>
            <a:off x="2017486" y="3236686"/>
            <a:ext cx="395813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zh-TW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SimpleRNN 全連接層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zh-TW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LSTM 長短期記憶神經元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zh-TW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GRU閘門循環單元神經層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/>
        </p:nvSpPr>
        <p:spPr>
          <a:xfrm>
            <a:off x="1597891" y="656350"/>
            <a:ext cx="45384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使用Keras打造循環神經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1597891" y="1364343"/>
            <a:ext cx="343856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zh-TW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建構多對一的循環神經元</a:t>
            </a:r>
            <a:endParaRPr/>
          </a:p>
        </p:txBody>
      </p:sp>
      <p:grpSp>
        <p:nvGrpSpPr>
          <p:cNvPr id="252" name="Google Shape;252;p15"/>
          <p:cNvGrpSpPr/>
          <p:nvPr/>
        </p:nvGrpSpPr>
        <p:grpSpPr>
          <a:xfrm>
            <a:off x="7903027" y="1138949"/>
            <a:ext cx="2991439" cy="4580101"/>
            <a:chOff x="7598227" y="412813"/>
            <a:chExt cx="3218569" cy="4816381"/>
          </a:xfrm>
        </p:grpSpPr>
        <p:sp>
          <p:nvSpPr>
            <p:cNvPr id="253" name="Google Shape;253;p15"/>
            <p:cNvSpPr/>
            <p:nvPr/>
          </p:nvSpPr>
          <p:spPr>
            <a:xfrm>
              <a:off x="10033024" y="412813"/>
              <a:ext cx="783772" cy="1274050"/>
            </a:xfrm>
            <a:prstGeom prst="rect">
              <a:avLst/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254" name="Google Shape;254;p15"/>
            <p:cNvGrpSpPr/>
            <p:nvPr/>
          </p:nvGrpSpPr>
          <p:grpSpPr>
            <a:xfrm>
              <a:off x="7598227" y="2154950"/>
              <a:ext cx="1168401" cy="1274050"/>
              <a:chOff x="7888513" y="2154950"/>
              <a:chExt cx="1168401" cy="1274050"/>
            </a:xfrm>
          </p:grpSpPr>
          <p:sp>
            <p:nvSpPr>
              <p:cNvPr id="255" name="Google Shape;255;p15"/>
              <p:cNvSpPr/>
              <p:nvPr/>
            </p:nvSpPr>
            <p:spPr>
              <a:xfrm>
                <a:off x="7888513" y="2154950"/>
                <a:ext cx="783772" cy="1274050"/>
              </a:xfrm>
              <a:prstGeom prst="rect">
                <a:avLst/>
              </a:prstGeom>
              <a:solidFill>
                <a:schemeClr val="accent1"/>
              </a:solidFill>
              <a:ln w="15875" cap="rnd" cmpd="sng">
                <a:solidFill>
                  <a:srgbClr val="A1A1A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8672285" y="2670629"/>
                <a:ext cx="384629" cy="232228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5875" cap="rnd" cmpd="sng">
                <a:solidFill>
                  <a:srgbClr val="A1A1A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57" name="Google Shape;257;p15"/>
            <p:cNvGrpSpPr/>
            <p:nvPr/>
          </p:nvGrpSpPr>
          <p:grpSpPr>
            <a:xfrm>
              <a:off x="8817427" y="2154950"/>
              <a:ext cx="1168401" cy="1274050"/>
              <a:chOff x="7888513" y="2154950"/>
              <a:chExt cx="1168401" cy="1274050"/>
            </a:xfrm>
          </p:grpSpPr>
          <p:sp>
            <p:nvSpPr>
              <p:cNvPr id="258" name="Google Shape;258;p15"/>
              <p:cNvSpPr/>
              <p:nvPr/>
            </p:nvSpPr>
            <p:spPr>
              <a:xfrm>
                <a:off x="7888513" y="2154950"/>
                <a:ext cx="783772" cy="1274050"/>
              </a:xfrm>
              <a:prstGeom prst="rect">
                <a:avLst/>
              </a:prstGeom>
              <a:solidFill>
                <a:schemeClr val="accent1"/>
              </a:solidFill>
              <a:ln w="15875" cap="rnd" cmpd="sng">
                <a:solidFill>
                  <a:srgbClr val="A1A1A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8672285" y="2670629"/>
                <a:ext cx="384629" cy="232228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5875" cap="rnd" cmpd="sng">
                <a:solidFill>
                  <a:srgbClr val="A1A1A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60" name="Google Shape;260;p15"/>
            <p:cNvSpPr/>
            <p:nvPr/>
          </p:nvSpPr>
          <p:spPr>
            <a:xfrm>
              <a:off x="7598227" y="3944679"/>
              <a:ext cx="783772" cy="1274050"/>
            </a:xfrm>
            <a:prstGeom prst="rect">
              <a:avLst/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 rot="5400000" flipH="1">
              <a:off x="7750257" y="3570592"/>
              <a:ext cx="479710" cy="2684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8882742" y="3955144"/>
              <a:ext cx="783772" cy="1274050"/>
            </a:xfrm>
            <a:prstGeom prst="rect">
              <a:avLst/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00000" flipH="1">
              <a:off x="9034772" y="3581057"/>
              <a:ext cx="479710" cy="2684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0033024" y="3955144"/>
              <a:ext cx="783772" cy="1274050"/>
            </a:xfrm>
            <a:prstGeom prst="rect">
              <a:avLst/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00000" flipH="1">
              <a:off x="10185054" y="3581057"/>
              <a:ext cx="479710" cy="2684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0033024" y="2190918"/>
              <a:ext cx="783772" cy="1274050"/>
            </a:xfrm>
            <a:prstGeom prst="rect">
              <a:avLst/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00000" flipH="1">
              <a:off x="10185054" y="1816831"/>
              <a:ext cx="479710" cy="2684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id="268" name="Google Shape;26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7891" y="1857749"/>
            <a:ext cx="5274310" cy="206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7896" y="4014794"/>
            <a:ext cx="5274310" cy="18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5"/>
          <p:cNvSpPr txBox="1"/>
          <p:nvPr/>
        </p:nvSpPr>
        <p:spPr>
          <a:xfrm>
            <a:off x="7661525" y="656350"/>
            <a:ext cx="3834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/>
              <a:t>return_sequences = False</a:t>
            </a:r>
            <a:endParaRPr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/>
          <p:nvPr/>
        </p:nvSpPr>
        <p:spPr>
          <a:xfrm>
            <a:off x="1772063" y="798286"/>
            <a:ext cx="36272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zh-TW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建構多對多的循環神經網路</a:t>
            </a:r>
            <a:endParaRPr/>
          </a:p>
        </p:txBody>
      </p:sp>
      <p:grpSp>
        <p:nvGrpSpPr>
          <p:cNvPr id="276" name="Google Shape;276;p16"/>
          <p:cNvGrpSpPr/>
          <p:nvPr/>
        </p:nvGrpSpPr>
        <p:grpSpPr>
          <a:xfrm>
            <a:off x="8062686" y="1409184"/>
            <a:ext cx="2746572" cy="4480843"/>
            <a:chOff x="7583713" y="1426471"/>
            <a:chExt cx="3218569" cy="4949351"/>
          </a:xfrm>
        </p:grpSpPr>
        <p:grpSp>
          <p:nvGrpSpPr>
            <p:cNvPr id="277" name="Google Shape;277;p16"/>
            <p:cNvGrpSpPr/>
            <p:nvPr/>
          </p:nvGrpSpPr>
          <p:grpSpPr>
            <a:xfrm>
              <a:off x="7583713" y="3301578"/>
              <a:ext cx="1168401" cy="1274050"/>
              <a:chOff x="7888513" y="2154950"/>
              <a:chExt cx="1168401" cy="1274050"/>
            </a:xfrm>
          </p:grpSpPr>
          <p:sp>
            <p:nvSpPr>
              <p:cNvPr id="278" name="Google Shape;278;p16"/>
              <p:cNvSpPr/>
              <p:nvPr/>
            </p:nvSpPr>
            <p:spPr>
              <a:xfrm>
                <a:off x="7888513" y="2154950"/>
                <a:ext cx="783772" cy="1274050"/>
              </a:xfrm>
              <a:prstGeom prst="rect">
                <a:avLst/>
              </a:prstGeom>
              <a:solidFill>
                <a:schemeClr val="accent1"/>
              </a:solidFill>
              <a:ln w="15875" cap="rnd" cmpd="sng">
                <a:solidFill>
                  <a:srgbClr val="A1A1A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8672285" y="2670629"/>
                <a:ext cx="384629" cy="232228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5875" cap="rnd" cmpd="sng">
                <a:solidFill>
                  <a:srgbClr val="A1A1A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80" name="Google Shape;280;p16"/>
            <p:cNvGrpSpPr/>
            <p:nvPr/>
          </p:nvGrpSpPr>
          <p:grpSpPr>
            <a:xfrm>
              <a:off x="8802913" y="3301578"/>
              <a:ext cx="1168401" cy="1274050"/>
              <a:chOff x="7888513" y="2154950"/>
              <a:chExt cx="1168401" cy="1274050"/>
            </a:xfrm>
          </p:grpSpPr>
          <p:sp>
            <p:nvSpPr>
              <p:cNvPr id="281" name="Google Shape;281;p16"/>
              <p:cNvSpPr/>
              <p:nvPr/>
            </p:nvSpPr>
            <p:spPr>
              <a:xfrm>
                <a:off x="7888513" y="2154950"/>
                <a:ext cx="783772" cy="1274050"/>
              </a:xfrm>
              <a:prstGeom prst="rect">
                <a:avLst/>
              </a:prstGeom>
              <a:solidFill>
                <a:schemeClr val="accent1"/>
              </a:solidFill>
              <a:ln w="15875" cap="rnd" cmpd="sng">
                <a:solidFill>
                  <a:srgbClr val="A1A1A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82" name="Google Shape;282;p16"/>
              <p:cNvSpPr/>
              <p:nvPr/>
            </p:nvSpPr>
            <p:spPr>
              <a:xfrm>
                <a:off x="8672285" y="2670629"/>
                <a:ext cx="384629" cy="232228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5875" cap="rnd" cmpd="sng">
                <a:solidFill>
                  <a:srgbClr val="A1A1A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83" name="Google Shape;283;p16"/>
            <p:cNvSpPr/>
            <p:nvPr/>
          </p:nvSpPr>
          <p:spPr>
            <a:xfrm>
              <a:off x="7583713" y="5091307"/>
              <a:ext cx="783772" cy="1274050"/>
            </a:xfrm>
            <a:prstGeom prst="rect">
              <a:avLst/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 rot="5400000" flipH="1">
              <a:off x="7735743" y="4717220"/>
              <a:ext cx="479710" cy="2684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8868228" y="5101772"/>
              <a:ext cx="783772" cy="1274050"/>
            </a:xfrm>
            <a:prstGeom prst="rect">
              <a:avLst/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 rot="5400000" flipH="1">
              <a:off x="9020258" y="4727685"/>
              <a:ext cx="479710" cy="2684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10018510" y="5101772"/>
              <a:ext cx="783772" cy="1274050"/>
            </a:xfrm>
            <a:prstGeom prst="rect">
              <a:avLst/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8" name="Google Shape;288;p16"/>
            <p:cNvSpPr/>
            <p:nvPr/>
          </p:nvSpPr>
          <p:spPr>
            <a:xfrm rot="5400000" flipH="1">
              <a:off x="10170540" y="4727685"/>
              <a:ext cx="479710" cy="2684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10018510" y="3337546"/>
              <a:ext cx="783772" cy="1274050"/>
            </a:xfrm>
            <a:prstGeom prst="rect">
              <a:avLst/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 rot="5400000" flipH="1">
              <a:off x="7732086" y="2870593"/>
              <a:ext cx="479710" cy="2684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1" name="Google Shape;291;p16"/>
            <p:cNvSpPr/>
            <p:nvPr/>
          </p:nvSpPr>
          <p:spPr>
            <a:xfrm rot="5400000" flipH="1">
              <a:off x="9016601" y="2881058"/>
              <a:ext cx="479710" cy="2684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2" name="Google Shape;292;p16"/>
            <p:cNvSpPr/>
            <p:nvPr/>
          </p:nvSpPr>
          <p:spPr>
            <a:xfrm rot="5400000" flipH="1">
              <a:off x="10166883" y="2881058"/>
              <a:ext cx="479710" cy="2684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7583713" y="1426471"/>
              <a:ext cx="783772" cy="1274050"/>
            </a:xfrm>
            <a:prstGeom prst="rect">
              <a:avLst/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8868228" y="1436936"/>
              <a:ext cx="783772" cy="1274050"/>
            </a:xfrm>
            <a:prstGeom prst="rect">
              <a:avLst/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10018510" y="1436936"/>
              <a:ext cx="783772" cy="1274050"/>
            </a:xfrm>
            <a:prstGeom prst="rect">
              <a:avLst/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id="296" name="Google Shape;29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8465" y="1409123"/>
            <a:ext cx="489648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 rotWithShape="1">
          <a:blip r:embed="rId4">
            <a:alphaModFix/>
          </a:blip>
          <a:srcRect r="7163"/>
          <a:stretch/>
        </p:blipFill>
        <p:spPr>
          <a:xfrm>
            <a:off x="1858475" y="3515329"/>
            <a:ext cx="4896484" cy="222313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7936413" y="782788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 dirty="0">
                <a:solidFill>
                  <a:schemeClr val="dk1"/>
                </a:solidFill>
              </a:rPr>
              <a:t>return_sequences = True</a:t>
            </a:r>
            <a:endParaRPr sz="1700" dirty="0"/>
          </a:p>
        </p:txBody>
      </p:sp>
      <p:sp>
        <p:nvSpPr>
          <p:cNvPr id="299" name="Google Shape;299;p16"/>
          <p:cNvSpPr txBox="1"/>
          <p:nvPr/>
        </p:nvSpPr>
        <p:spPr>
          <a:xfrm>
            <a:off x="1858475" y="5949200"/>
            <a:ext cx="6428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/>
              <a:t>LSTM參數量=(特徵數+單元數)*(單元數*4)+</a:t>
            </a:r>
            <a:r>
              <a:rPr lang="zh-TW" sz="2000" dirty="0">
                <a:solidFill>
                  <a:schemeClr val="dk1"/>
                </a:solidFill>
              </a:rPr>
              <a:t>(單元數*4)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29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/>
        </p:nvSpPr>
        <p:spPr>
          <a:xfrm>
            <a:off x="1772063" y="798286"/>
            <a:ext cx="39175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zh-TW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建構多的堆疊的循環神經網路</a:t>
            </a:r>
            <a:endParaRPr/>
          </a:p>
        </p:txBody>
      </p:sp>
      <p:pic>
        <p:nvPicPr>
          <p:cNvPr id="327" name="Google Shape;3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7857" y="1198400"/>
            <a:ext cx="5274310" cy="22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17857" y="3580579"/>
            <a:ext cx="5274310" cy="251396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7"/>
          <p:cNvSpPr txBox="1"/>
          <p:nvPr/>
        </p:nvSpPr>
        <p:spPr>
          <a:xfrm>
            <a:off x="1917850" y="6212950"/>
            <a:ext cx="6435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GRU參數量 =(特徵數+單元數)*(單元數*3)+(單元數*3)</a:t>
            </a:r>
            <a:endParaRPr sz="2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37644D1-2043-4458-B101-E7BA9B78162E}"/>
              </a:ext>
            </a:extLst>
          </p:cNvPr>
          <p:cNvGrpSpPr/>
          <p:nvPr/>
        </p:nvGrpSpPr>
        <p:grpSpPr>
          <a:xfrm>
            <a:off x="8193313" y="496321"/>
            <a:ext cx="2373087" cy="5865357"/>
            <a:chOff x="8193313" y="496321"/>
            <a:chExt cx="2373087" cy="5865357"/>
          </a:xfrm>
        </p:grpSpPr>
        <p:grpSp>
          <p:nvGrpSpPr>
            <p:cNvPr id="306" name="Google Shape;306;p17"/>
            <p:cNvGrpSpPr/>
            <p:nvPr/>
          </p:nvGrpSpPr>
          <p:grpSpPr>
            <a:xfrm>
              <a:off x="8193313" y="3663238"/>
              <a:ext cx="861475" cy="1118307"/>
              <a:chOff x="7888513" y="2154950"/>
              <a:chExt cx="1168401" cy="1274050"/>
            </a:xfrm>
          </p:grpSpPr>
          <p:sp>
            <p:nvSpPr>
              <p:cNvPr id="307" name="Google Shape;307;p17"/>
              <p:cNvSpPr/>
              <p:nvPr/>
            </p:nvSpPr>
            <p:spPr>
              <a:xfrm>
                <a:off x="7888513" y="2154950"/>
                <a:ext cx="783772" cy="1274050"/>
              </a:xfrm>
              <a:prstGeom prst="rect">
                <a:avLst/>
              </a:prstGeom>
              <a:solidFill>
                <a:schemeClr val="accent1"/>
              </a:solidFill>
              <a:ln w="15875" cap="rnd" cmpd="sng">
                <a:solidFill>
                  <a:srgbClr val="A1A1A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8" name="Google Shape;308;p17"/>
              <p:cNvSpPr/>
              <p:nvPr/>
            </p:nvSpPr>
            <p:spPr>
              <a:xfrm>
                <a:off x="8672285" y="2670629"/>
                <a:ext cx="384629" cy="232228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5875" cap="rnd" cmpd="sng">
                <a:solidFill>
                  <a:srgbClr val="A1A1A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09" name="Google Shape;309;p17"/>
            <p:cNvGrpSpPr/>
            <p:nvPr/>
          </p:nvGrpSpPr>
          <p:grpSpPr>
            <a:xfrm>
              <a:off x="9092243" y="3663238"/>
              <a:ext cx="861475" cy="1118307"/>
              <a:chOff x="7888513" y="2154950"/>
              <a:chExt cx="1168401" cy="1274050"/>
            </a:xfrm>
          </p:grpSpPr>
          <p:sp>
            <p:nvSpPr>
              <p:cNvPr id="310" name="Google Shape;310;p17"/>
              <p:cNvSpPr/>
              <p:nvPr/>
            </p:nvSpPr>
            <p:spPr>
              <a:xfrm>
                <a:off x="7888513" y="2154950"/>
                <a:ext cx="783772" cy="1274050"/>
              </a:xfrm>
              <a:prstGeom prst="rect">
                <a:avLst/>
              </a:prstGeom>
              <a:solidFill>
                <a:schemeClr val="accent1"/>
              </a:solidFill>
              <a:ln w="15875" cap="rnd" cmpd="sng">
                <a:solidFill>
                  <a:srgbClr val="A1A1A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8672285" y="2670629"/>
                <a:ext cx="384629" cy="232228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5875" cap="rnd" cmpd="sng">
                <a:solidFill>
                  <a:srgbClr val="A1A1A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312" name="Google Shape;312;p17"/>
            <p:cNvSpPr/>
            <p:nvPr/>
          </p:nvSpPr>
          <p:spPr>
            <a:xfrm>
              <a:off x="8193313" y="5234186"/>
              <a:ext cx="577884" cy="1118307"/>
            </a:xfrm>
            <a:prstGeom prst="rect">
              <a:avLst/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 rot="5400000" flipH="1">
              <a:off x="8271720" y="4924680"/>
              <a:ext cx="421069" cy="19794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9140400" y="5243371"/>
              <a:ext cx="577884" cy="1118307"/>
            </a:xfrm>
            <a:prstGeom prst="rect">
              <a:avLst/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5" name="Google Shape;315;p17"/>
            <p:cNvSpPr/>
            <p:nvPr/>
          </p:nvSpPr>
          <p:spPr>
            <a:xfrm rot="5400000" flipH="1">
              <a:off x="9218807" y="4933866"/>
              <a:ext cx="421069" cy="19794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9988516" y="5243371"/>
              <a:ext cx="577884" cy="1118307"/>
            </a:xfrm>
            <a:prstGeom prst="rect">
              <a:avLst/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 rot="5400000" flipH="1">
              <a:off x="10066923" y="4933866"/>
              <a:ext cx="421069" cy="19794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9988516" y="3694809"/>
              <a:ext cx="577884" cy="1118307"/>
            </a:xfrm>
            <a:prstGeom prst="rect">
              <a:avLst/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9" name="Google Shape;319;p17"/>
            <p:cNvSpPr/>
            <p:nvPr/>
          </p:nvSpPr>
          <p:spPr>
            <a:xfrm rot="5400000" flipH="1">
              <a:off x="8269023" y="3303790"/>
              <a:ext cx="421069" cy="19794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0" name="Google Shape;320;p17"/>
            <p:cNvSpPr/>
            <p:nvPr/>
          </p:nvSpPr>
          <p:spPr>
            <a:xfrm rot="5400000" flipH="1">
              <a:off x="9216111" y="3312976"/>
              <a:ext cx="421069" cy="19794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 rot="5400000" flipH="1">
              <a:off x="10064226" y="3312976"/>
              <a:ext cx="421069" cy="19794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8193313" y="2017349"/>
              <a:ext cx="577884" cy="1118307"/>
            </a:xfrm>
            <a:prstGeom prst="rect">
              <a:avLst/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9140400" y="2026535"/>
              <a:ext cx="577884" cy="1118307"/>
            </a:xfrm>
            <a:prstGeom prst="rect">
              <a:avLst/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9988516" y="2026535"/>
              <a:ext cx="577884" cy="1118307"/>
            </a:xfrm>
            <a:prstGeom prst="rect">
              <a:avLst/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5" name="Google Shape;325;p17"/>
            <p:cNvSpPr/>
            <p:nvPr/>
          </p:nvSpPr>
          <p:spPr>
            <a:xfrm rot="5400000" flipH="1">
              <a:off x="10066923" y="1735378"/>
              <a:ext cx="421069" cy="19794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9988516" y="496321"/>
              <a:ext cx="577884" cy="1118307"/>
            </a:xfrm>
            <a:prstGeom prst="rect">
              <a:avLst/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Google Shape;308;p17">
              <a:extLst>
                <a:ext uri="{FF2B5EF4-FFF2-40B4-BE49-F238E27FC236}">
                  <a16:creationId xmlns:a16="http://schemas.microsoft.com/office/drawing/2014/main" id="{4FB6CCD6-026C-4055-9558-7F48F2858359}"/>
                </a:ext>
              </a:extLst>
            </p:cNvPr>
            <p:cNvSpPr/>
            <p:nvPr/>
          </p:nvSpPr>
          <p:spPr>
            <a:xfrm>
              <a:off x="8794757" y="2474582"/>
              <a:ext cx="283591" cy="2038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Google Shape;308;p17">
              <a:extLst>
                <a:ext uri="{FF2B5EF4-FFF2-40B4-BE49-F238E27FC236}">
                  <a16:creationId xmlns:a16="http://schemas.microsoft.com/office/drawing/2014/main" id="{0D4D7B78-01A7-428B-9889-6809DD02183C}"/>
                </a:ext>
              </a:extLst>
            </p:cNvPr>
            <p:cNvSpPr/>
            <p:nvPr/>
          </p:nvSpPr>
          <p:spPr>
            <a:xfrm>
              <a:off x="9718284" y="2474582"/>
              <a:ext cx="283591" cy="2038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587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"/>
          <p:cNvSpPr txBox="1">
            <a:spLocks noGrp="1"/>
          </p:cNvSpPr>
          <p:nvPr>
            <p:ph type="ctrTitle"/>
          </p:nvPr>
        </p:nvSpPr>
        <p:spPr>
          <a:xfrm>
            <a:off x="1650440" y="3100989"/>
            <a:ext cx="10541560" cy="260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entury Gothic"/>
              <a:buNone/>
            </a:pPr>
            <a:r>
              <a:rPr lang="zh-TW" sz="6000"/>
              <a:t>使用RNN、LSTM和GRU打造IMDb情緒分析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"/>
          <p:cNvSpPr txBox="1"/>
          <p:nvPr/>
        </p:nvSpPr>
        <p:spPr>
          <a:xfrm>
            <a:off x="1772063" y="798286"/>
            <a:ext cx="39175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使用RNN打造IMDb情緒分析</a:t>
            </a:r>
            <a:endParaRPr/>
          </a:p>
        </p:txBody>
      </p:sp>
      <p:pic>
        <p:nvPicPr>
          <p:cNvPr id="340" name="Google Shape;340;p19"/>
          <p:cNvPicPr preferRelativeResize="0"/>
          <p:nvPr/>
        </p:nvPicPr>
        <p:blipFill rotWithShape="1">
          <a:blip r:embed="rId3">
            <a:alphaModFix/>
          </a:blip>
          <a:srcRect r="11964"/>
          <a:stretch/>
        </p:blipFill>
        <p:spPr>
          <a:xfrm>
            <a:off x="1612406" y="1481455"/>
            <a:ext cx="4643251" cy="389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9"/>
          <p:cNvPicPr preferRelativeResize="0"/>
          <p:nvPr/>
        </p:nvPicPr>
        <p:blipFill rotWithShape="1">
          <a:blip r:embed="rId4">
            <a:alphaModFix/>
          </a:blip>
          <a:srcRect r="7704"/>
          <a:stretch/>
        </p:blipFill>
        <p:spPr>
          <a:xfrm>
            <a:off x="6816090" y="1958340"/>
            <a:ext cx="4867910" cy="294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>
            <a:spLocks noGrp="1"/>
          </p:cNvSpPr>
          <p:nvPr>
            <p:ph type="title"/>
          </p:nvPr>
        </p:nvSpPr>
        <p:spPr>
          <a:xfrm>
            <a:off x="1609514" y="460889"/>
            <a:ext cx="2168856" cy="97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entury Gothic"/>
              <a:buNone/>
            </a:pPr>
            <a:r>
              <a:rPr lang="zh-TW" sz="6000"/>
              <a:t>目錄</a:t>
            </a:r>
            <a:endParaRPr/>
          </a:p>
        </p:txBody>
      </p:sp>
      <p:sp>
        <p:nvSpPr>
          <p:cNvPr id="170" name="Google Shape;170;p2"/>
          <p:cNvSpPr txBox="1">
            <a:spLocks noGrp="1"/>
          </p:cNvSpPr>
          <p:nvPr>
            <p:ph type="body" idx="1"/>
          </p:nvPr>
        </p:nvSpPr>
        <p:spPr>
          <a:xfrm>
            <a:off x="4021195" y="770626"/>
            <a:ext cx="5864677" cy="576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zh-TW" sz="2800"/>
              <a:t>認識IMDb網路電影資料集</a:t>
            </a:r>
            <a:endParaRPr sz="2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zh-TW" sz="2800"/>
              <a:t>資料預處理與Embedding層</a:t>
            </a:r>
            <a:endParaRPr sz="2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zh-TW" sz="2800"/>
              <a:t>使用MLP和CNN打造IMDb情緒分析</a:t>
            </a:r>
            <a:endParaRPr sz="2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zh-TW" sz="2800"/>
              <a:t>如何使用Keras打造循環神經網路</a:t>
            </a:r>
            <a:endParaRPr sz="2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zh-TW" sz="2800"/>
              <a:t>使用RNN、LSTM和GRU打造IMDb情緒分析</a:t>
            </a:r>
            <a:endParaRPr sz="2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zh-TW" sz="2800"/>
              <a:t>推疊CNN和LSTM打造IMDb情緒分析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690" y="268287"/>
            <a:ext cx="5274310" cy="632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21359" y="268287"/>
            <a:ext cx="5274310" cy="1482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1359" y="2197780"/>
            <a:ext cx="29813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46101" y="4340905"/>
            <a:ext cx="3501229" cy="246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/>
          <p:nvPr/>
        </p:nvSpPr>
        <p:spPr>
          <a:xfrm>
            <a:off x="1772063" y="798286"/>
            <a:ext cx="39175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lang="zh-TW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在simpleRnn 新增一層Dense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5" name="Google Shape;35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5900" y="1413722"/>
            <a:ext cx="6367954" cy="2036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5900" y="4233468"/>
            <a:ext cx="5923164" cy="10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"/>
          <p:cNvSpPr txBox="1"/>
          <p:nvPr/>
        </p:nvSpPr>
        <p:spPr>
          <a:xfrm>
            <a:off x="1772063" y="798286"/>
            <a:ext cx="39175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使用LSTM打造IMDb情緒分析</a:t>
            </a:r>
            <a:endParaRPr/>
          </a:p>
        </p:txBody>
      </p:sp>
      <p:pic>
        <p:nvPicPr>
          <p:cNvPr id="362" name="Google Shape;362;p22"/>
          <p:cNvPicPr preferRelativeResize="0"/>
          <p:nvPr/>
        </p:nvPicPr>
        <p:blipFill rotWithShape="1">
          <a:blip r:embed="rId3">
            <a:alphaModFix/>
          </a:blip>
          <a:srcRect r="5634"/>
          <a:stretch/>
        </p:blipFill>
        <p:spPr>
          <a:xfrm>
            <a:off x="1772063" y="1506039"/>
            <a:ext cx="4977080" cy="146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2"/>
          <p:cNvPicPr preferRelativeResize="0"/>
          <p:nvPr/>
        </p:nvPicPr>
        <p:blipFill rotWithShape="1">
          <a:blip r:embed="rId4">
            <a:alphaModFix/>
          </a:blip>
          <a:srcRect r="5634"/>
          <a:stretch/>
        </p:blipFill>
        <p:spPr>
          <a:xfrm>
            <a:off x="1772063" y="3279262"/>
            <a:ext cx="4977080" cy="314388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2"/>
          <p:cNvSpPr txBox="1"/>
          <p:nvPr/>
        </p:nvSpPr>
        <p:spPr>
          <a:xfrm>
            <a:off x="1772063" y="806912"/>
            <a:ext cx="39175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使用LSTM打造IMDb情緒分析</a:t>
            </a:r>
            <a:endParaRPr/>
          </a:p>
        </p:txBody>
      </p:sp>
      <p:pic>
        <p:nvPicPr>
          <p:cNvPr id="365" name="Google Shape;365;p22"/>
          <p:cNvPicPr preferRelativeResize="0"/>
          <p:nvPr/>
        </p:nvPicPr>
        <p:blipFill rotWithShape="1">
          <a:blip r:embed="rId3">
            <a:alphaModFix/>
          </a:blip>
          <a:srcRect r="5634"/>
          <a:stretch/>
        </p:blipFill>
        <p:spPr>
          <a:xfrm>
            <a:off x="1772063" y="1514665"/>
            <a:ext cx="4977080" cy="1465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861" y="191135"/>
            <a:ext cx="5274310" cy="6475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861" y="335915"/>
            <a:ext cx="5274310" cy="1715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3"/>
          <p:cNvPicPr preferRelativeResize="0"/>
          <p:nvPr/>
        </p:nvPicPr>
        <p:blipFill rotWithShape="1">
          <a:blip r:embed="rId5">
            <a:alphaModFix/>
          </a:blip>
          <a:srcRect r="3327" b="5189"/>
          <a:stretch/>
        </p:blipFill>
        <p:spPr>
          <a:xfrm>
            <a:off x="6583861" y="2228442"/>
            <a:ext cx="3010082" cy="2167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27977" y="4354287"/>
            <a:ext cx="3330194" cy="235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"/>
          <p:cNvSpPr txBox="1"/>
          <p:nvPr/>
        </p:nvSpPr>
        <p:spPr>
          <a:xfrm>
            <a:off x="1675900" y="837224"/>
            <a:ext cx="39175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lang="zh-TW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新增Dropout 功能</a:t>
            </a:r>
            <a:endParaRPr/>
          </a:p>
        </p:txBody>
      </p:sp>
      <p:pic>
        <p:nvPicPr>
          <p:cNvPr id="379" name="Google Shape;37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5900" y="1556203"/>
            <a:ext cx="5274310" cy="13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5900" y="3429000"/>
            <a:ext cx="5274310" cy="797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"/>
          <p:cNvSpPr txBox="1"/>
          <p:nvPr/>
        </p:nvSpPr>
        <p:spPr>
          <a:xfrm>
            <a:off x="1772063" y="798286"/>
            <a:ext cx="39175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使用GRU打造IMDb情緒分析</a:t>
            </a:r>
            <a:endParaRPr/>
          </a:p>
        </p:txBody>
      </p:sp>
      <p:pic>
        <p:nvPicPr>
          <p:cNvPr id="386" name="Google Shape;38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2063" y="1400629"/>
            <a:ext cx="524891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2063" y="3429000"/>
            <a:ext cx="5274310" cy="2735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26"/>
          <p:cNvPicPr preferRelativeResize="0"/>
          <p:nvPr/>
        </p:nvPicPr>
        <p:blipFill rotWithShape="1">
          <a:blip r:embed="rId3">
            <a:alphaModFix/>
          </a:blip>
          <a:srcRect r="9548"/>
          <a:stretch/>
        </p:blipFill>
        <p:spPr>
          <a:xfrm>
            <a:off x="1673588" y="640987"/>
            <a:ext cx="4770755" cy="162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3588" y="2492715"/>
            <a:ext cx="5293269" cy="1872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6"/>
          <p:cNvPicPr preferRelativeResize="0"/>
          <p:nvPr/>
        </p:nvPicPr>
        <p:blipFill rotWithShape="1">
          <a:blip r:embed="rId5">
            <a:alphaModFix/>
          </a:blip>
          <a:srcRect l="3039" r="2868"/>
          <a:stretch/>
        </p:blipFill>
        <p:spPr>
          <a:xfrm>
            <a:off x="7474857" y="431800"/>
            <a:ext cx="4078514" cy="29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6"/>
          <p:cNvPicPr preferRelativeResize="0"/>
          <p:nvPr/>
        </p:nvPicPr>
        <p:blipFill rotWithShape="1">
          <a:blip r:embed="rId6">
            <a:alphaModFix/>
          </a:blip>
          <a:srcRect l="1435"/>
          <a:stretch/>
        </p:blipFill>
        <p:spPr>
          <a:xfrm>
            <a:off x="7474857" y="3539790"/>
            <a:ext cx="4202870" cy="3031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"/>
          <p:cNvSpPr txBox="1">
            <a:spLocks noGrp="1"/>
          </p:cNvSpPr>
          <p:nvPr>
            <p:ph type="ctrTitle"/>
          </p:nvPr>
        </p:nvSpPr>
        <p:spPr>
          <a:xfrm>
            <a:off x="1650440" y="3100989"/>
            <a:ext cx="10541560" cy="260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entury Gothic"/>
              <a:buNone/>
            </a:pPr>
            <a:r>
              <a:rPr lang="zh-TW" sz="6000"/>
              <a:t>推疊CNN和LSTM打造IMDb情緒分析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8"/>
          <p:cNvSpPr txBox="1"/>
          <p:nvPr/>
        </p:nvSpPr>
        <p:spPr>
          <a:xfrm>
            <a:off x="1772063" y="798286"/>
            <a:ext cx="918622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我們可以堆疊CNN和LSTM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將原來1D卷積和池化層後Dense層，改為推疊一層LSTM層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6" name="Google Shape;40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2063" y="1834696"/>
            <a:ext cx="519176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5692" y="4606638"/>
            <a:ext cx="5000397" cy="1430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title"/>
          </p:nvPr>
        </p:nvSpPr>
        <p:spPr>
          <a:xfrm>
            <a:off x="2023582" y="278855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Century Gothic"/>
              <a:buNone/>
            </a:pPr>
            <a:r>
              <a:rPr lang="zh-TW" sz="6600"/>
              <a:t>THANKS~</a:t>
            </a:r>
            <a:endParaRPr sz="6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>
            <a:spLocks noGrp="1"/>
          </p:cNvSpPr>
          <p:nvPr>
            <p:ph type="ctrTitle"/>
          </p:nvPr>
        </p:nvSpPr>
        <p:spPr>
          <a:xfrm>
            <a:off x="1838715" y="2665561"/>
            <a:ext cx="9919089" cy="257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entury Gothic"/>
              <a:buNone/>
            </a:pPr>
            <a:r>
              <a:rPr lang="zh-TW" sz="6000"/>
              <a:t>認識IMDb網路電影資料集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 txBox="1"/>
          <p:nvPr/>
        </p:nvSpPr>
        <p:spPr>
          <a:xfrm>
            <a:off x="1597891" y="656350"/>
            <a:ext cx="616547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載入和探索IMDb網路電影資料集</a:t>
            </a:r>
            <a:endParaRPr/>
          </a:p>
        </p:txBody>
      </p:sp>
      <p:pic>
        <p:nvPicPr>
          <p:cNvPr id="181" name="Google Shape;181;p4" descr="一張含有 文字 的圖片&#10;&#10;自動產生的描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2034" y="1321476"/>
            <a:ext cx="4562651" cy="257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4" descr="一張含有 文字 的圖片&#10;&#10;自動產生的描述"/>
          <p:cNvPicPr preferRelativeResize="0"/>
          <p:nvPr/>
        </p:nvPicPr>
        <p:blipFill rotWithShape="1">
          <a:blip r:embed="rId4">
            <a:alphaModFix/>
          </a:blip>
          <a:srcRect t="27832"/>
          <a:stretch/>
        </p:blipFill>
        <p:spPr>
          <a:xfrm>
            <a:off x="1722035" y="4183812"/>
            <a:ext cx="9876628" cy="2122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/>
        </p:nvSpPr>
        <p:spPr>
          <a:xfrm>
            <a:off x="1597891" y="656350"/>
            <a:ext cx="616547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解碼顯示IMDb資料集的評論內容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8" name="Google Shape;188;p5" descr="一張含有 文字 的圖片&#10;&#10;自動產生的描述"/>
          <p:cNvPicPr preferRelativeResize="0"/>
          <p:nvPr/>
        </p:nvPicPr>
        <p:blipFill rotWithShape="1">
          <a:blip r:embed="rId3">
            <a:alphaModFix/>
          </a:blip>
          <a:srcRect r="12641"/>
          <a:stretch/>
        </p:blipFill>
        <p:spPr>
          <a:xfrm>
            <a:off x="1080182" y="1360682"/>
            <a:ext cx="3869190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5" descr="一張含有 文字 的圖片&#10;&#10;自動產生的描述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34343" y="2612571"/>
            <a:ext cx="6709314" cy="3589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>
            <a:spLocks noGrp="1"/>
          </p:cNvSpPr>
          <p:nvPr>
            <p:ph type="ctrTitle"/>
          </p:nvPr>
        </p:nvSpPr>
        <p:spPr>
          <a:xfrm>
            <a:off x="1838715" y="2665561"/>
            <a:ext cx="10150085" cy="247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entury Gothic"/>
              <a:buNone/>
            </a:pPr>
            <a:r>
              <a:rPr lang="zh-TW" sz="6000"/>
              <a:t>資料預處理與Embedding層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/>
        </p:nvSpPr>
        <p:spPr>
          <a:xfrm>
            <a:off x="1597891" y="656350"/>
            <a:ext cx="49343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IMDb資料集的資料預處理</a:t>
            </a:r>
            <a:endParaRPr/>
          </a:p>
        </p:txBody>
      </p:sp>
      <p:pic>
        <p:nvPicPr>
          <p:cNvPr id="200" name="Google Shape;200;p7" descr="一張含有 文字 的圖片&#10;&#10;自動產生的描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7890" y="1602013"/>
            <a:ext cx="5859825" cy="362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7" descr="一張含有 文字 的圖片&#10;&#10;自動產生的描述"/>
          <p:cNvPicPr preferRelativeResize="0"/>
          <p:nvPr/>
        </p:nvPicPr>
        <p:blipFill rotWithShape="1">
          <a:blip r:embed="rId4">
            <a:alphaModFix/>
          </a:blip>
          <a:srcRect b="33252"/>
          <a:stretch/>
        </p:blipFill>
        <p:spPr>
          <a:xfrm>
            <a:off x="8087295" y="3857172"/>
            <a:ext cx="3493786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/>
        </p:nvSpPr>
        <p:spPr>
          <a:xfrm>
            <a:off x="1597891" y="656350"/>
            <a:ext cx="439575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Keras的Embedding層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7890" y="1841137"/>
            <a:ext cx="9583235" cy="2658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>
            <a:spLocks noGrp="1"/>
          </p:cNvSpPr>
          <p:nvPr>
            <p:ph type="ctrTitle"/>
          </p:nvPr>
        </p:nvSpPr>
        <p:spPr>
          <a:xfrm>
            <a:off x="1650440" y="3100989"/>
            <a:ext cx="10541560" cy="260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entury Gothic"/>
              <a:buNone/>
            </a:pPr>
            <a:r>
              <a:rPr lang="zh-TW" sz="6000"/>
              <a:t>使用MLP和CNN打造IMDb情緒分析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絲縷">
  <a:themeElements>
    <a:clrScheme name="灰階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寬螢幕</PresentationFormat>
  <Paragraphs>42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3" baseType="lpstr">
      <vt:lpstr>Noto Sans Symbols</vt:lpstr>
      <vt:lpstr>Arial</vt:lpstr>
      <vt:lpstr>Century Gothic</vt:lpstr>
      <vt:lpstr>絲縷</vt:lpstr>
      <vt:lpstr>打造你的神經網路</vt:lpstr>
      <vt:lpstr>目錄</vt:lpstr>
      <vt:lpstr>認識IMDb網路電影資料集</vt:lpstr>
      <vt:lpstr>PowerPoint 簡報</vt:lpstr>
      <vt:lpstr>PowerPoint 簡報</vt:lpstr>
      <vt:lpstr>資料預處理與Embedding層</vt:lpstr>
      <vt:lpstr>PowerPoint 簡報</vt:lpstr>
      <vt:lpstr>PowerPoint 簡報</vt:lpstr>
      <vt:lpstr>使用MLP和CNN打造IMDb情緒分析</vt:lpstr>
      <vt:lpstr>PowerPoint 簡報</vt:lpstr>
      <vt:lpstr>PowerPoint 簡報</vt:lpstr>
      <vt:lpstr>PowerPoint 簡報</vt:lpstr>
      <vt:lpstr>如何使用Keras打造循環神經網路</vt:lpstr>
      <vt:lpstr>PowerPoint 簡報</vt:lpstr>
      <vt:lpstr>PowerPoint 簡報</vt:lpstr>
      <vt:lpstr>PowerPoint 簡報</vt:lpstr>
      <vt:lpstr>PowerPoint 簡報</vt:lpstr>
      <vt:lpstr>使用RNN、LSTM和GRU打造IMDb情緒分析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推疊CNN和LSTM打造IMDb情緒分析</vt:lpstr>
      <vt:lpstr>PowerPoint 簡報</vt:lpstr>
      <vt:lpstr>THANKS~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打造你的神經網路</dc:title>
  <dc:creator>user</dc:creator>
  <cp:lastModifiedBy>user</cp:lastModifiedBy>
  <cp:revision>1</cp:revision>
  <dcterms:created xsi:type="dcterms:W3CDTF">2022-02-06T17:23:37Z</dcterms:created>
  <dcterms:modified xsi:type="dcterms:W3CDTF">2022-03-15T17:01:35Z</dcterms:modified>
</cp:coreProperties>
</file>