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67" r:id="rId14"/>
    <p:sldId id="268" r:id="rId15"/>
    <p:sldId id="272" r:id="rId16"/>
    <p:sldId id="273" r:id="rId17"/>
    <p:sldId id="274" r:id="rId18"/>
    <p:sldId id="277" r:id="rId19"/>
    <p:sldId id="275" r:id="rId20"/>
    <p:sldId id="276" r:id="rId21"/>
    <p:sldId id="278" r:id="rId22"/>
    <p:sldId id="279"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2" d="100"/>
          <a:sy n="72" d="100"/>
        </p:scale>
        <p:origin x="63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tr-TR"/>
              <a:t>Asıl başlık stili için tıklatın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lgn="l">
              <a:defRPr/>
            </a:lvl1pPr>
          </a:lstStyle>
          <a:p>
            <a:fld id="{567141E4-B3A3-4A51-B42D-AD79424FF471}" type="datetimeFigureOut">
              <a:rPr lang="tr-TR" smtClean="0"/>
              <a:t>19.01.2021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25B646-419D-4E68-9049-5FCDAE2978C8}" type="slidenum">
              <a:rPr lang="tr-TR" smtClean="0"/>
              <a:t>‹#›</a:t>
            </a:fld>
            <a:endParaRPr lang="tr-TR"/>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21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67141E4-B3A3-4A51-B42D-AD79424FF471}" type="datetimeFigureOut">
              <a:rPr lang="tr-TR" smtClean="0"/>
              <a:t>19.01.2021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3160097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tr-TR"/>
              <a:t>Asıl başlık stili için tıklatın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67141E4-B3A3-4A51-B42D-AD79424FF471}" type="datetimeFigureOut">
              <a:rPr lang="tr-TR" smtClean="0"/>
              <a:t>19.01.2021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25B646-419D-4E68-9049-5FCDAE2978C8}" type="slidenum">
              <a:rPr lang="tr-TR" smtClean="0"/>
              <a:t>‹#›</a:t>
            </a:fld>
            <a:endParaRPr lang="tr-TR"/>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829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67141E4-B3A3-4A51-B42D-AD79424FF471}" type="datetimeFigureOut">
              <a:rPr lang="tr-TR" smtClean="0"/>
              <a:t>19.01.2021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280057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tr-TR"/>
              <a:t>Asıl başlık stili için tıklatın</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67141E4-B3A3-4A51-B42D-AD79424FF471}" type="datetimeFigureOut">
              <a:rPr lang="tr-TR" smtClean="0"/>
              <a:t>19.01.2021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25B646-419D-4E68-9049-5FCDAE2978C8}" type="slidenum">
              <a:rPr lang="tr-TR" smtClean="0"/>
              <a:t>‹#›</a:t>
            </a:fld>
            <a:endParaRPr lang="tr-TR"/>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31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67141E4-B3A3-4A51-B42D-AD79424FF471}" type="datetimeFigureOut">
              <a:rPr lang="tr-TR" smtClean="0"/>
              <a:t>19.01.2021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2001552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024128" y="2967788"/>
            <a:ext cx="4754880" cy="334157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tr-TR"/>
              <a:t>Asıl metin stillerini düzenle</a:t>
            </a:r>
          </a:p>
        </p:txBody>
      </p:sp>
      <p:sp>
        <p:nvSpPr>
          <p:cNvPr id="6" name="Content Placeholder 5"/>
          <p:cNvSpPr>
            <a:spLocks noGrp="1"/>
          </p:cNvSpPr>
          <p:nvPr>
            <p:ph sz="quarter" idx="4"/>
          </p:nvPr>
        </p:nvSpPr>
        <p:spPr>
          <a:xfrm>
            <a:off x="5989320" y="2967788"/>
            <a:ext cx="4754880" cy="334157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67141E4-B3A3-4A51-B42D-AD79424FF471}" type="datetimeFigureOut">
              <a:rPr lang="tr-TR" smtClean="0"/>
              <a:t>19.01.2021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221163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567141E4-B3A3-4A51-B42D-AD79424FF471}" type="datetimeFigureOut">
              <a:rPr lang="tr-TR" smtClean="0"/>
              <a:t>19.01.2021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94323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141E4-B3A3-4A51-B42D-AD79424FF471}" type="datetimeFigureOut">
              <a:rPr lang="tr-TR" smtClean="0"/>
              <a:t>19.01.2021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2874870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tr-TR"/>
              <a:t>Asıl başlık stili için tıklatın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567141E4-B3A3-4A51-B42D-AD79424FF471}" type="datetimeFigureOut">
              <a:rPr lang="tr-TR" smtClean="0"/>
              <a:t>19.01.2021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25B646-419D-4E68-9049-5FCDAE2978C8}" type="slidenum">
              <a:rPr lang="tr-TR" smtClean="0"/>
              <a:t>‹#›</a:t>
            </a:fld>
            <a:endParaRPr lang="tr-TR"/>
          </a:p>
        </p:txBody>
      </p:sp>
    </p:spTree>
    <p:extLst>
      <p:ext uri="{BB962C8B-B14F-4D97-AF65-F5344CB8AC3E}">
        <p14:creationId xmlns:p14="http://schemas.microsoft.com/office/powerpoint/2010/main" val="197155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567141E4-B3A3-4A51-B42D-AD79424FF471}" type="datetimeFigureOut">
              <a:rPr lang="tr-TR" smtClean="0"/>
              <a:t>19.01.2021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25B646-419D-4E68-9049-5FCDAE2978C8}" type="slidenum">
              <a:rPr lang="tr-TR" smtClean="0"/>
              <a:t>‹#›</a:t>
            </a:fld>
            <a:endParaRPr lang="tr-TR"/>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547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7141E4-B3A3-4A51-B42D-AD79424FF471}" type="datetimeFigureOut">
              <a:rPr lang="tr-TR" smtClean="0"/>
              <a:t>19.01.2021</a:t>
            </a:fld>
            <a:endParaRPr lang="tr-TR"/>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tr-TR"/>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325B646-419D-4E68-9049-5FCDAE2978C8}" type="slidenum">
              <a:rPr lang="tr-TR" smtClean="0"/>
              <a:t>‹#›</a:t>
            </a:fld>
            <a:endParaRPr lang="tr-TR"/>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77979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roject-kgz/Final-Project"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solidFill>
                  <a:schemeClr val="accent2">
                    <a:lumMod val="50000"/>
                  </a:schemeClr>
                </a:solidFill>
                <a:latin typeface="Century Gothic" panose="020B0502020202020204" pitchFamily="34" charset="0"/>
              </a:rPr>
              <a:t>351-geospatial data </a:t>
            </a:r>
            <a:r>
              <a:rPr lang="tr-TR" dirty="0" err="1">
                <a:solidFill>
                  <a:schemeClr val="accent2">
                    <a:lumMod val="50000"/>
                  </a:schemeClr>
                </a:solidFill>
                <a:latin typeface="Century Gothic" panose="020B0502020202020204" pitchFamily="34" charset="0"/>
              </a:rPr>
              <a:t>manAgement</a:t>
            </a:r>
            <a:endParaRPr lang="tr-TR" dirty="0">
              <a:solidFill>
                <a:schemeClr val="accent2">
                  <a:lumMod val="50000"/>
                </a:schemeClr>
              </a:solidFill>
              <a:latin typeface="Century Gothic" panose="020B0502020202020204" pitchFamily="34" charset="0"/>
            </a:endParaRPr>
          </a:p>
        </p:txBody>
      </p:sp>
      <p:sp>
        <p:nvSpPr>
          <p:cNvPr id="3" name="Alt Başlık 2"/>
          <p:cNvSpPr>
            <a:spLocks noGrp="1"/>
          </p:cNvSpPr>
          <p:nvPr>
            <p:ph type="subTitle" idx="1"/>
          </p:nvPr>
        </p:nvSpPr>
        <p:spPr/>
        <p:txBody>
          <a:bodyPr>
            <a:normAutofit/>
          </a:bodyPr>
          <a:lstStyle/>
          <a:p>
            <a:r>
              <a:rPr lang="tr-TR" sz="2400" dirty="0">
                <a:solidFill>
                  <a:schemeClr val="accent2">
                    <a:lumMod val="50000"/>
                  </a:schemeClr>
                </a:solidFill>
                <a:latin typeface="Century Gothic" panose="020B0502020202020204" pitchFamily="34" charset="0"/>
              </a:rPr>
              <a:t>FİNAL PROJECT</a:t>
            </a:r>
          </a:p>
        </p:txBody>
      </p:sp>
    </p:spTree>
    <p:extLst>
      <p:ext uri="{BB962C8B-B14F-4D97-AF65-F5344CB8AC3E}">
        <p14:creationId xmlns:p14="http://schemas.microsoft.com/office/powerpoint/2010/main" val="176630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br>
              <a:rPr lang="tr-TR" b="1" dirty="0">
                <a:solidFill>
                  <a:schemeClr val="accent2">
                    <a:lumMod val="50000"/>
                  </a:schemeClr>
                </a:solidFill>
              </a:rPr>
            </a:br>
            <a:r>
              <a:rPr lang="tr-TR" dirty="0" err="1">
                <a:solidFill>
                  <a:schemeClr val="accent2">
                    <a:lumMod val="50000"/>
                  </a:schemeClr>
                </a:solidFill>
              </a:rPr>
              <a:t>Create</a:t>
            </a:r>
            <a:r>
              <a:rPr lang="tr-TR" dirty="0">
                <a:solidFill>
                  <a:schemeClr val="accent2">
                    <a:lumMod val="50000"/>
                  </a:schemeClr>
                </a:solidFill>
              </a:rPr>
              <a:t> a New Project</a:t>
            </a:r>
            <a:br>
              <a:rPr lang="tr-TR" b="1" dirty="0">
                <a:solidFill>
                  <a:schemeClr val="accent2">
                    <a:lumMod val="50000"/>
                  </a:schemeClr>
                </a:solidFill>
              </a:rPr>
            </a:br>
            <a:endParaRPr lang="tr-TR" dirty="0">
              <a:solidFill>
                <a:schemeClr val="accent2">
                  <a:lumMod val="50000"/>
                </a:schemeClr>
              </a:solidFill>
            </a:endParaRPr>
          </a:p>
        </p:txBody>
      </p:sp>
      <p:pic>
        <p:nvPicPr>
          <p:cNvPr id="4" name="İçerik Yer Tutucusu 3"/>
          <p:cNvPicPr>
            <a:picLocks noGrp="1" noChangeAspect="1"/>
          </p:cNvPicPr>
          <p:nvPr>
            <p:ph idx="1"/>
          </p:nvPr>
        </p:nvPicPr>
        <p:blipFill rotWithShape="1">
          <a:blip r:embed="rId2">
            <a:extLst>
              <a:ext uri="{28A0092B-C50C-407E-A947-70E740481C1C}">
                <a14:useLocalDpi xmlns:a14="http://schemas.microsoft.com/office/drawing/2010/main" val="0"/>
              </a:ext>
            </a:extLst>
          </a:blip>
          <a:srcRect t="4003"/>
          <a:stretch/>
        </p:blipFill>
        <p:spPr>
          <a:xfrm>
            <a:off x="1024128" y="2836295"/>
            <a:ext cx="7228079" cy="3131774"/>
          </a:xfrm>
        </p:spPr>
      </p:pic>
      <p:sp>
        <p:nvSpPr>
          <p:cNvPr id="5" name="Oval 4"/>
          <p:cNvSpPr/>
          <p:nvPr/>
        </p:nvSpPr>
        <p:spPr>
          <a:xfrm>
            <a:off x="1024128" y="3866605"/>
            <a:ext cx="909175" cy="32657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p:cNvSpPr txBox="1"/>
          <p:nvPr/>
        </p:nvSpPr>
        <p:spPr>
          <a:xfrm>
            <a:off x="1024128" y="2132557"/>
            <a:ext cx="4778394" cy="365760"/>
          </a:xfrm>
          <a:prstGeom prst="rect">
            <a:avLst/>
          </a:prstGeom>
          <a:noFill/>
        </p:spPr>
        <p:txBody>
          <a:bodyPr wrap="square" rtlCol="0">
            <a:spAutoFit/>
          </a:bodyPr>
          <a:lstStyle/>
          <a:p>
            <a:r>
              <a:rPr lang="tr-TR" dirty="0"/>
              <a:t>W</a:t>
            </a:r>
            <a:r>
              <a:rPr lang="en-US" dirty="0"/>
              <a:t>e created a project and its name is </a:t>
            </a:r>
            <a:r>
              <a:rPr lang="tr-TR" dirty="0"/>
              <a:t>«</a:t>
            </a:r>
            <a:r>
              <a:rPr lang="tr-TR" dirty="0" err="1"/>
              <a:t>finalproj</a:t>
            </a:r>
            <a:r>
              <a:rPr lang="tr-TR" dirty="0"/>
              <a:t>»</a:t>
            </a:r>
          </a:p>
        </p:txBody>
      </p:sp>
    </p:spTree>
    <p:extLst>
      <p:ext uri="{BB962C8B-B14F-4D97-AF65-F5344CB8AC3E}">
        <p14:creationId xmlns:p14="http://schemas.microsoft.com/office/powerpoint/2010/main" val="1904752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br>
              <a:rPr lang="tr-TR" dirty="0">
                <a:solidFill>
                  <a:schemeClr val="accent2">
                    <a:lumMod val="50000"/>
                  </a:schemeClr>
                </a:solidFill>
              </a:rPr>
            </a:br>
            <a:r>
              <a:rPr lang="tr-TR" dirty="0" err="1">
                <a:solidFill>
                  <a:schemeClr val="accent2">
                    <a:lumMod val="50000"/>
                  </a:schemeClr>
                </a:solidFill>
              </a:rPr>
              <a:t>GeographIc</a:t>
            </a:r>
            <a:r>
              <a:rPr lang="tr-TR" dirty="0">
                <a:solidFill>
                  <a:schemeClr val="accent2">
                    <a:lumMod val="50000"/>
                  </a:schemeClr>
                </a:solidFill>
              </a:rPr>
              <a:t> Data</a:t>
            </a:r>
            <a:br>
              <a:rPr lang="tr-TR" dirty="0">
                <a:solidFill>
                  <a:schemeClr val="accent2">
                    <a:lumMod val="50000"/>
                  </a:schemeClr>
                </a:solidFill>
              </a:rPr>
            </a:br>
            <a:endParaRPr lang="tr-TR" dirty="0">
              <a:solidFill>
                <a:schemeClr val="accent2">
                  <a:lumMod val="50000"/>
                </a:schemeClr>
              </a:solidFill>
            </a:endParaRPr>
          </a:p>
        </p:txBody>
      </p:sp>
      <p:sp>
        <p:nvSpPr>
          <p:cNvPr id="5" name="Rectangle 2"/>
          <p:cNvSpPr>
            <a:spLocks noChangeArrowheads="1"/>
          </p:cNvSpPr>
          <p:nvPr/>
        </p:nvSpPr>
        <p:spPr bwMode="auto">
          <a:xfrm>
            <a:off x="665551" y="2359152"/>
            <a:ext cx="1025499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tr-TR" altLang="tr-TR" sz="1600" b="0" i="0" u="none" strike="noStrike" cap="none" normalizeH="0" baseline="0" dirty="0" err="1">
                <a:ln>
                  <a:noFill/>
                </a:ln>
                <a:effectLst/>
                <a:latin typeface="Roboto"/>
              </a:rPr>
              <a:t>The</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world</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borders</a:t>
            </a:r>
            <a:r>
              <a:rPr kumimoji="0" lang="tr-TR" altLang="tr-TR" sz="1600" b="0" i="0" u="none" strike="noStrike" cap="none" normalizeH="0" baseline="0" dirty="0">
                <a:ln>
                  <a:noFill/>
                </a:ln>
                <a:effectLst/>
                <a:latin typeface="Roboto"/>
              </a:rPr>
              <a:t> data is </a:t>
            </a:r>
            <a:r>
              <a:rPr kumimoji="0" lang="tr-TR" altLang="tr-TR" sz="1600" b="0" i="0" u="none" strike="noStrike" cap="none" normalizeH="0" baseline="0" dirty="0" err="1">
                <a:ln>
                  <a:noFill/>
                </a:ln>
                <a:effectLst/>
                <a:latin typeface="Roboto"/>
              </a:rPr>
              <a:t>available</a:t>
            </a:r>
            <a:r>
              <a:rPr kumimoji="0" lang="tr-TR" altLang="tr-TR" sz="1600" b="0" i="0" u="none" strike="noStrike" cap="none" normalizeH="0" baseline="0" dirty="0">
                <a:ln>
                  <a:noFill/>
                </a:ln>
                <a:effectLst/>
                <a:latin typeface="Roboto"/>
              </a:rPr>
              <a:t> in </a:t>
            </a:r>
            <a:r>
              <a:rPr kumimoji="0" lang="tr-TR" altLang="tr-TR" sz="1600" b="0" i="0" u="none" strike="noStrike" cap="none" normalizeH="0" baseline="0" dirty="0" err="1">
                <a:ln>
                  <a:noFill/>
                </a:ln>
                <a:effectLst/>
                <a:latin typeface="Roboto"/>
              </a:rPr>
              <a:t>this</a:t>
            </a:r>
            <a:r>
              <a:rPr kumimoji="0" lang="tr-TR" altLang="tr-TR" sz="1600" b="0" i="0" u="none" strike="noStrike" cap="none" normalizeH="0" baseline="0" dirty="0">
                <a:ln>
                  <a:noFill/>
                </a:ln>
                <a:effectLst/>
                <a:latin typeface="Roboto"/>
              </a:rPr>
              <a:t> </a:t>
            </a:r>
            <a:r>
              <a:rPr lang="tr-TR" altLang="tr-TR" sz="1600" dirty="0" err="1">
                <a:latin typeface="Roboto"/>
              </a:rPr>
              <a:t>zip</a:t>
            </a:r>
            <a:r>
              <a:rPr lang="tr-TR" altLang="tr-TR" sz="1600" dirty="0">
                <a:latin typeface="Roboto"/>
              </a:rPr>
              <a:t> file</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Create</a:t>
            </a:r>
            <a:r>
              <a:rPr kumimoji="0" lang="tr-TR" altLang="tr-TR" sz="1600" b="0" i="0" u="none" strike="noStrike" cap="none" normalizeH="0" baseline="0" dirty="0">
                <a:ln>
                  <a:noFill/>
                </a:ln>
                <a:effectLst/>
                <a:latin typeface="Roboto"/>
              </a:rPr>
              <a:t> a</a:t>
            </a:r>
            <a:r>
              <a:rPr kumimoji="0" lang="tr-TR" altLang="tr-TR" sz="1600" i="0" u="none" strike="noStrike" cap="none" normalizeH="0" baseline="0" dirty="0">
                <a:ln>
                  <a:noFill/>
                </a:ln>
                <a:effectLst/>
                <a:latin typeface="Roboto"/>
              </a:rPr>
              <a:t> </a:t>
            </a:r>
            <a:r>
              <a:rPr kumimoji="0" lang="tr-TR" altLang="tr-TR" sz="1600" i="0" u="none" strike="noStrike" cap="none" normalizeH="0" baseline="0" dirty="0">
                <a:ln>
                  <a:noFill/>
                </a:ln>
                <a:effectLst/>
                <a:latin typeface="Fira Mono"/>
              </a:rPr>
              <a:t>data</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directory</a:t>
            </a:r>
            <a:r>
              <a:rPr kumimoji="0" lang="tr-TR" altLang="tr-TR" sz="1600" b="0" i="0" u="none" strike="noStrike" cap="none" normalizeH="0" baseline="0" dirty="0">
                <a:ln>
                  <a:noFill/>
                </a:ln>
                <a:effectLst/>
                <a:latin typeface="Roboto"/>
              </a:rPr>
              <a:t> in </a:t>
            </a:r>
            <a:r>
              <a:rPr kumimoji="0" lang="tr-TR" altLang="tr-TR" sz="1600" b="0" i="0" u="none" strike="noStrike" cap="none" normalizeH="0" baseline="0" dirty="0" err="1">
                <a:ln>
                  <a:noFill/>
                </a:ln>
                <a:effectLst/>
                <a:latin typeface="Roboto"/>
              </a:rPr>
              <a:t>the</a:t>
            </a:r>
            <a:r>
              <a:rPr kumimoji="0" lang="tr-TR" altLang="tr-TR" sz="1600" b="0" i="0" u="none" strike="noStrike" cap="none" normalizeH="0" baseline="0" dirty="0">
                <a:ln>
                  <a:noFill/>
                </a:ln>
                <a:effectLst/>
                <a:latin typeface="Roboto"/>
              </a:rPr>
              <a:t> </a:t>
            </a:r>
            <a:r>
              <a:rPr kumimoji="0" lang="tr-TR" altLang="tr-TR" sz="1600" i="0" u="none" strike="noStrike" cap="none" normalizeH="0" baseline="0" dirty="0" err="1">
                <a:ln>
                  <a:noFill/>
                </a:ln>
                <a:effectLst/>
                <a:latin typeface="Fira Mono"/>
              </a:rPr>
              <a:t>world</a:t>
            </a:r>
            <a:r>
              <a:rPr kumimoji="0" lang="tr-TR" altLang="tr-TR" sz="160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application</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download</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the</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world</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borders</a:t>
            </a:r>
            <a:r>
              <a:rPr kumimoji="0" lang="tr-TR" altLang="tr-TR" sz="1600" b="0" i="0" u="none" strike="noStrike" cap="none" normalizeH="0" baseline="0" dirty="0">
                <a:ln>
                  <a:noFill/>
                </a:ln>
                <a:effectLst/>
                <a:latin typeface="Roboto"/>
              </a:rPr>
              <a:t> data, </a:t>
            </a:r>
            <a:r>
              <a:rPr kumimoji="0" lang="tr-TR" altLang="tr-TR" sz="1600" b="0" i="0" u="none" strike="noStrike" cap="none" normalizeH="0" baseline="0" dirty="0" err="1">
                <a:ln>
                  <a:noFill/>
                </a:ln>
                <a:effectLst/>
                <a:latin typeface="Roboto"/>
              </a:rPr>
              <a:t>and</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unzip</a:t>
            </a:r>
            <a:r>
              <a:rPr kumimoji="0" lang="tr-TR" altLang="tr-TR" sz="1600" b="0" i="0" u="none" strike="noStrike" cap="none" normalizeH="0" baseline="0" dirty="0">
                <a:ln>
                  <a:noFill/>
                </a:ln>
                <a:effectLst/>
                <a:latin typeface="Roboto"/>
              </a:rPr>
              <a:t>. On GNU/Linux </a:t>
            </a:r>
            <a:r>
              <a:rPr kumimoji="0" lang="tr-TR" altLang="tr-TR" sz="1600" b="0" i="0" u="none" strike="noStrike" cap="none" normalizeH="0" baseline="0" dirty="0" err="1">
                <a:ln>
                  <a:noFill/>
                </a:ln>
                <a:effectLst/>
                <a:latin typeface="Roboto"/>
              </a:rPr>
              <a:t>platforms</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use</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the</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following</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commands</a:t>
            </a:r>
            <a:r>
              <a:rPr kumimoji="0" lang="tr-TR" altLang="tr-TR" sz="1600" b="0" i="0" u="none" strike="noStrike" cap="none" normalizeH="0" baseline="0" dirty="0">
                <a:ln>
                  <a:noFill/>
                </a:ln>
                <a:effectLst/>
                <a:latin typeface="Roboto"/>
              </a:rPr>
              <a:t>:</a:t>
            </a:r>
            <a:r>
              <a:rPr kumimoji="0" lang="tr-TR" altLang="tr-TR" sz="1600" b="0" i="0" u="none" strike="noStrike" cap="none" normalizeH="0" baseline="0" dirty="0">
                <a:ln>
                  <a:noFill/>
                </a:ln>
                <a:effectLst/>
              </a:rPr>
              <a:t> </a:t>
            </a:r>
          </a:p>
        </p:txBody>
      </p:sp>
      <p:pic>
        <p:nvPicPr>
          <p:cNvPr id="7" name="Resim 6"/>
          <p:cNvPicPr>
            <a:picLocks noChangeAspect="1"/>
          </p:cNvPicPr>
          <p:nvPr/>
        </p:nvPicPr>
        <p:blipFill>
          <a:blip r:embed="rId2"/>
          <a:stretch>
            <a:fillRect/>
          </a:stretch>
        </p:blipFill>
        <p:spPr>
          <a:xfrm>
            <a:off x="1024128" y="3218247"/>
            <a:ext cx="9392849" cy="1954319"/>
          </a:xfrm>
          <a:prstGeom prst="rect">
            <a:avLst/>
          </a:prstGeom>
        </p:spPr>
      </p:pic>
      <p:pic>
        <p:nvPicPr>
          <p:cNvPr id="8" name="Resim 7"/>
          <p:cNvPicPr>
            <a:picLocks noChangeAspect="1"/>
          </p:cNvPicPr>
          <p:nvPr/>
        </p:nvPicPr>
        <p:blipFill>
          <a:blip r:embed="rId3"/>
          <a:stretch>
            <a:fillRect/>
          </a:stretch>
        </p:blipFill>
        <p:spPr>
          <a:xfrm>
            <a:off x="932688" y="4903037"/>
            <a:ext cx="6103195" cy="543849"/>
          </a:xfrm>
          <a:prstGeom prst="rect">
            <a:avLst/>
          </a:prstGeom>
        </p:spPr>
      </p:pic>
      <p:pic>
        <p:nvPicPr>
          <p:cNvPr id="9" name="Resim 8"/>
          <p:cNvPicPr>
            <a:picLocks noChangeAspect="1"/>
          </p:cNvPicPr>
          <p:nvPr/>
        </p:nvPicPr>
        <p:blipFill>
          <a:blip r:embed="rId4"/>
          <a:stretch>
            <a:fillRect/>
          </a:stretch>
        </p:blipFill>
        <p:spPr>
          <a:xfrm>
            <a:off x="1024128" y="5446886"/>
            <a:ext cx="9209385" cy="485503"/>
          </a:xfrm>
          <a:prstGeom prst="rect">
            <a:avLst/>
          </a:prstGeom>
        </p:spPr>
      </p:pic>
    </p:spTree>
    <p:extLst>
      <p:ext uri="{BB962C8B-B14F-4D97-AF65-F5344CB8AC3E}">
        <p14:creationId xmlns:p14="http://schemas.microsoft.com/office/powerpoint/2010/main" val="1628179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br>
              <a:rPr lang="tr-TR" dirty="0">
                <a:solidFill>
                  <a:schemeClr val="accent2">
                    <a:lumMod val="50000"/>
                  </a:schemeClr>
                </a:solidFill>
              </a:rPr>
            </a:br>
            <a:r>
              <a:rPr lang="tr-TR" dirty="0" err="1">
                <a:solidFill>
                  <a:schemeClr val="accent2">
                    <a:lumMod val="50000"/>
                  </a:schemeClr>
                </a:solidFill>
              </a:rPr>
              <a:t>Geographıc</a:t>
            </a:r>
            <a:r>
              <a:rPr lang="tr-TR" dirty="0">
                <a:solidFill>
                  <a:schemeClr val="accent2">
                    <a:lumMod val="50000"/>
                  </a:schemeClr>
                </a:solidFill>
              </a:rPr>
              <a:t> </a:t>
            </a:r>
            <a:r>
              <a:rPr lang="tr-TR" dirty="0" err="1">
                <a:solidFill>
                  <a:schemeClr val="accent2">
                    <a:lumMod val="50000"/>
                  </a:schemeClr>
                </a:solidFill>
              </a:rPr>
              <a:t>Models</a:t>
            </a:r>
            <a:br>
              <a:rPr lang="tr-TR" dirty="0">
                <a:solidFill>
                  <a:schemeClr val="accent2">
                    <a:lumMod val="50000"/>
                  </a:schemeClr>
                </a:solidFill>
              </a:rPr>
            </a:br>
            <a:endParaRPr lang="tr-TR" dirty="0">
              <a:solidFill>
                <a:schemeClr val="accent2">
                  <a:lumMod val="50000"/>
                </a:schemeClr>
              </a:solidFill>
            </a:endParaRPr>
          </a:p>
        </p:txBody>
      </p:sp>
      <p:pic>
        <p:nvPicPr>
          <p:cNvPr id="4" name="İçerik Yer Tutucusu 3"/>
          <p:cNvPicPr>
            <a:picLocks noGrp="1" noChangeAspect="1"/>
          </p:cNvPicPr>
          <p:nvPr>
            <p:ph idx="1"/>
          </p:nvPr>
        </p:nvPicPr>
        <p:blipFill>
          <a:blip r:embed="rId2"/>
          <a:stretch>
            <a:fillRect/>
          </a:stretch>
        </p:blipFill>
        <p:spPr>
          <a:xfrm>
            <a:off x="905484" y="1980329"/>
            <a:ext cx="4978680" cy="4292842"/>
          </a:xfrm>
          <a:prstGeom prst="rect">
            <a:avLst/>
          </a:prstGeom>
        </p:spPr>
      </p:pic>
      <p:sp>
        <p:nvSpPr>
          <p:cNvPr id="5" name="Dikdörtgen 4"/>
          <p:cNvSpPr/>
          <p:nvPr/>
        </p:nvSpPr>
        <p:spPr>
          <a:xfrm>
            <a:off x="2338251" y="5303520"/>
            <a:ext cx="1489166" cy="1567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8402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Poınt</a:t>
            </a:r>
            <a:r>
              <a:rPr lang="tr-TR" dirty="0">
                <a:solidFill>
                  <a:schemeClr val="accent2">
                    <a:lumMod val="50000"/>
                  </a:schemeClr>
                </a:solidFill>
              </a:rPr>
              <a:t> – </a:t>
            </a:r>
            <a:r>
              <a:rPr lang="tr-TR" dirty="0" err="1">
                <a:solidFill>
                  <a:schemeClr val="accent2">
                    <a:lumMod val="50000"/>
                  </a:schemeClr>
                </a:solidFill>
              </a:rPr>
              <a:t>multıpolygon</a:t>
            </a:r>
            <a:r>
              <a:rPr lang="tr-TR" dirty="0">
                <a:solidFill>
                  <a:schemeClr val="accent2">
                    <a:lumMod val="50000"/>
                  </a:schemeClr>
                </a:solidFill>
              </a:rPr>
              <a:t> </a:t>
            </a:r>
            <a:r>
              <a:rPr lang="tr-TR" dirty="0" err="1">
                <a:solidFill>
                  <a:schemeClr val="accent2">
                    <a:lumMod val="50000"/>
                  </a:schemeClr>
                </a:solidFill>
              </a:rPr>
              <a:t>fıeld</a:t>
            </a:r>
            <a:endParaRPr lang="tr-TR" dirty="0">
              <a:solidFill>
                <a:schemeClr val="accent2">
                  <a:lumMod val="50000"/>
                </a:schemeClr>
              </a:solidFill>
            </a:endParaRPr>
          </a:p>
        </p:txBody>
      </p:sp>
      <p:pic>
        <p:nvPicPr>
          <p:cNvPr id="4" name="İçerik Yer Tutucusu 3"/>
          <p:cNvPicPr>
            <a:picLocks noGrp="1" noChangeAspect="1"/>
          </p:cNvPicPr>
          <p:nvPr>
            <p:ph idx="1"/>
          </p:nvPr>
        </p:nvPicPr>
        <p:blipFill>
          <a:blip r:embed="rId2"/>
          <a:stretch>
            <a:fillRect/>
          </a:stretch>
        </p:blipFill>
        <p:spPr>
          <a:xfrm>
            <a:off x="1024128" y="2621099"/>
            <a:ext cx="4454423" cy="2617107"/>
          </a:xfrm>
          <a:prstGeom prst="rect">
            <a:avLst/>
          </a:prstGeom>
        </p:spPr>
      </p:pic>
      <p:pic>
        <p:nvPicPr>
          <p:cNvPr id="5" name="Resim 4"/>
          <p:cNvPicPr>
            <a:picLocks noChangeAspect="1"/>
          </p:cNvPicPr>
          <p:nvPr/>
        </p:nvPicPr>
        <p:blipFill>
          <a:blip r:embed="rId3"/>
          <a:stretch>
            <a:fillRect/>
          </a:stretch>
        </p:blipFill>
        <p:spPr>
          <a:xfrm>
            <a:off x="6124303" y="2573599"/>
            <a:ext cx="4169228" cy="2664607"/>
          </a:xfrm>
          <a:prstGeom prst="rect">
            <a:avLst/>
          </a:prstGeom>
        </p:spPr>
      </p:pic>
      <p:cxnSp>
        <p:nvCxnSpPr>
          <p:cNvPr id="7" name="Düz Bağlayıcı 6"/>
          <p:cNvCxnSpPr/>
          <p:nvPr/>
        </p:nvCxnSpPr>
        <p:spPr>
          <a:xfrm flipH="1">
            <a:off x="6283234" y="2873829"/>
            <a:ext cx="91440" cy="219456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Düz Bağlayıcı 8"/>
          <p:cNvCxnSpPr/>
          <p:nvPr/>
        </p:nvCxnSpPr>
        <p:spPr>
          <a:xfrm>
            <a:off x="6374674" y="2873829"/>
            <a:ext cx="1894115" cy="11756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a:xfrm flipV="1">
            <a:off x="6283234" y="5009882"/>
            <a:ext cx="1528355" cy="5850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a:xfrm flipH="1">
            <a:off x="7811589" y="2991394"/>
            <a:ext cx="457200" cy="20184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056351" y="3905902"/>
            <a:ext cx="100208" cy="9473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10409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Addıng</a:t>
            </a:r>
            <a:r>
              <a:rPr lang="tr-TR" dirty="0">
                <a:solidFill>
                  <a:schemeClr val="accent2">
                    <a:lumMod val="50000"/>
                  </a:schemeClr>
                </a:solidFill>
              </a:rPr>
              <a:t> </a:t>
            </a:r>
            <a:r>
              <a:rPr lang="tr-TR" dirty="0" err="1">
                <a:solidFill>
                  <a:schemeClr val="accent2">
                    <a:lumMod val="50000"/>
                  </a:schemeClr>
                </a:solidFill>
              </a:rPr>
              <a:t>members</a:t>
            </a:r>
            <a:endParaRPr lang="tr-TR" dirty="0"/>
          </a:p>
        </p:txBody>
      </p:sp>
      <p:pic>
        <p:nvPicPr>
          <p:cNvPr id="5" name="İçerik Yer Tutucusu 5"/>
          <p:cNvPicPr>
            <a:picLocks noChangeAspect="1"/>
          </p:cNvPicPr>
          <p:nvPr/>
        </p:nvPicPr>
        <p:blipFill rotWithShape="1">
          <a:blip r:embed="rId2"/>
          <a:srcRect l="36551" t="27718" r="36727" b="27260"/>
          <a:stretch/>
        </p:blipFill>
        <p:spPr>
          <a:xfrm>
            <a:off x="641792" y="2392068"/>
            <a:ext cx="3488934" cy="3304921"/>
          </a:xfrm>
          <a:prstGeom prst="rect">
            <a:avLst/>
          </a:prstGeom>
        </p:spPr>
      </p:pic>
      <p:pic>
        <p:nvPicPr>
          <p:cNvPr id="7" name="İçerik Yer Tutucusu 7"/>
          <p:cNvPicPr>
            <a:picLocks noGrp="1" noChangeAspect="1"/>
          </p:cNvPicPr>
          <p:nvPr>
            <p:ph idx="1"/>
          </p:nvPr>
        </p:nvPicPr>
        <p:blipFill rotWithShape="1">
          <a:blip r:embed="rId3"/>
          <a:srcRect t="13314" r="40222" b="57786"/>
          <a:stretch/>
        </p:blipFill>
        <p:spPr>
          <a:xfrm>
            <a:off x="4381247" y="2987483"/>
            <a:ext cx="6716814" cy="2114093"/>
          </a:xfrm>
          <a:prstGeom prst="rect">
            <a:avLst/>
          </a:prstGeom>
        </p:spPr>
      </p:pic>
      <p:sp>
        <p:nvSpPr>
          <p:cNvPr id="8" name="Dikdörtgen 7"/>
          <p:cNvSpPr/>
          <p:nvPr/>
        </p:nvSpPr>
        <p:spPr>
          <a:xfrm>
            <a:off x="4484318" y="4526811"/>
            <a:ext cx="876822" cy="57476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666944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Addıng</a:t>
            </a:r>
            <a:r>
              <a:rPr lang="tr-TR" dirty="0">
                <a:solidFill>
                  <a:schemeClr val="accent2">
                    <a:lumMod val="50000"/>
                  </a:schemeClr>
                </a:solidFill>
              </a:rPr>
              <a:t> </a:t>
            </a:r>
            <a:r>
              <a:rPr lang="tr-TR" dirty="0" err="1">
                <a:solidFill>
                  <a:schemeClr val="accent2">
                    <a:lumMod val="50000"/>
                  </a:schemeClr>
                </a:solidFill>
              </a:rPr>
              <a:t>members</a:t>
            </a:r>
            <a:endParaRPr lang="tr-TR" dirty="0">
              <a:solidFill>
                <a:schemeClr val="accent2">
                  <a:lumMod val="50000"/>
                </a:schemeClr>
              </a:solidFill>
            </a:endParaRPr>
          </a:p>
        </p:txBody>
      </p:sp>
      <p:pic>
        <p:nvPicPr>
          <p:cNvPr id="4" name="İçerik Yer Tutucusu 3"/>
          <p:cNvPicPr>
            <a:picLocks noGrp="1" noChangeAspect="1"/>
          </p:cNvPicPr>
          <p:nvPr>
            <p:ph idx="1"/>
          </p:nvPr>
        </p:nvPicPr>
        <p:blipFill rotWithShape="1">
          <a:blip r:embed="rId2"/>
          <a:srcRect t="13546" r="41203" b="2526"/>
          <a:stretch/>
        </p:blipFill>
        <p:spPr>
          <a:xfrm>
            <a:off x="1024128" y="2084832"/>
            <a:ext cx="5113625" cy="4103837"/>
          </a:xfrm>
          <a:prstGeom prst="rect">
            <a:avLst/>
          </a:prstGeom>
        </p:spPr>
      </p:pic>
    </p:spTree>
    <p:extLst>
      <p:ext uri="{BB962C8B-B14F-4D97-AF65-F5344CB8AC3E}">
        <p14:creationId xmlns:p14="http://schemas.microsoft.com/office/powerpoint/2010/main" val="1805143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Komodo</a:t>
            </a:r>
            <a:r>
              <a:rPr lang="tr-TR" dirty="0">
                <a:solidFill>
                  <a:schemeClr val="accent2">
                    <a:lumMod val="50000"/>
                  </a:schemeClr>
                </a:solidFill>
              </a:rPr>
              <a:t> </a:t>
            </a:r>
            <a:r>
              <a:rPr lang="tr-TR" dirty="0" err="1">
                <a:solidFill>
                  <a:schemeClr val="accent2">
                    <a:lumMod val="50000"/>
                  </a:schemeClr>
                </a:solidFill>
              </a:rPr>
              <a:t>Edıt</a:t>
            </a:r>
            <a:r>
              <a:rPr lang="tr-TR" b="1" dirty="0">
                <a:latin typeface="Arial" panose="020B0604020202020204" pitchFamily="34" charset="0"/>
              </a:rPr>
              <a:t> </a:t>
            </a:r>
            <a:endParaRPr lang="tr-TR" dirty="0"/>
          </a:p>
        </p:txBody>
      </p:sp>
      <p:pic>
        <p:nvPicPr>
          <p:cNvPr id="4098" name="Picture 2" descr="Komodo Edit klavye kısayolları ‒ defke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2286000"/>
            <a:ext cx="4022725"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5540680" y="2864987"/>
            <a:ext cx="5454041" cy="2308324"/>
          </a:xfrm>
          <a:prstGeom prst="rect">
            <a:avLst/>
          </a:prstGeom>
        </p:spPr>
        <p:txBody>
          <a:bodyPr wrap="square">
            <a:spAutoFit/>
          </a:bodyPr>
          <a:lstStyle/>
          <a:p>
            <a:r>
              <a:rPr lang="tr-TR" sz="2400" b="1" i="0" dirty="0" err="1">
                <a:effectLst/>
                <a:latin typeface="+mj-lt"/>
              </a:rPr>
              <a:t>Komodo</a:t>
            </a:r>
            <a:r>
              <a:rPr lang="tr-TR" sz="2400" b="1" i="0" dirty="0">
                <a:effectLst/>
                <a:latin typeface="+mj-lt"/>
              </a:rPr>
              <a:t> </a:t>
            </a:r>
            <a:r>
              <a:rPr lang="tr-TR" sz="2400" b="1" i="0" dirty="0" err="1">
                <a:effectLst/>
                <a:latin typeface="+mj-lt"/>
              </a:rPr>
              <a:t>Edit</a:t>
            </a:r>
            <a:r>
              <a:rPr lang="tr-TR" sz="2400" b="1" i="0" dirty="0">
                <a:effectLst/>
                <a:latin typeface="+mj-lt"/>
              </a:rPr>
              <a:t> </a:t>
            </a:r>
            <a:r>
              <a:rPr lang="tr-TR" sz="2400" b="0" i="0" dirty="0">
                <a:effectLst/>
                <a:latin typeface="+mj-lt"/>
              </a:rPr>
              <a:t> </a:t>
            </a:r>
            <a:r>
              <a:rPr lang="tr-TR" sz="2400" b="0" i="0" dirty="0" err="1">
                <a:effectLst/>
                <a:latin typeface="+mj-lt"/>
              </a:rPr>
              <a:t>dynamic</a:t>
            </a:r>
            <a:r>
              <a:rPr lang="tr-TR" sz="2400" b="0" i="0" dirty="0">
                <a:effectLst/>
                <a:latin typeface="+mj-lt"/>
              </a:rPr>
              <a:t> </a:t>
            </a:r>
            <a:r>
              <a:rPr lang="tr-TR" sz="2400" b="0" i="0" strike="noStrike" dirty="0" err="1">
                <a:effectLst/>
                <a:latin typeface="+mj-lt"/>
              </a:rPr>
              <a:t>programming</a:t>
            </a:r>
            <a:r>
              <a:rPr lang="tr-TR" sz="2400" b="0" i="0" strike="noStrike" dirty="0">
                <a:effectLst/>
                <a:latin typeface="+mj-lt"/>
              </a:rPr>
              <a:t> </a:t>
            </a:r>
            <a:r>
              <a:rPr lang="tr-TR" sz="2400" b="0" i="0" strike="noStrike" dirty="0" err="1">
                <a:effectLst/>
                <a:latin typeface="+mj-lt"/>
              </a:rPr>
              <a:t>languages</a:t>
            </a:r>
            <a:r>
              <a:rPr lang="tr-TR" sz="2400" b="0" i="0" strike="noStrike" dirty="0">
                <a:effectLst/>
                <a:latin typeface="+mj-lt"/>
              </a:rPr>
              <a:t> </a:t>
            </a:r>
            <a:r>
              <a:rPr lang="tr-TR" sz="2400" b="0" i="0" dirty="0" err="1">
                <a:effectLst/>
                <a:latin typeface="+mj-lt"/>
              </a:rPr>
              <a:t>free</a:t>
            </a:r>
            <a:r>
              <a:rPr lang="tr-TR" sz="2400" b="0" i="0" dirty="0">
                <a:effectLst/>
                <a:latin typeface="+mj-lt"/>
              </a:rPr>
              <a:t> </a:t>
            </a:r>
            <a:r>
              <a:rPr lang="tr-TR" sz="2400" b="0" i="0" strike="noStrike" dirty="0" err="1">
                <a:effectLst/>
                <a:latin typeface="+mj-lt"/>
              </a:rPr>
              <a:t>text</a:t>
            </a:r>
            <a:r>
              <a:rPr lang="tr-TR" sz="2400" b="0" i="0" strike="noStrike" dirty="0">
                <a:effectLst/>
                <a:latin typeface="+mj-lt"/>
              </a:rPr>
              <a:t> </a:t>
            </a:r>
            <a:r>
              <a:rPr lang="tr-TR" sz="2400" b="0" i="0" strike="noStrike" dirty="0" err="1">
                <a:effectLst/>
                <a:latin typeface="+mj-lt"/>
              </a:rPr>
              <a:t>editor</a:t>
            </a:r>
            <a:r>
              <a:rPr lang="tr-TR" sz="2400" b="0" i="0" strike="noStrike" dirty="0">
                <a:effectLst/>
                <a:latin typeface="+mj-lt"/>
              </a:rPr>
              <a:t> </a:t>
            </a:r>
            <a:r>
              <a:rPr lang="tr-TR" sz="2400" b="0" i="0" strike="noStrike" dirty="0" err="1">
                <a:effectLst/>
                <a:latin typeface="+mj-lt"/>
              </a:rPr>
              <a:t>for</a:t>
            </a:r>
            <a:r>
              <a:rPr lang="tr-TR" sz="2400" b="0" i="0" dirty="0">
                <a:effectLst/>
                <a:latin typeface="+mj-lt"/>
              </a:rPr>
              <a:t>. </a:t>
            </a:r>
            <a:r>
              <a:rPr lang="tr-TR" sz="2400" b="0" i="0" dirty="0" err="1">
                <a:effectLst/>
                <a:latin typeface="+mj-lt"/>
              </a:rPr>
              <a:t>Komodo</a:t>
            </a:r>
            <a:r>
              <a:rPr lang="tr-TR" sz="2400" b="0" i="0" dirty="0">
                <a:effectLst/>
                <a:latin typeface="+mj-lt"/>
              </a:rPr>
              <a:t> </a:t>
            </a:r>
            <a:r>
              <a:rPr lang="tr-TR" sz="2400" b="0" i="0" dirty="0" err="1">
                <a:effectLst/>
                <a:latin typeface="+mj-lt"/>
              </a:rPr>
              <a:t>Edit</a:t>
            </a:r>
            <a:r>
              <a:rPr lang="tr-TR" sz="2400" b="0" i="0" dirty="0">
                <a:effectLst/>
                <a:latin typeface="+mj-lt"/>
              </a:rPr>
              <a:t>, </a:t>
            </a:r>
            <a:r>
              <a:rPr lang="tr-TR" sz="2400" b="0" i="0" dirty="0" err="1">
                <a:effectLst/>
                <a:latin typeface="+mj-lt"/>
              </a:rPr>
              <a:t>published</a:t>
            </a:r>
            <a:r>
              <a:rPr lang="tr-TR" sz="2400" b="0" i="0" dirty="0">
                <a:effectLst/>
                <a:latin typeface="+mj-lt"/>
              </a:rPr>
              <a:t> in 2007 as a </a:t>
            </a:r>
            <a:r>
              <a:rPr lang="tr-TR" sz="2400" b="0" i="0" dirty="0" err="1">
                <a:effectLst/>
                <a:latin typeface="+mj-lt"/>
              </a:rPr>
              <a:t>complement</a:t>
            </a:r>
            <a:r>
              <a:rPr lang="tr-TR" sz="2400" b="0" i="0" dirty="0">
                <a:effectLst/>
                <a:latin typeface="+mj-lt"/>
              </a:rPr>
              <a:t> </a:t>
            </a:r>
            <a:r>
              <a:rPr lang="tr-TR" sz="2400" b="0" i="0" dirty="0" err="1">
                <a:effectLst/>
                <a:latin typeface="+mj-lt"/>
              </a:rPr>
              <a:t>to</a:t>
            </a:r>
            <a:r>
              <a:rPr lang="tr-TR" sz="2400" b="0" i="0" dirty="0">
                <a:effectLst/>
                <a:latin typeface="+mj-lt"/>
              </a:rPr>
              <a:t> </a:t>
            </a:r>
            <a:r>
              <a:rPr lang="tr-TR" sz="2400" b="0" i="0" dirty="0" err="1">
                <a:effectLst/>
                <a:latin typeface="+mj-lt"/>
              </a:rPr>
              <a:t>ActiveState's</a:t>
            </a:r>
            <a:r>
              <a:rPr lang="tr-TR" sz="2400" b="0" i="0" dirty="0">
                <a:effectLst/>
                <a:latin typeface="+mj-lt"/>
              </a:rPr>
              <a:t> </a:t>
            </a:r>
            <a:r>
              <a:rPr lang="tr-TR" sz="2400" b="0" i="0" dirty="0" err="1">
                <a:effectLst/>
                <a:latin typeface="+mj-lt"/>
              </a:rPr>
              <a:t>Komodo</a:t>
            </a:r>
            <a:r>
              <a:rPr lang="tr-TR" sz="2400" b="0" i="0" dirty="0">
                <a:effectLst/>
                <a:latin typeface="+mj-lt"/>
              </a:rPr>
              <a:t> IDE software, has </a:t>
            </a:r>
            <a:r>
              <a:rPr lang="tr-TR" sz="2400" b="0" i="0" dirty="0" err="1">
                <a:effectLst/>
                <a:latin typeface="+mj-lt"/>
              </a:rPr>
              <a:t>been</a:t>
            </a:r>
            <a:r>
              <a:rPr lang="tr-TR" sz="2400" b="0" i="0" dirty="0">
                <a:effectLst/>
                <a:latin typeface="+mj-lt"/>
              </a:rPr>
              <a:t> </a:t>
            </a:r>
            <a:r>
              <a:rPr lang="tr-TR" sz="2400" b="0" i="0" dirty="0" err="1">
                <a:effectLst/>
                <a:latin typeface="+mj-lt"/>
              </a:rPr>
              <a:t>developed</a:t>
            </a:r>
            <a:r>
              <a:rPr lang="tr-TR" sz="2400" b="0" i="0" dirty="0">
                <a:effectLst/>
                <a:latin typeface="+mj-lt"/>
              </a:rPr>
              <a:t> on Open </a:t>
            </a:r>
            <a:r>
              <a:rPr lang="tr-TR" sz="2400" b="0" i="0" dirty="0" err="1">
                <a:effectLst/>
                <a:latin typeface="+mj-lt"/>
              </a:rPr>
              <a:t>Komodo</a:t>
            </a:r>
            <a:r>
              <a:rPr lang="tr-TR" sz="2400" b="0" i="0" dirty="0">
                <a:effectLst/>
                <a:latin typeface="+mj-lt"/>
              </a:rPr>
              <a:t> software since </a:t>
            </a:r>
            <a:r>
              <a:rPr lang="tr-TR" sz="2400" b="0" i="0" dirty="0" err="1">
                <a:effectLst/>
                <a:latin typeface="+mj-lt"/>
              </a:rPr>
              <a:t>version</a:t>
            </a:r>
            <a:r>
              <a:rPr lang="tr-TR" sz="2400" b="0" i="0" dirty="0">
                <a:effectLst/>
                <a:latin typeface="+mj-lt"/>
              </a:rPr>
              <a:t> 4.3. </a:t>
            </a:r>
            <a:r>
              <a:rPr lang="tr-TR" sz="2400" b="0" i="0" dirty="0" err="1">
                <a:effectLst/>
                <a:latin typeface="+mj-lt"/>
              </a:rPr>
              <a:t>Many</a:t>
            </a:r>
            <a:r>
              <a:rPr lang="tr-TR" sz="2400" b="0" i="0" dirty="0">
                <a:effectLst/>
                <a:latin typeface="+mj-lt"/>
              </a:rPr>
              <a:t> </a:t>
            </a:r>
            <a:r>
              <a:rPr lang="tr-TR" sz="2400" b="0" i="0" dirty="0" err="1">
                <a:effectLst/>
                <a:latin typeface="+mj-lt"/>
              </a:rPr>
              <a:t>features</a:t>
            </a:r>
            <a:r>
              <a:rPr lang="tr-TR" sz="2400" b="0" i="0" dirty="0">
                <a:effectLst/>
                <a:latin typeface="+mj-lt"/>
              </a:rPr>
              <a:t> of </a:t>
            </a:r>
            <a:r>
              <a:rPr lang="tr-TR" sz="2400" b="0" i="0" dirty="0" err="1">
                <a:effectLst/>
                <a:latin typeface="+mj-lt"/>
              </a:rPr>
              <a:t>Komodo</a:t>
            </a:r>
            <a:r>
              <a:rPr lang="tr-TR" sz="2400" b="0" i="0" dirty="0">
                <a:effectLst/>
                <a:latin typeface="+mj-lt"/>
              </a:rPr>
              <a:t> </a:t>
            </a:r>
            <a:r>
              <a:rPr lang="tr-TR" sz="2400" b="0" i="0" dirty="0" err="1">
                <a:effectLst/>
                <a:latin typeface="+mj-lt"/>
              </a:rPr>
              <a:t>Edit</a:t>
            </a:r>
            <a:r>
              <a:rPr lang="tr-TR" sz="2400" b="0" i="0" dirty="0">
                <a:effectLst/>
                <a:latin typeface="+mj-lt"/>
              </a:rPr>
              <a:t> </a:t>
            </a:r>
            <a:r>
              <a:rPr lang="tr-TR" sz="2400" b="0" i="0" dirty="0" err="1">
                <a:effectLst/>
                <a:latin typeface="+mj-lt"/>
              </a:rPr>
              <a:t>are</a:t>
            </a:r>
            <a:r>
              <a:rPr lang="tr-TR" sz="2400" b="0" i="0" dirty="0">
                <a:effectLst/>
                <a:latin typeface="+mj-lt"/>
              </a:rPr>
              <a:t> </a:t>
            </a:r>
            <a:r>
              <a:rPr lang="tr-TR" sz="2400" b="0" i="0" dirty="0" err="1">
                <a:effectLst/>
                <a:latin typeface="+mj-lt"/>
              </a:rPr>
              <a:t>derived</a:t>
            </a:r>
            <a:r>
              <a:rPr lang="tr-TR" sz="2400" b="0" i="0" dirty="0">
                <a:effectLst/>
                <a:latin typeface="+mj-lt"/>
              </a:rPr>
              <a:t> </a:t>
            </a:r>
            <a:r>
              <a:rPr lang="tr-TR" sz="2400" b="0" i="0" dirty="0" err="1">
                <a:effectLst/>
                <a:latin typeface="+mj-lt"/>
              </a:rPr>
              <a:t>from</a:t>
            </a:r>
            <a:r>
              <a:rPr lang="tr-TR" sz="2400" b="0" i="0" dirty="0">
                <a:effectLst/>
                <a:latin typeface="+mj-lt"/>
              </a:rPr>
              <a:t> an </a:t>
            </a:r>
            <a:r>
              <a:rPr lang="tr-TR" sz="2400" b="0" i="0" dirty="0" err="1">
                <a:effectLst/>
                <a:latin typeface="+mj-lt"/>
              </a:rPr>
              <a:t>embedded</a:t>
            </a:r>
            <a:r>
              <a:rPr lang="tr-TR" sz="2400" b="0" i="0" dirty="0">
                <a:effectLst/>
                <a:latin typeface="+mj-lt"/>
              </a:rPr>
              <a:t> </a:t>
            </a:r>
            <a:r>
              <a:rPr lang="tr-TR" sz="2400" b="0" i="0" strike="noStrike" dirty="0" err="1">
                <a:effectLst/>
                <a:latin typeface="+mj-lt"/>
              </a:rPr>
              <a:t>Python</a:t>
            </a:r>
            <a:r>
              <a:rPr lang="tr-TR" sz="2400" b="0" i="0" dirty="0">
                <a:effectLst/>
                <a:latin typeface="+mj-lt"/>
              </a:rPr>
              <a:t> </a:t>
            </a:r>
            <a:r>
              <a:rPr lang="tr-TR" sz="2400" b="0" i="0" dirty="0" err="1">
                <a:effectLst/>
                <a:latin typeface="+mj-lt"/>
              </a:rPr>
              <a:t>interpreter</a:t>
            </a:r>
            <a:r>
              <a:rPr lang="tr-TR" sz="2400" b="0" i="0" dirty="0">
                <a:effectLst/>
                <a:latin typeface="+mj-lt"/>
              </a:rPr>
              <a:t>.</a:t>
            </a:r>
            <a:endParaRPr lang="tr-TR" sz="2400" dirty="0">
              <a:latin typeface="+mj-lt"/>
            </a:endParaRPr>
          </a:p>
        </p:txBody>
      </p:sp>
    </p:spTree>
    <p:extLst>
      <p:ext uri="{BB962C8B-B14F-4D97-AF65-F5344CB8AC3E}">
        <p14:creationId xmlns:p14="http://schemas.microsoft.com/office/powerpoint/2010/main" val="279679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chemeClr val="accent2">
                    <a:lumMod val="50000"/>
                  </a:schemeClr>
                </a:solidFill>
              </a:rPr>
              <a:t>Html </a:t>
            </a:r>
            <a:r>
              <a:rPr lang="tr-TR" dirty="0" err="1">
                <a:solidFill>
                  <a:schemeClr val="accent2">
                    <a:lumMod val="50000"/>
                  </a:schemeClr>
                </a:solidFill>
              </a:rPr>
              <a:t>page</a:t>
            </a:r>
            <a:r>
              <a:rPr lang="tr-TR" dirty="0">
                <a:solidFill>
                  <a:schemeClr val="accent2">
                    <a:lumMod val="50000"/>
                  </a:schemeClr>
                </a:solidFill>
              </a:rPr>
              <a:t> </a:t>
            </a:r>
            <a:r>
              <a:rPr lang="tr-TR" dirty="0" err="1">
                <a:solidFill>
                  <a:schemeClr val="accent2">
                    <a:lumMod val="50000"/>
                  </a:schemeClr>
                </a:solidFill>
              </a:rPr>
              <a:t>for</a:t>
            </a:r>
            <a:r>
              <a:rPr lang="tr-TR" dirty="0">
                <a:solidFill>
                  <a:schemeClr val="accent2">
                    <a:lumMod val="50000"/>
                  </a:schemeClr>
                </a:solidFill>
              </a:rPr>
              <a:t> </a:t>
            </a:r>
            <a:r>
              <a:rPr lang="tr-TR" dirty="0" err="1">
                <a:solidFill>
                  <a:schemeClr val="accent2">
                    <a:lumMod val="50000"/>
                  </a:schemeClr>
                </a:solidFill>
              </a:rPr>
              <a:t>check-ın</a:t>
            </a:r>
            <a:r>
              <a:rPr lang="tr-TR" dirty="0">
                <a:solidFill>
                  <a:schemeClr val="accent2">
                    <a:lumMod val="50000"/>
                  </a:schemeClr>
                </a:solidFill>
              </a:rPr>
              <a:t> </a:t>
            </a:r>
            <a:r>
              <a:rPr lang="tr-TR" dirty="0" err="1">
                <a:solidFill>
                  <a:schemeClr val="accent2">
                    <a:lumMod val="50000"/>
                  </a:schemeClr>
                </a:solidFill>
              </a:rPr>
              <a:t>and</a:t>
            </a:r>
            <a:r>
              <a:rPr lang="tr-TR" dirty="0">
                <a:solidFill>
                  <a:schemeClr val="accent2">
                    <a:lumMod val="50000"/>
                  </a:schemeClr>
                </a:solidFill>
              </a:rPr>
              <a:t> </a:t>
            </a:r>
            <a:r>
              <a:rPr lang="tr-TR" dirty="0" err="1">
                <a:solidFill>
                  <a:schemeClr val="accent2">
                    <a:lumMod val="50000"/>
                  </a:schemeClr>
                </a:solidFill>
              </a:rPr>
              <a:t>show</a:t>
            </a:r>
            <a:endParaRPr lang="tr-TR" dirty="0">
              <a:solidFill>
                <a:schemeClr val="accent2">
                  <a:lumMod val="50000"/>
                </a:schemeClr>
              </a:solidFill>
            </a:endParaRPr>
          </a:p>
        </p:txBody>
      </p:sp>
      <p:pic>
        <p:nvPicPr>
          <p:cNvPr id="4" name="İçerik Yer Tutucusu 3"/>
          <p:cNvPicPr>
            <a:picLocks noGrp="1" noChangeAspect="1"/>
          </p:cNvPicPr>
          <p:nvPr>
            <p:ph idx="1"/>
          </p:nvPr>
        </p:nvPicPr>
        <p:blipFill rotWithShape="1">
          <a:blip r:embed="rId2"/>
          <a:srcRect t="11365" r="84407" b="46911"/>
          <a:stretch/>
        </p:blipFill>
        <p:spPr>
          <a:xfrm>
            <a:off x="1024128" y="2354891"/>
            <a:ext cx="2733680" cy="4112651"/>
          </a:xfrm>
          <a:prstGeom prst="rect">
            <a:avLst/>
          </a:prstGeom>
        </p:spPr>
      </p:pic>
      <p:sp>
        <p:nvSpPr>
          <p:cNvPr id="5" name="Dikdörtgen 4"/>
          <p:cNvSpPr/>
          <p:nvPr/>
        </p:nvSpPr>
        <p:spPr>
          <a:xfrm>
            <a:off x="4686069" y="3043918"/>
            <a:ext cx="1848263" cy="400110"/>
          </a:xfrm>
          <a:prstGeom prst="rect">
            <a:avLst/>
          </a:prstGeom>
        </p:spPr>
        <p:txBody>
          <a:bodyPr wrap="none">
            <a:spAutoFit/>
          </a:bodyPr>
          <a:lstStyle/>
          <a:p>
            <a:r>
              <a:rPr lang="tr-TR" sz="2000" dirty="0" err="1"/>
              <a:t>We</a:t>
            </a:r>
            <a:r>
              <a:rPr lang="tr-TR" sz="2000" dirty="0"/>
              <a:t> can </a:t>
            </a:r>
            <a:r>
              <a:rPr lang="tr-TR" sz="2000" dirty="0" err="1"/>
              <a:t>check</a:t>
            </a:r>
            <a:r>
              <a:rPr lang="tr-TR" sz="2000" dirty="0"/>
              <a:t> in</a:t>
            </a:r>
          </a:p>
        </p:txBody>
      </p:sp>
      <p:sp>
        <p:nvSpPr>
          <p:cNvPr id="6" name="Dikdörtgen 5"/>
          <p:cNvSpPr/>
          <p:nvPr/>
        </p:nvSpPr>
        <p:spPr>
          <a:xfrm>
            <a:off x="4686069" y="4057273"/>
            <a:ext cx="2648462" cy="707886"/>
          </a:xfrm>
          <a:prstGeom prst="rect">
            <a:avLst/>
          </a:prstGeom>
        </p:spPr>
        <p:txBody>
          <a:bodyPr wrap="square">
            <a:spAutoFit/>
          </a:bodyPr>
          <a:lstStyle/>
          <a:p>
            <a:r>
              <a:rPr lang="tr-TR" sz="2000" dirty="0" err="1"/>
              <a:t>We</a:t>
            </a:r>
            <a:r>
              <a:rPr lang="tr-TR" sz="2000" dirty="0"/>
              <a:t> can </a:t>
            </a:r>
            <a:r>
              <a:rPr lang="tr-TR" sz="2000" dirty="0" err="1"/>
              <a:t>see</a:t>
            </a:r>
            <a:r>
              <a:rPr lang="tr-TR" sz="2000" dirty="0"/>
              <a:t> </a:t>
            </a:r>
            <a:r>
              <a:rPr lang="tr-TR" sz="2000" dirty="0" err="1"/>
              <a:t>the</a:t>
            </a:r>
            <a:r>
              <a:rPr lang="tr-TR" sz="2000" dirty="0"/>
              <a:t> </a:t>
            </a:r>
            <a:r>
              <a:rPr lang="tr-TR" sz="2000" dirty="0" err="1"/>
              <a:t>people</a:t>
            </a:r>
            <a:r>
              <a:rPr lang="tr-TR" sz="2000" dirty="0"/>
              <a:t> </a:t>
            </a:r>
            <a:r>
              <a:rPr lang="tr-TR" sz="2000" dirty="0" err="1"/>
              <a:t>who</a:t>
            </a:r>
            <a:r>
              <a:rPr lang="tr-TR" sz="2000" dirty="0"/>
              <a:t> </a:t>
            </a:r>
            <a:r>
              <a:rPr lang="tr-TR" sz="2000" dirty="0" err="1"/>
              <a:t>check</a:t>
            </a:r>
            <a:r>
              <a:rPr lang="tr-TR" sz="2000" dirty="0"/>
              <a:t> in</a:t>
            </a:r>
          </a:p>
        </p:txBody>
      </p:sp>
      <p:sp>
        <p:nvSpPr>
          <p:cNvPr id="7" name="Dikdörtgen 6"/>
          <p:cNvSpPr/>
          <p:nvPr/>
        </p:nvSpPr>
        <p:spPr>
          <a:xfrm>
            <a:off x="4546948" y="2843408"/>
            <a:ext cx="2217107" cy="85177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p:cNvSpPr/>
          <p:nvPr/>
        </p:nvSpPr>
        <p:spPr>
          <a:xfrm>
            <a:off x="4546948" y="3895688"/>
            <a:ext cx="2880986" cy="113977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Düz Ok Bağlayıcısı 10"/>
          <p:cNvCxnSpPr>
            <a:endCxn id="7" idx="1"/>
          </p:cNvCxnSpPr>
          <p:nvPr/>
        </p:nvCxnSpPr>
        <p:spPr>
          <a:xfrm flipV="1">
            <a:off x="3256767" y="3269293"/>
            <a:ext cx="1290181" cy="3006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a:endCxn id="8" idx="1"/>
          </p:cNvCxnSpPr>
          <p:nvPr/>
        </p:nvCxnSpPr>
        <p:spPr>
          <a:xfrm>
            <a:off x="2956142" y="3807912"/>
            <a:ext cx="1590806" cy="6576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28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Check-ın</a:t>
            </a:r>
            <a:r>
              <a:rPr lang="tr-TR" dirty="0">
                <a:solidFill>
                  <a:schemeClr val="accent2">
                    <a:lumMod val="50000"/>
                  </a:schemeClr>
                </a:solidFill>
              </a:rPr>
              <a:t> </a:t>
            </a:r>
            <a:r>
              <a:rPr lang="tr-TR" dirty="0" err="1">
                <a:solidFill>
                  <a:schemeClr val="accent2">
                    <a:lumMod val="50000"/>
                  </a:schemeClr>
                </a:solidFill>
              </a:rPr>
              <a:t>page</a:t>
            </a:r>
            <a:r>
              <a:rPr lang="tr-TR" dirty="0">
                <a:solidFill>
                  <a:schemeClr val="accent2">
                    <a:lumMod val="50000"/>
                  </a:schemeClr>
                </a:solidFill>
              </a:rPr>
              <a:t> </a:t>
            </a:r>
            <a:endParaRPr lang="tr-TR" dirty="0"/>
          </a:p>
        </p:txBody>
      </p:sp>
      <p:pic>
        <p:nvPicPr>
          <p:cNvPr id="7" name="Resim 6"/>
          <p:cNvPicPr>
            <a:picLocks noChangeAspect="1"/>
          </p:cNvPicPr>
          <p:nvPr/>
        </p:nvPicPr>
        <p:blipFill rotWithShape="1">
          <a:blip r:embed="rId2"/>
          <a:srcRect l="-2" r="15"/>
          <a:stretch/>
        </p:blipFill>
        <p:spPr>
          <a:xfrm>
            <a:off x="3892588" y="2477674"/>
            <a:ext cx="4470945" cy="2954697"/>
          </a:xfrm>
          <a:prstGeom prst="rect">
            <a:avLst/>
          </a:prstGeom>
        </p:spPr>
      </p:pic>
    </p:spTree>
    <p:extLst>
      <p:ext uri="{BB962C8B-B14F-4D97-AF65-F5344CB8AC3E}">
        <p14:creationId xmlns:p14="http://schemas.microsoft.com/office/powerpoint/2010/main" val="1182814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Check-ın</a:t>
            </a:r>
            <a:r>
              <a:rPr lang="tr-TR" dirty="0">
                <a:solidFill>
                  <a:schemeClr val="accent2">
                    <a:lumMod val="50000"/>
                  </a:schemeClr>
                </a:solidFill>
              </a:rPr>
              <a:t> </a:t>
            </a:r>
            <a:r>
              <a:rPr lang="tr-TR" dirty="0" err="1">
                <a:solidFill>
                  <a:schemeClr val="accent2">
                    <a:lumMod val="50000"/>
                  </a:schemeClr>
                </a:solidFill>
              </a:rPr>
              <a:t>page</a:t>
            </a:r>
            <a:r>
              <a:rPr lang="tr-TR" dirty="0">
                <a:solidFill>
                  <a:schemeClr val="accent2">
                    <a:lumMod val="50000"/>
                  </a:schemeClr>
                </a:solidFill>
              </a:rPr>
              <a:t> </a:t>
            </a:r>
          </a:p>
        </p:txBody>
      </p:sp>
      <p:pic>
        <p:nvPicPr>
          <p:cNvPr id="12" name="Resim 11"/>
          <p:cNvPicPr>
            <a:picLocks noChangeAspect="1"/>
          </p:cNvPicPr>
          <p:nvPr/>
        </p:nvPicPr>
        <p:blipFill rotWithShape="1">
          <a:blip r:embed="rId2"/>
          <a:srcRect l="30902" t="16987" r="28570" b="46567"/>
          <a:stretch/>
        </p:blipFill>
        <p:spPr>
          <a:xfrm>
            <a:off x="684762" y="2542784"/>
            <a:ext cx="4964476" cy="2805831"/>
          </a:xfrm>
          <a:prstGeom prst="rect">
            <a:avLst/>
          </a:prstGeom>
        </p:spPr>
      </p:pic>
      <p:sp>
        <p:nvSpPr>
          <p:cNvPr id="13" name="Sağ Ok 12"/>
          <p:cNvSpPr/>
          <p:nvPr/>
        </p:nvSpPr>
        <p:spPr>
          <a:xfrm>
            <a:off x="5649238" y="3703383"/>
            <a:ext cx="1177447" cy="48463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6" name="Resim 15"/>
          <p:cNvPicPr>
            <a:picLocks noChangeAspect="1"/>
          </p:cNvPicPr>
          <p:nvPr/>
        </p:nvPicPr>
        <p:blipFill rotWithShape="1">
          <a:blip r:embed="rId3"/>
          <a:srcRect t="13399" r="58632" b="49615"/>
          <a:stretch/>
        </p:blipFill>
        <p:spPr>
          <a:xfrm>
            <a:off x="7177411" y="2642992"/>
            <a:ext cx="4659685" cy="2705623"/>
          </a:xfrm>
          <a:prstGeom prst="rect">
            <a:avLst/>
          </a:prstGeom>
        </p:spPr>
      </p:pic>
    </p:spTree>
    <p:extLst>
      <p:ext uri="{BB962C8B-B14F-4D97-AF65-F5344CB8AC3E}">
        <p14:creationId xmlns:p14="http://schemas.microsoft.com/office/powerpoint/2010/main" val="141475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br>
              <a:rPr lang="tr-TR" dirty="0"/>
            </a:br>
            <a:r>
              <a:rPr lang="tr-TR" dirty="0">
                <a:solidFill>
                  <a:srgbClr val="C00000"/>
                </a:solidFill>
              </a:rPr>
              <a:t>TABLE OF CONTENTS</a:t>
            </a:r>
            <a:br>
              <a:rPr lang="tr-TR" dirty="0"/>
            </a:br>
            <a:endParaRPr lang="tr-TR" dirty="0"/>
          </a:p>
        </p:txBody>
      </p:sp>
      <p:sp>
        <p:nvSpPr>
          <p:cNvPr id="5" name="Metin kutusu 4"/>
          <p:cNvSpPr txBox="1"/>
          <p:nvPr/>
        </p:nvSpPr>
        <p:spPr>
          <a:xfrm>
            <a:off x="5884164" y="2304789"/>
            <a:ext cx="4496846" cy="2677656"/>
          </a:xfrm>
          <a:prstGeom prst="rect">
            <a:avLst/>
          </a:prstGeom>
          <a:noFill/>
        </p:spPr>
        <p:txBody>
          <a:bodyPr wrap="square" rtlCol="0">
            <a:spAutoFit/>
          </a:bodyPr>
          <a:lstStyle/>
          <a:p>
            <a:pPr>
              <a:buFont typeface="Wingdings" panose="05000000000000000000" pitchFamily="2" charset="2"/>
              <a:buChar char="q"/>
            </a:pPr>
            <a:r>
              <a:rPr lang="tr-TR" sz="2400" dirty="0" err="1"/>
              <a:t>Poınt</a:t>
            </a:r>
            <a:r>
              <a:rPr lang="tr-TR" sz="2400" dirty="0"/>
              <a:t> – </a:t>
            </a:r>
            <a:r>
              <a:rPr lang="tr-TR" sz="2400" dirty="0" err="1"/>
              <a:t>multıpolygon</a:t>
            </a:r>
            <a:r>
              <a:rPr lang="tr-TR" sz="2400" dirty="0"/>
              <a:t> </a:t>
            </a:r>
            <a:r>
              <a:rPr lang="tr-TR" sz="2400" dirty="0" err="1"/>
              <a:t>fıeld</a:t>
            </a:r>
            <a:endParaRPr lang="tr-TR" sz="2400" dirty="0"/>
          </a:p>
          <a:p>
            <a:pPr>
              <a:buFont typeface="Wingdings" panose="05000000000000000000" pitchFamily="2" charset="2"/>
              <a:buChar char="q"/>
            </a:pPr>
            <a:r>
              <a:rPr lang="tr-TR" sz="2400" dirty="0" err="1"/>
              <a:t>Addıng</a:t>
            </a:r>
            <a:r>
              <a:rPr lang="tr-TR" sz="2400" dirty="0"/>
              <a:t> </a:t>
            </a:r>
            <a:r>
              <a:rPr lang="tr-TR" sz="2400" dirty="0" err="1"/>
              <a:t>members</a:t>
            </a:r>
            <a:endParaRPr lang="tr-TR" sz="2400" dirty="0"/>
          </a:p>
          <a:p>
            <a:pPr>
              <a:buFont typeface="Wingdings" panose="05000000000000000000" pitchFamily="2" charset="2"/>
              <a:buChar char="q"/>
            </a:pPr>
            <a:r>
              <a:rPr lang="tr-TR" sz="2400" dirty="0" err="1"/>
              <a:t>Komodo</a:t>
            </a:r>
            <a:r>
              <a:rPr lang="tr-TR" sz="2400" dirty="0"/>
              <a:t> </a:t>
            </a:r>
            <a:r>
              <a:rPr lang="tr-TR" sz="2400" dirty="0" err="1"/>
              <a:t>Edıt</a:t>
            </a:r>
            <a:r>
              <a:rPr lang="tr-TR" sz="2400" b="1" dirty="0">
                <a:latin typeface="Arial" panose="020B0604020202020204" pitchFamily="34" charset="0"/>
              </a:rPr>
              <a:t> </a:t>
            </a:r>
          </a:p>
          <a:p>
            <a:pPr>
              <a:buFont typeface="Wingdings" panose="05000000000000000000" pitchFamily="2" charset="2"/>
              <a:buChar char="q"/>
            </a:pPr>
            <a:r>
              <a:rPr lang="tr-TR" sz="2400" dirty="0"/>
              <a:t>Html </a:t>
            </a:r>
            <a:r>
              <a:rPr lang="tr-TR" sz="2400" dirty="0" err="1"/>
              <a:t>page</a:t>
            </a:r>
            <a:r>
              <a:rPr lang="tr-TR" sz="2400" dirty="0"/>
              <a:t> </a:t>
            </a:r>
            <a:r>
              <a:rPr lang="tr-TR" sz="2400" dirty="0" err="1"/>
              <a:t>for</a:t>
            </a:r>
            <a:r>
              <a:rPr lang="tr-TR" sz="2400" dirty="0"/>
              <a:t> </a:t>
            </a:r>
            <a:r>
              <a:rPr lang="tr-TR" sz="2400" dirty="0" err="1"/>
              <a:t>check-ın</a:t>
            </a:r>
            <a:r>
              <a:rPr lang="tr-TR" sz="2400" dirty="0"/>
              <a:t> </a:t>
            </a:r>
            <a:r>
              <a:rPr lang="tr-TR" sz="2400" dirty="0" err="1"/>
              <a:t>and</a:t>
            </a:r>
            <a:r>
              <a:rPr lang="tr-TR" sz="2400" dirty="0"/>
              <a:t> Show</a:t>
            </a:r>
          </a:p>
          <a:p>
            <a:pPr>
              <a:buFont typeface="Wingdings" panose="05000000000000000000" pitchFamily="2" charset="2"/>
              <a:buChar char="q"/>
            </a:pPr>
            <a:r>
              <a:rPr lang="tr-TR" sz="2400" dirty="0" err="1"/>
              <a:t>Check-ın</a:t>
            </a:r>
            <a:r>
              <a:rPr lang="tr-TR" sz="2400" dirty="0"/>
              <a:t> </a:t>
            </a:r>
            <a:r>
              <a:rPr lang="tr-TR" sz="2400" dirty="0" err="1"/>
              <a:t>page</a:t>
            </a:r>
            <a:endParaRPr lang="tr-TR" sz="2400" dirty="0"/>
          </a:p>
          <a:p>
            <a:pPr>
              <a:buFont typeface="Wingdings" panose="05000000000000000000" pitchFamily="2" charset="2"/>
              <a:buChar char="q"/>
            </a:pPr>
            <a:r>
              <a:rPr lang="tr-TR" sz="2400" dirty="0" err="1"/>
              <a:t>Members</a:t>
            </a:r>
            <a:r>
              <a:rPr lang="tr-TR" sz="2400" dirty="0"/>
              <a:t> </a:t>
            </a:r>
            <a:r>
              <a:rPr lang="tr-TR" sz="2400" dirty="0" err="1"/>
              <a:t>locatıon</a:t>
            </a:r>
            <a:r>
              <a:rPr lang="tr-TR" sz="2400" dirty="0"/>
              <a:t>  </a:t>
            </a:r>
          </a:p>
          <a:p>
            <a:pPr>
              <a:buFont typeface="Wingdings" panose="05000000000000000000" pitchFamily="2" charset="2"/>
              <a:buChar char="q"/>
            </a:pPr>
            <a:r>
              <a:rPr lang="tr-TR" sz="2400" dirty="0" err="1"/>
              <a:t>Lıst</a:t>
            </a:r>
            <a:r>
              <a:rPr lang="tr-TR" sz="2400" dirty="0"/>
              <a:t> of </a:t>
            </a:r>
            <a:r>
              <a:rPr lang="tr-TR" sz="2400" dirty="0" err="1"/>
              <a:t>the</a:t>
            </a:r>
            <a:r>
              <a:rPr lang="tr-TR" sz="2400" dirty="0"/>
              <a:t> </a:t>
            </a:r>
            <a:r>
              <a:rPr lang="tr-TR" sz="2400" dirty="0" err="1"/>
              <a:t>members</a:t>
            </a:r>
            <a:r>
              <a:rPr lang="tr-TR" sz="2400" dirty="0"/>
              <a:t> in Show.html</a:t>
            </a:r>
          </a:p>
        </p:txBody>
      </p:sp>
      <p:sp>
        <p:nvSpPr>
          <p:cNvPr id="6" name="Metin kutusu 5"/>
          <p:cNvSpPr txBox="1"/>
          <p:nvPr/>
        </p:nvSpPr>
        <p:spPr>
          <a:xfrm>
            <a:off x="1024128" y="2304789"/>
            <a:ext cx="4236804" cy="3323987"/>
          </a:xfrm>
          <a:prstGeom prst="rect">
            <a:avLst/>
          </a:prstGeom>
          <a:noFill/>
        </p:spPr>
        <p:txBody>
          <a:bodyPr wrap="square" rtlCol="0">
            <a:spAutoFit/>
          </a:bodyPr>
          <a:lstStyle/>
          <a:p>
            <a:pPr>
              <a:buFont typeface="Wingdings" panose="05000000000000000000" pitchFamily="2" charset="2"/>
              <a:buChar char="q"/>
            </a:pPr>
            <a:r>
              <a:rPr lang="tr-TR" sz="2400" dirty="0" err="1"/>
              <a:t>What</a:t>
            </a:r>
            <a:r>
              <a:rPr lang="tr-TR" sz="2400" dirty="0"/>
              <a:t> is </a:t>
            </a:r>
            <a:r>
              <a:rPr lang="tr-TR" sz="2400" dirty="0" err="1"/>
              <a:t>mean</a:t>
            </a:r>
            <a:r>
              <a:rPr lang="tr-TR" sz="2400" dirty="0"/>
              <a:t> </a:t>
            </a:r>
            <a:r>
              <a:rPr lang="tr-TR" sz="2400" dirty="0" err="1"/>
              <a:t>django</a:t>
            </a:r>
            <a:r>
              <a:rPr lang="tr-TR" sz="2400" dirty="0"/>
              <a:t>? </a:t>
            </a:r>
          </a:p>
          <a:p>
            <a:pPr>
              <a:buFont typeface="Wingdings" panose="05000000000000000000" pitchFamily="2" charset="2"/>
              <a:buChar char="q"/>
            </a:pPr>
            <a:r>
              <a:rPr lang="tr-TR" sz="2400" dirty="0" err="1"/>
              <a:t>Famous</a:t>
            </a:r>
            <a:r>
              <a:rPr lang="tr-TR" sz="2400" dirty="0"/>
              <a:t> </a:t>
            </a:r>
            <a:r>
              <a:rPr lang="tr-TR" sz="2400" dirty="0" err="1"/>
              <a:t>websites</a:t>
            </a:r>
            <a:r>
              <a:rPr lang="tr-TR" sz="2400" dirty="0"/>
              <a:t> </a:t>
            </a:r>
            <a:r>
              <a:rPr lang="tr-TR" sz="2400" dirty="0" err="1"/>
              <a:t>using</a:t>
            </a:r>
            <a:r>
              <a:rPr lang="tr-TR" sz="2400" dirty="0"/>
              <a:t> </a:t>
            </a:r>
            <a:r>
              <a:rPr lang="tr-TR" sz="2400" dirty="0" err="1"/>
              <a:t>Django</a:t>
            </a:r>
            <a:r>
              <a:rPr lang="tr-TR" sz="2400" dirty="0"/>
              <a:t> </a:t>
            </a:r>
          </a:p>
          <a:p>
            <a:pPr>
              <a:buFont typeface="Wingdings" panose="05000000000000000000" pitchFamily="2" charset="2"/>
              <a:buChar char="q"/>
            </a:pPr>
            <a:r>
              <a:rPr lang="tr-TR" sz="2400" dirty="0" err="1">
                <a:solidFill>
                  <a:srgbClr val="C00000"/>
                </a:solidFill>
              </a:rPr>
              <a:t>Geo</a:t>
            </a:r>
            <a:r>
              <a:rPr lang="tr-TR" sz="2400" dirty="0" err="1"/>
              <a:t>django</a:t>
            </a:r>
            <a:endParaRPr lang="tr-TR" sz="2400" dirty="0"/>
          </a:p>
          <a:p>
            <a:pPr>
              <a:buFont typeface="Wingdings" panose="05000000000000000000" pitchFamily="2" charset="2"/>
              <a:buChar char="q"/>
            </a:pPr>
            <a:r>
              <a:rPr lang="tr-TR" sz="2400" dirty="0" err="1"/>
              <a:t>GeoDjango</a:t>
            </a:r>
            <a:r>
              <a:rPr lang="tr-TR" sz="2400" dirty="0"/>
              <a:t> Installation</a:t>
            </a:r>
          </a:p>
          <a:p>
            <a:pPr>
              <a:buFont typeface="Wingdings" panose="05000000000000000000" pitchFamily="2" charset="2"/>
              <a:buChar char="q"/>
            </a:pPr>
            <a:r>
              <a:rPr lang="tr-TR" sz="2400" dirty="0" err="1"/>
              <a:t>Geospatial</a:t>
            </a:r>
            <a:r>
              <a:rPr lang="tr-TR" sz="2400" dirty="0"/>
              <a:t> </a:t>
            </a:r>
            <a:r>
              <a:rPr lang="tr-TR" sz="2400" dirty="0" err="1"/>
              <a:t>libraries</a:t>
            </a:r>
            <a:endParaRPr lang="tr-TR" sz="2400" dirty="0"/>
          </a:p>
          <a:p>
            <a:pPr>
              <a:buFont typeface="Wingdings" panose="05000000000000000000" pitchFamily="2" charset="2"/>
              <a:buChar char="q"/>
            </a:pPr>
            <a:r>
              <a:rPr lang="tr-TR" sz="2400" dirty="0" err="1"/>
              <a:t>Create</a:t>
            </a:r>
            <a:r>
              <a:rPr lang="tr-TR" sz="2400" dirty="0"/>
              <a:t> a New Project</a:t>
            </a:r>
          </a:p>
          <a:p>
            <a:pPr>
              <a:buFont typeface="Wingdings" panose="05000000000000000000" pitchFamily="2" charset="2"/>
              <a:buChar char="q"/>
            </a:pPr>
            <a:r>
              <a:rPr lang="tr-TR" sz="2400" dirty="0" err="1"/>
              <a:t>GeographIc</a:t>
            </a:r>
            <a:r>
              <a:rPr lang="tr-TR" sz="2400" dirty="0"/>
              <a:t> Data</a:t>
            </a:r>
          </a:p>
          <a:p>
            <a:pPr>
              <a:buFont typeface="Wingdings" panose="05000000000000000000" pitchFamily="2" charset="2"/>
              <a:buChar char="q"/>
            </a:pPr>
            <a:r>
              <a:rPr lang="tr-TR" sz="2400" dirty="0" err="1"/>
              <a:t>Geographıc</a:t>
            </a:r>
            <a:r>
              <a:rPr lang="tr-TR" sz="2400" dirty="0"/>
              <a:t> </a:t>
            </a:r>
            <a:r>
              <a:rPr lang="tr-TR" sz="2400" dirty="0" err="1"/>
              <a:t>Models</a:t>
            </a:r>
            <a:endParaRPr lang="tr-TR" sz="2400" dirty="0"/>
          </a:p>
          <a:p>
            <a:endParaRPr lang="tr-TR" dirty="0"/>
          </a:p>
        </p:txBody>
      </p:sp>
    </p:spTree>
    <p:extLst>
      <p:ext uri="{BB962C8B-B14F-4D97-AF65-F5344CB8AC3E}">
        <p14:creationId xmlns:p14="http://schemas.microsoft.com/office/powerpoint/2010/main" val="377614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Members</a:t>
            </a:r>
            <a:r>
              <a:rPr lang="tr-TR" dirty="0">
                <a:solidFill>
                  <a:schemeClr val="accent2">
                    <a:lumMod val="50000"/>
                  </a:schemeClr>
                </a:solidFill>
              </a:rPr>
              <a:t> </a:t>
            </a:r>
            <a:r>
              <a:rPr lang="tr-TR" dirty="0" err="1">
                <a:solidFill>
                  <a:schemeClr val="accent2">
                    <a:lumMod val="50000"/>
                  </a:schemeClr>
                </a:solidFill>
              </a:rPr>
              <a:t>locatıon</a:t>
            </a:r>
            <a:r>
              <a:rPr lang="tr-TR" dirty="0">
                <a:solidFill>
                  <a:schemeClr val="accent2">
                    <a:lumMod val="50000"/>
                  </a:schemeClr>
                </a:solidFill>
              </a:rPr>
              <a:t> </a:t>
            </a:r>
          </a:p>
        </p:txBody>
      </p:sp>
      <p:sp>
        <p:nvSpPr>
          <p:cNvPr id="6" name="AutoShape 6" descr="blob:https://web.whatsapp.com/7597298f-8763-4945-b3c2-5b02b0e8c003"/>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8" name="Resim 7"/>
          <p:cNvPicPr>
            <a:picLocks noChangeAspect="1"/>
          </p:cNvPicPr>
          <p:nvPr/>
        </p:nvPicPr>
        <p:blipFill rotWithShape="1">
          <a:blip r:embed="rId2"/>
          <a:srcRect t="16699" r="41260" b="6590"/>
          <a:stretch/>
        </p:blipFill>
        <p:spPr>
          <a:xfrm>
            <a:off x="1111810" y="2286000"/>
            <a:ext cx="4965651" cy="3647808"/>
          </a:xfrm>
          <a:prstGeom prst="rect">
            <a:avLst/>
          </a:prstGeom>
        </p:spPr>
      </p:pic>
    </p:spTree>
    <p:extLst>
      <p:ext uri="{BB962C8B-B14F-4D97-AF65-F5344CB8AC3E}">
        <p14:creationId xmlns:p14="http://schemas.microsoft.com/office/powerpoint/2010/main" val="1107184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Lıst</a:t>
            </a:r>
            <a:r>
              <a:rPr lang="tr-TR" dirty="0">
                <a:solidFill>
                  <a:schemeClr val="accent2">
                    <a:lumMod val="50000"/>
                  </a:schemeClr>
                </a:solidFill>
              </a:rPr>
              <a:t> of </a:t>
            </a:r>
            <a:r>
              <a:rPr lang="tr-TR" dirty="0" err="1">
                <a:solidFill>
                  <a:schemeClr val="accent2">
                    <a:lumMod val="50000"/>
                  </a:schemeClr>
                </a:solidFill>
              </a:rPr>
              <a:t>the</a:t>
            </a:r>
            <a:r>
              <a:rPr lang="tr-TR" dirty="0">
                <a:solidFill>
                  <a:schemeClr val="accent2">
                    <a:lumMod val="50000"/>
                  </a:schemeClr>
                </a:solidFill>
              </a:rPr>
              <a:t> </a:t>
            </a:r>
            <a:r>
              <a:rPr lang="tr-TR" dirty="0" err="1">
                <a:solidFill>
                  <a:schemeClr val="accent2">
                    <a:lumMod val="50000"/>
                  </a:schemeClr>
                </a:solidFill>
              </a:rPr>
              <a:t>members</a:t>
            </a:r>
            <a:r>
              <a:rPr lang="tr-TR" dirty="0">
                <a:solidFill>
                  <a:schemeClr val="accent2">
                    <a:lumMod val="50000"/>
                  </a:schemeClr>
                </a:solidFill>
              </a:rPr>
              <a:t> in Show.html</a:t>
            </a:r>
          </a:p>
        </p:txBody>
      </p:sp>
      <p:pic>
        <p:nvPicPr>
          <p:cNvPr id="4" name="İçerik Yer Tutucusu 3"/>
          <p:cNvPicPr>
            <a:picLocks noGrp="1" noChangeAspect="1"/>
          </p:cNvPicPr>
          <p:nvPr>
            <p:ph idx="1"/>
          </p:nvPr>
        </p:nvPicPr>
        <p:blipFill rotWithShape="1">
          <a:blip r:embed="rId2"/>
          <a:srcRect t="13545" r="58359" b="54694"/>
          <a:stretch/>
        </p:blipFill>
        <p:spPr>
          <a:xfrm>
            <a:off x="1024128" y="2342366"/>
            <a:ext cx="5860403" cy="2513100"/>
          </a:xfrm>
          <a:prstGeom prst="rect">
            <a:avLst/>
          </a:prstGeom>
        </p:spPr>
      </p:pic>
    </p:spTree>
    <p:extLst>
      <p:ext uri="{BB962C8B-B14F-4D97-AF65-F5344CB8AC3E}">
        <p14:creationId xmlns:p14="http://schemas.microsoft.com/office/powerpoint/2010/main" val="994935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8CB010-86D8-43BF-830F-2516DCCCEF8A}"/>
              </a:ext>
            </a:extLst>
          </p:cNvPr>
          <p:cNvSpPr>
            <a:spLocks noGrp="1"/>
          </p:cNvSpPr>
          <p:nvPr>
            <p:ph type="title"/>
          </p:nvPr>
        </p:nvSpPr>
        <p:spPr>
          <a:xfrm>
            <a:off x="1024128" y="593697"/>
            <a:ext cx="9720072" cy="1499616"/>
          </a:xfrm>
        </p:spPr>
        <p:txBody>
          <a:bodyPr/>
          <a:lstStyle/>
          <a:p>
            <a:pPr algn="ctr"/>
            <a:r>
              <a:rPr lang="tr-TR" dirty="0">
                <a:solidFill>
                  <a:schemeClr val="accent2">
                    <a:lumMod val="50000"/>
                  </a:schemeClr>
                </a:solidFill>
              </a:rPr>
              <a:t>THANKS FOR LİSTENİNG </a:t>
            </a:r>
            <a:r>
              <a:rPr lang="tr-TR" dirty="0">
                <a:solidFill>
                  <a:schemeClr val="accent2">
                    <a:lumMod val="50000"/>
                  </a:schemeClr>
                </a:solidFill>
                <a:sym typeface="Wingdings" panose="05000000000000000000" pitchFamily="2" charset="2"/>
              </a:rPr>
              <a:t></a:t>
            </a:r>
            <a:endParaRPr lang="tr-TR" dirty="0">
              <a:solidFill>
                <a:schemeClr val="accent2">
                  <a:lumMod val="50000"/>
                </a:schemeClr>
              </a:solidFill>
            </a:endParaRPr>
          </a:p>
        </p:txBody>
      </p:sp>
      <p:sp>
        <p:nvSpPr>
          <p:cNvPr id="3" name="İçerik Yer Tutucusu 2">
            <a:extLst>
              <a:ext uri="{FF2B5EF4-FFF2-40B4-BE49-F238E27FC236}">
                <a16:creationId xmlns:a16="http://schemas.microsoft.com/office/drawing/2014/main" id="{D7D9C750-5D59-4B7B-8BCC-24716B21E388}"/>
              </a:ext>
            </a:extLst>
          </p:cNvPr>
          <p:cNvSpPr>
            <a:spLocks noGrp="1"/>
          </p:cNvSpPr>
          <p:nvPr>
            <p:ph idx="1"/>
          </p:nvPr>
        </p:nvSpPr>
        <p:spPr/>
        <p:txBody>
          <a:bodyPr/>
          <a:lstStyle/>
          <a:p>
            <a:pPr marL="0" indent="0" algn="ctr">
              <a:buNone/>
            </a:pPr>
            <a:endParaRPr lang="tr-TR" dirty="0"/>
          </a:p>
          <a:p>
            <a:pPr marL="0" indent="0" algn="ctr">
              <a:buNone/>
            </a:pPr>
            <a:r>
              <a:rPr lang="tr-TR" dirty="0"/>
              <a:t>Kader BAYIR - 21732929</a:t>
            </a:r>
          </a:p>
          <a:p>
            <a:pPr algn="ctr"/>
            <a:r>
              <a:rPr lang="tr-TR" dirty="0"/>
              <a:t>Gamze Zeynep TOPÇU - 21733318</a:t>
            </a:r>
          </a:p>
          <a:p>
            <a:pPr algn="ctr"/>
            <a:r>
              <a:rPr lang="tr-TR" dirty="0"/>
              <a:t>Zeynep </a:t>
            </a:r>
            <a:r>
              <a:rPr lang="tr-TR" dirty="0" err="1"/>
              <a:t>Ebrar</a:t>
            </a:r>
            <a:r>
              <a:rPr lang="tr-TR" dirty="0"/>
              <a:t> CAVILDAK </a:t>
            </a:r>
            <a:r>
              <a:rPr lang="tr-TR"/>
              <a:t>- 21732972</a:t>
            </a:r>
            <a:endParaRPr lang="tr-TR" dirty="0"/>
          </a:p>
        </p:txBody>
      </p:sp>
    </p:spTree>
    <p:extLst>
      <p:ext uri="{BB962C8B-B14F-4D97-AF65-F5344CB8AC3E}">
        <p14:creationId xmlns:p14="http://schemas.microsoft.com/office/powerpoint/2010/main" val="423615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What</a:t>
            </a:r>
            <a:r>
              <a:rPr lang="tr-TR" dirty="0">
                <a:solidFill>
                  <a:schemeClr val="accent2">
                    <a:lumMod val="50000"/>
                  </a:schemeClr>
                </a:solidFill>
              </a:rPr>
              <a:t> Is </a:t>
            </a:r>
            <a:r>
              <a:rPr lang="tr-TR" dirty="0" err="1">
                <a:solidFill>
                  <a:schemeClr val="accent2">
                    <a:lumMod val="50000"/>
                  </a:schemeClr>
                </a:solidFill>
              </a:rPr>
              <a:t>mean</a:t>
            </a:r>
            <a:r>
              <a:rPr lang="tr-TR" dirty="0">
                <a:solidFill>
                  <a:schemeClr val="accent2">
                    <a:lumMod val="50000"/>
                  </a:schemeClr>
                </a:solidFill>
              </a:rPr>
              <a:t> </a:t>
            </a:r>
            <a:r>
              <a:rPr lang="tr-TR" dirty="0" err="1">
                <a:solidFill>
                  <a:schemeClr val="accent2">
                    <a:lumMod val="50000"/>
                  </a:schemeClr>
                </a:solidFill>
              </a:rPr>
              <a:t>django</a:t>
            </a:r>
            <a:r>
              <a:rPr lang="tr-TR" dirty="0">
                <a:solidFill>
                  <a:schemeClr val="accent2">
                    <a:lumMod val="50000"/>
                  </a:schemeClr>
                </a:solidFill>
              </a:rPr>
              <a:t>?</a:t>
            </a:r>
          </a:p>
        </p:txBody>
      </p:sp>
      <p:sp>
        <p:nvSpPr>
          <p:cNvPr id="3" name="İçerik Yer Tutucusu 2"/>
          <p:cNvSpPr>
            <a:spLocks noGrp="1"/>
          </p:cNvSpPr>
          <p:nvPr>
            <p:ph idx="1"/>
          </p:nvPr>
        </p:nvSpPr>
        <p:spPr/>
        <p:txBody>
          <a:bodyPr/>
          <a:lstStyle/>
          <a:p>
            <a:r>
              <a:rPr lang="en-US" dirty="0"/>
              <a:t>Django is a high-level web framework for the Python Programming Language licensed under a BSD license. It distinguishes itself from other server software and frameworks with its simple installation and use, detailed error report pages and brand new interface. Its name comes from the jazz guitarist Django Reinhardt.</a:t>
            </a:r>
            <a:endParaRPr lang="tr-TR" dirty="0"/>
          </a:p>
          <a:p>
            <a:r>
              <a:rPr lang="en-US" dirty="0"/>
              <a:t>The main purpose of the Django Project is to facilitate the use of complex web applications. Django is designed in a structure with reusability, modularity, fast development process policy.</a:t>
            </a:r>
            <a:endParaRPr lang="tr-TR" dirty="0"/>
          </a:p>
          <a:p>
            <a:r>
              <a:rPr lang="en-US" dirty="0"/>
              <a:t>Django also provides a dynamic management panel that includes basic record adding, deleting, editing and updating functions for each project. It is a comfortable and useful web framework for those who want to get rid of complex databases.</a:t>
            </a:r>
            <a:endParaRPr lang="tr-TR" dirty="0"/>
          </a:p>
        </p:txBody>
      </p:sp>
    </p:spTree>
    <p:extLst>
      <p:ext uri="{BB962C8B-B14F-4D97-AF65-F5344CB8AC3E}">
        <p14:creationId xmlns:p14="http://schemas.microsoft.com/office/powerpoint/2010/main" val="3250613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What</a:t>
            </a:r>
            <a:r>
              <a:rPr lang="tr-TR" dirty="0">
                <a:solidFill>
                  <a:schemeClr val="accent2">
                    <a:lumMod val="50000"/>
                  </a:schemeClr>
                </a:solidFill>
              </a:rPr>
              <a:t> Is </a:t>
            </a:r>
            <a:r>
              <a:rPr lang="tr-TR" dirty="0" err="1">
                <a:solidFill>
                  <a:schemeClr val="accent2">
                    <a:lumMod val="50000"/>
                  </a:schemeClr>
                </a:solidFill>
              </a:rPr>
              <a:t>mean</a:t>
            </a:r>
            <a:r>
              <a:rPr lang="tr-TR" dirty="0">
                <a:solidFill>
                  <a:schemeClr val="accent2">
                    <a:lumMod val="50000"/>
                  </a:schemeClr>
                </a:solidFill>
              </a:rPr>
              <a:t> </a:t>
            </a:r>
            <a:r>
              <a:rPr lang="tr-TR" dirty="0" err="1">
                <a:solidFill>
                  <a:schemeClr val="accent2">
                    <a:lumMod val="50000"/>
                  </a:schemeClr>
                </a:solidFill>
              </a:rPr>
              <a:t>django</a:t>
            </a:r>
            <a:r>
              <a:rPr lang="tr-TR" dirty="0">
                <a:solidFill>
                  <a:schemeClr val="accent2">
                    <a:lumMod val="50000"/>
                  </a:schemeClr>
                </a:solidFill>
              </a:rPr>
              <a:t>?</a:t>
            </a:r>
          </a:p>
        </p:txBody>
      </p:sp>
      <p:pic>
        <p:nvPicPr>
          <p:cNvPr id="4" name="İçerik Yer Tutucusu 3"/>
          <p:cNvPicPr>
            <a:picLocks noGrp="1" noChangeAspect="1"/>
          </p:cNvPicPr>
          <p:nvPr>
            <p:ph idx="1"/>
          </p:nvPr>
        </p:nvPicPr>
        <p:blipFill>
          <a:blip r:embed="rId2"/>
          <a:stretch>
            <a:fillRect/>
          </a:stretch>
        </p:blipFill>
        <p:spPr>
          <a:xfrm>
            <a:off x="1214846" y="2084832"/>
            <a:ext cx="6916537" cy="3759234"/>
          </a:xfrm>
          <a:prstGeom prst="rect">
            <a:avLst/>
          </a:prstGeom>
        </p:spPr>
      </p:pic>
    </p:spTree>
    <p:extLst>
      <p:ext uri="{BB962C8B-B14F-4D97-AF65-F5344CB8AC3E}">
        <p14:creationId xmlns:p14="http://schemas.microsoft.com/office/powerpoint/2010/main" val="284685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Famous</a:t>
            </a:r>
            <a:r>
              <a:rPr lang="tr-TR" dirty="0">
                <a:solidFill>
                  <a:schemeClr val="accent2">
                    <a:lumMod val="50000"/>
                  </a:schemeClr>
                </a:solidFill>
              </a:rPr>
              <a:t> </a:t>
            </a:r>
            <a:r>
              <a:rPr lang="tr-TR" dirty="0" err="1">
                <a:solidFill>
                  <a:schemeClr val="accent2">
                    <a:lumMod val="50000"/>
                  </a:schemeClr>
                </a:solidFill>
              </a:rPr>
              <a:t>websites</a:t>
            </a:r>
            <a:r>
              <a:rPr lang="tr-TR" dirty="0">
                <a:solidFill>
                  <a:schemeClr val="accent2">
                    <a:lumMod val="50000"/>
                  </a:schemeClr>
                </a:solidFill>
              </a:rPr>
              <a:t> </a:t>
            </a:r>
            <a:r>
              <a:rPr lang="tr-TR" dirty="0" err="1">
                <a:solidFill>
                  <a:schemeClr val="accent2">
                    <a:lumMod val="50000"/>
                  </a:schemeClr>
                </a:solidFill>
              </a:rPr>
              <a:t>using</a:t>
            </a:r>
            <a:r>
              <a:rPr lang="tr-TR" dirty="0">
                <a:solidFill>
                  <a:schemeClr val="accent2">
                    <a:lumMod val="50000"/>
                  </a:schemeClr>
                </a:solidFill>
              </a:rPr>
              <a:t> </a:t>
            </a:r>
            <a:r>
              <a:rPr lang="tr-TR" dirty="0" err="1">
                <a:solidFill>
                  <a:schemeClr val="accent2">
                    <a:lumMod val="50000"/>
                  </a:schemeClr>
                </a:solidFill>
              </a:rPr>
              <a:t>Django</a:t>
            </a:r>
            <a:r>
              <a:rPr lang="tr-TR" dirty="0">
                <a:solidFill>
                  <a:schemeClr val="accent2">
                    <a:lumMod val="50000"/>
                  </a:schemeClr>
                </a:solidFill>
              </a:rPr>
              <a:t> </a:t>
            </a:r>
          </a:p>
        </p:txBody>
      </p:sp>
      <p:pic>
        <p:nvPicPr>
          <p:cNvPr id="1026" name="Picture 2" descr="İnstagram sayfamız yayına gird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2207623"/>
            <a:ext cx="1530483" cy="15236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ouTube - YouTub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658" t="24352" r="8995" b="24352"/>
          <a:stretch/>
        </p:blipFill>
        <p:spPr bwMode="auto">
          <a:xfrm>
            <a:off x="3272601" y="2322852"/>
            <a:ext cx="2050870" cy="12932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ASA - National Aeronautics and Space Administration | Linked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0933" y="2102051"/>
            <a:ext cx="1816916" cy="18169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potify: Müzik ve Podcast'ler App Store'da"/>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5533" r="23870"/>
          <a:stretch/>
        </p:blipFill>
        <p:spPr bwMode="auto">
          <a:xfrm>
            <a:off x="881743" y="3854095"/>
            <a:ext cx="2423161" cy="251433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rkafoni Kapanıyor | Pazarlamasy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6555" y="3731304"/>
            <a:ext cx="5108756" cy="2560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40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rgbClr val="C00000"/>
                </a:solidFill>
              </a:rPr>
              <a:t>geo</a:t>
            </a:r>
            <a:r>
              <a:rPr lang="tr-TR" dirty="0" err="1">
                <a:solidFill>
                  <a:schemeClr val="accent2">
                    <a:lumMod val="50000"/>
                  </a:schemeClr>
                </a:solidFill>
              </a:rPr>
              <a:t>django</a:t>
            </a:r>
            <a:endParaRPr lang="tr-TR" dirty="0">
              <a:solidFill>
                <a:schemeClr val="accent2">
                  <a:lumMod val="50000"/>
                </a:schemeClr>
              </a:solidFill>
            </a:endParaRPr>
          </a:p>
        </p:txBody>
      </p:sp>
      <p:sp>
        <p:nvSpPr>
          <p:cNvPr id="3" name="İçerik Yer Tutucusu 2"/>
          <p:cNvSpPr>
            <a:spLocks noGrp="1"/>
          </p:cNvSpPr>
          <p:nvPr>
            <p:ph idx="1"/>
          </p:nvPr>
        </p:nvSpPr>
        <p:spPr>
          <a:xfrm>
            <a:off x="1024128" y="2220686"/>
            <a:ext cx="9720072" cy="4088674"/>
          </a:xfrm>
        </p:spPr>
        <p:txBody>
          <a:bodyPr>
            <a:normAutofit/>
          </a:bodyPr>
          <a:lstStyle/>
          <a:p>
            <a:r>
              <a:rPr lang="en-US" dirty="0" err="1"/>
              <a:t>GeoDjango</a:t>
            </a:r>
            <a:r>
              <a:rPr lang="en-US" dirty="0"/>
              <a:t> is an included </a:t>
            </a:r>
            <a:r>
              <a:rPr lang="en-US" dirty="0" err="1"/>
              <a:t>contrib</a:t>
            </a:r>
            <a:r>
              <a:rPr lang="en-US" dirty="0"/>
              <a:t> module for Django that turns it into a world-class geographic Web framework. </a:t>
            </a:r>
            <a:r>
              <a:rPr lang="en-US" dirty="0" err="1"/>
              <a:t>GeoDjango</a:t>
            </a:r>
            <a:r>
              <a:rPr lang="en-US" dirty="0"/>
              <a:t> strives to make it as simple as possible to create geographic Web applications, like location-based services. Its features include:</a:t>
            </a:r>
          </a:p>
          <a:p>
            <a:pPr>
              <a:buFont typeface="Wingdings" panose="05000000000000000000" pitchFamily="2" charset="2"/>
              <a:buChar char="q"/>
            </a:pPr>
            <a:r>
              <a:rPr lang="en-US" dirty="0"/>
              <a:t>Django model fields for </a:t>
            </a:r>
            <a:r>
              <a:rPr lang="tr-TR" dirty="0"/>
              <a:t>OGC </a:t>
            </a:r>
            <a:r>
              <a:rPr lang="en-US" dirty="0"/>
              <a:t>geometries and raster data.</a:t>
            </a:r>
          </a:p>
          <a:p>
            <a:pPr>
              <a:buFont typeface="Wingdings" panose="05000000000000000000" pitchFamily="2" charset="2"/>
              <a:buChar char="q"/>
            </a:pPr>
            <a:r>
              <a:rPr lang="en-US" dirty="0"/>
              <a:t>Extensions to Django’s ORM for querying and manipulating spatial data.</a:t>
            </a:r>
          </a:p>
          <a:p>
            <a:pPr>
              <a:buFont typeface="Wingdings" panose="05000000000000000000" pitchFamily="2" charset="2"/>
              <a:buChar char="q"/>
            </a:pPr>
            <a:r>
              <a:rPr lang="en-US" dirty="0"/>
              <a:t>Loosely-coupled, high-level Python interfaces for GIS geometry and raster operations and data manipulation in different formats.</a:t>
            </a:r>
          </a:p>
          <a:p>
            <a:pPr>
              <a:buFont typeface="Wingdings" panose="05000000000000000000" pitchFamily="2" charset="2"/>
              <a:buChar char="q"/>
            </a:pPr>
            <a:r>
              <a:rPr lang="en-US" dirty="0"/>
              <a:t>Editing geometry fields from the admin.</a:t>
            </a:r>
          </a:p>
          <a:p>
            <a:endParaRPr lang="tr-TR" dirty="0"/>
          </a:p>
        </p:txBody>
      </p:sp>
    </p:spTree>
    <p:extLst>
      <p:ext uri="{BB962C8B-B14F-4D97-AF65-F5344CB8AC3E}">
        <p14:creationId xmlns:p14="http://schemas.microsoft.com/office/powerpoint/2010/main" val="2806863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chemeClr val="accent2">
                    <a:lumMod val="50000"/>
                  </a:schemeClr>
                </a:solidFill>
              </a:rPr>
              <a:t>GeoDjango</a:t>
            </a:r>
            <a:r>
              <a:rPr lang="tr-TR" dirty="0">
                <a:solidFill>
                  <a:schemeClr val="accent2">
                    <a:lumMod val="50000"/>
                  </a:schemeClr>
                </a:solidFill>
              </a:rPr>
              <a:t> </a:t>
            </a:r>
            <a:r>
              <a:rPr lang="tr-TR" dirty="0" err="1">
                <a:solidFill>
                  <a:schemeClr val="accent2">
                    <a:lumMod val="50000"/>
                  </a:schemeClr>
                </a:solidFill>
              </a:rPr>
              <a:t>InstallatIon</a:t>
            </a:r>
            <a:endParaRPr lang="tr-TR" dirty="0">
              <a:solidFill>
                <a:schemeClr val="accent2">
                  <a:lumMod val="50000"/>
                </a:schemeClr>
              </a:solidFill>
            </a:endParaRPr>
          </a:p>
        </p:txBody>
      </p:sp>
      <p:pic>
        <p:nvPicPr>
          <p:cNvPr id="4" name="İçerik Yer Tutucusu 3"/>
          <p:cNvPicPr>
            <a:picLocks noGrp="1" noChangeAspect="1"/>
          </p:cNvPicPr>
          <p:nvPr>
            <p:ph idx="1"/>
          </p:nvPr>
        </p:nvPicPr>
        <p:blipFill>
          <a:blip r:embed="rId2"/>
          <a:stretch>
            <a:fillRect/>
          </a:stretch>
        </p:blipFill>
        <p:spPr>
          <a:xfrm>
            <a:off x="677067" y="1894115"/>
            <a:ext cx="10067133" cy="2710906"/>
          </a:xfrm>
          <a:prstGeom prst="rect">
            <a:avLst/>
          </a:prstGeom>
        </p:spPr>
      </p:pic>
      <p:sp>
        <p:nvSpPr>
          <p:cNvPr id="5" name="Dikdörtgen 4"/>
          <p:cNvSpPr/>
          <p:nvPr/>
        </p:nvSpPr>
        <p:spPr>
          <a:xfrm>
            <a:off x="2464065" y="2609488"/>
            <a:ext cx="2220685" cy="64008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p:cNvSpPr txBox="1"/>
          <p:nvPr/>
        </p:nvSpPr>
        <p:spPr>
          <a:xfrm>
            <a:off x="781570" y="5098081"/>
            <a:ext cx="5794683" cy="646331"/>
          </a:xfrm>
          <a:prstGeom prst="rect">
            <a:avLst/>
          </a:prstGeom>
          <a:noFill/>
        </p:spPr>
        <p:txBody>
          <a:bodyPr wrap="square" rtlCol="0">
            <a:spAutoFit/>
          </a:bodyPr>
          <a:lstStyle/>
          <a:p>
            <a:r>
              <a:rPr lang="en-US" dirty="0"/>
              <a:t>We downloaded all libraries in </a:t>
            </a:r>
            <a:r>
              <a:rPr lang="tr-TR" dirty="0" err="1">
                <a:solidFill>
                  <a:schemeClr val="accent2">
                    <a:lumMod val="75000"/>
                  </a:schemeClr>
                </a:solidFill>
              </a:rPr>
              <a:t>PostgreSQL</a:t>
            </a:r>
            <a:r>
              <a:rPr lang="en-US" dirty="0"/>
              <a:t> in order</a:t>
            </a:r>
            <a:r>
              <a:rPr lang="tr-TR" dirty="0"/>
              <a:t>.</a:t>
            </a:r>
          </a:p>
          <a:p>
            <a:r>
              <a:rPr lang="tr-TR" dirty="0">
                <a:hlinkClick r:id="rId3"/>
              </a:rPr>
              <a:t>https://github.com/project-kgz/Final-Project</a:t>
            </a:r>
            <a:r>
              <a:rPr lang="tr-TR" dirty="0"/>
              <a:t> </a:t>
            </a:r>
          </a:p>
        </p:txBody>
      </p:sp>
    </p:spTree>
    <p:extLst>
      <p:ext uri="{BB962C8B-B14F-4D97-AF65-F5344CB8AC3E}">
        <p14:creationId xmlns:p14="http://schemas.microsoft.com/office/powerpoint/2010/main" val="970484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br>
              <a:rPr lang="tr-TR" dirty="0">
                <a:solidFill>
                  <a:schemeClr val="accent2">
                    <a:lumMod val="50000"/>
                  </a:schemeClr>
                </a:solidFill>
              </a:rPr>
            </a:br>
            <a:r>
              <a:rPr lang="tr-TR" dirty="0" err="1">
                <a:solidFill>
                  <a:schemeClr val="accent2">
                    <a:lumMod val="50000"/>
                  </a:schemeClr>
                </a:solidFill>
              </a:rPr>
              <a:t>GeospatIal</a:t>
            </a:r>
            <a:r>
              <a:rPr lang="tr-TR" dirty="0">
                <a:solidFill>
                  <a:schemeClr val="accent2">
                    <a:lumMod val="50000"/>
                  </a:schemeClr>
                </a:solidFill>
              </a:rPr>
              <a:t> </a:t>
            </a:r>
            <a:r>
              <a:rPr lang="tr-TR" dirty="0" err="1">
                <a:solidFill>
                  <a:schemeClr val="accent2">
                    <a:lumMod val="50000"/>
                  </a:schemeClr>
                </a:solidFill>
              </a:rPr>
              <a:t>lIbrarIes</a:t>
            </a:r>
            <a:br>
              <a:rPr lang="tr-TR" dirty="0">
                <a:solidFill>
                  <a:schemeClr val="accent2">
                    <a:lumMod val="50000"/>
                  </a:schemeClr>
                </a:solidFill>
              </a:rPr>
            </a:br>
            <a:endParaRPr lang="tr-TR" dirty="0">
              <a:solidFill>
                <a:schemeClr val="accent2">
                  <a:lumMod val="50000"/>
                </a:schemeClr>
              </a:solidFill>
            </a:endParaRPr>
          </a:p>
        </p:txBody>
      </p:sp>
      <p:pic>
        <p:nvPicPr>
          <p:cNvPr id="4" name="İçerik Yer Tutucusu 3"/>
          <p:cNvPicPr>
            <a:picLocks noGrp="1" noChangeAspect="1"/>
          </p:cNvPicPr>
          <p:nvPr>
            <p:ph idx="1"/>
          </p:nvPr>
        </p:nvPicPr>
        <p:blipFill>
          <a:blip r:embed="rId2"/>
          <a:stretch>
            <a:fillRect/>
          </a:stretch>
        </p:blipFill>
        <p:spPr>
          <a:xfrm>
            <a:off x="757639" y="2351315"/>
            <a:ext cx="9782787" cy="2884668"/>
          </a:xfrm>
          <a:prstGeom prst="rect">
            <a:avLst/>
          </a:prstGeom>
        </p:spPr>
      </p:pic>
    </p:spTree>
    <p:extLst>
      <p:ext uri="{BB962C8B-B14F-4D97-AF65-F5344CB8AC3E}">
        <p14:creationId xmlns:p14="http://schemas.microsoft.com/office/powerpoint/2010/main" val="146701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br>
              <a:rPr lang="tr-TR" b="1" dirty="0">
                <a:solidFill>
                  <a:schemeClr val="accent2">
                    <a:lumMod val="50000"/>
                  </a:schemeClr>
                </a:solidFill>
              </a:rPr>
            </a:br>
            <a:r>
              <a:rPr lang="tr-TR" dirty="0" err="1">
                <a:solidFill>
                  <a:schemeClr val="accent2">
                    <a:lumMod val="50000"/>
                  </a:schemeClr>
                </a:solidFill>
              </a:rPr>
              <a:t>Create</a:t>
            </a:r>
            <a:r>
              <a:rPr lang="tr-TR" dirty="0">
                <a:solidFill>
                  <a:schemeClr val="accent2">
                    <a:lumMod val="50000"/>
                  </a:schemeClr>
                </a:solidFill>
              </a:rPr>
              <a:t> a New Project</a:t>
            </a:r>
            <a:br>
              <a:rPr lang="tr-TR" b="1" dirty="0">
                <a:solidFill>
                  <a:schemeClr val="accent2">
                    <a:lumMod val="50000"/>
                  </a:schemeClr>
                </a:solidFill>
              </a:rPr>
            </a:br>
            <a:endParaRPr lang="tr-TR" dirty="0">
              <a:solidFill>
                <a:schemeClr val="accent2">
                  <a:lumMod val="50000"/>
                </a:schemeClr>
              </a:solidFill>
            </a:endParaRPr>
          </a:p>
        </p:txBody>
      </p:sp>
      <p:pic>
        <p:nvPicPr>
          <p:cNvPr id="13" name="Resim 12"/>
          <p:cNvPicPr>
            <a:picLocks noChangeAspect="1"/>
          </p:cNvPicPr>
          <p:nvPr/>
        </p:nvPicPr>
        <p:blipFill>
          <a:blip r:embed="rId2"/>
          <a:stretch>
            <a:fillRect/>
          </a:stretch>
        </p:blipFill>
        <p:spPr>
          <a:xfrm>
            <a:off x="972272" y="2846570"/>
            <a:ext cx="4567511" cy="745716"/>
          </a:xfrm>
          <a:prstGeom prst="rect">
            <a:avLst/>
          </a:prstGeom>
        </p:spPr>
      </p:pic>
      <p:sp>
        <p:nvSpPr>
          <p:cNvPr id="15" name="Rectangle 7"/>
          <p:cNvSpPr>
            <a:spLocks noChangeArrowheads="1"/>
          </p:cNvSpPr>
          <p:nvPr/>
        </p:nvSpPr>
        <p:spPr bwMode="auto">
          <a:xfrm>
            <a:off x="679269" y="2296424"/>
            <a:ext cx="1135162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tr-TR" altLang="tr-TR" sz="1600" b="0" i="0" u="none" strike="noStrike" cap="none" normalizeH="0" baseline="0" dirty="0" err="1">
                <a:ln>
                  <a:noFill/>
                </a:ln>
                <a:effectLst/>
                <a:latin typeface="Roboto"/>
              </a:rPr>
              <a:t>Use</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the</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standard</a:t>
            </a:r>
            <a:r>
              <a:rPr kumimoji="0" lang="tr-TR" altLang="tr-TR" sz="1600" b="0" i="0" u="none" strike="noStrike" cap="none" normalizeH="0" baseline="0" dirty="0">
                <a:ln>
                  <a:noFill/>
                </a:ln>
                <a:effectLst/>
                <a:latin typeface="Roboto"/>
              </a:rPr>
              <a:t> </a:t>
            </a:r>
            <a:r>
              <a:rPr kumimoji="0" lang="tr-TR" altLang="tr-TR" sz="1600" b="1" i="0" u="none" strike="noStrike" cap="none" normalizeH="0" baseline="0" dirty="0" err="1">
                <a:ln>
                  <a:noFill/>
                </a:ln>
                <a:effectLst/>
                <a:latin typeface="Fira Mono"/>
              </a:rPr>
              <a:t>django-admin</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script</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to</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create</a:t>
            </a:r>
            <a:r>
              <a:rPr kumimoji="0" lang="tr-TR" altLang="tr-TR" sz="1600" b="0" i="0" u="none" strike="noStrike" cap="none" normalizeH="0" baseline="0" dirty="0">
                <a:ln>
                  <a:noFill/>
                </a:ln>
                <a:effectLst/>
                <a:latin typeface="Roboto"/>
              </a:rPr>
              <a:t> a </a:t>
            </a:r>
            <a:r>
              <a:rPr kumimoji="0" lang="tr-TR" altLang="tr-TR" sz="1600" b="0" i="0" u="none" strike="noStrike" cap="none" normalizeH="0" baseline="0" dirty="0" err="1">
                <a:ln>
                  <a:noFill/>
                </a:ln>
                <a:effectLst/>
                <a:latin typeface="Roboto"/>
              </a:rPr>
              <a:t>project</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called</a:t>
            </a:r>
            <a:r>
              <a:rPr kumimoji="0" lang="tr-TR" altLang="tr-TR" sz="1600" b="0" i="0" u="none" strike="noStrike" cap="none" normalizeH="0" baseline="0" dirty="0">
                <a:ln>
                  <a:noFill/>
                </a:ln>
                <a:effectLst/>
                <a:latin typeface="Roboto"/>
              </a:rPr>
              <a:t> </a:t>
            </a:r>
            <a:r>
              <a:rPr kumimoji="0" lang="tr-TR" altLang="tr-TR" sz="1600" b="1" i="0" u="none" strike="noStrike" cap="none" normalizeH="0" baseline="0" dirty="0" err="1">
                <a:ln>
                  <a:noFill/>
                </a:ln>
                <a:effectLst/>
                <a:latin typeface="Fira Mono"/>
              </a:rPr>
              <a:t>geodjango</a:t>
            </a:r>
            <a:r>
              <a:rPr kumimoji="0" lang="tr-TR" altLang="tr-TR" sz="1600" b="0" i="0" u="none" strike="noStrike" cap="none" normalizeH="0" baseline="0" dirty="0">
                <a:ln>
                  <a:noFill/>
                </a:ln>
                <a:effectLst/>
                <a:latin typeface="Roboto"/>
              </a:rPr>
              <a:t>:</a:t>
            </a:r>
            <a:r>
              <a:rPr kumimoji="0" lang="tr-TR" altLang="tr-TR" sz="1600" b="0" i="0" u="none" strike="noStrike" cap="none" normalizeH="0" baseline="0" dirty="0">
                <a:ln>
                  <a:noFill/>
                </a:ln>
                <a:effectLst/>
              </a:rPr>
              <a:t> </a:t>
            </a:r>
          </a:p>
        </p:txBody>
      </p:sp>
      <p:sp>
        <p:nvSpPr>
          <p:cNvPr id="16" name="Rectangle 8"/>
          <p:cNvSpPr>
            <a:spLocks noChangeArrowheads="1"/>
          </p:cNvSpPr>
          <p:nvPr/>
        </p:nvSpPr>
        <p:spPr bwMode="auto">
          <a:xfrm>
            <a:off x="679269" y="3634601"/>
            <a:ext cx="1135162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tr-TR" altLang="tr-TR" sz="1600" b="0" i="0" u="none" strike="noStrike" cap="none" normalizeH="0" baseline="0" dirty="0" err="1">
                <a:ln>
                  <a:noFill/>
                </a:ln>
                <a:effectLst/>
                <a:latin typeface="Roboto"/>
              </a:rPr>
              <a:t>This</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will</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initialize</a:t>
            </a:r>
            <a:r>
              <a:rPr kumimoji="0" lang="tr-TR" altLang="tr-TR" sz="1600" b="0" i="0" u="none" strike="noStrike" cap="none" normalizeH="0" baseline="0" dirty="0">
                <a:ln>
                  <a:noFill/>
                </a:ln>
                <a:effectLst/>
                <a:latin typeface="Roboto"/>
              </a:rPr>
              <a:t> a </a:t>
            </a:r>
            <a:r>
              <a:rPr kumimoji="0" lang="tr-TR" altLang="tr-TR" sz="1600" b="0" i="0" u="none" strike="noStrike" cap="none" normalizeH="0" baseline="0" dirty="0" err="1">
                <a:ln>
                  <a:noFill/>
                </a:ln>
                <a:effectLst/>
                <a:latin typeface="Roboto"/>
              </a:rPr>
              <a:t>new</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project</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Now</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create</a:t>
            </a:r>
            <a:r>
              <a:rPr kumimoji="0" lang="tr-TR" altLang="tr-TR" sz="1600" b="0" i="0" u="none" strike="noStrike" cap="none" normalizeH="0" baseline="0" dirty="0">
                <a:ln>
                  <a:noFill/>
                </a:ln>
                <a:effectLst/>
                <a:latin typeface="Roboto"/>
              </a:rPr>
              <a:t> a </a:t>
            </a:r>
            <a:r>
              <a:rPr kumimoji="0" lang="tr-TR" altLang="tr-TR" sz="1600" b="1" i="0" u="none" strike="noStrike" cap="none" normalizeH="0" baseline="0" dirty="0" err="1">
                <a:ln>
                  <a:noFill/>
                </a:ln>
                <a:effectLst/>
                <a:latin typeface="Fira Mono"/>
              </a:rPr>
              <a:t>world</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Django</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application</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within</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the</a:t>
            </a:r>
            <a:r>
              <a:rPr kumimoji="0" lang="tr-TR" altLang="tr-TR" sz="1600" b="0" i="0" u="none" strike="noStrike" cap="none" normalizeH="0" baseline="0" dirty="0">
                <a:ln>
                  <a:noFill/>
                </a:ln>
                <a:effectLst/>
                <a:latin typeface="Roboto"/>
              </a:rPr>
              <a:t> </a:t>
            </a:r>
            <a:r>
              <a:rPr kumimoji="0" lang="tr-TR" altLang="tr-TR" sz="1600" b="1" i="0" u="none" strike="noStrike" cap="none" normalizeH="0" baseline="0" dirty="0" err="1">
                <a:ln>
                  <a:noFill/>
                </a:ln>
                <a:effectLst/>
                <a:latin typeface="Fira Mono"/>
              </a:rPr>
              <a:t>geodjango</a:t>
            </a:r>
            <a:r>
              <a:rPr kumimoji="0" lang="tr-TR" altLang="tr-TR" sz="1600" b="0" i="0" u="none" strike="noStrike" cap="none" normalizeH="0" baseline="0" dirty="0">
                <a:ln>
                  <a:noFill/>
                </a:ln>
                <a:effectLst/>
                <a:latin typeface="Roboto"/>
              </a:rPr>
              <a:t> </a:t>
            </a:r>
            <a:r>
              <a:rPr kumimoji="0" lang="tr-TR" altLang="tr-TR" sz="1600" b="0" i="0" u="none" strike="noStrike" cap="none" normalizeH="0" baseline="0" dirty="0" err="1">
                <a:ln>
                  <a:noFill/>
                </a:ln>
                <a:effectLst/>
                <a:latin typeface="Roboto"/>
              </a:rPr>
              <a:t>project</a:t>
            </a:r>
            <a:r>
              <a:rPr kumimoji="0" lang="tr-TR" altLang="tr-TR" sz="1600" b="0" i="0" u="none" strike="noStrike" cap="none" normalizeH="0" baseline="0" dirty="0">
                <a:ln>
                  <a:noFill/>
                </a:ln>
                <a:effectLst/>
              </a:rPr>
              <a:t> </a:t>
            </a:r>
          </a:p>
        </p:txBody>
      </p:sp>
      <p:pic>
        <p:nvPicPr>
          <p:cNvPr id="17" name="Resim 16"/>
          <p:cNvPicPr>
            <a:picLocks noChangeAspect="1"/>
          </p:cNvPicPr>
          <p:nvPr/>
        </p:nvPicPr>
        <p:blipFill>
          <a:blip r:embed="rId3"/>
          <a:stretch>
            <a:fillRect/>
          </a:stretch>
        </p:blipFill>
        <p:spPr>
          <a:xfrm>
            <a:off x="972272" y="4306027"/>
            <a:ext cx="4199571" cy="945241"/>
          </a:xfrm>
          <a:prstGeom prst="rect">
            <a:avLst/>
          </a:prstGeom>
        </p:spPr>
      </p:pic>
    </p:spTree>
    <p:extLst>
      <p:ext uri="{BB962C8B-B14F-4D97-AF65-F5344CB8AC3E}">
        <p14:creationId xmlns:p14="http://schemas.microsoft.com/office/powerpoint/2010/main" val="9589915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ntegral">
  <a:themeElements>
    <a:clrScheme name="E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E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333</TotalTime>
  <Words>522</Words>
  <Application>Microsoft Office PowerPoint</Application>
  <PresentationFormat>Geniş ekran</PresentationFormat>
  <Paragraphs>59</Paragraphs>
  <Slides>22</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22</vt:i4>
      </vt:variant>
    </vt:vector>
  </HeadingPairs>
  <TitlesOfParts>
    <vt:vector size="31" baseType="lpstr">
      <vt:lpstr>Arial</vt:lpstr>
      <vt:lpstr>Century Gothic</vt:lpstr>
      <vt:lpstr>Fira Mono</vt:lpstr>
      <vt:lpstr>Roboto</vt:lpstr>
      <vt:lpstr>Tw Cen MT</vt:lpstr>
      <vt:lpstr>Tw Cen MT Condensed</vt:lpstr>
      <vt:lpstr>Wingdings</vt:lpstr>
      <vt:lpstr>Wingdings 3</vt:lpstr>
      <vt:lpstr>Entegral</vt:lpstr>
      <vt:lpstr>351-geospatial data manAgement</vt:lpstr>
      <vt:lpstr> TABLE OF CONTENTS </vt:lpstr>
      <vt:lpstr>What Is mean django?</vt:lpstr>
      <vt:lpstr>What Is mean django?</vt:lpstr>
      <vt:lpstr>Famous websites using Django </vt:lpstr>
      <vt:lpstr>geodjango</vt:lpstr>
      <vt:lpstr>GeoDjango InstallatIon</vt:lpstr>
      <vt:lpstr> GeospatIal lIbrarIes </vt:lpstr>
      <vt:lpstr> Create a New Project </vt:lpstr>
      <vt:lpstr> Create a New Project </vt:lpstr>
      <vt:lpstr> GeographIc Data </vt:lpstr>
      <vt:lpstr> Geographıc Models </vt:lpstr>
      <vt:lpstr>Poınt – multıpolygon fıeld</vt:lpstr>
      <vt:lpstr>Addıng members</vt:lpstr>
      <vt:lpstr>Addıng members</vt:lpstr>
      <vt:lpstr>Komodo Edıt </vt:lpstr>
      <vt:lpstr>Html page for check-ın and show</vt:lpstr>
      <vt:lpstr>Check-ın page </vt:lpstr>
      <vt:lpstr>Check-ın page </vt:lpstr>
      <vt:lpstr>Members locatıon </vt:lpstr>
      <vt:lpstr>Lıst of the members in Show.html</vt:lpstr>
      <vt:lpstr>THANKS FOR LİSTENİNG </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351-geospatial data manAgement</dc:title>
  <dc:creator>kader bayır</dc:creator>
  <cp:lastModifiedBy>Gamze Zeynep Topçu</cp:lastModifiedBy>
  <cp:revision>32</cp:revision>
  <dcterms:created xsi:type="dcterms:W3CDTF">2021-01-19T09:14:30Z</dcterms:created>
  <dcterms:modified xsi:type="dcterms:W3CDTF">2021-01-19T15:25:56Z</dcterms:modified>
</cp:coreProperties>
</file>