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0" r:id="rId4"/>
    <p:sldId id="271" r:id="rId5"/>
    <p:sldId id="272" r:id="rId6"/>
    <p:sldId id="280" r:id="rId7"/>
    <p:sldId id="287" r:id="rId8"/>
    <p:sldId id="281" r:id="rId9"/>
    <p:sldId id="283" r:id="rId10"/>
    <p:sldId id="286" r:id="rId11"/>
    <p:sldId id="273" r:id="rId12"/>
    <p:sldId id="274" r:id="rId13"/>
    <p:sldId id="275" r:id="rId14"/>
    <p:sldId id="277" r:id="rId15"/>
    <p:sldId id="278" r:id="rId16"/>
    <p:sldId id="279" r:id="rId17"/>
    <p:sldId id="284" r:id="rId18"/>
    <p:sldId id="285" r:id="rId19"/>
    <p:sldId id="290" r:id="rId20"/>
    <p:sldId id="288" r:id="rId21"/>
    <p:sldId id="28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7575-318B-4FBE-88B6-49E7F174B73B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3E8CE-962E-472F-BA05-447F2D5EE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2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149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693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644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191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538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7094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81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81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953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10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61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99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82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03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931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20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616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407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136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350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B1B6-C33C-4732-9C08-71B49200AACA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98C-2865-4927-A5AF-16151727A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B1B6-C33C-4732-9C08-71B49200AACA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98C-2865-4927-A5AF-16151727A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2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B1B6-C33C-4732-9C08-71B49200AACA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98C-2865-4927-A5AF-16151727A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2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B1B6-C33C-4732-9C08-71B49200AACA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98C-2865-4927-A5AF-16151727A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B1B6-C33C-4732-9C08-71B49200AACA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98C-2865-4927-A5AF-16151727A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38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B1B6-C33C-4732-9C08-71B49200AACA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98C-2865-4927-A5AF-16151727A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6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B1B6-C33C-4732-9C08-71B49200AACA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98C-2865-4927-A5AF-16151727A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41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B1B6-C33C-4732-9C08-71B49200AACA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98C-2865-4927-A5AF-16151727A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0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B1B6-C33C-4732-9C08-71B49200AACA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98C-2865-4927-A5AF-16151727A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5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B1B6-C33C-4732-9C08-71B49200AACA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98C-2865-4927-A5AF-16151727A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0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B1B6-C33C-4732-9C08-71B49200AACA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98C-2865-4927-A5AF-16151727A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B1B6-C33C-4732-9C08-71B49200AACA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598C-2865-4927-A5AF-16151727A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2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30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5" name="Google Shape;86;p13"/>
          <p:cNvSpPr txBox="1"/>
          <p:nvPr/>
        </p:nvSpPr>
        <p:spPr>
          <a:xfrm>
            <a:off x="411159" y="392563"/>
            <a:ext cx="8070841" cy="130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전공기초프로젝트</a:t>
            </a:r>
            <a:r>
              <a:rPr lang="en-US" altLang="ko-KR" sz="36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(2040)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중간 발표 </a:t>
            </a:r>
            <a:r>
              <a:rPr lang="en-US" altLang="ko-KR" sz="3600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3600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36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1266" y="334157"/>
            <a:ext cx="26195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9288" y="181222"/>
            <a:ext cx="0" cy="1069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C30A01-2116-4285-B9A6-38947EF6A30B}"/>
              </a:ext>
            </a:extLst>
          </p:cNvPr>
          <p:cNvCxnSpPr/>
          <p:nvPr/>
        </p:nvCxnSpPr>
        <p:spPr>
          <a:xfrm>
            <a:off x="3157530" y="1674858"/>
            <a:ext cx="26195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D89FB0-9956-478A-8C78-7E3E91735668}"/>
              </a:ext>
            </a:extLst>
          </p:cNvPr>
          <p:cNvCxnSpPr/>
          <p:nvPr/>
        </p:nvCxnSpPr>
        <p:spPr>
          <a:xfrm>
            <a:off x="5648135" y="775345"/>
            <a:ext cx="0" cy="10696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7B433AA-6027-471A-9BD1-640B90ED9A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7" t="7103" r="14617" b="67432"/>
          <a:stretch/>
        </p:blipFill>
        <p:spPr>
          <a:xfrm>
            <a:off x="10703077" y="6179007"/>
            <a:ext cx="1245135" cy="44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0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0" y="282613"/>
            <a:ext cx="5762461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 수정 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E4B27-DC5D-487C-BE19-4C5A66C94F46}"/>
              </a:ext>
            </a:extLst>
          </p:cNvPr>
          <p:cNvSpPr txBox="1"/>
          <p:nvPr/>
        </p:nvSpPr>
        <p:spPr>
          <a:xfrm>
            <a:off x="677689" y="1700785"/>
            <a:ext cx="68305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  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파일 세이브 및 로드 모듈화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main.cpp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 시작 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main.cpp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 종료 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07" y="2439449"/>
            <a:ext cx="2990850" cy="895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8457" y="2961626"/>
            <a:ext cx="4483920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: bool </a:t>
            </a:r>
            <a:r>
              <a:rPr lang="en-US" altLang="ko-KR" sz="1400" dirty="0" err="1"/>
              <a:t>file_read_function</a:t>
            </a:r>
            <a:r>
              <a:rPr lang="en-US" altLang="ko-KR" sz="14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성공적으로 파일을 읽으면 </a:t>
            </a:r>
            <a:r>
              <a:rPr lang="en-US" altLang="ko-KR" sz="1400" dirty="0"/>
              <a:t>true, </a:t>
            </a:r>
            <a:r>
              <a:rPr lang="ko-KR" altLang="en-US" sz="1400" dirty="0"/>
              <a:t>실패하면 </a:t>
            </a:r>
            <a:r>
              <a:rPr lang="en-US" altLang="ko-KR" sz="1400" dirty="0"/>
              <a:t>false </a:t>
            </a:r>
            <a:r>
              <a:rPr lang="ko-KR" altLang="en-US" sz="1400" dirty="0"/>
              <a:t>반환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619" y="4755516"/>
            <a:ext cx="2028825" cy="933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18457" y="5162229"/>
            <a:ext cx="466345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: bool </a:t>
            </a:r>
            <a:r>
              <a:rPr lang="en-US" altLang="ko-KR" sz="1400" dirty="0" err="1"/>
              <a:t>file_write_function</a:t>
            </a:r>
            <a:r>
              <a:rPr lang="en-US" altLang="ko-KR" sz="14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성공적으로 파일을 저장하면 </a:t>
            </a:r>
            <a:r>
              <a:rPr lang="en-US" altLang="ko-KR" sz="1400" dirty="0"/>
              <a:t>true, </a:t>
            </a:r>
            <a:r>
              <a:rPr lang="ko-KR" altLang="en-US" sz="1400" dirty="0"/>
              <a:t>실패하면 </a:t>
            </a:r>
            <a:r>
              <a:rPr lang="en-US" altLang="ko-KR" sz="1400" dirty="0"/>
              <a:t>false </a:t>
            </a:r>
            <a:r>
              <a:rPr lang="ko-KR" altLang="en-US" sz="1400" dirty="0"/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104443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0" y="282613"/>
            <a:ext cx="5762461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변론 사항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998" y="1470249"/>
            <a:ext cx="784555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</a:t>
            </a:r>
          </a:p>
          <a:p>
            <a:pPr marL="342900" lvl="3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관리자나 사용자는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‘machine_data.txt’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파일에 직접 접근할 수 없다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프로그램이 종료 돼도 이전의 기계 데이터를 기억하기 위한 파일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사전에 약속된 순서대로 읽어오기 때문에 파일에 직접 접근해 임의 변경 금지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5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5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5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5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lvl="3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lvl="3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lvl="3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lvl="3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lvl="3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프로그램이 정상 종료될 시에만 지금까지의 변경사항이 파일에 저장된다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Picture 2" descr="https://lh6.googleusercontent.com/3u70tMf9gClEgOkwB5RoU3HbdIXE3jOxcmqo-WzLsrVWUfZ4mvppFhPZcTeafrdkoltwX88Z4o-50gqI7RCnNoR3lrw6Xx6HujP6m2XlTaVajMaz5T9u5iH12nk18BGvX4mkEiJ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37"/>
          <a:stretch/>
        </p:blipFill>
        <p:spPr bwMode="auto">
          <a:xfrm>
            <a:off x="1872487" y="3110578"/>
            <a:ext cx="4930005" cy="19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03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0" y="282613"/>
            <a:ext cx="5762461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변론 사항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998" y="1470249"/>
            <a:ext cx="78455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종료 및 돌아가기 기능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모드 선택 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종료 추가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유일한 정상 종료 루트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메뉴에 돌아가기 추가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6304" y="2614729"/>
            <a:ext cx="6117754" cy="30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8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0" y="282613"/>
            <a:ext cx="5762461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변론 사항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998" y="1470249"/>
            <a:ext cx="78455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</a:t>
            </a:r>
          </a:p>
          <a:p>
            <a:pPr marL="342900" lvl="3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금고 관리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금고 상황 조회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 기능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변경하지 않고 돌아가고 싶다면 각 항목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(100,500,1000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후 돌아감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3998" y="2947576"/>
            <a:ext cx="7845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lnSpc>
                <a:spcPct val="1500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  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음료관리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슬롯 제거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재고편집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변경하지 않고 돌아가고 싶다면 미등록 된 슬롯 번호를 입력해 돌아간다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1709" y="3678890"/>
            <a:ext cx="6727841" cy="296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2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0" y="282613"/>
            <a:ext cx="5762461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변론 사항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997" y="1470249"/>
            <a:ext cx="10015285" cy="4717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</a:t>
            </a:r>
          </a:p>
          <a:p>
            <a:pPr marL="342900" lvl="3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기계의 잔돈 있음에 관해서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자판기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정의부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9,15,16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기계 내 잔돈 여부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충분한 동전의 여부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9.  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충분한 동전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=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자판기 잔고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금고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동전 수를 고려해 잔돈을 돌려줄 수 있는 상태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금액투입 및 음료선택도 받기 전에 판단하기 어려움이 따름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투입한 돈과 선택한 음료의 가격에 따라 잔돈이 불규칙적임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충분한 동전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=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자판기 금고 내에 동전이 하나라도 있는 상태로 볼 수 있음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	  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 음료 선택에 따라 돌려줄 수 있는지 없는지는 프로그램이 판단 후 알림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775373" y="1294405"/>
            <a:ext cx="5007643" cy="2553418"/>
            <a:chOff x="6012602" y="2138723"/>
            <a:chExt cx="5475177" cy="256802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7501" y="2138723"/>
              <a:ext cx="5380278" cy="2568028"/>
            </a:xfrm>
            <a:prstGeom prst="rect">
              <a:avLst/>
            </a:prstGeom>
          </p:spPr>
        </p:pic>
        <p:sp>
          <p:nvSpPr>
            <p:cNvPr id="10" name="타원 9"/>
            <p:cNvSpPr/>
            <p:nvPr/>
          </p:nvSpPr>
          <p:spPr>
            <a:xfrm>
              <a:off x="6012602" y="3769744"/>
              <a:ext cx="1742545" cy="41406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177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0" y="282613"/>
            <a:ext cx="5762461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변론 사항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997" y="1470249"/>
            <a:ext cx="1001528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잔돈에 관해서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잔돈을 거슬러 받는 경우는 다음과 같다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반환레버를 선택했을 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최적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기계가 잔돈을 돌려줄 수 없을 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 초과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최적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금고 보유치를 초과했을 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정의부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–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수준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20,21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금액 투입 시에 모든 돈을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입력하면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금액 추가 없이 슬롯번호를 선택할 수 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522594" y="4471070"/>
            <a:ext cx="11326482" cy="2374344"/>
            <a:chOff x="-526211" y="4023522"/>
            <a:chExt cx="11326482" cy="2374344"/>
          </a:xfrm>
        </p:grpSpPr>
        <p:sp>
          <p:nvSpPr>
            <p:cNvPr id="2" name="직사각형 1"/>
            <p:cNvSpPr/>
            <p:nvPr/>
          </p:nvSpPr>
          <p:spPr>
            <a:xfrm>
              <a:off x="1492370" y="4649638"/>
              <a:ext cx="1233577" cy="5779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ysClr val="windowText" lastClr="000000"/>
                  </a:solidFill>
                </a:rPr>
                <a:t>금액 투입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510951" y="4649638"/>
              <a:ext cx="1233577" cy="5779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ysClr val="windowText" lastClr="000000"/>
                  </a:solidFill>
                </a:rPr>
                <a:t>슬롯번호 선택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29532" y="4071668"/>
              <a:ext cx="1233577" cy="5779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ysClr val="windowText" lastClr="000000"/>
                  </a:solidFill>
                </a:rPr>
                <a:t>반환레버</a:t>
              </a:r>
              <a:r>
                <a:rPr lang="en-US" altLang="ko-KR" sz="1200" b="1" dirty="0">
                  <a:solidFill>
                    <a:sysClr val="windowText" lastClr="000000"/>
                  </a:solidFill>
                </a:rPr>
                <a:t>,</a:t>
              </a:r>
            </a:p>
            <a:p>
              <a:pPr algn="ctr"/>
              <a:r>
                <a:rPr lang="ko-KR" altLang="en-US" sz="1200" b="1" dirty="0">
                  <a:solidFill>
                    <a:sysClr val="windowText" lastClr="000000"/>
                  </a:solidFill>
                </a:rPr>
                <a:t>잔돈 불가</a:t>
              </a:r>
              <a:endParaRPr lang="en-US" altLang="ko-KR" sz="12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2" idx="3"/>
              <a:endCxn id="9" idx="1"/>
            </p:cNvCxnSpPr>
            <p:nvPr/>
          </p:nvCxnSpPr>
          <p:spPr>
            <a:xfrm>
              <a:off x="2725947" y="4938623"/>
              <a:ext cx="7850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583611" y="6120867"/>
              <a:ext cx="4697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잔돈을 투입 금액으로 상정하고 새로운 거래 시작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29532" y="5227608"/>
              <a:ext cx="1233577" cy="5779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ysClr val="windowText" lastClr="000000"/>
                  </a:solidFill>
                </a:rPr>
                <a:t>음료 배출</a:t>
              </a:r>
            </a:p>
          </p:txBody>
        </p:sp>
        <p:cxnSp>
          <p:nvCxnSpPr>
            <p:cNvPr id="28" name="꺾인 연결선 27"/>
            <p:cNvCxnSpPr>
              <a:stCxn id="9" idx="3"/>
              <a:endCxn id="12" idx="1"/>
            </p:cNvCxnSpPr>
            <p:nvPr/>
          </p:nvCxnSpPr>
          <p:spPr>
            <a:xfrm flipV="1">
              <a:off x="4744528" y="4360653"/>
              <a:ext cx="785004" cy="57797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>
              <a:stCxn id="9" idx="3"/>
              <a:endCxn id="27" idx="1"/>
            </p:cNvCxnSpPr>
            <p:nvPr/>
          </p:nvCxnSpPr>
          <p:spPr>
            <a:xfrm>
              <a:off x="4744528" y="4938623"/>
              <a:ext cx="785004" cy="57797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7548113" y="4023522"/>
              <a:ext cx="1233577" cy="5779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ysClr val="windowText" lastClr="000000"/>
                  </a:solidFill>
                </a:rPr>
                <a:t>잔돈 반환</a:t>
              </a: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6763109" y="4360653"/>
              <a:ext cx="7850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27" idx="3"/>
              <a:endCxn id="2" idx="2"/>
            </p:cNvCxnSpPr>
            <p:nvPr/>
          </p:nvCxnSpPr>
          <p:spPr>
            <a:xfrm flipH="1" flipV="1">
              <a:off x="2109159" y="5227608"/>
              <a:ext cx="4653950" cy="288985"/>
            </a:xfrm>
            <a:prstGeom prst="bentConnector4">
              <a:avLst>
                <a:gd name="adj1" fmla="val -4912"/>
                <a:gd name="adj2" fmla="val -17910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9566694" y="4023522"/>
              <a:ext cx="1233577" cy="577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모드 선택</a:t>
              </a: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8781690" y="4360653"/>
              <a:ext cx="785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-526211" y="4649638"/>
              <a:ext cx="1233577" cy="577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사용자 모드</a:t>
              </a: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>
              <a:off x="707366" y="4938623"/>
              <a:ext cx="785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855342" y="4648472"/>
              <a:ext cx="5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30</a:t>
              </a:r>
              <a:r>
                <a:rPr lang="ko-KR" altLang="en-US" sz="1200" dirty="0"/>
                <a:t>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43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0" y="282613"/>
            <a:ext cx="5762461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변론 사항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997" y="1470249"/>
            <a:ext cx="10953304" cy="457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기획서 번호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[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정의부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–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수준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24. 20,21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 :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반환 레버를 선택한 후 돈의 반환 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25. 22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번에서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~ : 24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잔돈의 최적반환 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27. 4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번의 과정을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: 24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,25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번의 과정을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잔돈의 최적반환 과정을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28.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이때 결과가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번일 경우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투입한 돈이 음료의 가격보다 많을 경우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잔돈이 발생한 경우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29.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번일 경우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투입한 돈이 음료의 가격보다 많으나 기계가 잔돈을 돌려줄 수 없을 경우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30. 26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이후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: 28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이후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음료를 반환 한 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32. 27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번의 경우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다음은 기계 금고에 잔돈이 없어 반환할 수 없는 경우이나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             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동전여부는 기계 내에 하나도 동전이 없을 때에 없음으로 표기됨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33.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반환하는 방법은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번과 동일하다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32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번에서 반환하는 방법은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24,25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번과 동일하다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34. 26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17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음료를 반환한 후에서 반환 레버를 돌리지 않은 채로 거래 처음부터 다시 시작할 수 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35.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26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음료를 반환한 후에서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015140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0" y="282613"/>
            <a:ext cx="5762461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미세한 오류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5">
            <a:extLst>
              <a:ext uri="{FF2B5EF4-FFF2-40B4-BE49-F238E27FC236}">
                <a16:creationId xmlns:a16="http://schemas.microsoft.com/office/drawing/2014/main" id="{8C3EB5DD-18CD-4C56-B704-985EB8953E8B}"/>
              </a:ext>
            </a:extLst>
          </p:cNvPr>
          <p:cNvGrpSpPr/>
          <p:nvPr/>
        </p:nvGrpSpPr>
        <p:grpSpPr>
          <a:xfrm>
            <a:off x="2351852" y="3880756"/>
            <a:ext cx="7709415" cy="2439220"/>
            <a:chOff x="1215510" y="4209230"/>
            <a:chExt cx="7709415" cy="2439220"/>
          </a:xfrm>
        </p:grpSpPr>
        <p:grpSp>
          <p:nvGrpSpPr>
            <p:cNvPr id="7" name="그룹 12">
              <a:extLst>
                <a:ext uri="{FF2B5EF4-FFF2-40B4-BE49-F238E27FC236}">
                  <a16:creationId xmlns:a16="http://schemas.microsoft.com/office/drawing/2014/main" id="{E3493032-09F3-467B-91D6-070A2A975641}"/>
                </a:ext>
              </a:extLst>
            </p:cNvPr>
            <p:cNvGrpSpPr/>
            <p:nvPr/>
          </p:nvGrpSpPr>
          <p:grpSpPr>
            <a:xfrm>
              <a:off x="1215510" y="4209230"/>
              <a:ext cx="7709415" cy="2439220"/>
              <a:chOff x="1215510" y="4209230"/>
              <a:chExt cx="8078104" cy="270001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E1984B-0ED0-4346-A940-9BB9DA775830}"/>
                  </a:ext>
                </a:extLst>
              </p:cNvPr>
              <p:cNvSpPr txBox="1"/>
              <p:nvPr/>
            </p:nvSpPr>
            <p:spPr>
              <a:xfrm>
                <a:off x="1215510" y="4779860"/>
                <a:ext cx="1171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해당 상황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3DB6729-FDB3-4027-841D-73A733E0B4AD}"/>
                  </a:ext>
                </a:extLst>
              </p:cNvPr>
              <p:cNvGrpSpPr/>
              <p:nvPr/>
            </p:nvGrpSpPr>
            <p:grpSpPr>
              <a:xfrm>
                <a:off x="6107501" y="4209230"/>
                <a:ext cx="3186113" cy="2700018"/>
                <a:chOff x="5540377" y="4191275"/>
                <a:chExt cx="3186113" cy="2700018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66462DC6-25E5-40DA-8E00-33BEF28970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5540377" y="4468274"/>
                  <a:ext cx="3186113" cy="2423019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74BD06-1233-4B3B-8F8A-81935ED97AC8}"/>
                    </a:ext>
                  </a:extLst>
                </p:cNvPr>
                <p:cNvSpPr txBox="1"/>
                <p:nvPr/>
              </p:nvSpPr>
              <p:spPr>
                <a:xfrm>
                  <a:off x="5540377" y="4191275"/>
                  <a:ext cx="11715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에러 메시지</a:t>
                  </a:r>
                </a:p>
              </p:txBody>
            </p:sp>
          </p:grp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19E9D974-7107-4EE8-AAAC-377718BE4847}"/>
                  </a:ext>
                </a:extLst>
              </p:cNvPr>
              <p:cNvCxnSpPr>
                <a:cxnSpLocks/>
                <a:stCxn id="14" idx="3"/>
                <a:endCxn id="3" idx="1"/>
              </p:cNvCxnSpPr>
              <p:nvPr/>
            </p:nvCxnSpPr>
            <p:spPr>
              <a:xfrm flipV="1">
                <a:off x="3952644" y="5697739"/>
                <a:ext cx="2150133" cy="3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8DE3BE3-EEDE-4C9B-8561-DB121B3C9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4140" y="4959125"/>
              <a:ext cx="2583581" cy="119034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92328CA-D5DB-46C7-A616-3E10618A3EEA}"/>
              </a:ext>
            </a:extLst>
          </p:cNvPr>
          <p:cNvSpPr txBox="1"/>
          <p:nvPr/>
        </p:nvSpPr>
        <p:spPr>
          <a:xfrm>
            <a:off x="853997" y="1470249"/>
            <a:ext cx="10953304" cy="2639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기획에 충실히 구현했으나 코드상의 한계나 착오에 관한 것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예외처리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사용자로부터 슬롯번호를 입력 받을 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getline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 입력 받는 상황에서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 예외 처리를 한 번 거친 상황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잘못된 값을 입력한 상황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한글로 된 텍스트 입력 시 에러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      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//(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무시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누르면 </a:t>
            </a:r>
            <a:r>
              <a:rPr lang="ko-KR" altLang="en-US" sz="13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진행은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1514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0" y="282613"/>
            <a:ext cx="5762461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미세한 오류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7990A1-88F4-41D0-A2EE-CB316DB542A4}"/>
              </a:ext>
            </a:extLst>
          </p:cNvPr>
          <p:cNvGrpSpPr/>
          <p:nvPr/>
        </p:nvGrpSpPr>
        <p:grpSpPr>
          <a:xfrm>
            <a:off x="1814331" y="3724528"/>
            <a:ext cx="9310558" cy="1823021"/>
            <a:chOff x="1033096" y="4337740"/>
            <a:chExt cx="9310558" cy="182302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052FD5C-60FF-448A-B0ED-96062AD44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443" y="4614739"/>
              <a:ext cx="4247654" cy="154602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203E3CB-5C56-4678-A843-0B5A8FDF8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4616216"/>
              <a:ext cx="4247654" cy="154454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59A762-5F0A-4617-80A1-54D516583C70}"/>
                </a:ext>
              </a:extLst>
            </p:cNvPr>
            <p:cNvSpPr txBox="1"/>
            <p:nvPr/>
          </p:nvSpPr>
          <p:spPr>
            <a:xfrm>
              <a:off x="1033096" y="4337741"/>
              <a:ext cx="3003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관리자의 음료 이름 </a:t>
              </a:r>
              <a:r>
                <a:rPr lang="en-US" altLang="ko-KR" sz="1200" dirty="0"/>
                <a:t>20</a:t>
              </a:r>
              <a:r>
                <a:rPr lang="ko-KR" altLang="en-US" sz="1200" dirty="0"/>
                <a:t>자 초과 입력 시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610993-BE7F-42D8-9A5D-82718E249D0A}"/>
                </a:ext>
              </a:extLst>
            </p:cNvPr>
            <p:cNvSpPr txBox="1"/>
            <p:nvPr/>
          </p:nvSpPr>
          <p:spPr>
            <a:xfrm>
              <a:off x="6096000" y="4337740"/>
              <a:ext cx="3003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‘?’</a:t>
              </a:r>
              <a:r>
                <a:rPr lang="ko-KR" altLang="en-US" sz="1200" dirty="0"/>
                <a:t> 가 마지막에 출력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337EEDE-E501-43A5-8BD8-5840B4E55D47}"/>
                </a:ext>
              </a:extLst>
            </p:cNvPr>
            <p:cNvCxnSpPr>
              <a:stCxn id="2" idx="3"/>
              <a:endCxn id="7" idx="1"/>
            </p:cNvCxnSpPr>
            <p:nvPr/>
          </p:nvCxnSpPr>
          <p:spPr>
            <a:xfrm>
              <a:off x="5350097" y="5387750"/>
              <a:ext cx="745903" cy="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E964822-BFE7-486A-8732-A5C288BDAA90}"/>
              </a:ext>
            </a:extLst>
          </p:cNvPr>
          <p:cNvSpPr txBox="1"/>
          <p:nvPr/>
        </p:nvSpPr>
        <p:spPr>
          <a:xfrm>
            <a:off x="853997" y="1470249"/>
            <a:ext cx="10953304" cy="199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lnSpc>
                <a:spcPct val="1500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관리자로부터 음료 이름정보 입력 받을 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음료를 등록할 때 이름은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 제한을 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만약 한글이 입력되었고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스트링의 길이가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아닌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끊겨버린 경우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재고 확인과 사용자의 음료 선택 창에서 마지막에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‘?’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출력됨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4456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0" y="282613"/>
            <a:ext cx="5762461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미세한 오류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64822-BFE7-486A-8732-A5C288BDAA90}"/>
              </a:ext>
            </a:extLst>
          </p:cNvPr>
          <p:cNvSpPr txBox="1"/>
          <p:nvPr/>
        </p:nvSpPr>
        <p:spPr>
          <a:xfrm>
            <a:off x="853997" y="1470249"/>
            <a:ext cx="10953304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lnSpc>
                <a:spcPct val="150000"/>
              </a:lnSpc>
            </a:pPr>
            <a:r>
              <a:rPr lang="en-US" altLang="ko-KR" sz="1400" b="1" dirty="0">
                <a:latin typeface="+mj-lt"/>
                <a:ea typeface="나눔고딕" panose="020D0604000000000000" pitchFamily="50" charset="-127"/>
              </a:rPr>
              <a:t>	</a:t>
            </a:r>
            <a:r>
              <a:rPr lang="en-US" altLang="ko-KR" sz="1400" dirty="0">
                <a:latin typeface="+mj-lt"/>
                <a:ea typeface="나눔고딕" panose="020D0604000000000000" pitchFamily="50" charset="-127"/>
              </a:rPr>
              <a:t>(3)  </a:t>
            </a:r>
            <a:r>
              <a:rPr lang="ko-KR" altLang="en-US" sz="1400" dirty="0">
                <a:latin typeface="+mj-lt"/>
                <a:ea typeface="나눔고딕" panose="020D0604000000000000" pitchFamily="50" charset="-127"/>
              </a:rPr>
              <a:t>관리자 </a:t>
            </a:r>
            <a:r>
              <a:rPr lang="en-US" altLang="ko-KR" sz="1400" dirty="0">
                <a:latin typeface="+mj-lt"/>
                <a:ea typeface="나눔고딕" panose="020D0604000000000000" pitchFamily="50" charset="-127"/>
              </a:rPr>
              <a:t>&amp; </a:t>
            </a:r>
            <a:r>
              <a:rPr lang="ko-KR" altLang="en-US" sz="1400" dirty="0">
                <a:latin typeface="+mj-lt"/>
                <a:ea typeface="나눔고딕" panose="020D0604000000000000" pitchFamily="50" charset="-127"/>
              </a:rPr>
              <a:t>사용자로부터 </a:t>
            </a:r>
            <a:r>
              <a:rPr lang="en-US" altLang="ko-KR" sz="1400" dirty="0">
                <a:latin typeface="+mj-lt"/>
                <a:ea typeface="나눔고딕" panose="020D0604000000000000" pitchFamily="50" charset="-127"/>
              </a:rPr>
              <a:t>INT_MAX(</a:t>
            </a:r>
            <a:r>
              <a:rPr lang="en-US" altLang="ko-KR" sz="1400" dirty="0">
                <a:latin typeface="+mj-lt"/>
              </a:rPr>
              <a:t>2147483647)</a:t>
            </a:r>
            <a:r>
              <a:rPr lang="ko-KR" altLang="en-US" sz="1400" dirty="0">
                <a:latin typeface="+mj-lt"/>
              </a:rPr>
              <a:t>개 이상의 문자를 입력 받을 경우</a:t>
            </a:r>
            <a:endParaRPr lang="en-US" altLang="ko-KR" sz="1400" dirty="0">
              <a:latin typeface="+mj-lt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+mj-lt"/>
                <a:ea typeface="나눔고딕" panose="020D0604000000000000" pitchFamily="50" charset="-127"/>
              </a:rPr>
              <a:t>	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+mj-lt"/>
                <a:ea typeface="나눔고딕" panose="020D0604000000000000" pitchFamily="50" charset="-127"/>
              </a:rPr>
              <a:t>		</a:t>
            </a:r>
            <a:r>
              <a:rPr lang="fr-FR" altLang="ko-KR" sz="1400" dirty="0">
                <a:latin typeface="+mj-lt"/>
              </a:rPr>
              <a:t>cin.ignore(INT_MAX</a:t>
            </a:r>
            <a:r>
              <a:rPr lang="fr-FR" altLang="ko-KR" sz="1400">
                <a:latin typeface="+mj-lt"/>
              </a:rPr>
              <a:t>, </a:t>
            </a:r>
            <a:r>
              <a:rPr lang="ko-KR" altLang="fr-FR" sz="1400">
                <a:latin typeface="+mj-lt"/>
              </a:rPr>
              <a:t>＇</a:t>
            </a:r>
            <a:r>
              <a:rPr lang="fr-FR" altLang="ko-KR" sz="1400">
                <a:latin typeface="+mj-lt"/>
              </a:rPr>
              <a:t>\n</a:t>
            </a:r>
            <a:r>
              <a:rPr lang="ko-KR" altLang="fr-FR" sz="1400">
                <a:latin typeface="+mj-lt"/>
              </a:rPr>
              <a:t>＇</a:t>
            </a:r>
            <a:r>
              <a:rPr lang="fr-FR" altLang="ko-KR" sz="1400">
                <a:latin typeface="+mj-lt"/>
              </a:rPr>
              <a:t>);</a:t>
            </a:r>
            <a:r>
              <a:rPr lang="en-US" altLang="ko-KR" sz="1400" dirty="0">
                <a:latin typeface="+mj-lt"/>
                <a:ea typeface="나눔고딕" panose="020D0604000000000000" pitchFamily="50" charset="-127"/>
              </a:rPr>
              <a:t>	</a:t>
            </a:r>
            <a:r>
              <a:rPr lang="ko-KR" altLang="en-US" sz="1400" dirty="0">
                <a:latin typeface="+mj-lt"/>
                <a:ea typeface="나눔고딕" panose="020D0604000000000000" pitchFamily="50" charset="-127"/>
              </a:rPr>
              <a:t>를 사용하여 예외처리</a:t>
            </a:r>
            <a:endParaRPr lang="en-US" altLang="ko-KR" sz="1400" dirty="0">
              <a:latin typeface="+mj-lt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+mj-lt"/>
                <a:ea typeface="나눔고딕" panose="020D0604000000000000" pitchFamily="50" charset="-127"/>
              </a:rPr>
              <a:t>		</a:t>
            </a:r>
            <a:r>
              <a:rPr lang="ko-KR" altLang="en-US" sz="1400" dirty="0">
                <a:latin typeface="+mj-lt"/>
                <a:ea typeface="나눔고딕" panose="020D0604000000000000" pitchFamily="50" charset="-127"/>
              </a:rPr>
              <a:t>뜻 </a:t>
            </a:r>
            <a:r>
              <a:rPr lang="en-US" altLang="ko-KR" sz="1400" dirty="0">
                <a:latin typeface="+mj-lt"/>
                <a:ea typeface="나눔고딕" panose="020D0604000000000000" pitchFamily="50" charset="-127"/>
              </a:rPr>
              <a:t>: INT_MAX(</a:t>
            </a:r>
            <a:r>
              <a:rPr lang="en-US" altLang="ko-KR" sz="1400" dirty="0">
                <a:latin typeface="+mj-lt"/>
              </a:rPr>
              <a:t>2147483647)</a:t>
            </a:r>
            <a:r>
              <a:rPr lang="ko-KR" altLang="en-US" sz="1400" dirty="0">
                <a:latin typeface="+mj-lt"/>
              </a:rPr>
              <a:t>개 만큼 버퍼에 있는 문자를 비워주겠다는 의미로</a:t>
            </a:r>
            <a:endParaRPr lang="en-US" altLang="ko-KR" sz="1400" dirty="0">
              <a:latin typeface="+mj-lt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b="1" dirty="0">
                <a:latin typeface="+mj-lt"/>
                <a:ea typeface="나눔고딕" panose="020D0604000000000000" pitchFamily="50" charset="-127"/>
              </a:rPr>
              <a:t>		</a:t>
            </a:r>
            <a:r>
              <a:rPr lang="ko-KR" altLang="en-US" sz="1400" b="1" u="sng" dirty="0">
                <a:latin typeface="+mj-lt"/>
                <a:ea typeface="나눔고딕" panose="020D0604000000000000" pitchFamily="50" charset="-127"/>
              </a:rPr>
              <a:t>만약 사용자가 </a:t>
            </a:r>
            <a:r>
              <a:rPr lang="en-US" altLang="ko-KR" sz="1400" b="1" u="sng" dirty="0">
                <a:latin typeface="+mj-lt"/>
              </a:rPr>
              <a:t>2147483647</a:t>
            </a:r>
            <a:r>
              <a:rPr lang="ko-KR" altLang="en-US" sz="1400" b="1" u="sng" dirty="0">
                <a:latin typeface="+mj-lt"/>
              </a:rPr>
              <a:t>개 이상의 문자를 입력하면 예외 처리가 제대로 되지 않습니다</a:t>
            </a:r>
            <a:r>
              <a:rPr lang="en-US" altLang="ko-KR" sz="1400" b="1" u="sng" dirty="0">
                <a:latin typeface="+mj-lt"/>
              </a:rPr>
              <a:t>.</a:t>
            </a:r>
            <a:endParaRPr lang="en-US" altLang="ko-KR" sz="1400" b="1" u="sng" dirty="0">
              <a:latin typeface="+mj-lt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27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1" y="282613"/>
            <a:ext cx="2240182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6381" y="1390880"/>
            <a:ext cx="6153912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조원 소개 및 역할 분담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 수정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기획서를 위한 설계서의 추가 수정사항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변론 사항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미세한 오류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541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0" y="282613"/>
            <a:ext cx="5762461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미세한 오류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2328CA-D5DB-46C7-A616-3E10618A3EEA}"/>
              </a:ext>
            </a:extLst>
          </p:cNvPr>
          <p:cNvSpPr txBox="1"/>
          <p:nvPr/>
        </p:nvSpPr>
        <p:spPr>
          <a:xfrm>
            <a:off x="853997" y="1470249"/>
            <a:ext cx="10953304" cy="3932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기계 금고 계산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기계 내 최대 가능 보유치 초과일 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금액 투입한 결과 기계가 보유할 수 있는 양을 초과할 시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투입한 돈을 그대로 돌려준다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lvl="3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 거래에서 남은 돈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+ (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이번 거래에 투입한 돈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lvl="3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반환되는 돈은 정확히 계산되지만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기계 금고에서 합산할 때 잘못 계산됨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lvl="3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한 줄만 지우면 바르게 계산됨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4D2442-4044-46C1-B1C2-6A9732DC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27" y="5475446"/>
            <a:ext cx="10026079" cy="10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83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19855-715A-42D6-A094-84F4D108F89F}"/>
              </a:ext>
            </a:extLst>
          </p:cNvPr>
          <p:cNvSpPr txBox="1"/>
          <p:nvPr/>
        </p:nvSpPr>
        <p:spPr>
          <a:xfrm>
            <a:off x="3468209" y="3109403"/>
            <a:ext cx="5255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44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70F607-53F3-4A16-B7C8-7AE8D60C7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4000" y1="49778" x2="20444" y2="58667"/>
                        <a14:foregroundMark x1="33778" y1="66667" x2="39111" y2="74222"/>
                        <a14:foregroundMark x1="61333" y1="72000" x2="65778" y2="72889"/>
                        <a14:foregroundMark x1="73333" y1="41778" x2="73333" y2="48000"/>
                        <a14:foregroundMark x1="60444" y1="22222" x2="60889" y2="3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6" y="1350998"/>
            <a:ext cx="2143125" cy="2143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0DB972-0E1E-4641-ADB8-CFD1D5C86F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64" y="2157211"/>
            <a:ext cx="567471" cy="56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8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0" y="282613"/>
            <a:ext cx="5762461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조원 소개 및 역할 분담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DBAE006-2196-424B-833B-65C5A87BD31D}"/>
              </a:ext>
            </a:extLst>
          </p:cNvPr>
          <p:cNvGrpSpPr/>
          <p:nvPr/>
        </p:nvGrpSpPr>
        <p:grpSpPr>
          <a:xfrm>
            <a:off x="790532" y="2279802"/>
            <a:ext cx="10271045" cy="1617156"/>
            <a:chOff x="1509623" y="1889185"/>
            <a:chExt cx="10271045" cy="1617156"/>
          </a:xfrm>
        </p:grpSpPr>
        <p:sp>
          <p:nvSpPr>
            <p:cNvPr id="5" name="TextBox 4"/>
            <p:cNvSpPr txBox="1"/>
            <p:nvPr/>
          </p:nvSpPr>
          <p:spPr>
            <a:xfrm>
              <a:off x="1509624" y="3137009"/>
              <a:ext cx="102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왕 윤 성 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 201511206 /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절차 구현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입력의 예외처리 및 예외처리 모듈 구현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시간 제한 구현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09623" y="1889185"/>
              <a:ext cx="1027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김 나 경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/ 201611186 /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 설계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 함수 구현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파일 입출력 모듈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구현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예외처리 정리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F2B52F-01E3-4AB0-A8F7-3E5095917CAB}"/>
                </a:ext>
              </a:extLst>
            </p:cNvPr>
            <p:cNvSpPr txBox="1"/>
            <p:nvPr/>
          </p:nvSpPr>
          <p:spPr>
            <a:xfrm>
              <a:off x="1509623" y="2513097"/>
              <a:ext cx="9392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방 승 희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/ 201511197 /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설계서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 변경사항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문서화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데이터파일 양식 설계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검사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8654736-9CE3-4158-B14D-D81BF6743ED2}"/>
              </a:ext>
            </a:extLst>
          </p:cNvPr>
          <p:cNvSpPr txBox="1"/>
          <p:nvPr/>
        </p:nvSpPr>
        <p:spPr>
          <a:xfrm>
            <a:off x="692459" y="1640501"/>
            <a:ext cx="2627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 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조장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왕 윤 성</a:t>
            </a:r>
          </a:p>
        </p:txBody>
      </p:sp>
    </p:spTree>
    <p:extLst>
      <p:ext uri="{BB962C8B-B14F-4D97-AF65-F5344CB8AC3E}">
        <p14:creationId xmlns:p14="http://schemas.microsoft.com/office/powerpoint/2010/main" val="332157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0" y="282613"/>
            <a:ext cx="5762461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689" y="1700785"/>
            <a:ext cx="6830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음료 자판기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시뮬레이팅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 CLI(Command Line Interface)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 C++, Visual Studio 2017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578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0" y="282613"/>
            <a:ext cx="5762461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 수정 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s://lh6.googleusercontent.com/FgDxNx1xDZHHzOtGtxXw1e3RpYZSc1bU8kKfkuWIAEY_fe8Cb3zJTqWcZucPNtgXiJn-q3vwsPby5ndqsnEXEPdED4231THA6xno40gPberbgVQI4Jj5K5PhXje5x9wQNkXm2KUV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9"/>
          <a:stretch/>
        </p:blipFill>
        <p:spPr bwMode="auto">
          <a:xfrm>
            <a:off x="6887591" y="1230789"/>
            <a:ext cx="4791075" cy="539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6461173" y="5010123"/>
            <a:ext cx="1593746" cy="4117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729984" y="3105077"/>
            <a:ext cx="1797073" cy="4117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E4B27-DC5D-487C-BE19-4C5A66C94F46}"/>
              </a:ext>
            </a:extLst>
          </p:cNvPr>
          <p:cNvSpPr txBox="1"/>
          <p:nvPr/>
        </p:nvSpPr>
        <p:spPr>
          <a:xfrm>
            <a:off x="677689" y="1700785"/>
            <a:ext cx="6830568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반환 버튼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‘11’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자판기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정의부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외부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–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눈에 보이는 수준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11. 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잔돈 반환 레버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키보드의 특정 키로 입력 받으며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,~</a:t>
            </a:r>
          </a:p>
        </p:txBody>
      </p:sp>
    </p:spTree>
    <p:extLst>
      <p:ext uri="{BB962C8B-B14F-4D97-AF65-F5344CB8AC3E}">
        <p14:creationId xmlns:p14="http://schemas.microsoft.com/office/powerpoint/2010/main" val="140694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0" y="282613"/>
            <a:ext cx="5762461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 수정 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DB5DC-E00F-406E-BE07-56CD208F4B62}"/>
              </a:ext>
            </a:extLst>
          </p:cNvPr>
          <p:cNvSpPr txBox="1"/>
          <p:nvPr/>
        </p:nvSpPr>
        <p:spPr>
          <a:xfrm>
            <a:off x="677688" y="1700785"/>
            <a:ext cx="10019903" cy="477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슬롯 등록 시 빈 슬롯을  찾는 방법 수정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정의부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–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수준 참조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음료를 추가할 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빈 슬롯의 번호를 선택 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~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 전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슬롯번호를 따로 입력 받지 않음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처음으로 찾은 빈 슬롯에 무조건 추가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수정 후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위 함수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빈 슬롯이 하나도 없을 경우를 검사하기 위해서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슬롯번호를 입력 받음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번호가 빈 슬롯인지 확인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CD9B82E-4008-497A-9A6F-FF6CF1E8F6BB}"/>
              </a:ext>
            </a:extLst>
          </p:cNvPr>
          <p:cNvSpPr/>
          <p:nvPr/>
        </p:nvSpPr>
        <p:spPr>
          <a:xfrm>
            <a:off x="3409025" y="4675164"/>
            <a:ext cx="426129" cy="6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BC1A35-955A-4BA6-86C8-9964BFFA3D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1885" y="3500021"/>
            <a:ext cx="6265370" cy="52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2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0" y="282613"/>
            <a:ext cx="5762461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 수정 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9A26F6D-D85B-470D-9026-095CFD865AC8}"/>
              </a:ext>
            </a:extLst>
          </p:cNvPr>
          <p:cNvGrpSpPr/>
          <p:nvPr/>
        </p:nvGrpSpPr>
        <p:grpSpPr>
          <a:xfrm>
            <a:off x="1060379" y="2116603"/>
            <a:ext cx="10394050" cy="3691100"/>
            <a:chOff x="154857" y="2196502"/>
            <a:chExt cx="10394050" cy="36911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983F6C-0D08-4D5B-AE42-0F20023AC47A}"/>
                </a:ext>
              </a:extLst>
            </p:cNvPr>
            <p:cNvSpPr/>
            <p:nvPr/>
          </p:nvSpPr>
          <p:spPr>
            <a:xfrm>
              <a:off x="2010457" y="3527246"/>
              <a:ext cx="1004715" cy="553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슬롯 등록</a:t>
              </a:r>
            </a:p>
          </p:txBody>
        </p:sp>
        <p:sp>
          <p:nvSpPr>
            <p:cNvPr id="6" name="순서도: 판단 5">
              <a:extLst>
                <a:ext uri="{FF2B5EF4-FFF2-40B4-BE49-F238E27FC236}">
                  <a16:creationId xmlns:a16="http://schemas.microsoft.com/office/drawing/2014/main" id="{5F19F9C0-6AED-406B-A3B8-FBE7C4E4A14D}"/>
                </a:ext>
              </a:extLst>
            </p:cNvPr>
            <p:cNvSpPr/>
            <p:nvPr/>
          </p:nvSpPr>
          <p:spPr>
            <a:xfrm>
              <a:off x="3447689" y="3429000"/>
              <a:ext cx="1505101" cy="737546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빈 슬롯이 있는가</a:t>
              </a:r>
              <a:r>
                <a:rPr lang="en-US" altLang="ko-KR" sz="11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  <a:endParaRPr lang="ko-KR" altLang="en-US" sz="1100" dirty="0"/>
            </a:p>
          </p:txBody>
        </p:sp>
        <p:sp>
          <p:nvSpPr>
            <p:cNvPr id="30" name="순서도: 판단 29">
              <a:extLst>
                <a:ext uri="{FF2B5EF4-FFF2-40B4-BE49-F238E27FC236}">
                  <a16:creationId xmlns:a16="http://schemas.microsoft.com/office/drawing/2014/main" id="{AA89BF07-0938-4522-8F25-2563F3487327}"/>
                </a:ext>
              </a:extLst>
            </p:cNvPr>
            <p:cNvSpPr/>
            <p:nvPr/>
          </p:nvSpPr>
          <p:spPr>
            <a:xfrm>
              <a:off x="154857" y="3429000"/>
              <a:ext cx="1423083" cy="75003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관리자 </a:t>
              </a:r>
              <a:endPara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메뉴</a:t>
              </a:r>
              <a:endParaRPr lang="ko-KR" altLang="en-US" sz="1200" dirty="0"/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4485F8F-116F-4D94-BADF-957DA8491753}"/>
                </a:ext>
              </a:extLst>
            </p:cNvPr>
            <p:cNvCxnSpPr>
              <a:stCxn id="30" idx="3"/>
              <a:endCxn id="28" idx="1"/>
            </p:cNvCxnSpPr>
            <p:nvPr/>
          </p:nvCxnSpPr>
          <p:spPr>
            <a:xfrm flipV="1">
              <a:off x="1577940" y="3804016"/>
              <a:ext cx="43251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AD16A087-CCC8-4B0F-895B-D41ECA9D8089}"/>
                </a:ext>
              </a:extLst>
            </p:cNvPr>
            <p:cNvCxnSpPr>
              <a:stCxn id="28" idx="3"/>
              <a:endCxn id="6" idx="1"/>
            </p:cNvCxnSpPr>
            <p:nvPr/>
          </p:nvCxnSpPr>
          <p:spPr>
            <a:xfrm flipV="1">
              <a:off x="3015172" y="3797773"/>
              <a:ext cx="432517" cy="62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1FF6FADD-3F05-4714-B5ED-B1068534192F}"/>
                </a:ext>
              </a:extLst>
            </p:cNvPr>
            <p:cNvCxnSpPr>
              <a:stCxn id="6" idx="0"/>
              <a:endCxn id="30" idx="0"/>
            </p:cNvCxnSpPr>
            <p:nvPr/>
          </p:nvCxnSpPr>
          <p:spPr>
            <a:xfrm rot="16200000" flipV="1">
              <a:off x="2533320" y="1762079"/>
              <a:ext cx="12700" cy="3333841"/>
            </a:xfrm>
            <a:prstGeom prst="bentConnector3">
              <a:avLst>
                <a:gd name="adj1" fmla="val 33378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순서도: 데이터 75">
              <a:extLst>
                <a:ext uri="{FF2B5EF4-FFF2-40B4-BE49-F238E27FC236}">
                  <a16:creationId xmlns:a16="http://schemas.microsoft.com/office/drawing/2014/main" id="{DD9AFBF4-C740-4892-A030-476709B68761}"/>
                </a:ext>
              </a:extLst>
            </p:cNvPr>
            <p:cNvSpPr/>
            <p:nvPr/>
          </p:nvSpPr>
          <p:spPr>
            <a:xfrm>
              <a:off x="5434614" y="4589756"/>
              <a:ext cx="1322772" cy="701336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슬롯번호 입력</a:t>
              </a:r>
            </a:p>
          </p:txBody>
        </p:sp>
        <p:sp>
          <p:nvSpPr>
            <p:cNvPr id="46" name="순서도: 데이터 45">
              <a:extLst>
                <a:ext uri="{FF2B5EF4-FFF2-40B4-BE49-F238E27FC236}">
                  <a16:creationId xmlns:a16="http://schemas.microsoft.com/office/drawing/2014/main" id="{1CEA6252-AF46-48E8-B8DC-3FA371F9D92B}"/>
                </a:ext>
              </a:extLst>
            </p:cNvPr>
            <p:cNvSpPr/>
            <p:nvPr/>
          </p:nvSpPr>
          <p:spPr>
            <a:xfrm>
              <a:off x="5446115" y="2196502"/>
              <a:ext cx="1322772" cy="701336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음료정보입력</a:t>
              </a:r>
            </a:p>
          </p:txBody>
        </p:sp>
        <p:sp>
          <p:nvSpPr>
            <p:cNvPr id="49" name="순서도: 판단 48">
              <a:extLst>
                <a:ext uri="{FF2B5EF4-FFF2-40B4-BE49-F238E27FC236}">
                  <a16:creationId xmlns:a16="http://schemas.microsoft.com/office/drawing/2014/main" id="{F1529444-5F18-4592-AA2E-411FA4A135F9}"/>
                </a:ext>
              </a:extLst>
            </p:cNvPr>
            <p:cNvSpPr/>
            <p:nvPr/>
          </p:nvSpPr>
          <p:spPr>
            <a:xfrm>
              <a:off x="7239210" y="4571651"/>
              <a:ext cx="1505101" cy="737546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빈 </a:t>
              </a:r>
              <a:endPara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1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슬롯인가</a:t>
              </a:r>
              <a:r>
                <a:rPr lang="en-US" altLang="ko-KR" sz="11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0" name="순서도: 데이터 49">
              <a:extLst>
                <a:ext uri="{FF2B5EF4-FFF2-40B4-BE49-F238E27FC236}">
                  <a16:creationId xmlns:a16="http://schemas.microsoft.com/office/drawing/2014/main" id="{05A97D0C-0B76-46FB-97DB-EF24E5396794}"/>
                </a:ext>
              </a:extLst>
            </p:cNvPr>
            <p:cNvSpPr/>
            <p:nvPr/>
          </p:nvSpPr>
          <p:spPr>
            <a:xfrm>
              <a:off x="9226135" y="4589756"/>
              <a:ext cx="1322772" cy="701336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음료정보 입력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DA50E1D-7E7F-4226-A018-C84471141D17}"/>
                </a:ext>
              </a:extLst>
            </p:cNvPr>
            <p:cNvSpPr txBox="1"/>
            <p:nvPr/>
          </p:nvSpPr>
          <p:spPr>
            <a:xfrm>
              <a:off x="3835153" y="2718206"/>
              <a:ext cx="4779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NO</a:t>
              </a:r>
              <a:endPara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AEDB1C-6DCC-4C0E-AAEB-0F0A35DF52AA}"/>
                </a:ext>
              </a:extLst>
            </p:cNvPr>
            <p:cNvSpPr txBox="1"/>
            <p:nvPr/>
          </p:nvSpPr>
          <p:spPr>
            <a:xfrm>
              <a:off x="3596168" y="4349962"/>
              <a:ext cx="4779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YES</a:t>
              </a:r>
              <a:endPara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BF0ADE29-BF7A-4FC4-9404-620787C723D3}"/>
                </a:ext>
              </a:extLst>
            </p:cNvPr>
            <p:cNvCxnSpPr>
              <a:stCxn id="6" idx="2"/>
              <a:endCxn id="76" idx="2"/>
            </p:cNvCxnSpPr>
            <p:nvPr/>
          </p:nvCxnSpPr>
          <p:spPr>
            <a:xfrm rot="16200000" flipH="1">
              <a:off x="4496626" y="3870159"/>
              <a:ext cx="773878" cy="136665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3DE5822E-D065-4806-8137-E84854E8B81E}"/>
                </a:ext>
              </a:extLst>
            </p:cNvPr>
            <p:cNvCxnSpPr>
              <a:stCxn id="49" idx="2"/>
              <a:endCxn id="76" idx="4"/>
            </p:cNvCxnSpPr>
            <p:nvPr/>
          </p:nvCxnSpPr>
          <p:spPr>
            <a:xfrm rot="5400000" flipH="1">
              <a:off x="7034828" y="4352265"/>
              <a:ext cx="18105" cy="1895761"/>
            </a:xfrm>
            <a:prstGeom prst="bentConnector3">
              <a:avLst>
                <a:gd name="adj1" fmla="val -126263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E93F673F-12BB-4086-A957-2FEEE6A8C099}"/>
                </a:ext>
              </a:extLst>
            </p:cNvPr>
            <p:cNvCxnSpPr>
              <a:stCxn id="76" idx="5"/>
              <a:endCxn id="49" idx="1"/>
            </p:cNvCxnSpPr>
            <p:nvPr/>
          </p:nvCxnSpPr>
          <p:spPr>
            <a:xfrm>
              <a:off x="6625109" y="4940424"/>
              <a:ext cx="6141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F28B3AD4-F6A5-4845-AC64-4DAC0DCEE436}"/>
                </a:ext>
              </a:extLst>
            </p:cNvPr>
            <p:cNvCxnSpPr>
              <a:stCxn id="49" idx="3"/>
              <a:endCxn id="50" idx="2"/>
            </p:cNvCxnSpPr>
            <p:nvPr/>
          </p:nvCxnSpPr>
          <p:spPr>
            <a:xfrm>
              <a:off x="8744311" y="4940424"/>
              <a:ext cx="6141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395A1306-8764-4376-9893-B0C4D9247790}"/>
                </a:ext>
              </a:extLst>
            </p:cNvPr>
            <p:cNvCxnSpPr>
              <a:stCxn id="6" idx="3"/>
              <a:endCxn id="46" idx="2"/>
            </p:cNvCxnSpPr>
            <p:nvPr/>
          </p:nvCxnSpPr>
          <p:spPr>
            <a:xfrm flipV="1">
              <a:off x="4952790" y="2547170"/>
              <a:ext cx="625602" cy="1250603"/>
            </a:xfrm>
            <a:prstGeom prst="bentConnector3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88F7AE-F69E-4F6C-BCE2-92EB9C9937BB}"/>
                </a:ext>
              </a:extLst>
            </p:cNvPr>
            <p:cNvSpPr txBox="1"/>
            <p:nvPr/>
          </p:nvSpPr>
          <p:spPr>
            <a:xfrm>
              <a:off x="7652552" y="5625992"/>
              <a:ext cx="4779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NO</a:t>
              </a:r>
              <a:endPara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7556C66-F60C-4750-BE9A-9349789FD70E}"/>
                </a:ext>
              </a:extLst>
            </p:cNvPr>
            <p:cNvSpPr txBox="1"/>
            <p:nvPr/>
          </p:nvSpPr>
          <p:spPr>
            <a:xfrm>
              <a:off x="8582075" y="4618149"/>
              <a:ext cx="4779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YES</a:t>
              </a:r>
              <a:endPara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5" name="십자형 94">
              <a:extLst>
                <a:ext uri="{FF2B5EF4-FFF2-40B4-BE49-F238E27FC236}">
                  <a16:creationId xmlns:a16="http://schemas.microsoft.com/office/drawing/2014/main" id="{ED2ACE35-ED69-4C2A-A42B-6E42A6E6C263}"/>
                </a:ext>
              </a:extLst>
            </p:cNvPr>
            <p:cNvSpPr/>
            <p:nvPr/>
          </p:nvSpPr>
          <p:spPr>
            <a:xfrm rot="2700000">
              <a:off x="5028085" y="2931804"/>
              <a:ext cx="467541" cy="467541"/>
            </a:xfrm>
            <a:prstGeom prst="plus">
              <a:avLst>
                <a:gd name="adj" fmla="val 43177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800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0" y="282613"/>
            <a:ext cx="5762461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 수정 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9B824-74FE-4598-B7A3-291AE061C02B}"/>
              </a:ext>
            </a:extLst>
          </p:cNvPr>
          <p:cNvSpPr txBox="1"/>
          <p:nvPr/>
        </p:nvSpPr>
        <p:spPr>
          <a:xfrm>
            <a:off x="677688" y="1700785"/>
            <a:ext cx="106060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입력에 따른 화면 수정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lvl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[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기능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정의부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] –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사용자 수준 항목 중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 </a:t>
            </a:r>
          </a:p>
          <a:p>
            <a:pPr lvl="1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lvl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20.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사용자가 재고가 없는 슬롯의 번호를 입력하면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~, </a:t>
            </a:r>
          </a:p>
          <a:p>
            <a:pPr lvl="1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21.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사용자가 투입금액보다 더 비싼 슬롯의 번호를 입력하면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~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수정 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–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한 거래가 끝나면 잔돈 반환 후 거래 종료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.</a:t>
            </a:r>
          </a:p>
          <a:p>
            <a:pPr lvl="1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lvl="1"/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  <a:cs typeface="Malgun Gothic Semilight" panose="020B0503020000020004" pitchFamily="34" charset="-127"/>
            </a:endParaRPr>
          </a:p>
          <a:p>
            <a:pPr lvl="1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수정 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–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한 거래가 끝나면 잔돈 반환하지 않고 다음 거래를 바로 시작함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3020000020004" pitchFamily="34" charset="-127"/>
              </a:rPr>
              <a:t>.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52D3AE7-C468-4610-9970-371134657F04}"/>
              </a:ext>
            </a:extLst>
          </p:cNvPr>
          <p:cNvGrpSpPr/>
          <p:nvPr/>
        </p:nvGrpSpPr>
        <p:grpSpPr>
          <a:xfrm>
            <a:off x="2936084" y="3860062"/>
            <a:ext cx="5345898" cy="553539"/>
            <a:chOff x="3335579" y="3868940"/>
            <a:chExt cx="5345898" cy="55353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2804D3-0D4C-473F-9E2E-5A154B06BC1D}"/>
                </a:ext>
              </a:extLst>
            </p:cNvPr>
            <p:cNvSpPr/>
            <p:nvPr/>
          </p:nvSpPr>
          <p:spPr>
            <a:xfrm>
              <a:off x="3335579" y="3868940"/>
              <a:ext cx="1004715" cy="553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돈 투입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E893FB-12B4-4A58-BFB3-974A2F926722}"/>
                </a:ext>
              </a:extLst>
            </p:cNvPr>
            <p:cNvSpPr/>
            <p:nvPr/>
          </p:nvSpPr>
          <p:spPr>
            <a:xfrm>
              <a:off x="4782640" y="3868940"/>
              <a:ext cx="1004715" cy="553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슬롯 번호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180FE9D-91D1-4BCD-8603-9DBCAD05AC96}"/>
                </a:ext>
              </a:extLst>
            </p:cNvPr>
            <p:cNvSpPr/>
            <p:nvPr/>
          </p:nvSpPr>
          <p:spPr>
            <a:xfrm>
              <a:off x="6229701" y="3868940"/>
              <a:ext cx="1004715" cy="553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음료배출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잔돈반환</a:t>
              </a: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A12F5F9C-7759-46BE-98C2-474261E2AFBE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4340294" y="4145710"/>
              <a:ext cx="4423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97645DE-FA74-4C39-BD31-D9DD306EC85A}"/>
                </a:ext>
              </a:extLst>
            </p:cNvPr>
            <p:cNvCxnSpPr/>
            <p:nvPr/>
          </p:nvCxnSpPr>
          <p:spPr>
            <a:xfrm>
              <a:off x="5787355" y="4145710"/>
              <a:ext cx="4423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D4F7DB7-5E2E-484E-BF24-AC8AAD0D9790}"/>
                </a:ext>
              </a:extLst>
            </p:cNvPr>
            <p:cNvSpPr/>
            <p:nvPr/>
          </p:nvSpPr>
          <p:spPr>
            <a:xfrm>
              <a:off x="7676762" y="3868940"/>
              <a:ext cx="1004715" cy="553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모드 선택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420BC83-FD09-4F8E-9808-F03B08FBB197}"/>
                </a:ext>
              </a:extLst>
            </p:cNvPr>
            <p:cNvCxnSpPr/>
            <p:nvPr/>
          </p:nvCxnSpPr>
          <p:spPr>
            <a:xfrm>
              <a:off x="7234416" y="4145710"/>
              <a:ext cx="442346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2487E1-B7D2-427F-B17F-0D043A34C69C}"/>
              </a:ext>
            </a:extLst>
          </p:cNvPr>
          <p:cNvSpPr/>
          <p:nvPr/>
        </p:nvSpPr>
        <p:spPr>
          <a:xfrm>
            <a:off x="2936084" y="5555963"/>
            <a:ext cx="1004715" cy="553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돈 투입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34C620-7A74-4771-8B64-9D6F09DD01C2}"/>
              </a:ext>
            </a:extLst>
          </p:cNvPr>
          <p:cNvSpPr/>
          <p:nvPr/>
        </p:nvSpPr>
        <p:spPr>
          <a:xfrm>
            <a:off x="4383145" y="5555963"/>
            <a:ext cx="1004715" cy="553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슬롯 번호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E9A25F-5E2D-43D2-A3F9-7CBB9310D3BD}"/>
              </a:ext>
            </a:extLst>
          </p:cNvPr>
          <p:cNvSpPr/>
          <p:nvPr/>
        </p:nvSpPr>
        <p:spPr>
          <a:xfrm>
            <a:off x="5830206" y="5555963"/>
            <a:ext cx="1004715" cy="553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음료배출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3BFA1A2-B143-42CC-8235-A80B7E9A0B0F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3940799" y="5832733"/>
            <a:ext cx="442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C548250-BCAB-4FDB-B751-3DF8423F7D42}"/>
              </a:ext>
            </a:extLst>
          </p:cNvPr>
          <p:cNvCxnSpPr/>
          <p:nvPr/>
        </p:nvCxnSpPr>
        <p:spPr>
          <a:xfrm>
            <a:off x="5387860" y="5832733"/>
            <a:ext cx="442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83B48F-BDC8-47A0-8F1F-88DD5B40003B}"/>
              </a:ext>
            </a:extLst>
          </p:cNvPr>
          <p:cNvSpPr/>
          <p:nvPr/>
        </p:nvSpPr>
        <p:spPr>
          <a:xfrm>
            <a:off x="7277267" y="5555963"/>
            <a:ext cx="1004715" cy="553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잔돈반환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54E308C-DE91-446E-BD20-50C05FD416B1}"/>
              </a:ext>
            </a:extLst>
          </p:cNvPr>
          <p:cNvCxnSpPr/>
          <p:nvPr/>
        </p:nvCxnSpPr>
        <p:spPr>
          <a:xfrm>
            <a:off x="6834921" y="5832733"/>
            <a:ext cx="44234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5D9208FB-2604-406C-BA8A-4D5B77A27581}"/>
              </a:ext>
            </a:extLst>
          </p:cNvPr>
          <p:cNvCxnSpPr>
            <a:stCxn id="45" idx="2"/>
            <a:endCxn id="43" idx="1"/>
          </p:cNvCxnSpPr>
          <p:nvPr/>
        </p:nvCxnSpPr>
        <p:spPr>
          <a:xfrm rot="5400000" flipH="1">
            <a:off x="4495939" y="4272878"/>
            <a:ext cx="276769" cy="3396480"/>
          </a:xfrm>
          <a:prstGeom prst="bentConnector4">
            <a:avLst>
              <a:gd name="adj1" fmla="val -82596"/>
              <a:gd name="adj2" fmla="val 10673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3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5040" y="282613"/>
            <a:ext cx="5762461" cy="8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solidFill>
                  <a:srgbClr val="53575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 수정 </a:t>
            </a:r>
            <a:endParaRPr lang="en-US" altLang="ko-KR" sz="3200" dirty="0">
              <a:solidFill>
                <a:srgbClr val="53575C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DB3B1-119B-435D-A482-588F7B17E066}"/>
              </a:ext>
            </a:extLst>
          </p:cNvPr>
          <p:cNvSpPr txBox="1"/>
          <p:nvPr/>
        </p:nvSpPr>
        <p:spPr>
          <a:xfrm>
            <a:off x="677688" y="1700785"/>
            <a:ext cx="11040836" cy="482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슬롯 입력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 제한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정의부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–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수준 항목 중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23.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돈을 투입하고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30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 동안 아무런 번호 입력이 없다면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클래스 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 전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 후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 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+bool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select_slot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(int *slot)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받은 슬롯 번호를 매개 변수로 취하고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	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입력을 받은 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초가 지나지 않은 채면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true,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               	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지난 채라면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리턴 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85C676-C2F4-4312-86F3-75A524AAC1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6130" y="3793760"/>
            <a:ext cx="4931731" cy="285897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BE66F968-E09A-40AA-AF46-67BBBB7CB7E1}"/>
              </a:ext>
            </a:extLst>
          </p:cNvPr>
          <p:cNvSpPr/>
          <p:nvPr/>
        </p:nvSpPr>
        <p:spPr>
          <a:xfrm>
            <a:off x="3329126" y="4283646"/>
            <a:ext cx="426129" cy="6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59DAC57-016D-489C-9C7E-1FED86E6AC7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05152" y="3321350"/>
            <a:ext cx="2476500" cy="12477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DCB3FA7-B225-4CE2-9896-59F57B210A1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95627" y="5233007"/>
            <a:ext cx="24860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0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517</Words>
  <Application>Microsoft Office PowerPoint</Application>
  <PresentationFormat>와이드스크린</PresentationFormat>
  <Paragraphs>232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Malgun Gothic Semilight</vt:lpstr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김나경</dc:creator>
  <cp:lastModifiedBy>왕윤성</cp:lastModifiedBy>
  <cp:revision>66</cp:revision>
  <dcterms:created xsi:type="dcterms:W3CDTF">2018-10-21T10:07:40Z</dcterms:created>
  <dcterms:modified xsi:type="dcterms:W3CDTF">2018-10-23T02:50:14Z</dcterms:modified>
</cp:coreProperties>
</file>