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0F0F0"/>
        </a:solidFill>
      </p:bgPr>
    </p:bg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162412" x="856150"/>
            <a:ext cy="917999" cx="741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ct val="100000"/>
              <a:buNone/>
              <a:defRPr strike="noStrike" u="none" b="1" cap="none" baseline="0" sz="10000" i="0">
                <a:solidFill>
                  <a:srgbClr val="2D2D2D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10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18087" x="856150"/>
            <a:ext cy="1058999" cx="741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6A6A6A"/>
              </a:buClr>
              <a:buSzPct val="100000"/>
              <a:buNone/>
              <a:defRPr strike="noStrike" u="none" b="1" cap="none" baseline="0" sz="3000" i="0">
                <a:solidFill>
                  <a:srgbClr val="6A6A6A"/>
                </a:solidFill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trike="noStrike" u="none" b="1" cap="none" baseline="0" sz="3000" i="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y="3539312" x="856150"/>
            <a:ext cy="1800599" cx="7414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6A6A6A"/>
              </a:buClr>
              <a:buSzPct val="100000"/>
              <a:defRPr sz="1800">
                <a:solidFill>
                  <a:srgbClr val="6A6A6A"/>
                </a:solidFill>
              </a:defRPr>
            </a:lvl1pPr>
            <a:lvl2pPr rtl="0">
              <a:spcBef>
                <a:spcPts val="0"/>
              </a:spcBef>
              <a:buClr>
                <a:srgbClr val="6A6A6A"/>
              </a:buClr>
              <a:buSzPct val="100000"/>
              <a:defRPr sz="1800">
                <a:solidFill>
                  <a:srgbClr val="6A6A6A"/>
                </a:solidFill>
              </a:defRPr>
            </a:lvl2pPr>
            <a:lvl3pPr rtl="0">
              <a:spcBef>
                <a:spcPts val="0"/>
              </a:spcBef>
              <a:buClr>
                <a:srgbClr val="6A6A6A"/>
              </a:buClr>
              <a:buSzPct val="100000"/>
              <a:defRPr sz="1800">
                <a:solidFill>
                  <a:srgbClr val="6A6A6A"/>
                </a:solidFill>
              </a:defRPr>
            </a:lvl3pPr>
            <a:lvl4pPr rtl="0"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4pPr>
            <a:lvl5pPr rtl="0"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5pPr>
            <a:lvl6pPr rtl="0"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6pPr>
            <a:lvl7pPr rtl="0"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7pPr>
            <a:lvl8pPr rtl="0"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8pPr>
            <a:lvl9pPr>
              <a:spcBef>
                <a:spcPts val="0"/>
              </a:spcBef>
              <a:buClr>
                <a:srgbClr val="6A6A6A"/>
              </a:buClr>
              <a:defRPr>
                <a:solidFill>
                  <a:srgbClr val="6A6A6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None/>
              <a:defRPr b="1" sz="4800"/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285875" x="457200"/>
            <a:ext cy="3530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buSzPct val="100000"/>
              <a:defRPr sz="1800">
                <a:solidFill>
                  <a:srgbClr val="2D2D2D"/>
                </a:solidFill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buSzPct val="100000"/>
              <a:defRPr sz="1800">
                <a:solidFill>
                  <a:srgbClr val="2D2D2D"/>
                </a:solidFill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buSzPct val="100000"/>
              <a:defRPr sz="1800">
                <a:solidFill>
                  <a:srgbClr val="2D2D2D"/>
                </a:solidFill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5pPr>
            <a:lvl6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6pPr>
            <a:lvl7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7pPr>
            <a:lvl8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8pPr>
            <a:lvl9pPr rtl="0">
              <a:lnSpc>
                <a:spcPct val="150000"/>
              </a:lnSpc>
              <a:spcBef>
                <a:spcPts val="0"/>
              </a:spcBef>
              <a:buClr>
                <a:srgbClr val="2D2D2D"/>
              </a:buClr>
              <a:defRPr>
                <a:solidFill>
                  <a:srgbClr val="2D2D2D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subTitle"/>
          </p:nvPr>
        </p:nvSpPr>
        <p:spPr>
          <a:xfrm>
            <a:off y="1332775" x="457250"/>
            <a:ext cy="9530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6101550" x="-50"/>
            <a:ext cy="754199" cx="9144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3750" x="6175250"/>
            <a:ext cy="754249" cx="25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Large Image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6101550" x="-50"/>
            <a:ext cy="754199" cx="9144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3750" x="6175250"/>
            <a:ext cy="754249" cx="25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y="6134250" x="374750"/>
            <a:ext cy="670800" cx="580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SzPct val="100000"/>
              <a:buNone/>
              <a:defRPr b="0" sz="1800"/>
            </a:lvl1pPr>
            <a:lvl2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mall Image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y="785525" x="4695575"/>
            <a:ext cy="5313300" cx="39911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rtl="0">
              <a:lnSpc>
                <a:spcPct val="115000"/>
              </a:lnSpc>
              <a:spcBef>
                <a:spcPts val="0"/>
              </a:spcBef>
              <a:defRPr/>
            </a:lvl4pPr>
            <a:lvl5pPr rtl="0">
              <a:lnSpc>
                <a:spcPct val="115000"/>
              </a:lnSpc>
              <a:spcBef>
                <a:spcPts val="0"/>
              </a:spcBef>
              <a:defRPr/>
            </a:lvl5pPr>
            <a:lvl6pPr rtl="0">
              <a:lnSpc>
                <a:spcPct val="115000"/>
              </a:lnSpc>
              <a:spcBef>
                <a:spcPts val="0"/>
              </a:spcBef>
              <a:defRPr/>
            </a:lvl6pPr>
            <a:lvl7pPr rtl="0">
              <a:lnSpc>
                <a:spcPct val="115000"/>
              </a:lnSpc>
              <a:spcBef>
                <a:spcPts val="0"/>
              </a:spcBef>
              <a:defRPr/>
            </a:lvl7pPr>
            <a:lvl8pPr rtl="0">
              <a:lnSpc>
                <a:spcPct val="115000"/>
              </a:lnSpc>
              <a:spcBef>
                <a:spcPts val="0"/>
              </a:spcBef>
              <a:defRPr/>
            </a:lvl8pPr>
            <a:lvl9pPr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y="6101550" x="-50"/>
            <a:ext cy="754199" cx="9144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3750" x="6175250"/>
            <a:ext cy="754249" cx="25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4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_rels/slideMaster2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2"/><Relationship Target="../slideLayouts/slideLayout6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trike="noStrike" u="none" b="1" cap="none" baseline="0" sz="36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53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gif" Type="http://schemas.openxmlformats.org/officeDocument/2006/relationships/image" Id="rId4"/><Relationship Target="../media/image05.jpg" Type="http://schemas.openxmlformats.org/officeDocument/2006/relationships/image" Id="rId3"/><Relationship Target="../media/image14.png" Type="http://schemas.openxmlformats.org/officeDocument/2006/relationships/image" Id="rId9"/><Relationship Target="../media/image11.png" Type="http://schemas.openxmlformats.org/officeDocument/2006/relationships/image" Id="rId6"/><Relationship Target="../media/image08.gif" Type="http://schemas.openxmlformats.org/officeDocument/2006/relationships/image" Id="rId5"/><Relationship Target="../media/image10.jpg" Type="http://schemas.openxmlformats.org/officeDocument/2006/relationships/image" Id="rId8"/><Relationship Target="../media/image09.gif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16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21.png" Type="http://schemas.openxmlformats.org/officeDocument/2006/relationships/image" Id="rId3"/><Relationship Target="../media/image00.pn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2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y="2541293" x="856150"/>
            <a:ext cy="880199" cx="741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GB"/>
              <a:t>Making budget data accessible with tools and fiscal standards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y="299684" x="856150"/>
            <a:ext cy="1800599" cx="7414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-GB"/>
              <a:t>OPENSPENDING</a:t>
            </a:r>
          </a:p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3539312" x="856150"/>
            <a:ext cy="1800599" cx="741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-GB"/>
              <a:t>PRESENTED BY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sz="2400" lang="en-GB">
                <a:solidFill>
                  <a:srgbClr val="333333"/>
                </a:solidFill>
              </a:rPr>
              <a:t>ANDERS PEDERSEN</a:t>
            </a:r>
          </a:p>
          <a:p>
            <a:pPr indent="0" marL="0">
              <a:spcBef>
                <a:spcPts val="0"/>
              </a:spcBef>
              <a:buNone/>
            </a:pPr>
            <a:r>
              <a:rPr b="1" sz="2400" lang="en-GB">
                <a:solidFill>
                  <a:srgbClr val="333333"/>
                </a:solidFill>
              </a:rPr>
              <a:t>Open Knowledge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98825" x="782575"/>
            <a:ext cy="754249" cx="25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38000" x="1016425"/>
            <a:ext cy="1567475" cx="15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y="2300925" x="457200"/>
            <a:ext cy="3530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The </a:t>
            </a:r>
            <a:r>
              <a:rPr b="1" sz="2200" lang="en-GB"/>
              <a:t>governments themselves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Inter-governmental institutions</a:t>
            </a:r>
            <a:br>
              <a:rPr sz="2200" lang="en-GB"/>
            </a:br>
            <a:br>
              <a:rPr sz="2200" lang="en-GB"/>
            </a:br>
            <a:r>
              <a:rPr sz="2200" lang="en-GB"/>
              <a:t> 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Information intermediaries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Who uses budget data?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75499" x="1016425"/>
            <a:ext cy="615099" cx="25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61186" x="3771950"/>
            <a:ext cy="1043724" cx="104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76848" x="5008225"/>
            <a:ext cy="812400" cx="22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311549" x="7408425"/>
            <a:ext cy="1143000" cx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915537" x="2754775"/>
            <a:ext cy="812399" cx="259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915537" x="5705850"/>
            <a:ext cy="812399" cx="8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5891375" x="0"/>
            <a:ext cy="957299" cx="914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y="6039000" x="1514625"/>
            <a:ext cy="657299" cx="76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standardised release matters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509675" x="457200"/>
            <a:ext cy="4222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None/>
            </a:pP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The OpenSpending </a:t>
            </a:r>
            <a:r>
              <a:rPr sz="2000" lang="en-GB" i="1">
                <a:latin typeface="Open Sans"/>
                <a:ea typeface="Open Sans"/>
                <a:cs typeface="Open Sans"/>
                <a:sym typeface="Open Sans"/>
              </a:rPr>
              <a:t>Budget Data Package</a:t>
            </a: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 project</a:t>
            </a:r>
            <a:r>
              <a:rPr sz="20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rtl="0" lvl="0" indent="-355600" marL="457200">
              <a:spcBef>
                <a:spcPts val="1000"/>
              </a:spcBef>
              <a:buClr>
                <a:srgbClr val="4A86E8"/>
              </a:buClr>
              <a:buSzPct val="100000"/>
              <a:buFont typeface="Open Sans"/>
              <a:buChar char="●"/>
            </a:pPr>
            <a:r>
              <a:rPr sz="20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Why: budget standard → improve data flows, enable better analytics and visualisations</a:t>
            </a:r>
          </a:p>
          <a:p>
            <a:pPr rtl="0" lvl="0" indent="-355600" marL="457200">
              <a:spcBef>
                <a:spcPts val="1000"/>
              </a:spcBef>
              <a:buClr>
                <a:srgbClr val="4A86E8"/>
              </a:buClr>
              <a:buSzPct val="100000"/>
              <a:buFont typeface="Open Sans"/>
              <a:buChar char="●"/>
            </a:pP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What we've done: six months in-depth research into best practises around budget data</a:t>
            </a:r>
          </a:p>
          <a:p>
            <a:pPr rtl="0" lvl="0" indent="-355600" marL="457200">
              <a:spcBef>
                <a:spcPts val="1000"/>
              </a:spcBef>
              <a:buClr>
                <a:srgbClr val="4A86E8"/>
              </a:buClr>
              <a:buSzPct val="100000"/>
              <a:buFont typeface="Open Sans"/>
              <a:buChar char="●"/>
            </a:pP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Result: a </a:t>
            </a:r>
            <a:r>
              <a:rPr sz="2000" lang="en-GB" i="1">
                <a:latin typeface="Open Sans"/>
                <a:ea typeface="Open Sans"/>
                <a:cs typeface="Open Sans"/>
                <a:sym typeface="Open Sans"/>
              </a:rPr>
              <a:t>budget data package</a:t>
            </a: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rtl="0" lvl="0" indent="-355600" marL="457200">
              <a:spcBef>
                <a:spcPts val="1000"/>
              </a:spcBef>
              <a:buClr>
                <a:srgbClr val="4A86E8"/>
              </a:buClr>
              <a:buSzPct val="100000"/>
              <a:buFont typeface="Open Sans"/>
              <a:buChar char="●"/>
            </a:pPr>
            <a:r>
              <a:rPr sz="2000" lang="en-GB">
                <a:latin typeface="Open Sans"/>
                <a:ea typeface="Open Sans"/>
                <a:cs typeface="Open Sans"/>
                <a:sym typeface="Open Sans"/>
              </a:rPr>
              <a:t>Next: stress test with studies in specific countries, develop new visualisation tools and automatic loading of budget data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y="241148" x="457200"/>
            <a:ext cy="957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3000" lang="en-GB"/>
              <a:t>Better budgetary standards → improved release monitoring and sharing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2800" x="156950"/>
            <a:ext cy="4894250" cx="86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Bringing it all together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2285875" x="457200"/>
            <a:ext cy="3530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The Tower of Budget-Babel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Common data format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Match publisher workflow to user needs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Best practices from both worlds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No disruption to existing budgeting 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Design decisions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y="1691675" x="147913"/>
            <a:ext cy="2866775" cx="3190886"/>
            <a:chOff y="1310675" x="147913"/>
            <a:chExt cy="2866775" cx="3190886"/>
          </a:xfrm>
        </p:grpSpPr>
        <p:pic>
          <p:nvPicPr>
            <p:cNvPr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310675" x="147913"/>
              <a:ext cy="2866775" cx="3190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 txBox="1"/>
            <p:nvPr/>
          </p:nvSpPr>
          <p:spPr>
            <a:xfrm>
              <a:off y="3579408" x="629666"/>
              <a:ext cy="595799" cx="2227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400" lang="en-GB"/>
                <a:t>Simplicity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y="1975275" x="2436986"/>
            <a:ext cy="2583267" cx="4295099"/>
            <a:chOff y="1594275" x="2743083"/>
            <a:chExt cy="2583267" cx="4295099"/>
          </a:xfrm>
        </p:grpSpPr>
        <p:pic>
          <p:nvPicPr>
            <p:cNvPr id="148" name="Shape 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594275" x="3905692"/>
              <a:ext cy="2212125" cx="196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 txBox="1"/>
            <p:nvPr/>
          </p:nvSpPr>
          <p:spPr>
            <a:xfrm>
              <a:off y="3574542" x="2743083"/>
              <a:ext cy="603000" cx="4295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2400" lang="en-GB"/>
                <a:t>Comparability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y="1691675" x="5068272"/>
            <a:ext cy="2866775" cx="4521299"/>
            <a:chOff y="1310675" x="5068272"/>
            <a:chExt cy="2866775" cx="4521299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1310675" x="5939192"/>
              <a:ext cy="2866775" cx="2779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Shape 152"/>
            <p:cNvSpPr txBox="1"/>
            <p:nvPr/>
          </p:nvSpPr>
          <p:spPr>
            <a:xfrm>
              <a:off y="3587559" x="5068272"/>
              <a:ext cy="582899" cx="4521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sz="2400" lang="en-GB"/>
                <a:t>Flexibility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1636175" x="457200"/>
            <a:ext cy="41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Simple, universal components: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Spreadsheet data (CSV)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Plain-text descriptive metadata (JSON)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Much easier to use than alternatives (XML, RDF, …)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Two files keeps data simple: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Repetitive data goes into metadata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Simplicity - key for adoption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4875" x="222325"/>
            <a:ext cy="4886575" cx="86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Budget Data Packager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3849" x="991275"/>
            <a:ext cy="4510849" cx="71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2285875" x="457200"/>
            <a:ext cy="3530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Required fields make meaningful budget comparisons possible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COFOG used by e.g. Eurostat to compare EU spending data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GFSM is the economic classification used by the IMF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Unique IDs make it possible to connect datasets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Budget line item IDs: connect spending and contracts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Unique dataset &amp; package names: stable links to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Comparability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Budget in a Box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0" b="38785" r="0" l="0"/>
          <a:stretch/>
        </p:blipFill>
        <p:spPr>
          <a:xfrm>
            <a:off y="1738100" x="1482787"/>
            <a:ext cy="3985100" cx="61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85751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4800" lang="en-GB"/>
              <a:t>It started with a question: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4800" lang="en-GB"/>
              <a:t>Could budget data make more sense to us as citizens?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1618775" x="457200"/>
            <a:ext cy="4197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Few requirements, many recommendations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Local category systems still useable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e.g. COFOG vs. functional category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Covers data generated at all points of budget cycle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Statuses: proposed, approved, adjusted, executed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Both aggregated and transactional, expenditure and revenue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GB"/>
              <a:t>Flexibility of budget data package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Codifying good practices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36175" x="457200"/>
            <a:ext cy="41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Inspired by exemplary budget data publications: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World Bank BOOST participants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Datasets suggested by OpenSpending community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Uses international classification systems and guidelines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COFOG and GFSM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Courier New"/>
              <a:buChar char="o"/>
            </a:pPr>
            <a:r>
              <a:rPr sz="2200" lang="en-GB"/>
              <a:t>IMF budget classification guidelines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Publication workflow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819650" x="457200"/>
            <a:ext cy="4105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rabicPeriod"/>
            </a:pPr>
            <a:r>
              <a:rPr sz="2200" lang="en-GB"/>
              <a:t>Categorize your data with standards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lphaLcPeriod"/>
            </a:pPr>
            <a:r>
              <a:rPr sz="2200" lang="en-GB"/>
              <a:t>add COFOG to expenditures, GFSM to revenues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rabicPeriod"/>
            </a:pPr>
            <a:r>
              <a:rPr sz="2200" lang="en-GB"/>
              <a:t>Set up the spreadsheet(s)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lphaLcPeriod"/>
            </a:pPr>
            <a:r>
              <a:rPr sz="2200" lang="en-GB"/>
              <a:t>change headers to match specification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lphaLcPeriod"/>
            </a:pPr>
            <a:r>
              <a:rPr sz="2200" lang="en-GB"/>
              <a:t>create separate files (one per fiscal year, status, category)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rabicPeriod"/>
            </a:pPr>
            <a:r>
              <a:rPr sz="2200" lang="en-GB"/>
              <a:t>Create the metadata file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lphaLcPeriod"/>
            </a:pPr>
            <a:r>
              <a:rPr sz="2200" lang="en-GB"/>
              <a:t>one file per package</a:t>
            </a:r>
          </a:p>
          <a:p>
            <a:pPr rtl="0" lvl="1" indent="-368300" marL="914400">
              <a:spcBef>
                <a:spcPts val="0"/>
              </a:spcBef>
              <a:buClr>
                <a:srgbClr val="2D2D2D"/>
              </a:buClr>
              <a:buSzPct val="100000"/>
              <a:buFont typeface="Lato"/>
              <a:buAutoNum type="alphaLcPeriod"/>
            </a:pPr>
            <a:r>
              <a:rPr sz="2200" lang="en-GB"/>
              <a:t>one part per dataset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33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GB"/>
              <a:t>Next: Integration and interoperability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3820050" x="457200"/>
            <a:ext cy="2162100" cx="360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XBRL to CSV converter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Validator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Metadata creator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2" x="2190750"/>
            <a:ext cy="2733675" cx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2" type="body"/>
          </p:nvPr>
        </p:nvSpPr>
        <p:spPr>
          <a:xfrm>
            <a:off y="3820050" x="5083500"/>
            <a:ext cy="2162100" cx="360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CKAN - OpenSpending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Visualisations</a:t>
            </a:r>
          </a:p>
          <a:p>
            <a:pPr rtl="0" lvl="0" indent="-368300" marL="457200">
              <a:spcBef>
                <a:spcPts val="0"/>
              </a:spcBef>
              <a:buClr>
                <a:srgbClr val="2D2D2D"/>
              </a:buClr>
              <a:buSzPct val="100000"/>
              <a:buFont typeface="Arial"/>
              <a:buChar char="●"/>
            </a:pPr>
            <a:r>
              <a:rPr sz="2200" lang="en-GB"/>
              <a:t>Classification mappings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/>
        </p:nvSpPr>
        <p:spPr>
          <a:xfrm>
            <a:off y="3850100" x="1203150"/>
            <a:ext cy="1970100" cx="66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y="783275" x="699300"/>
            <a:ext cy="4925999" cx="7670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Thank you!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sz="2400" lang="en-GB"/>
              <a:t>Anders Pedersen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-GB"/>
              <a:t>@anpe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-GB"/>
              <a:t>anders.pedersen@okfn.org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/>
        </p:nvSpPr>
        <p:spPr>
          <a:xfrm>
            <a:off y="3850100" x="1203150"/>
            <a:ext cy="1970100" cx="66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2857500" x="699300"/>
            <a:ext cy="1143000" cx="7670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4266" x="209812"/>
            <a:ext cy="4579384" cx="88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3850100" x="1203150"/>
            <a:ext cy="1970100" cx="66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6039000" x="1514625"/>
            <a:ext cy="657299" cx="76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y="176625" x="21935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33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457200">
              <a:spcBef>
                <a:spcPts val="600"/>
              </a:spcBef>
              <a:buNone/>
            </a:pPr>
            <a:r>
              <a:rPr sz="24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few successes</a:t>
            </a:r>
          </a:p>
          <a:p>
            <a:pPr algn="ctr" rtl="0" lvl="0" indent="0">
              <a:spcBef>
                <a:spcPts val="0"/>
              </a:spcBef>
              <a:buClr>
                <a:srgbClr val="7B9899"/>
              </a:buClr>
              <a:buFont typeface="Arial"/>
              <a:buNone/>
            </a:pPr>
            <a:r>
              <a:t/>
            </a:r>
            <a:endParaRPr sz="33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607325" x="3974750"/>
            <a:ext cy="5431800" cx="4952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indent="0" marL="0">
              <a:spcBef>
                <a:spcPts val="40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0" marL="0">
              <a:spcBef>
                <a:spcPts val="400"/>
              </a:spcBef>
              <a:buNone/>
            </a:pP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Breaking data silos and providing insight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OpenSpending was used to connect aid &amp; budgets for the first time in </a:t>
            </a: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Uganda 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providing the government with important new insight (2010);</a:t>
            </a:r>
          </a:p>
          <a:p>
            <a:pPr rtl="0" indent="0" marL="0">
              <a:spcBef>
                <a:spcPts val="400"/>
              </a:spcBef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0" marL="0">
              <a:spcBef>
                <a:spcPts val="400"/>
              </a:spcBef>
              <a:buNone/>
            </a:pP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Community driven sites already in over 200 locations globally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rtl="0" indent="0" marL="0">
              <a:spcBef>
                <a:spcPts val="400"/>
              </a:spcBef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indent="0" marL="0">
              <a:spcBef>
                <a:spcPts val="400"/>
              </a:spcBef>
              <a:buNone/>
            </a:pP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Used </a:t>
            </a: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governments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1"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civil society</a:t>
            </a: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(Romania, Uruguay, UK).</a:t>
            </a:r>
          </a:p>
          <a:p>
            <a:pPr rtl="0" indent="0" marL="0">
              <a:spcBef>
                <a:spcPts val="40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0" marL="0">
              <a:spcBef>
                <a:spcPts val="400"/>
              </a:spcBef>
              <a:buNone/>
            </a:pPr>
            <a:r>
              <a:rPr sz="1600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on fiscal transparency and standards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2999" x="650375"/>
            <a:ext cy="1411350" cx="30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49000" x="650362"/>
            <a:ext cy="1560000" cx="30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410300" x="1203150"/>
            <a:ext cy="2286000" cx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5891375" x="0"/>
            <a:ext cy="957299" cx="914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y="6039000" x="1514625"/>
            <a:ext cy="657299" cx="76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Significant community uptake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662900" x="576775"/>
            <a:ext cy="4730399" cx="810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104426" x="582600"/>
            <a:ext cy="1313100" cx="810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2400" lang="en-GB">
                <a:latin typeface="Open Sans"/>
                <a:ea typeface="Open Sans"/>
                <a:cs typeface="Open Sans"/>
                <a:sym typeface="Open Sans"/>
              </a:rPr>
              <a:t>Significant community uptake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992150" x="365525"/>
            <a:ext cy="4967700" cx="389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Germany: Several city budgets published, references to OpenSpending in local city regulation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Japan: +150 city based deployments of OpenSpending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Globally: 70 countries, 800 datasets, 26 mio. transactions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28575" x="4261550"/>
            <a:ext cy="3620924" cx="47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5891375" x="0"/>
            <a:ext cy="957299" cx="914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y="6039000" x="1514625"/>
            <a:ext cy="657299" cx="76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Pilot budget transparency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662900" x="576775"/>
            <a:ext cy="4730399" cx="810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-GB">
                <a:latin typeface="Open Sans"/>
                <a:ea typeface="Open Sans"/>
                <a:cs typeface="Open Sans"/>
                <a:sym typeface="Open Sans"/>
              </a:rPr>
              <a:t>Government of Mexico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162650" x="336049"/>
            <a:ext cy="4532700" cx="390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Visualisation of the natural disaster fund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Tailored map of 32 provinces developed in-house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/>
              <a:t>Next step: OpenSpending / CKAN integration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09075" x="4451700"/>
            <a:ext cy="2720449" cx="34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/>
        </p:nvSpPr>
        <p:spPr>
          <a:xfrm>
            <a:off y="5891375" x="0"/>
            <a:ext cy="957299" cx="914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y="6039000" x="1514625"/>
            <a:ext cy="657299" cx="717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UK spend browser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583725" x="6066250"/>
            <a:ext cy="3860400" cx="296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None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Key functions: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reconciles unstructured spreadsheets from across departments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makes government spending searchable across agencies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Implemented in 2012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83725" x="228600"/>
            <a:ext cy="2734799" cx="57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3000" lang="en-GB">
                <a:latin typeface="Open Sans"/>
                <a:ea typeface="Open Sans"/>
                <a:cs typeface="Open Sans"/>
                <a:sym typeface="Open Sans"/>
              </a:rPr>
              <a:t>Spend browser for UK government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/>
        </p:nvSpPr>
        <p:spPr>
          <a:xfrm>
            <a:off y="5891375" x="0"/>
            <a:ext cy="957299" cx="914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91375" x="228604"/>
            <a:ext cy="957301" cx="9370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y="6039000" x="1514625"/>
            <a:ext cy="657299" cx="717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800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well do government agencies report?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559225" x="5072100"/>
            <a:ext cy="4073099" cx="378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None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UK </a:t>
            </a:r>
            <a:r>
              <a:rPr sz="1800" lang="en-GB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Spend Reporting Dashboard</a:t>
            </a: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developed for data.gov.uk. Key functions: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reconciles unstructured spreadsheets from across departments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makes government spending searchable across agencies</a:t>
            </a:r>
          </a:p>
          <a:p>
            <a:pPr rtl="0" lvl="0" indent="-342900" marL="457200">
              <a:spcBef>
                <a:spcPts val="1000"/>
              </a:spcBef>
              <a:buClr>
                <a:srgbClr val="434343"/>
              </a:buClr>
              <a:buSzPct val="100000"/>
              <a:buFont typeface="Open Sans"/>
              <a:buChar char="●"/>
            </a:pPr>
            <a:r>
              <a:rPr sz="1800"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Customized browser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4687" x="228600"/>
            <a:ext cy="3609975" cx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3000" lang="en-GB">
                <a:latin typeface="Open Sans"/>
                <a:ea typeface="Open Sans"/>
                <a:cs typeface="Open Sans"/>
                <a:sym typeface="Open Sans"/>
              </a:rPr>
              <a:t>Reporting dashboard: benchmark agencies to drive reporting compliance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85751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-GB"/>
              <a:t>Why work on a budget specification?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pen Knowle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