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0" r:id="rId12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sherman" initials="lb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90887" autoAdjust="0"/>
  </p:normalViewPr>
  <p:slideViewPr>
    <p:cSldViewPr>
      <p:cViewPr varScale="1">
        <p:scale>
          <a:sx n="106" d="100"/>
          <a:sy n="106" d="100"/>
        </p:scale>
        <p:origin x="-78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92" y="-102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3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775" y="0"/>
            <a:ext cx="3004820" cy="4613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A1D53-4DF2-4A32-A343-1B7F49211288}" type="datetimeFigureOut">
              <a:rPr lang="en-US" smtClean="0"/>
              <a:pPr/>
              <a:t>9/19/2014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7301"/>
            <a:ext cx="3004820" cy="4613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775" y="8757301"/>
            <a:ext cx="3004820" cy="4613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BECE1-5D68-4485-B67A-8958B5A730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7163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597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597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E52D382-EF42-4D1D-B6B5-2B2F81268958}" type="datetimeFigureOut">
              <a:rPr lang="en-US"/>
              <a:pPr>
                <a:defRPr/>
              </a:pPr>
              <a:t>9/19/2014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80225"/>
            <a:ext cx="5547360" cy="4147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8876"/>
            <a:ext cx="3004820" cy="4597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58876"/>
            <a:ext cx="3004820" cy="4597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11C3746-78FF-46C1-A78F-97C90827A2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3147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1C3746-78FF-46C1-A78F-97C90827A25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1C3746-78FF-46C1-A78F-97C90827A25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1C3746-78FF-46C1-A78F-97C90827A25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1C3746-78FF-46C1-A78F-97C90827A25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1C3746-78FF-46C1-A78F-97C90827A25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1C3746-78FF-46C1-A78F-97C90827A25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1C3746-78FF-46C1-A78F-97C90827A25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1C3746-78FF-46C1-A78F-97C90827A25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1C3746-78FF-46C1-A78F-97C90827A25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1C3746-78FF-46C1-A78F-97C90827A25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8"/>
          <p:cNvSpPr>
            <a:spLocks noChangeArrowheads="1"/>
          </p:cNvSpPr>
          <p:nvPr userDrawn="1"/>
        </p:nvSpPr>
        <p:spPr bwMode="auto">
          <a:xfrm>
            <a:off x="-1219200" y="-609600"/>
            <a:ext cx="2438400" cy="8077200"/>
          </a:xfrm>
          <a:prstGeom prst="moon">
            <a:avLst>
              <a:gd name="adj" fmla="val 51301"/>
            </a:avLst>
          </a:prstGeom>
          <a:solidFill>
            <a:schemeClr val="accent5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cs-CZ" altLang="en-GB" sz="3200">
              <a:latin typeface="Geneva CE" charset="-1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AAD59-3F41-444C-9DF5-21D752949F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C88D4-40CD-421E-930C-9ED954BF88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8"/>
          <p:cNvSpPr>
            <a:spLocks noChangeArrowheads="1"/>
          </p:cNvSpPr>
          <p:nvPr userDrawn="1"/>
        </p:nvSpPr>
        <p:spPr bwMode="auto">
          <a:xfrm>
            <a:off x="-1219200" y="-609600"/>
            <a:ext cx="2438400" cy="8077200"/>
          </a:xfrm>
          <a:prstGeom prst="moon">
            <a:avLst>
              <a:gd name="adj" fmla="val 51301"/>
            </a:avLst>
          </a:prstGeom>
          <a:solidFill>
            <a:schemeClr val="accent5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cs-CZ" altLang="en-GB" sz="3200">
              <a:latin typeface="Geneva CE" charset="-18"/>
            </a:endParaRPr>
          </a:p>
        </p:txBody>
      </p:sp>
      <p:pic>
        <p:nvPicPr>
          <p:cNvPr id="3" name="Picture 7" descr="TI-USA logo 2.gif"/>
          <p:cNvPicPr>
            <a:picLocks noChangeAspect="1"/>
          </p:cNvPicPr>
          <p:nvPr userDrawn="1"/>
        </p:nvPicPr>
        <p:blipFill>
          <a:blip r:embed="rId2" cstate="print"/>
          <a:srcRect b="10995"/>
          <a:stretch>
            <a:fillRect/>
          </a:stretch>
        </p:blipFill>
        <p:spPr bwMode="auto">
          <a:xfrm>
            <a:off x="5486400" y="152400"/>
            <a:ext cx="33623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997995" y="6492875"/>
            <a:ext cx="2133600" cy="365125"/>
          </a:xfrm>
        </p:spPr>
        <p:txBody>
          <a:bodyPr/>
          <a:lstStyle/>
          <a:p>
            <a:pPr>
              <a:defRPr/>
            </a:pPr>
            <a:fld id="{40144E9E-C46E-4CA3-B2BA-3478607C525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818973-EFFA-47D2-9C47-B9A2321860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3067E-A303-44DE-B315-CE87B29F5B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F4850C-E4A4-4D1B-AB33-66046E1B3C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020FB-3CFE-409D-8D4D-F4330D73A9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05C190-71B9-4342-9B7C-8255FEC3AC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BEE13-87FD-4117-849A-546869FC7C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E240E4-128D-4898-B3E9-02CB250FE9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0000"/>
                <a:lumOff val="40000"/>
                <a:alpha val="66000"/>
              </a:schemeClr>
            </a:gs>
            <a:gs pos="50000">
              <a:schemeClr val="accent5">
                <a:lumMod val="20000"/>
                <a:lumOff val="80000"/>
                <a:alpha val="0"/>
              </a:schemeClr>
            </a:gs>
            <a:gs pos="100000">
              <a:schemeClr val="accent1">
                <a:tint val="23500"/>
                <a:satMod val="160000"/>
                <a:alpha val="0"/>
              </a:schemeClr>
            </a:gs>
            <a:gs pos="100000">
              <a:schemeClr val="accent1">
                <a:tint val="23500"/>
                <a:satMod val="160000"/>
                <a:alpha val="0"/>
              </a:schemeClr>
            </a:gs>
            <a:gs pos="100000">
              <a:schemeClr val="accent1">
                <a:tint val="23500"/>
                <a:satMod val="160000"/>
                <a:alpha val="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0144E9E-C46E-4CA3-B2BA-3478607C52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govpartnership.org/country/united-stat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ender.sme.sk/en/reports?cut=contract_date:2014,09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onitoring.transparency-usa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ashingtonpost.com/business/economy/data-on-800-billion-in-stimulus-spending-will-disappear-this-year-here-is-why/2014/09/09/ad277ff4-350a-11e4-8f02-03c644b2d7d0_story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eckbooknyc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3" descr="TI-USA logo 2.gif"/>
          <p:cNvPicPr>
            <a:picLocks noChangeAspect="1"/>
          </p:cNvPicPr>
          <p:nvPr/>
        </p:nvPicPr>
        <p:blipFill>
          <a:blip r:embed="rId3" cstate="print"/>
          <a:srcRect b="10995"/>
          <a:stretch>
            <a:fillRect/>
          </a:stretch>
        </p:blipFill>
        <p:spPr bwMode="auto">
          <a:xfrm>
            <a:off x="1219200" y="914400"/>
            <a:ext cx="6724650" cy="109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09600" y="2640027"/>
            <a:ext cx="82296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+mj-lt"/>
              </a:rPr>
              <a:t>Presentation to Data Transparency</a:t>
            </a:r>
          </a:p>
          <a:p>
            <a:pPr algn="ctr"/>
            <a:r>
              <a:rPr lang="en-US" sz="3600" b="1" dirty="0" smtClean="0">
                <a:latin typeface="+mj-lt"/>
              </a:rPr>
              <a:t> Town Hall</a:t>
            </a:r>
          </a:p>
          <a:p>
            <a:pPr algn="ctr"/>
            <a:endParaRPr lang="en-US" sz="3600" dirty="0" smtClean="0">
              <a:latin typeface="+mj-lt"/>
            </a:endParaRPr>
          </a:p>
          <a:p>
            <a:pPr algn="ctr"/>
            <a:endParaRPr lang="en-US" sz="2400" b="1" dirty="0" smtClean="0">
              <a:latin typeface="+mj-lt"/>
            </a:endParaRPr>
          </a:p>
          <a:p>
            <a:pPr algn="ctr"/>
            <a:endParaRPr lang="en-US" sz="2400" b="1" dirty="0" smtClean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0" y="4038600"/>
            <a:ext cx="4572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 smtClean="0">
                <a:latin typeface="+mn-lt"/>
                <a:cs typeface="Arial" panose="020B0604020202020204" pitchFamily="34" charset="0"/>
              </a:rPr>
              <a:t>Daniel Dudis</a:t>
            </a:r>
          </a:p>
          <a:p>
            <a:pPr algn="ctr"/>
            <a:r>
              <a:rPr lang="en-US" sz="2200" b="1" dirty="0" smtClean="0">
                <a:latin typeface="+mn-lt"/>
                <a:cs typeface="Arial" panose="020B0604020202020204" pitchFamily="34" charset="0"/>
              </a:rPr>
              <a:t>Senior Policy Director</a:t>
            </a:r>
          </a:p>
          <a:p>
            <a:pPr algn="ctr"/>
            <a:r>
              <a:rPr lang="en-US" sz="2200" b="1" dirty="0" smtClean="0">
                <a:latin typeface="+mn-lt"/>
              </a:rPr>
              <a:t>September 26, 2014</a:t>
            </a:r>
            <a:endParaRPr lang="en-US" sz="2200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743200" y="762000"/>
            <a:ext cx="3657600" cy="762000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endParaRPr lang="en-US" sz="4400" u="sng" dirty="0"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1676400"/>
            <a:ext cx="8153400" cy="4648200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endParaRPr lang="en-US" sz="2200" dirty="0" smtClean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1030069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+mj-lt"/>
              </a:rPr>
              <a:t>Keys to DATA Act success</a:t>
            </a:r>
            <a:endParaRPr lang="en-US" sz="3600" dirty="0">
              <a:latin typeface="+mj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144E9E-C46E-4CA3-B2BA-3478607C525F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1975883" y="1828800"/>
            <a:ext cx="54208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Aft>
                <a:spcPts val="0"/>
              </a:spcAft>
              <a:defRPr/>
            </a:pPr>
            <a:endParaRPr lang="en-US" sz="2000" b="1" dirty="0" smtClean="0">
              <a:latin typeface="+mn-lt"/>
            </a:endParaRPr>
          </a:p>
          <a:p>
            <a:pPr marL="285750" indent="-285750" eaLnBrk="0" hangingPunct="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000" b="1" dirty="0" smtClean="0">
              <a:latin typeface="+mn-lt"/>
            </a:endParaRPr>
          </a:p>
          <a:p>
            <a:pPr eaLnBrk="0" hangingPunct="0">
              <a:spcAft>
                <a:spcPts val="0"/>
              </a:spcAft>
              <a:defRPr/>
            </a:pPr>
            <a:endParaRPr lang="de-DE" sz="2000" b="1" dirty="0" smtClean="0">
              <a:latin typeface="+mn-lt"/>
            </a:endParaRPr>
          </a:p>
          <a:p>
            <a:pPr marL="285750" indent="-285750" eaLnBrk="0" hangingPunct="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0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5400" y="2263676"/>
            <a:ext cx="6781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Non-proprietary, machine readable identifiers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Unique identifiers for corporate parent </a:t>
            </a:r>
            <a:r>
              <a:rPr lang="en-US" sz="2800" b="1" i="1" dirty="0" smtClean="0">
                <a:latin typeface="+mj-lt"/>
              </a:rPr>
              <a:t>and</a:t>
            </a:r>
            <a:r>
              <a:rPr lang="en-US" sz="2800" b="1" dirty="0" smtClean="0">
                <a:latin typeface="+mj-lt"/>
              </a:rPr>
              <a:t> office/subsidiary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Checkbook-level spending detail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User-friendly, public-oriented website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 smtClean="0">
                <a:latin typeface="+mj-lt"/>
              </a:rPr>
              <a:t>Excellent management and oversight necessary to ensure timeliness, completeness, and accuracy of spending data</a:t>
            </a:r>
          </a:p>
        </p:txBody>
      </p:sp>
    </p:spTree>
    <p:extLst>
      <p:ext uri="{BB962C8B-B14F-4D97-AF65-F5344CB8AC3E}">
        <p14:creationId xmlns:p14="http://schemas.microsoft.com/office/powerpoint/2010/main" val="124776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1756350"/>
            <a:ext cx="66294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+mj-lt"/>
              </a:rPr>
              <a:t>Thank You</a:t>
            </a:r>
          </a:p>
          <a:p>
            <a:pPr algn="ctr"/>
            <a:r>
              <a:rPr lang="en-US" sz="4000" b="1" dirty="0" smtClean="0">
                <a:latin typeface="+mj-lt"/>
              </a:rPr>
              <a:t>Comments and questions </a:t>
            </a:r>
            <a:r>
              <a:rPr lang="en-US" sz="4000" b="1" dirty="0" smtClean="0">
                <a:latin typeface="+mj-lt"/>
              </a:rPr>
              <a:t>welcome!</a:t>
            </a:r>
          </a:p>
          <a:p>
            <a:pPr algn="ctr"/>
            <a:endParaRPr lang="en-US" sz="4000" b="1" dirty="0" smtClean="0">
              <a:latin typeface="+mj-lt"/>
            </a:endParaRPr>
          </a:p>
          <a:p>
            <a:pPr algn="ctr"/>
            <a:r>
              <a:rPr lang="en-US" sz="2800" b="1" dirty="0" smtClean="0">
                <a:latin typeface="+mj-lt"/>
              </a:rPr>
              <a:t>ddudis@transparency-usa.org</a:t>
            </a:r>
          </a:p>
          <a:p>
            <a:pPr algn="ctr"/>
            <a:endParaRPr lang="en-US" sz="2800" b="1" dirty="0" smtClean="0">
              <a:latin typeface="+mj-lt"/>
            </a:endParaRPr>
          </a:p>
          <a:p>
            <a:pPr algn="ctr"/>
            <a:endParaRPr lang="en-US" sz="2400" b="1" dirty="0" smtClean="0">
              <a:latin typeface="+mj-lt"/>
            </a:endParaRPr>
          </a:p>
          <a:p>
            <a:pPr algn="ctr"/>
            <a:endParaRPr lang="en-US" sz="2400" b="1" dirty="0" smtClean="0">
              <a:latin typeface="+mj-lt"/>
            </a:endParaRPr>
          </a:p>
          <a:p>
            <a:r>
              <a:rPr lang="en-US" sz="2000" b="1" dirty="0" smtClean="0">
                <a:latin typeface="+mj-lt"/>
              </a:rPr>
              <a:t> </a:t>
            </a:r>
            <a:endParaRPr lang="en-US" sz="2000" b="1" dirty="0">
              <a:latin typeface="+mj-lt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144E9E-C46E-4CA3-B2BA-3478607C525F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743200" y="762000"/>
            <a:ext cx="3657600" cy="762000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endParaRPr lang="en-US" sz="4400" u="sng" dirty="0"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1676400"/>
            <a:ext cx="8153400" cy="4648200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endParaRPr lang="en-US" sz="2200" dirty="0" smtClean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1030069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+mj-lt"/>
              </a:rPr>
              <a:t>Fiscal Transparency – the Civil Society Perspective</a:t>
            </a:r>
            <a:endParaRPr lang="en-US" sz="3600" dirty="0">
              <a:latin typeface="+mj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144E9E-C46E-4CA3-B2BA-3478607C525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1975883" y="1828800"/>
            <a:ext cx="54208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Aft>
                <a:spcPts val="0"/>
              </a:spcAft>
              <a:defRPr/>
            </a:pPr>
            <a:endParaRPr lang="en-US" sz="2000" b="1" dirty="0" smtClean="0">
              <a:latin typeface="+mn-lt"/>
            </a:endParaRPr>
          </a:p>
          <a:p>
            <a:pPr marL="285750" indent="-285750" eaLnBrk="0" hangingPunct="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000" b="1" dirty="0" smtClean="0">
              <a:latin typeface="+mn-lt"/>
            </a:endParaRPr>
          </a:p>
          <a:p>
            <a:pPr eaLnBrk="0" hangingPunct="0">
              <a:spcAft>
                <a:spcPts val="0"/>
              </a:spcAft>
              <a:defRPr/>
            </a:pPr>
            <a:endParaRPr lang="de-DE" sz="2000" b="1" dirty="0" smtClean="0">
              <a:latin typeface="+mn-lt"/>
            </a:endParaRPr>
          </a:p>
          <a:p>
            <a:pPr marL="285750" indent="-285750" eaLnBrk="0" hangingPunct="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0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5400" y="2263676"/>
            <a:ext cx="6781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Essential to promoting </a:t>
            </a:r>
            <a:r>
              <a:rPr lang="en-US" sz="2800" b="1" i="1" dirty="0" smtClean="0">
                <a:latin typeface="+mj-lt"/>
              </a:rPr>
              <a:t>informed</a:t>
            </a:r>
            <a:r>
              <a:rPr lang="en-US" sz="2800" b="1" dirty="0" smtClean="0">
                <a:latin typeface="+mj-lt"/>
              </a:rPr>
              <a:t> public participation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A specific goal in the US’s </a:t>
            </a:r>
            <a:r>
              <a:rPr lang="en-US" sz="2800" b="1" dirty="0" smtClean="0">
                <a:latin typeface="+mj-lt"/>
                <a:hlinkClick r:id="rId3"/>
              </a:rPr>
              <a:t>second action plan</a:t>
            </a:r>
            <a:r>
              <a:rPr lang="en-US" sz="2800" b="1" dirty="0" smtClean="0">
                <a:latin typeface="+mj-lt"/>
              </a:rPr>
              <a:t> under the Open Gov</a:t>
            </a:r>
            <a:r>
              <a:rPr lang="en-US" sz="2800" b="1" dirty="0">
                <a:latin typeface="+mj-lt"/>
              </a:rPr>
              <a:t>.</a:t>
            </a:r>
            <a:r>
              <a:rPr lang="en-US" sz="2800" b="1" dirty="0" smtClean="0">
                <a:latin typeface="+mj-lt"/>
              </a:rPr>
              <a:t> Partnership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A valuable tool for Congress, agencies, and oversight bodies interested in monitoring federal spending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A valuable tool for civil society interested in monitoring spending, particularly procurements and grants</a:t>
            </a:r>
            <a:endParaRPr lang="en-US" sz="28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743200" y="762000"/>
            <a:ext cx="3657600" cy="762000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endParaRPr lang="en-US" sz="4400" u="sng" dirty="0"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1676400"/>
            <a:ext cx="8153400" cy="4648200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endParaRPr lang="en-US" sz="2200" dirty="0" smtClean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1030069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+mj-lt"/>
              </a:rPr>
              <a:t>Fiscal Transparency – the link with procurement monitoring</a:t>
            </a:r>
            <a:endParaRPr lang="en-US" sz="3600" dirty="0">
              <a:latin typeface="+mj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144E9E-C46E-4CA3-B2BA-3478607C525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1975883" y="1828800"/>
            <a:ext cx="54208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Aft>
                <a:spcPts val="0"/>
              </a:spcAft>
              <a:defRPr/>
            </a:pPr>
            <a:endParaRPr lang="en-US" sz="2000" b="1" dirty="0" smtClean="0">
              <a:latin typeface="+mn-lt"/>
            </a:endParaRPr>
          </a:p>
          <a:p>
            <a:pPr marL="285750" indent="-285750" eaLnBrk="0" hangingPunct="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000" b="1" dirty="0" smtClean="0">
              <a:latin typeface="+mn-lt"/>
            </a:endParaRPr>
          </a:p>
          <a:p>
            <a:pPr eaLnBrk="0" hangingPunct="0">
              <a:spcAft>
                <a:spcPts val="0"/>
              </a:spcAft>
              <a:defRPr/>
            </a:pPr>
            <a:endParaRPr lang="de-DE" sz="2000" b="1" dirty="0" smtClean="0">
              <a:latin typeface="+mn-lt"/>
            </a:endParaRPr>
          </a:p>
          <a:p>
            <a:pPr marL="285750" indent="-285750" eaLnBrk="0" hangingPunct="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0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5400" y="2263676"/>
            <a:ext cx="6781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USG total procurement spend over $500 billion annually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OECD estimates that worldwide, 20-25% of procurement spend lost to </a:t>
            </a:r>
            <a:r>
              <a:rPr lang="en-US" sz="2800" b="1" dirty="0" smtClean="0">
                <a:latin typeface="+mj-lt"/>
              </a:rPr>
              <a:t>corruption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Civil society seeks to reduce corruption and fraud through procurement monitoring</a:t>
            </a:r>
            <a:endParaRPr lang="en-US" sz="2800" b="1" dirty="0" smtClean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Two types of civil society procurement monitoring to identify procurement corruption and fraud: macro and micro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226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743200" y="762000"/>
            <a:ext cx="3657600" cy="762000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endParaRPr lang="en-US" sz="4400" u="sng" dirty="0"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1676400"/>
            <a:ext cx="8153400" cy="4648200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endParaRPr lang="en-US" sz="2200" dirty="0" smtClean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1030069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+mj-lt"/>
                <a:hlinkClick r:id="rId3"/>
              </a:rPr>
              <a:t>Macro approach</a:t>
            </a:r>
            <a:r>
              <a:rPr lang="en-US" sz="3600" b="1" dirty="0" smtClean="0">
                <a:latin typeface="+mj-lt"/>
              </a:rPr>
              <a:t>: relies on data analysis to spot patterns</a:t>
            </a:r>
            <a:endParaRPr lang="en-US" sz="3600" dirty="0">
              <a:latin typeface="+mj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144E9E-C46E-4CA3-B2BA-3478607C525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95400" y="2263676"/>
            <a:ext cx="678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latin typeface="+mj-lt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9" t="16374" r="8541" b="-1817"/>
          <a:stretch/>
        </p:blipFill>
        <p:spPr bwMode="auto">
          <a:xfrm>
            <a:off x="1143000" y="2420806"/>
            <a:ext cx="6934200" cy="4360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Oval Callout 10"/>
          <p:cNvSpPr/>
          <p:nvPr/>
        </p:nvSpPr>
        <p:spPr>
          <a:xfrm>
            <a:off x="6934200" y="3124200"/>
            <a:ext cx="1600200" cy="762000"/>
          </a:xfrm>
          <a:prstGeom prst="wedgeEllipseCallout">
            <a:avLst>
              <a:gd name="adj1" fmla="val -39880"/>
              <a:gd name="adj2" fmla="val 708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Largest contractors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53110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743200" y="762000"/>
            <a:ext cx="3657600" cy="762000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endParaRPr lang="en-US" sz="4400" u="sng" dirty="0"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1676400"/>
            <a:ext cx="8153400" cy="4648200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endParaRPr lang="en-US" sz="2200" dirty="0" smtClean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1030069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+mj-lt"/>
                <a:hlinkClick r:id="rId3"/>
              </a:rPr>
              <a:t>Micro approach</a:t>
            </a:r>
            <a:r>
              <a:rPr lang="en-US" sz="3600" b="1" dirty="0" smtClean="0">
                <a:latin typeface="+mj-lt"/>
              </a:rPr>
              <a:t>: relies on detailed monitoring of individual procurements </a:t>
            </a:r>
            <a:endParaRPr lang="en-US" sz="3600" dirty="0">
              <a:latin typeface="+mj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144E9E-C46E-4CA3-B2BA-3478607C525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95400" y="2263676"/>
            <a:ext cx="678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6" t="7961" r="10841" b="22235"/>
          <a:stretch/>
        </p:blipFill>
        <p:spPr bwMode="auto">
          <a:xfrm>
            <a:off x="2185147" y="2230398"/>
            <a:ext cx="5002306" cy="4407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614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743200" y="762000"/>
            <a:ext cx="3657600" cy="762000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endParaRPr lang="en-US" sz="4400" u="sng" dirty="0"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1676400"/>
            <a:ext cx="8153400" cy="4648200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endParaRPr lang="en-US" sz="2200" dirty="0" smtClean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1030069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+mj-lt"/>
              </a:rPr>
              <a:t>The DATA Act: How can it help civil society procurement monitoring? </a:t>
            </a:r>
            <a:endParaRPr lang="en-US" sz="3600" dirty="0">
              <a:latin typeface="+mj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144E9E-C46E-4CA3-B2BA-3478607C525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1975883" y="1828800"/>
            <a:ext cx="54208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Aft>
                <a:spcPts val="0"/>
              </a:spcAft>
              <a:defRPr/>
            </a:pPr>
            <a:endParaRPr lang="en-US" sz="2000" b="1" dirty="0" smtClean="0">
              <a:latin typeface="+mn-lt"/>
            </a:endParaRPr>
          </a:p>
          <a:p>
            <a:pPr marL="285750" indent="-285750" eaLnBrk="0" hangingPunct="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000" b="1" dirty="0" smtClean="0">
              <a:latin typeface="+mn-lt"/>
            </a:endParaRPr>
          </a:p>
          <a:p>
            <a:pPr eaLnBrk="0" hangingPunct="0">
              <a:spcAft>
                <a:spcPts val="0"/>
              </a:spcAft>
              <a:defRPr/>
            </a:pPr>
            <a:endParaRPr lang="de-DE" sz="2000" b="1" dirty="0" smtClean="0">
              <a:latin typeface="+mn-lt"/>
            </a:endParaRPr>
          </a:p>
          <a:p>
            <a:pPr marL="285750" indent="-285750" eaLnBrk="0" hangingPunct="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0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5400" y="2263676"/>
            <a:ext cx="6781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Macro approach depends upon: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="1" dirty="0" smtClean="0">
                <a:latin typeface="+mj-lt"/>
              </a:rPr>
              <a:t>Open, non-proprietary format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="1" dirty="0" smtClean="0">
                <a:latin typeface="+mj-lt"/>
              </a:rPr>
              <a:t>Machine-readable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="1" dirty="0" smtClean="0">
                <a:latin typeface="+mj-lt"/>
              </a:rPr>
              <a:t>Downloadable in bulk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Macro approach also depends upon unique identifiers for parent company </a:t>
            </a:r>
            <a:r>
              <a:rPr lang="en-US" sz="2800" b="1" i="1" dirty="0" smtClean="0">
                <a:latin typeface="+mj-lt"/>
              </a:rPr>
              <a:t>and</a:t>
            </a:r>
            <a:r>
              <a:rPr lang="en-US" sz="2800" b="1" dirty="0" smtClean="0">
                <a:latin typeface="+mj-lt"/>
              </a:rPr>
              <a:t> subsidiaries/offices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Ultimate beneficial ownership information must also be disclosed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7338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743200" y="762000"/>
            <a:ext cx="3657600" cy="762000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endParaRPr lang="en-US" sz="4400" u="sng" dirty="0"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1676400"/>
            <a:ext cx="8153400" cy="4648200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endParaRPr lang="en-US" sz="2200" dirty="0" smtClean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1030069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+mj-lt"/>
              </a:rPr>
              <a:t>The DATA Act: How can it help civil society procurement monitoring? </a:t>
            </a:r>
            <a:endParaRPr lang="en-US" sz="3600" dirty="0">
              <a:latin typeface="+mj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144E9E-C46E-4CA3-B2BA-3478607C525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1975883" y="1828800"/>
            <a:ext cx="54208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Aft>
                <a:spcPts val="0"/>
              </a:spcAft>
              <a:defRPr/>
            </a:pPr>
            <a:endParaRPr lang="en-US" sz="2000" b="1" dirty="0" smtClean="0">
              <a:latin typeface="+mn-lt"/>
            </a:endParaRPr>
          </a:p>
          <a:p>
            <a:pPr marL="285750" indent="-285750" eaLnBrk="0" hangingPunct="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000" b="1" dirty="0" smtClean="0">
              <a:latin typeface="+mn-lt"/>
            </a:endParaRPr>
          </a:p>
          <a:p>
            <a:pPr eaLnBrk="0" hangingPunct="0">
              <a:spcAft>
                <a:spcPts val="0"/>
              </a:spcAft>
              <a:defRPr/>
            </a:pPr>
            <a:endParaRPr lang="de-DE" sz="2000" b="1" dirty="0" smtClean="0">
              <a:latin typeface="+mn-lt"/>
            </a:endParaRPr>
          </a:p>
          <a:p>
            <a:pPr marL="285750" indent="-285750" eaLnBrk="0" hangingPunct="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0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5400" y="2263676"/>
            <a:ext cx="6781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Current reliance on DUNS numbers must be ended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DUNS numbers are proprietary—when government doesn’t pay for the right to use them, the data </a:t>
            </a:r>
            <a:r>
              <a:rPr lang="en-US" sz="2800" b="1" dirty="0" smtClean="0">
                <a:latin typeface="+mj-lt"/>
                <a:hlinkClick r:id="rId3"/>
              </a:rPr>
              <a:t>disappears </a:t>
            </a:r>
            <a:endParaRPr lang="en-US" sz="2800" b="1" dirty="0" smtClean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DUNS numbers are also assigned to subsidiaries, offices, etc. – very difficult to aggregate information for large corporate groups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511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743200" y="762000"/>
            <a:ext cx="3657600" cy="762000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endParaRPr lang="en-US" sz="4400" u="sng" dirty="0"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1676400"/>
            <a:ext cx="8153400" cy="4648200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endParaRPr lang="en-US" sz="2200" dirty="0" smtClean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1030069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+mj-lt"/>
              </a:rPr>
              <a:t>The DATA Act: How can it help civil society procurement monitoring? </a:t>
            </a:r>
            <a:endParaRPr lang="en-US" sz="3600" dirty="0">
              <a:latin typeface="+mj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144E9E-C46E-4CA3-B2BA-3478607C525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1975883" y="1828800"/>
            <a:ext cx="54208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Aft>
                <a:spcPts val="0"/>
              </a:spcAft>
              <a:defRPr/>
            </a:pPr>
            <a:endParaRPr lang="en-US" sz="2000" b="1" dirty="0" smtClean="0">
              <a:latin typeface="+mn-lt"/>
            </a:endParaRPr>
          </a:p>
          <a:p>
            <a:pPr marL="285750" indent="-285750" eaLnBrk="0" hangingPunct="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000" b="1" dirty="0" smtClean="0">
              <a:latin typeface="+mn-lt"/>
            </a:endParaRPr>
          </a:p>
          <a:p>
            <a:pPr eaLnBrk="0" hangingPunct="0">
              <a:spcAft>
                <a:spcPts val="0"/>
              </a:spcAft>
              <a:defRPr/>
            </a:pPr>
            <a:endParaRPr lang="de-DE" sz="2000" b="1" dirty="0" smtClean="0">
              <a:latin typeface="+mn-lt"/>
            </a:endParaRPr>
          </a:p>
          <a:p>
            <a:pPr marL="285750" indent="-285750" eaLnBrk="0" hangingPunct="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0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5400" y="2263676"/>
            <a:ext cx="6781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Micro approach depends upon checkbook-level payment detail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Checkbook-level payment detail allows civil society monitors to track execution and payment of contracts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  <a:hlinkClick r:id="rId3"/>
              </a:rPr>
              <a:t>www.checkbooknyc.com</a:t>
            </a:r>
            <a:r>
              <a:rPr lang="en-US" sz="2800" b="1" dirty="0" smtClean="0">
                <a:latin typeface="+mj-lt"/>
              </a:rPr>
              <a:t> is a good example of a site with the type of information useful to civil society monitors</a:t>
            </a:r>
          </a:p>
        </p:txBody>
      </p:sp>
    </p:spTree>
    <p:extLst>
      <p:ext uri="{BB962C8B-B14F-4D97-AF65-F5344CB8AC3E}">
        <p14:creationId xmlns:p14="http://schemas.microsoft.com/office/powerpoint/2010/main" val="319168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743200" y="762000"/>
            <a:ext cx="3657600" cy="762000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endParaRPr lang="en-US" sz="4400" u="sng" dirty="0"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1676400"/>
            <a:ext cx="8153400" cy="4648200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endParaRPr lang="en-US" sz="2200" dirty="0" smtClean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1030069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+mj-lt"/>
              </a:rPr>
              <a:t>The NYC Checkbook example</a:t>
            </a:r>
            <a:endParaRPr lang="en-US" sz="3600" dirty="0">
              <a:latin typeface="+mj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144E9E-C46E-4CA3-B2BA-3478607C525F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1975883" y="1828800"/>
            <a:ext cx="54208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Aft>
                <a:spcPts val="0"/>
              </a:spcAft>
              <a:defRPr/>
            </a:pPr>
            <a:endParaRPr lang="en-US" sz="2000" b="1" dirty="0" smtClean="0">
              <a:latin typeface="+mn-lt"/>
            </a:endParaRPr>
          </a:p>
          <a:p>
            <a:pPr marL="285750" indent="-285750" eaLnBrk="0" hangingPunct="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000" b="1" dirty="0" smtClean="0">
              <a:latin typeface="+mn-lt"/>
            </a:endParaRPr>
          </a:p>
          <a:p>
            <a:pPr eaLnBrk="0" hangingPunct="0">
              <a:spcAft>
                <a:spcPts val="0"/>
              </a:spcAft>
              <a:defRPr/>
            </a:pPr>
            <a:endParaRPr lang="de-DE" sz="2000" b="1" dirty="0" smtClean="0">
              <a:latin typeface="+mn-lt"/>
            </a:endParaRPr>
          </a:p>
          <a:p>
            <a:pPr marL="285750" indent="-285750" eaLnBrk="0" hangingPunct="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000" dirty="0"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2" t="5611" r="15066" b="11825"/>
          <a:stretch/>
        </p:blipFill>
        <p:spPr bwMode="auto">
          <a:xfrm>
            <a:off x="1752600" y="1752600"/>
            <a:ext cx="5562600" cy="5002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166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6317</TotalTime>
  <Words>386</Words>
  <Application>Microsoft Office PowerPoint</Application>
  <PresentationFormat>On-screen Show (4:3)</PresentationFormat>
  <Paragraphs>83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Transparency International-USA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Siobhan M Kelly</dc:creator>
  <cp:lastModifiedBy>Daniel Dudis</cp:lastModifiedBy>
  <cp:revision>772</cp:revision>
  <cp:lastPrinted>2013-11-04T18:42:45Z</cp:lastPrinted>
  <dcterms:created xsi:type="dcterms:W3CDTF">2008-12-04T15:30:10Z</dcterms:created>
  <dcterms:modified xsi:type="dcterms:W3CDTF">2014-09-19T19:18:37Z</dcterms:modified>
</cp:coreProperties>
</file>