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2" r:id="rId5"/>
    <p:sldMasterId id="2147483756" r:id="rId6"/>
  </p:sldMasterIdLst>
  <p:notesMasterIdLst>
    <p:notesMasterId r:id="rId20"/>
  </p:notesMasterIdLst>
  <p:handoutMasterIdLst>
    <p:handoutMasterId r:id="rId21"/>
  </p:handoutMasterIdLst>
  <p:sldIdLst>
    <p:sldId id="685" r:id="rId7"/>
    <p:sldId id="675" r:id="rId8"/>
    <p:sldId id="686" r:id="rId9"/>
    <p:sldId id="687" r:id="rId10"/>
    <p:sldId id="673" r:id="rId11"/>
    <p:sldId id="682" r:id="rId12"/>
    <p:sldId id="683" r:id="rId13"/>
    <p:sldId id="627" r:id="rId14"/>
    <p:sldId id="677" r:id="rId15"/>
    <p:sldId id="678" r:id="rId16"/>
    <p:sldId id="679" r:id="rId17"/>
    <p:sldId id="680" r:id="rId18"/>
    <p:sldId id="546" r:id="rId19"/>
  </p:sldIdLst>
  <p:sldSz cx="12188825" cy="6858000"/>
  <p:notesSz cx="7102475" cy="9388475"/>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xmlns="">
        <p15:guide id="1" orient="horz" pos="2957"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007233"/>
    <a:srgbClr val="CEEEEE"/>
    <a:srgbClr val="7FBA00"/>
    <a:srgbClr val="1F201F"/>
    <a:srgbClr val="0072C6"/>
    <a:srgbClr val="B4009E"/>
    <a:srgbClr val="00188F"/>
    <a:srgbClr val="68217A"/>
    <a:srgbClr val="EC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90409" autoAdjust="0"/>
  </p:normalViewPr>
  <p:slideViewPr>
    <p:cSldViewPr snapToGrid="0">
      <p:cViewPr>
        <p:scale>
          <a:sx n="68" d="100"/>
          <a:sy n="68" d="100"/>
        </p:scale>
        <p:origin x="-690" y="-7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0DB920-1E8F-40AF-9CBD-2E524FE84AA1}"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64F8947E-B1DC-4925-90BE-9C6B4E469E6C}">
      <dgm:prSet phldrT="[Text]"/>
      <dgm:spPr/>
      <dgm:t>
        <a:bodyPr/>
        <a:lstStyle/>
        <a:p>
          <a:endParaRPr lang="en-US" dirty="0"/>
        </a:p>
      </dgm:t>
    </dgm:pt>
    <dgm:pt modelId="{63C5F7CF-9AFD-4592-8B92-4CF9AB8EA262}" type="parTrans" cxnId="{40DAB6DF-62F1-4041-814C-EF88BB24D0E3}">
      <dgm:prSet/>
      <dgm:spPr/>
      <dgm:t>
        <a:bodyPr/>
        <a:lstStyle/>
        <a:p>
          <a:endParaRPr lang="en-US"/>
        </a:p>
      </dgm:t>
    </dgm:pt>
    <dgm:pt modelId="{CAAC8269-F7EC-4A93-8B11-41FE9909AA2A}" type="sibTrans" cxnId="{40DAB6DF-62F1-4041-814C-EF88BB24D0E3}">
      <dgm:prSet/>
      <dgm:spPr/>
      <dgm:t>
        <a:bodyPr/>
        <a:lstStyle/>
        <a:p>
          <a:endParaRPr lang="en-US"/>
        </a:p>
      </dgm:t>
    </dgm:pt>
    <dgm:pt modelId="{8278582E-1901-48C7-A02B-190BAF232675}">
      <dgm:prSet/>
      <dgm:spPr/>
      <dgm:t>
        <a:bodyPr/>
        <a:lstStyle/>
        <a:p>
          <a:pPr rtl="0"/>
          <a:r>
            <a:rPr lang="en-US" b="1" dirty="0" smtClean="0"/>
            <a:t>Software Focused</a:t>
          </a:r>
        </a:p>
        <a:p>
          <a:pPr rtl="0"/>
          <a:r>
            <a:rPr lang="en-US" b="1" dirty="0" smtClean="0"/>
            <a:t>Manual Steps </a:t>
          </a:r>
        </a:p>
      </dgm:t>
    </dgm:pt>
    <dgm:pt modelId="{DE81360B-BF8F-440D-B777-A50B2F13306C}" type="parTrans" cxnId="{463EB37E-C12B-45AF-8695-1531A836920F}">
      <dgm:prSet/>
      <dgm:spPr/>
      <dgm:t>
        <a:bodyPr/>
        <a:lstStyle/>
        <a:p>
          <a:endParaRPr lang="en-US"/>
        </a:p>
      </dgm:t>
    </dgm:pt>
    <dgm:pt modelId="{31A7BF57-893B-463F-9BF1-4C2C109903B6}" type="sibTrans" cxnId="{463EB37E-C12B-45AF-8695-1531A836920F}">
      <dgm:prSet/>
      <dgm:spPr/>
      <dgm:t>
        <a:bodyPr/>
        <a:lstStyle/>
        <a:p>
          <a:endParaRPr lang="en-US"/>
        </a:p>
      </dgm:t>
    </dgm:pt>
    <dgm:pt modelId="{89C6E8F3-52DE-47A9-9186-9A7373813ACB}">
      <dgm:prSet/>
      <dgm:spPr/>
      <dgm:t>
        <a:bodyPr/>
        <a:lstStyle/>
        <a:p>
          <a:pPr rtl="0"/>
          <a:r>
            <a:rPr lang="en-US" b="1" dirty="0" smtClean="0"/>
            <a:t>High Cost for Custom Reporting</a:t>
          </a:r>
          <a:endParaRPr lang="en-US" b="1" dirty="0"/>
        </a:p>
      </dgm:t>
    </dgm:pt>
    <dgm:pt modelId="{D1C862AA-B798-4183-8706-475D23F3707F}" type="parTrans" cxnId="{0D67F66A-A841-4FE6-9599-A92485A23032}">
      <dgm:prSet/>
      <dgm:spPr/>
      <dgm:t>
        <a:bodyPr/>
        <a:lstStyle/>
        <a:p>
          <a:endParaRPr lang="en-US"/>
        </a:p>
      </dgm:t>
    </dgm:pt>
    <dgm:pt modelId="{F4952203-B3DD-4C84-BF8B-0D13FE09B1AD}" type="sibTrans" cxnId="{0D67F66A-A841-4FE6-9599-A92485A23032}">
      <dgm:prSet/>
      <dgm:spPr/>
      <dgm:t>
        <a:bodyPr/>
        <a:lstStyle/>
        <a:p>
          <a:endParaRPr lang="en-US"/>
        </a:p>
      </dgm:t>
    </dgm:pt>
    <dgm:pt modelId="{22A469FE-5CAC-4FB4-9740-47742E499749}">
      <dgm:prSet/>
      <dgm:spPr/>
      <dgm:t>
        <a:bodyPr/>
        <a:lstStyle/>
        <a:p>
          <a:pPr rtl="0"/>
          <a:r>
            <a:rPr lang="en-US" b="1" dirty="0" smtClean="0"/>
            <a:t>Resources required for maintenance and / or change</a:t>
          </a:r>
          <a:endParaRPr lang="en-US" b="1" dirty="0"/>
        </a:p>
      </dgm:t>
    </dgm:pt>
    <dgm:pt modelId="{C2DE0AED-C579-43C4-BF93-8697243CF80C}" type="parTrans" cxnId="{DE5F100F-D39C-471E-983D-6802702F9F3C}">
      <dgm:prSet/>
      <dgm:spPr/>
      <dgm:t>
        <a:bodyPr/>
        <a:lstStyle/>
        <a:p>
          <a:endParaRPr lang="en-US"/>
        </a:p>
      </dgm:t>
    </dgm:pt>
    <dgm:pt modelId="{4269796D-33D3-48CB-B483-7362AFA85289}" type="sibTrans" cxnId="{DE5F100F-D39C-471E-983D-6802702F9F3C}">
      <dgm:prSet/>
      <dgm:spPr/>
      <dgm:t>
        <a:bodyPr/>
        <a:lstStyle/>
        <a:p>
          <a:endParaRPr lang="en-US"/>
        </a:p>
      </dgm:t>
    </dgm:pt>
    <dgm:pt modelId="{87332AED-45BE-47C9-ABF6-0C2EE2FE454F}">
      <dgm:prSet/>
      <dgm:spPr/>
      <dgm:t>
        <a:bodyPr/>
        <a:lstStyle/>
        <a:p>
          <a:pPr defTabSz="977900" rtl="0">
            <a:lnSpc>
              <a:spcPct val="90000"/>
            </a:lnSpc>
            <a:spcBef>
              <a:spcPct val="0"/>
            </a:spcBef>
            <a:spcAft>
              <a:spcPct val="35000"/>
            </a:spcAft>
          </a:pPr>
          <a:r>
            <a:rPr lang="en-US" b="1" dirty="0" smtClean="0"/>
            <a:t>Duplicative Sources</a:t>
          </a:r>
        </a:p>
        <a:p>
          <a:pPr defTabSz="977900" rtl="0">
            <a:lnSpc>
              <a:spcPct val="90000"/>
            </a:lnSpc>
            <a:spcBef>
              <a:spcPct val="0"/>
            </a:spcBef>
            <a:spcAft>
              <a:spcPct val="35000"/>
            </a:spcAft>
          </a:pPr>
          <a:r>
            <a:rPr lang="en-US" b="1" dirty="0" smtClean="0"/>
            <a:t>Poor Data Quality</a:t>
          </a:r>
          <a:endParaRPr lang="en-US" b="1" dirty="0"/>
        </a:p>
      </dgm:t>
    </dgm:pt>
    <dgm:pt modelId="{962EDC02-1E6B-4397-80D4-FBD005F86C2C}" type="parTrans" cxnId="{8625AE36-4C47-4068-BEC5-F875468C838C}">
      <dgm:prSet/>
      <dgm:spPr/>
      <dgm:t>
        <a:bodyPr/>
        <a:lstStyle/>
        <a:p>
          <a:endParaRPr lang="en-US"/>
        </a:p>
      </dgm:t>
    </dgm:pt>
    <dgm:pt modelId="{CE2078B2-259F-4378-A3B7-9DD41D5866D6}" type="sibTrans" cxnId="{8625AE36-4C47-4068-BEC5-F875468C838C}">
      <dgm:prSet/>
      <dgm:spPr/>
      <dgm:t>
        <a:bodyPr/>
        <a:lstStyle/>
        <a:p>
          <a:endParaRPr lang="en-US"/>
        </a:p>
      </dgm:t>
    </dgm:pt>
    <dgm:pt modelId="{BF7AA29E-D8F3-4EB6-882C-7E6FCD3264FE}" type="pres">
      <dgm:prSet presAssocID="{0D0DB920-1E8F-40AF-9CBD-2E524FE84AA1}" presName="vert0" presStyleCnt="0">
        <dgm:presLayoutVars>
          <dgm:dir/>
          <dgm:animOne val="branch"/>
          <dgm:animLvl val="lvl"/>
        </dgm:presLayoutVars>
      </dgm:prSet>
      <dgm:spPr/>
      <dgm:t>
        <a:bodyPr/>
        <a:lstStyle/>
        <a:p>
          <a:endParaRPr lang="en-US"/>
        </a:p>
      </dgm:t>
    </dgm:pt>
    <dgm:pt modelId="{B4A8CE6E-53DF-4F32-88E4-FC26C3154F64}" type="pres">
      <dgm:prSet presAssocID="{64F8947E-B1DC-4925-90BE-9C6B4E469E6C}" presName="thickLine" presStyleLbl="alignNode1" presStyleIdx="0" presStyleCnt="1" custLinFactNeighborX="1304"/>
      <dgm:spPr/>
    </dgm:pt>
    <dgm:pt modelId="{57666224-1257-466A-B577-0F7B9FFA61B9}" type="pres">
      <dgm:prSet presAssocID="{64F8947E-B1DC-4925-90BE-9C6B4E469E6C}" presName="horz1" presStyleCnt="0"/>
      <dgm:spPr/>
    </dgm:pt>
    <dgm:pt modelId="{5F9F3E98-0D88-4135-AF27-EA5DC98C2A27}" type="pres">
      <dgm:prSet presAssocID="{64F8947E-B1DC-4925-90BE-9C6B4E469E6C}" presName="tx1" presStyleLbl="revTx" presStyleIdx="0" presStyleCnt="5"/>
      <dgm:spPr/>
      <dgm:t>
        <a:bodyPr/>
        <a:lstStyle/>
        <a:p>
          <a:endParaRPr lang="en-US"/>
        </a:p>
      </dgm:t>
    </dgm:pt>
    <dgm:pt modelId="{624DDB61-2B0D-4F0F-8953-6A07C0974062}" type="pres">
      <dgm:prSet presAssocID="{64F8947E-B1DC-4925-90BE-9C6B4E469E6C}" presName="vert1" presStyleCnt="0"/>
      <dgm:spPr/>
    </dgm:pt>
    <dgm:pt modelId="{F98A656D-61A4-416B-A67B-56ED33779317}" type="pres">
      <dgm:prSet presAssocID="{8278582E-1901-48C7-A02B-190BAF232675}" presName="vertSpace2a" presStyleCnt="0"/>
      <dgm:spPr/>
    </dgm:pt>
    <dgm:pt modelId="{6109991C-73B5-4872-BDB5-1C857B149367}" type="pres">
      <dgm:prSet presAssocID="{8278582E-1901-48C7-A02B-190BAF232675}" presName="horz2" presStyleCnt="0"/>
      <dgm:spPr/>
    </dgm:pt>
    <dgm:pt modelId="{C5E78290-16DE-45DD-AC56-F34A44DA7C29}" type="pres">
      <dgm:prSet presAssocID="{8278582E-1901-48C7-A02B-190BAF232675}" presName="horzSpace2" presStyleCnt="0"/>
      <dgm:spPr/>
    </dgm:pt>
    <dgm:pt modelId="{DD7354AC-1A72-401F-A4FF-7F2ECC810A9D}" type="pres">
      <dgm:prSet presAssocID="{8278582E-1901-48C7-A02B-190BAF232675}" presName="tx2" presStyleLbl="revTx" presStyleIdx="1" presStyleCnt="5"/>
      <dgm:spPr/>
      <dgm:t>
        <a:bodyPr/>
        <a:lstStyle/>
        <a:p>
          <a:endParaRPr lang="en-US"/>
        </a:p>
      </dgm:t>
    </dgm:pt>
    <dgm:pt modelId="{12131CD9-15CB-49FF-B87D-60C07CAE5FE5}" type="pres">
      <dgm:prSet presAssocID="{8278582E-1901-48C7-A02B-190BAF232675}" presName="vert2" presStyleCnt="0"/>
      <dgm:spPr/>
    </dgm:pt>
    <dgm:pt modelId="{A367E5F3-381D-458A-8B29-8EB8A5907297}" type="pres">
      <dgm:prSet presAssocID="{8278582E-1901-48C7-A02B-190BAF232675}" presName="thinLine2b" presStyleLbl="callout" presStyleIdx="0" presStyleCnt="4"/>
      <dgm:spPr/>
    </dgm:pt>
    <dgm:pt modelId="{F3DC5662-613B-40D2-BB49-5D5C043AF3B2}" type="pres">
      <dgm:prSet presAssocID="{8278582E-1901-48C7-A02B-190BAF232675}" presName="vertSpace2b" presStyleCnt="0"/>
      <dgm:spPr/>
    </dgm:pt>
    <dgm:pt modelId="{61BCF522-5247-4F1F-BDE3-DB60E57624E3}" type="pres">
      <dgm:prSet presAssocID="{87332AED-45BE-47C9-ABF6-0C2EE2FE454F}" presName="horz2" presStyleCnt="0"/>
      <dgm:spPr/>
    </dgm:pt>
    <dgm:pt modelId="{853AF6D8-09D6-4E7E-97C8-01841A151FCD}" type="pres">
      <dgm:prSet presAssocID="{87332AED-45BE-47C9-ABF6-0C2EE2FE454F}" presName="horzSpace2" presStyleCnt="0"/>
      <dgm:spPr/>
    </dgm:pt>
    <dgm:pt modelId="{513C2A69-5750-4F0C-9FB3-A63AB58B1296}" type="pres">
      <dgm:prSet presAssocID="{87332AED-45BE-47C9-ABF6-0C2EE2FE454F}" presName="tx2" presStyleLbl="revTx" presStyleIdx="2" presStyleCnt="5"/>
      <dgm:spPr/>
      <dgm:t>
        <a:bodyPr/>
        <a:lstStyle/>
        <a:p>
          <a:endParaRPr lang="en-US"/>
        </a:p>
      </dgm:t>
    </dgm:pt>
    <dgm:pt modelId="{E840E432-CAD4-4EB7-9E23-1A573E8E7601}" type="pres">
      <dgm:prSet presAssocID="{87332AED-45BE-47C9-ABF6-0C2EE2FE454F}" presName="vert2" presStyleCnt="0"/>
      <dgm:spPr/>
    </dgm:pt>
    <dgm:pt modelId="{E115BA09-CA39-47CA-9F67-5912B70E24C7}" type="pres">
      <dgm:prSet presAssocID="{87332AED-45BE-47C9-ABF6-0C2EE2FE454F}" presName="thinLine2b" presStyleLbl="callout" presStyleIdx="1" presStyleCnt="4"/>
      <dgm:spPr/>
    </dgm:pt>
    <dgm:pt modelId="{47CCACF8-1253-4F80-95B8-9272B84B4292}" type="pres">
      <dgm:prSet presAssocID="{87332AED-45BE-47C9-ABF6-0C2EE2FE454F}" presName="vertSpace2b" presStyleCnt="0"/>
      <dgm:spPr/>
    </dgm:pt>
    <dgm:pt modelId="{4511737A-2C0F-4211-B34B-C8B53E34BDF1}" type="pres">
      <dgm:prSet presAssocID="{89C6E8F3-52DE-47A9-9186-9A7373813ACB}" presName="horz2" presStyleCnt="0"/>
      <dgm:spPr/>
    </dgm:pt>
    <dgm:pt modelId="{6D1FB2FE-108D-46A8-9D6A-8D8EA17C5EFA}" type="pres">
      <dgm:prSet presAssocID="{89C6E8F3-52DE-47A9-9186-9A7373813ACB}" presName="horzSpace2" presStyleCnt="0"/>
      <dgm:spPr/>
    </dgm:pt>
    <dgm:pt modelId="{5B9C03A7-A463-4A04-B222-B4830C3F17CA}" type="pres">
      <dgm:prSet presAssocID="{89C6E8F3-52DE-47A9-9186-9A7373813ACB}" presName="tx2" presStyleLbl="revTx" presStyleIdx="3" presStyleCnt="5"/>
      <dgm:spPr/>
      <dgm:t>
        <a:bodyPr/>
        <a:lstStyle/>
        <a:p>
          <a:endParaRPr lang="en-US"/>
        </a:p>
      </dgm:t>
    </dgm:pt>
    <dgm:pt modelId="{21526318-2DF1-4A3C-901F-25730968AA68}" type="pres">
      <dgm:prSet presAssocID="{89C6E8F3-52DE-47A9-9186-9A7373813ACB}" presName="vert2" presStyleCnt="0"/>
      <dgm:spPr/>
    </dgm:pt>
    <dgm:pt modelId="{DED08D99-2FAF-450B-9E7B-F9D05B0D4FFC}" type="pres">
      <dgm:prSet presAssocID="{89C6E8F3-52DE-47A9-9186-9A7373813ACB}" presName="thinLine2b" presStyleLbl="callout" presStyleIdx="2" presStyleCnt="4"/>
      <dgm:spPr/>
    </dgm:pt>
    <dgm:pt modelId="{24FA6E3F-F0E6-48F3-B76A-6D4C4710202B}" type="pres">
      <dgm:prSet presAssocID="{89C6E8F3-52DE-47A9-9186-9A7373813ACB}" presName="vertSpace2b" presStyleCnt="0"/>
      <dgm:spPr/>
    </dgm:pt>
    <dgm:pt modelId="{88E7B62D-E65F-4827-A396-77DC59B93C20}" type="pres">
      <dgm:prSet presAssocID="{22A469FE-5CAC-4FB4-9740-47742E499749}" presName="horz2" presStyleCnt="0"/>
      <dgm:spPr/>
    </dgm:pt>
    <dgm:pt modelId="{25FC919A-4235-498D-9419-0FF19022185F}" type="pres">
      <dgm:prSet presAssocID="{22A469FE-5CAC-4FB4-9740-47742E499749}" presName="horzSpace2" presStyleCnt="0"/>
      <dgm:spPr/>
    </dgm:pt>
    <dgm:pt modelId="{2B091E13-7787-4AAF-805D-38737E6477AB}" type="pres">
      <dgm:prSet presAssocID="{22A469FE-5CAC-4FB4-9740-47742E499749}" presName="tx2" presStyleLbl="revTx" presStyleIdx="4" presStyleCnt="5"/>
      <dgm:spPr/>
      <dgm:t>
        <a:bodyPr/>
        <a:lstStyle/>
        <a:p>
          <a:endParaRPr lang="en-US"/>
        </a:p>
      </dgm:t>
    </dgm:pt>
    <dgm:pt modelId="{DB005835-33E7-44A8-B3CE-EB901963BD3D}" type="pres">
      <dgm:prSet presAssocID="{22A469FE-5CAC-4FB4-9740-47742E499749}" presName="vert2" presStyleCnt="0"/>
      <dgm:spPr/>
    </dgm:pt>
    <dgm:pt modelId="{0502D783-480E-4E36-9566-E12EAA560797}" type="pres">
      <dgm:prSet presAssocID="{22A469FE-5CAC-4FB4-9740-47742E499749}" presName="thinLine2b" presStyleLbl="callout" presStyleIdx="3" presStyleCnt="4"/>
      <dgm:spPr/>
    </dgm:pt>
    <dgm:pt modelId="{DCD76468-C747-410D-9BD9-8959564432D8}" type="pres">
      <dgm:prSet presAssocID="{22A469FE-5CAC-4FB4-9740-47742E499749}" presName="vertSpace2b" presStyleCnt="0"/>
      <dgm:spPr/>
    </dgm:pt>
  </dgm:ptLst>
  <dgm:cxnLst>
    <dgm:cxn modelId="{120BC09C-72A6-495E-B976-07C4BA7AF72E}" type="presOf" srcId="{89C6E8F3-52DE-47A9-9186-9A7373813ACB}" destId="{5B9C03A7-A463-4A04-B222-B4830C3F17CA}" srcOrd="0" destOrd="0" presId="urn:microsoft.com/office/officeart/2008/layout/LinedList"/>
    <dgm:cxn modelId="{8731CD08-904C-428D-B655-86D683FC0F4A}" type="presOf" srcId="{87332AED-45BE-47C9-ABF6-0C2EE2FE454F}" destId="{513C2A69-5750-4F0C-9FB3-A63AB58B1296}" srcOrd="0" destOrd="0" presId="urn:microsoft.com/office/officeart/2008/layout/LinedList"/>
    <dgm:cxn modelId="{40DAB6DF-62F1-4041-814C-EF88BB24D0E3}" srcId="{0D0DB920-1E8F-40AF-9CBD-2E524FE84AA1}" destId="{64F8947E-B1DC-4925-90BE-9C6B4E469E6C}" srcOrd="0" destOrd="0" parTransId="{63C5F7CF-9AFD-4592-8B92-4CF9AB8EA262}" sibTransId="{CAAC8269-F7EC-4A93-8B11-41FE9909AA2A}"/>
    <dgm:cxn modelId="{F8DD4725-0C72-4AC7-BD1F-A64F4FCE44F0}" type="presOf" srcId="{0D0DB920-1E8F-40AF-9CBD-2E524FE84AA1}" destId="{BF7AA29E-D8F3-4EB6-882C-7E6FCD3264FE}" srcOrd="0" destOrd="0" presId="urn:microsoft.com/office/officeart/2008/layout/LinedList"/>
    <dgm:cxn modelId="{463EB37E-C12B-45AF-8695-1531A836920F}" srcId="{64F8947E-B1DC-4925-90BE-9C6B4E469E6C}" destId="{8278582E-1901-48C7-A02B-190BAF232675}" srcOrd="0" destOrd="0" parTransId="{DE81360B-BF8F-440D-B777-A50B2F13306C}" sibTransId="{31A7BF57-893B-463F-9BF1-4C2C109903B6}"/>
    <dgm:cxn modelId="{DF6DE410-FB8F-4BFF-A620-EB633A78CC7A}" type="presOf" srcId="{64F8947E-B1DC-4925-90BE-9C6B4E469E6C}" destId="{5F9F3E98-0D88-4135-AF27-EA5DC98C2A27}" srcOrd="0" destOrd="0" presId="urn:microsoft.com/office/officeart/2008/layout/LinedList"/>
    <dgm:cxn modelId="{35D35C93-4BAF-4BE7-950A-85BA0205491A}" type="presOf" srcId="{22A469FE-5CAC-4FB4-9740-47742E499749}" destId="{2B091E13-7787-4AAF-805D-38737E6477AB}" srcOrd="0" destOrd="0" presId="urn:microsoft.com/office/officeart/2008/layout/LinedList"/>
    <dgm:cxn modelId="{DE5F100F-D39C-471E-983D-6802702F9F3C}" srcId="{64F8947E-B1DC-4925-90BE-9C6B4E469E6C}" destId="{22A469FE-5CAC-4FB4-9740-47742E499749}" srcOrd="3" destOrd="0" parTransId="{C2DE0AED-C579-43C4-BF93-8697243CF80C}" sibTransId="{4269796D-33D3-48CB-B483-7362AFA85289}"/>
    <dgm:cxn modelId="{8625AE36-4C47-4068-BEC5-F875468C838C}" srcId="{64F8947E-B1DC-4925-90BE-9C6B4E469E6C}" destId="{87332AED-45BE-47C9-ABF6-0C2EE2FE454F}" srcOrd="1" destOrd="0" parTransId="{962EDC02-1E6B-4397-80D4-FBD005F86C2C}" sibTransId="{CE2078B2-259F-4378-A3B7-9DD41D5866D6}"/>
    <dgm:cxn modelId="{0D67F66A-A841-4FE6-9599-A92485A23032}" srcId="{64F8947E-B1DC-4925-90BE-9C6B4E469E6C}" destId="{89C6E8F3-52DE-47A9-9186-9A7373813ACB}" srcOrd="2" destOrd="0" parTransId="{D1C862AA-B798-4183-8706-475D23F3707F}" sibTransId="{F4952203-B3DD-4C84-BF8B-0D13FE09B1AD}"/>
    <dgm:cxn modelId="{D862A762-6689-46C3-A223-657FF39F25C7}" type="presOf" srcId="{8278582E-1901-48C7-A02B-190BAF232675}" destId="{DD7354AC-1A72-401F-A4FF-7F2ECC810A9D}" srcOrd="0" destOrd="0" presId="urn:microsoft.com/office/officeart/2008/layout/LinedList"/>
    <dgm:cxn modelId="{91C786AC-CEEF-459A-86B6-3DE3A7D69BAD}" type="presParOf" srcId="{BF7AA29E-D8F3-4EB6-882C-7E6FCD3264FE}" destId="{B4A8CE6E-53DF-4F32-88E4-FC26C3154F64}" srcOrd="0" destOrd="0" presId="urn:microsoft.com/office/officeart/2008/layout/LinedList"/>
    <dgm:cxn modelId="{7EF78557-4AB9-4359-9DD9-CFB3569DA4A2}" type="presParOf" srcId="{BF7AA29E-D8F3-4EB6-882C-7E6FCD3264FE}" destId="{57666224-1257-466A-B577-0F7B9FFA61B9}" srcOrd="1" destOrd="0" presId="urn:microsoft.com/office/officeart/2008/layout/LinedList"/>
    <dgm:cxn modelId="{C3BF3683-AD41-4856-AD25-A78C8467DE05}" type="presParOf" srcId="{57666224-1257-466A-B577-0F7B9FFA61B9}" destId="{5F9F3E98-0D88-4135-AF27-EA5DC98C2A27}" srcOrd="0" destOrd="0" presId="urn:microsoft.com/office/officeart/2008/layout/LinedList"/>
    <dgm:cxn modelId="{F8A11FA6-77BC-4754-A8F1-B3E234EACBE0}" type="presParOf" srcId="{57666224-1257-466A-B577-0F7B9FFA61B9}" destId="{624DDB61-2B0D-4F0F-8953-6A07C0974062}" srcOrd="1" destOrd="0" presId="urn:microsoft.com/office/officeart/2008/layout/LinedList"/>
    <dgm:cxn modelId="{3A721726-4E44-4DE4-8CF2-9BED8BA41649}" type="presParOf" srcId="{624DDB61-2B0D-4F0F-8953-6A07C0974062}" destId="{F98A656D-61A4-416B-A67B-56ED33779317}" srcOrd="0" destOrd="0" presId="urn:microsoft.com/office/officeart/2008/layout/LinedList"/>
    <dgm:cxn modelId="{9228CDD2-0AD4-43A0-9D3C-89E423BBE988}" type="presParOf" srcId="{624DDB61-2B0D-4F0F-8953-6A07C0974062}" destId="{6109991C-73B5-4872-BDB5-1C857B149367}" srcOrd="1" destOrd="0" presId="urn:microsoft.com/office/officeart/2008/layout/LinedList"/>
    <dgm:cxn modelId="{B3A8B633-04EB-454C-98E1-CDF80043041A}" type="presParOf" srcId="{6109991C-73B5-4872-BDB5-1C857B149367}" destId="{C5E78290-16DE-45DD-AC56-F34A44DA7C29}" srcOrd="0" destOrd="0" presId="urn:microsoft.com/office/officeart/2008/layout/LinedList"/>
    <dgm:cxn modelId="{9BAECFB6-4845-45CB-B90A-6E52D601E58B}" type="presParOf" srcId="{6109991C-73B5-4872-BDB5-1C857B149367}" destId="{DD7354AC-1A72-401F-A4FF-7F2ECC810A9D}" srcOrd="1" destOrd="0" presId="urn:microsoft.com/office/officeart/2008/layout/LinedList"/>
    <dgm:cxn modelId="{835846BA-2639-40A9-A6B2-2A954FD9932E}" type="presParOf" srcId="{6109991C-73B5-4872-BDB5-1C857B149367}" destId="{12131CD9-15CB-49FF-B87D-60C07CAE5FE5}" srcOrd="2" destOrd="0" presId="urn:microsoft.com/office/officeart/2008/layout/LinedList"/>
    <dgm:cxn modelId="{3BFD184B-DE2F-4917-AEA8-F21E84551BBB}" type="presParOf" srcId="{624DDB61-2B0D-4F0F-8953-6A07C0974062}" destId="{A367E5F3-381D-458A-8B29-8EB8A5907297}" srcOrd="2" destOrd="0" presId="urn:microsoft.com/office/officeart/2008/layout/LinedList"/>
    <dgm:cxn modelId="{CB3D2BCC-FEC9-474A-89CF-3D32386CD079}" type="presParOf" srcId="{624DDB61-2B0D-4F0F-8953-6A07C0974062}" destId="{F3DC5662-613B-40D2-BB49-5D5C043AF3B2}" srcOrd="3" destOrd="0" presId="urn:microsoft.com/office/officeart/2008/layout/LinedList"/>
    <dgm:cxn modelId="{9062C00C-A01C-44DA-B46F-CA66A8E7F8B2}" type="presParOf" srcId="{624DDB61-2B0D-4F0F-8953-6A07C0974062}" destId="{61BCF522-5247-4F1F-BDE3-DB60E57624E3}" srcOrd="4" destOrd="0" presId="urn:microsoft.com/office/officeart/2008/layout/LinedList"/>
    <dgm:cxn modelId="{64B1F010-2E18-4C50-B710-BF46869CF264}" type="presParOf" srcId="{61BCF522-5247-4F1F-BDE3-DB60E57624E3}" destId="{853AF6D8-09D6-4E7E-97C8-01841A151FCD}" srcOrd="0" destOrd="0" presId="urn:microsoft.com/office/officeart/2008/layout/LinedList"/>
    <dgm:cxn modelId="{3E955473-FA9C-4E7E-A09B-1972EE5F9D84}" type="presParOf" srcId="{61BCF522-5247-4F1F-BDE3-DB60E57624E3}" destId="{513C2A69-5750-4F0C-9FB3-A63AB58B1296}" srcOrd="1" destOrd="0" presId="urn:microsoft.com/office/officeart/2008/layout/LinedList"/>
    <dgm:cxn modelId="{8EAF48C3-57D5-46DA-8071-AE2A36F4E07E}" type="presParOf" srcId="{61BCF522-5247-4F1F-BDE3-DB60E57624E3}" destId="{E840E432-CAD4-4EB7-9E23-1A573E8E7601}" srcOrd="2" destOrd="0" presId="urn:microsoft.com/office/officeart/2008/layout/LinedList"/>
    <dgm:cxn modelId="{8C2CE1E1-6CCA-412E-8828-9D18E163AAB7}" type="presParOf" srcId="{624DDB61-2B0D-4F0F-8953-6A07C0974062}" destId="{E115BA09-CA39-47CA-9F67-5912B70E24C7}" srcOrd="5" destOrd="0" presId="urn:microsoft.com/office/officeart/2008/layout/LinedList"/>
    <dgm:cxn modelId="{6ED8E174-61A6-4C4D-960F-BE22F88EEC88}" type="presParOf" srcId="{624DDB61-2B0D-4F0F-8953-6A07C0974062}" destId="{47CCACF8-1253-4F80-95B8-9272B84B4292}" srcOrd="6" destOrd="0" presId="urn:microsoft.com/office/officeart/2008/layout/LinedList"/>
    <dgm:cxn modelId="{30AD03A3-1845-482E-AA18-857B1C7BBDF3}" type="presParOf" srcId="{624DDB61-2B0D-4F0F-8953-6A07C0974062}" destId="{4511737A-2C0F-4211-B34B-C8B53E34BDF1}" srcOrd="7" destOrd="0" presId="urn:microsoft.com/office/officeart/2008/layout/LinedList"/>
    <dgm:cxn modelId="{F0DB3BC7-4E22-4580-AA88-B063024A1508}" type="presParOf" srcId="{4511737A-2C0F-4211-B34B-C8B53E34BDF1}" destId="{6D1FB2FE-108D-46A8-9D6A-8D8EA17C5EFA}" srcOrd="0" destOrd="0" presId="urn:microsoft.com/office/officeart/2008/layout/LinedList"/>
    <dgm:cxn modelId="{65060F6F-D340-48D3-A149-D6FAA8870886}" type="presParOf" srcId="{4511737A-2C0F-4211-B34B-C8B53E34BDF1}" destId="{5B9C03A7-A463-4A04-B222-B4830C3F17CA}" srcOrd="1" destOrd="0" presId="urn:microsoft.com/office/officeart/2008/layout/LinedList"/>
    <dgm:cxn modelId="{1E197BF1-150D-4FCA-AABE-1F281C11BCE0}" type="presParOf" srcId="{4511737A-2C0F-4211-B34B-C8B53E34BDF1}" destId="{21526318-2DF1-4A3C-901F-25730968AA68}" srcOrd="2" destOrd="0" presId="urn:microsoft.com/office/officeart/2008/layout/LinedList"/>
    <dgm:cxn modelId="{76860048-0163-441A-9BD0-8D1A871EC83D}" type="presParOf" srcId="{624DDB61-2B0D-4F0F-8953-6A07C0974062}" destId="{DED08D99-2FAF-450B-9E7B-F9D05B0D4FFC}" srcOrd="8" destOrd="0" presId="urn:microsoft.com/office/officeart/2008/layout/LinedList"/>
    <dgm:cxn modelId="{7C794580-B8DF-4368-8F7D-F83A1B03511A}" type="presParOf" srcId="{624DDB61-2B0D-4F0F-8953-6A07C0974062}" destId="{24FA6E3F-F0E6-48F3-B76A-6D4C4710202B}" srcOrd="9" destOrd="0" presId="urn:microsoft.com/office/officeart/2008/layout/LinedList"/>
    <dgm:cxn modelId="{3582E5BC-14D8-4528-AB6A-02F5EF51D030}" type="presParOf" srcId="{624DDB61-2B0D-4F0F-8953-6A07C0974062}" destId="{88E7B62D-E65F-4827-A396-77DC59B93C20}" srcOrd="10" destOrd="0" presId="urn:microsoft.com/office/officeart/2008/layout/LinedList"/>
    <dgm:cxn modelId="{8CB97E2C-3785-4EBE-9EDF-C5007FEC4F1F}" type="presParOf" srcId="{88E7B62D-E65F-4827-A396-77DC59B93C20}" destId="{25FC919A-4235-498D-9419-0FF19022185F}" srcOrd="0" destOrd="0" presId="urn:microsoft.com/office/officeart/2008/layout/LinedList"/>
    <dgm:cxn modelId="{81E378ED-3109-4159-AE38-47DC3538ECE2}" type="presParOf" srcId="{88E7B62D-E65F-4827-A396-77DC59B93C20}" destId="{2B091E13-7787-4AAF-805D-38737E6477AB}" srcOrd="1" destOrd="0" presId="urn:microsoft.com/office/officeart/2008/layout/LinedList"/>
    <dgm:cxn modelId="{2A863F6F-D073-4C8F-9025-276F8EDB1015}" type="presParOf" srcId="{88E7B62D-E65F-4827-A396-77DC59B93C20}" destId="{DB005835-33E7-44A8-B3CE-EB901963BD3D}" srcOrd="2" destOrd="0" presId="urn:microsoft.com/office/officeart/2008/layout/LinedList"/>
    <dgm:cxn modelId="{56CA8421-4D5E-4BF9-A5DA-34E147FFA110}" type="presParOf" srcId="{624DDB61-2B0D-4F0F-8953-6A07C0974062}" destId="{0502D783-480E-4E36-9566-E12EAA560797}" srcOrd="11" destOrd="0" presId="urn:microsoft.com/office/officeart/2008/layout/LinedList"/>
    <dgm:cxn modelId="{0BD462F8-A5D2-4720-88DD-76EB170E7F2E}" type="presParOf" srcId="{624DDB61-2B0D-4F0F-8953-6A07C0974062}" destId="{DCD76468-C747-410D-9BD9-8959564432D8}"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0DB920-1E8F-40AF-9CBD-2E524FE84AA1}"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64F8947E-B1DC-4925-90BE-9C6B4E469E6C}">
      <dgm:prSet phldrT="[Text]"/>
      <dgm:spPr/>
      <dgm:t>
        <a:bodyPr/>
        <a:lstStyle/>
        <a:p>
          <a:endParaRPr lang="en-US" dirty="0"/>
        </a:p>
      </dgm:t>
    </dgm:pt>
    <dgm:pt modelId="{63C5F7CF-9AFD-4592-8B92-4CF9AB8EA262}" type="parTrans" cxnId="{40DAB6DF-62F1-4041-814C-EF88BB24D0E3}">
      <dgm:prSet/>
      <dgm:spPr/>
      <dgm:t>
        <a:bodyPr/>
        <a:lstStyle/>
        <a:p>
          <a:endParaRPr lang="en-US"/>
        </a:p>
      </dgm:t>
    </dgm:pt>
    <dgm:pt modelId="{CAAC8269-F7EC-4A93-8B11-41FE9909AA2A}" type="sibTrans" cxnId="{40DAB6DF-62F1-4041-814C-EF88BB24D0E3}">
      <dgm:prSet/>
      <dgm:spPr/>
      <dgm:t>
        <a:bodyPr/>
        <a:lstStyle/>
        <a:p>
          <a:endParaRPr lang="en-US"/>
        </a:p>
      </dgm:t>
    </dgm:pt>
    <dgm:pt modelId="{8278582E-1901-48C7-A02B-190BAF232675}">
      <dgm:prSet/>
      <dgm:spPr/>
      <dgm:t>
        <a:bodyPr/>
        <a:lstStyle/>
        <a:p>
          <a:pPr rtl="0"/>
          <a:r>
            <a:rPr lang="en-US" b="1" dirty="0" smtClean="0"/>
            <a:t>Transparency</a:t>
          </a:r>
        </a:p>
        <a:p>
          <a:pPr rtl="0"/>
          <a:r>
            <a:rPr lang="en-US" b="1" dirty="0" smtClean="0"/>
            <a:t>Data Quality</a:t>
          </a:r>
        </a:p>
        <a:p>
          <a:pPr rtl="0"/>
          <a:r>
            <a:rPr lang="en-US" b="1" dirty="0" smtClean="0"/>
            <a:t>Standardized</a:t>
          </a:r>
        </a:p>
      </dgm:t>
    </dgm:pt>
    <dgm:pt modelId="{DE81360B-BF8F-440D-B777-A50B2F13306C}" type="parTrans" cxnId="{463EB37E-C12B-45AF-8695-1531A836920F}">
      <dgm:prSet/>
      <dgm:spPr/>
      <dgm:t>
        <a:bodyPr/>
        <a:lstStyle/>
        <a:p>
          <a:endParaRPr lang="en-US"/>
        </a:p>
      </dgm:t>
    </dgm:pt>
    <dgm:pt modelId="{31A7BF57-893B-463F-9BF1-4C2C109903B6}" type="sibTrans" cxnId="{463EB37E-C12B-45AF-8695-1531A836920F}">
      <dgm:prSet/>
      <dgm:spPr/>
      <dgm:t>
        <a:bodyPr/>
        <a:lstStyle/>
        <a:p>
          <a:endParaRPr lang="en-US"/>
        </a:p>
      </dgm:t>
    </dgm:pt>
    <dgm:pt modelId="{89C6E8F3-52DE-47A9-9186-9A7373813ACB}">
      <dgm:prSet/>
      <dgm:spPr/>
      <dgm:t>
        <a:bodyPr/>
        <a:lstStyle/>
        <a:p>
          <a:pPr rtl="0"/>
          <a:r>
            <a:rPr lang="en-US" b="1" dirty="0" smtClean="0"/>
            <a:t>Standardized Business Rules</a:t>
          </a:r>
        </a:p>
        <a:p>
          <a:pPr rtl="0"/>
          <a:r>
            <a:rPr lang="en-US" b="1" dirty="0" smtClean="0"/>
            <a:t>Source Validation </a:t>
          </a:r>
          <a:endParaRPr lang="en-US" b="1" dirty="0"/>
        </a:p>
      </dgm:t>
    </dgm:pt>
    <dgm:pt modelId="{D1C862AA-B798-4183-8706-475D23F3707F}" type="parTrans" cxnId="{0D67F66A-A841-4FE6-9599-A92485A23032}">
      <dgm:prSet/>
      <dgm:spPr/>
      <dgm:t>
        <a:bodyPr/>
        <a:lstStyle/>
        <a:p>
          <a:endParaRPr lang="en-US"/>
        </a:p>
      </dgm:t>
    </dgm:pt>
    <dgm:pt modelId="{F4952203-B3DD-4C84-BF8B-0D13FE09B1AD}" type="sibTrans" cxnId="{0D67F66A-A841-4FE6-9599-A92485A23032}">
      <dgm:prSet/>
      <dgm:spPr/>
      <dgm:t>
        <a:bodyPr/>
        <a:lstStyle/>
        <a:p>
          <a:endParaRPr lang="en-US"/>
        </a:p>
      </dgm:t>
    </dgm:pt>
    <dgm:pt modelId="{22A469FE-5CAC-4FB4-9740-47742E499749}">
      <dgm:prSet/>
      <dgm:spPr/>
      <dgm:t>
        <a:bodyPr/>
        <a:lstStyle/>
        <a:p>
          <a:pPr rtl="0"/>
          <a:r>
            <a:rPr lang="en-US" b="1" dirty="0" smtClean="0"/>
            <a:t>Drill Down and Across</a:t>
          </a:r>
        </a:p>
        <a:p>
          <a:pPr rtl="0"/>
          <a:r>
            <a:rPr lang="en-US" b="1" dirty="0" smtClean="0"/>
            <a:t>Pull versus Push</a:t>
          </a:r>
        </a:p>
        <a:p>
          <a:pPr rtl="0"/>
          <a:r>
            <a:rPr lang="en-US" b="1" dirty="0" smtClean="0"/>
            <a:t>“Source of Truth”</a:t>
          </a:r>
        </a:p>
      </dgm:t>
    </dgm:pt>
    <dgm:pt modelId="{C2DE0AED-C579-43C4-BF93-8697243CF80C}" type="parTrans" cxnId="{DE5F100F-D39C-471E-983D-6802702F9F3C}">
      <dgm:prSet/>
      <dgm:spPr/>
      <dgm:t>
        <a:bodyPr/>
        <a:lstStyle/>
        <a:p>
          <a:endParaRPr lang="en-US"/>
        </a:p>
      </dgm:t>
    </dgm:pt>
    <dgm:pt modelId="{4269796D-33D3-48CB-B483-7362AFA85289}" type="sibTrans" cxnId="{DE5F100F-D39C-471E-983D-6802702F9F3C}">
      <dgm:prSet/>
      <dgm:spPr/>
      <dgm:t>
        <a:bodyPr/>
        <a:lstStyle/>
        <a:p>
          <a:endParaRPr lang="en-US"/>
        </a:p>
      </dgm:t>
    </dgm:pt>
    <dgm:pt modelId="{87332AED-45BE-47C9-ABF6-0C2EE2FE454F}">
      <dgm:prSet/>
      <dgm:spPr/>
      <dgm:t>
        <a:bodyPr/>
        <a:lstStyle/>
        <a:p>
          <a:pPr rtl="0"/>
          <a:r>
            <a:rPr lang="en-US" b="1" dirty="0" smtClean="0"/>
            <a:t>Timely</a:t>
          </a:r>
        </a:p>
        <a:p>
          <a:pPr rtl="0"/>
          <a:r>
            <a:rPr lang="en-US" b="1" dirty="0" smtClean="0"/>
            <a:t>Efficiencies</a:t>
          </a:r>
        </a:p>
        <a:p>
          <a:pPr rtl="0"/>
          <a:r>
            <a:rPr lang="en-US" b="1" dirty="0" smtClean="0"/>
            <a:t>Collaborative / Reusable</a:t>
          </a:r>
          <a:endParaRPr lang="en-US" b="1" dirty="0"/>
        </a:p>
      </dgm:t>
    </dgm:pt>
    <dgm:pt modelId="{962EDC02-1E6B-4397-80D4-FBD005F86C2C}" type="parTrans" cxnId="{8625AE36-4C47-4068-BEC5-F875468C838C}">
      <dgm:prSet/>
      <dgm:spPr/>
      <dgm:t>
        <a:bodyPr/>
        <a:lstStyle/>
        <a:p>
          <a:endParaRPr lang="en-US"/>
        </a:p>
      </dgm:t>
    </dgm:pt>
    <dgm:pt modelId="{CE2078B2-259F-4378-A3B7-9DD41D5866D6}" type="sibTrans" cxnId="{8625AE36-4C47-4068-BEC5-F875468C838C}">
      <dgm:prSet/>
      <dgm:spPr/>
      <dgm:t>
        <a:bodyPr/>
        <a:lstStyle/>
        <a:p>
          <a:endParaRPr lang="en-US"/>
        </a:p>
      </dgm:t>
    </dgm:pt>
    <dgm:pt modelId="{BF7AA29E-D8F3-4EB6-882C-7E6FCD3264FE}" type="pres">
      <dgm:prSet presAssocID="{0D0DB920-1E8F-40AF-9CBD-2E524FE84AA1}" presName="vert0" presStyleCnt="0">
        <dgm:presLayoutVars>
          <dgm:dir/>
          <dgm:animOne val="branch"/>
          <dgm:animLvl val="lvl"/>
        </dgm:presLayoutVars>
      </dgm:prSet>
      <dgm:spPr/>
      <dgm:t>
        <a:bodyPr/>
        <a:lstStyle/>
        <a:p>
          <a:endParaRPr lang="en-US"/>
        </a:p>
      </dgm:t>
    </dgm:pt>
    <dgm:pt modelId="{B4A8CE6E-53DF-4F32-88E4-FC26C3154F64}" type="pres">
      <dgm:prSet presAssocID="{64F8947E-B1DC-4925-90BE-9C6B4E469E6C}" presName="thickLine" presStyleLbl="alignNode1" presStyleIdx="0" presStyleCnt="1" custLinFactNeighborY="270"/>
      <dgm:spPr/>
    </dgm:pt>
    <dgm:pt modelId="{57666224-1257-466A-B577-0F7B9FFA61B9}" type="pres">
      <dgm:prSet presAssocID="{64F8947E-B1DC-4925-90BE-9C6B4E469E6C}" presName="horz1" presStyleCnt="0"/>
      <dgm:spPr/>
    </dgm:pt>
    <dgm:pt modelId="{5F9F3E98-0D88-4135-AF27-EA5DC98C2A27}" type="pres">
      <dgm:prSet presAssocID="{64F8947E-B1DC-4925-90BE-9C6B4E469E6C}" presName="tx1" presStyleLbl="revTx" presStyleIdx="0" presStyleCnt="5"/>
      <dgm:spPr/>
      <dgm:t>
        <a:bodyPr/>
        <a:lstStyle/>
        <a:p>
          <a:endParaRPr lang="en-US"/>
        </a:p>
      </dgm:t>
    </dgm:pt>
    <dgm:pt modelId="{624DDB61-2B0D-4F0F-8953-6A07C0974062}" type="pres">
      <dgm:prSet presAssocID="{64F8947E-B1DC-4925-90BE-9C6B4E469E6C}" presName="vert1" presStyleCnt="0"/>
      <dgm:spPr/>
    </dgm:pt>
    <dgm:pt modelId="{F98A656D-61A4-416B-A67B-56ED33779317}" type="pres">
      <dgm:prSet presAssocID="{8278582E-1901-48C7-A02B-190BAF232675}" presName="vertSpace2a" presStyleCnt="0"/>
      <dgm:spPr/>
    </dgm:pt>
    <dgm:pt modelId="{6109991C-73B5-4872-BDB5-1C857B149367}" type="pres">
      <dgm:prSet presAssocID="{8278582E-1901-48C7-A02B-190BAF232675}" presName="horz2" presStyleCnt="0"/>
      <dgm:spPr/>
    </dgm:pt>
    <dgm:pt modelId="{C5E78290-16DE-45DD-AC56-F34A44DA7C29}" type="pres">
      <dgm:prSet presAssocID="{8278582E-1901-48C7-A02B-190BAF232675}" presName="horzSpace2" presStyleCnt="0"/>
      <dgm:spPr/>
    </dgm:pt>
    <dgm:pt modelId="{DD7354AC-1A72-401F-A4FF-7F2ECC810A9D}" type="pres">
      <dgm:prSet presAssocID="{8278582E-1901-48C7-A02B-190BAF232675}" presName="tx2" presStyleLbl="revTx" presStyleIdx="1" presStyleCnt="5"/>
      <dgm:spPr/>
      <dgm:t>
        <a:bodyPr/>
        <a:lstStyle/>
        <a:p>
          <a:endParaRPr lang="en-US"/>
        </a:p>
      </dgm:t>
    </dgm:pt>
    <dgm:pt modelId="{12131CD9-15CB-49FF-B87D-60C07CAE5FE5}" type="pres">
      <dgm:prSet presAssocID="{8278582E-1901-48C7-A02B-190BAF232675}" presName="vert2" presStyleCnt="0"/>
      <dgm:spPr/>
    </dgm:pt>
    <dgm:pt modelId="{A367E5F3-381D-458A-8B29-8EB8A5907297}" type="pres">
      <dgm:prSet presAssocID="{8278582E-1901-48C7-A02B-190BAF232675}" presName="thinLine2b" presStyleLbl="callout" presStyleIdx="0" presStyleCnt="4"/>
      <dgm:spPr/>
    </dgm:pt>
    <dgm:pt modelId="{F3DC5662-613B-40D2-BB49-5D5C043AF3B2}" type="pres">
      <dgm:prSet presAssocID="{8278582E-1901-48C7-A02B-190BAF232675}" presName="vertSpace2b" presStyleCnt="0"/>
      <dgm:spPr/>
    </dgm:pt>
    <dgm:pt modelId="{61BCF522-5247-4F1F-BDE3-DB60E57624E3}" type="pres">
      <dgm:prSet presAssocID="{87332AED-45BE-47C9-ABF6-0C2EE2FE454F}" presName="horz2" presStyleCnt="0"/>
      <dgm:spPr/>
    </dgm:pt>
    <dgm:pt modelId="{853AF6D8-09D6-4E7E-97C8-01841A151FCD}" type="pres">
      <dgm:prSet presAssocID="{87332AED-45BE-47C9-ABF6-0C2EE2FE454F}" presName="horzSpace2" presStyleCnt="0"/>
      <dgm:spPr/>
    </dgm:pt>
    <dgm:pt modelId="{513C2A69-5750-4F0C-9FB3-A63AB58B1296}" type="pres">
      <dgm:prSet presAssocID="{87332AED-45BE-47C9-ABF6-0C2EE2FE454F}" presName="tx2" presStyleLbl="revTx" presStyleIdx="2" presStyleCnt="5"/>
      <dgm:spPr/>
      <dgm:t>
        <a:bodyPr/>
        <a:lstStyle/>
        <a:p>
          <a:endParaRPr lang="en-US"/>
        </a:p>
      </dgm:t>
    </dgm:pt>
    <dgm:pt modelId="{E840E432-CAD4-4EB7-9E23-1A573E8E7601}" type="pres">
      <dgm:prSet presAssocID="{87332AED-45BE-47C9-ABF6-0C2EE2FE454F}" presName="vert2" presStyleCnt="0"/>
      <dgm:spPr/>
    </dgm:pt>
    <dgm:pt modelId="{E115BA09-CA39-47CA-9F67-5912B70E24C7}" type="pres">
      <dgm:prSet presAssocID="{87332AED-45BE-47C9-ABF6-0C2EE2FE454F}" presName="thinLine2b" presStyleLbl="callout" presStyleIdx="1" presStyleCnt="4"/>
      <dgm:spPr/>
    </dgm:pt>
    <dgm:pt modelId="{47CCACF8-1253-4F80-95B8-9272B84B4292}" type="pres">
      <dgm:prSet presAssocID="{87332AED-45BE-47C9-ABF6-0C2EE2FE454F}" presName="vertSpace2b" presStyleCnt="0"/>
      <dgm:spPr/>
    </dgm:pt>
    <dgm:pt modelId="{4511737A-2C0F-4211-B34B-C8B53E34BDF1}" type="pres">
      <dgm:prSet presAssocID="{89C6E8F3-52DE-47A9-9186-9A7373813ACB}" presName="horz2" presStyleCnt="0"/>
      <dgm:spPr/>
    </dgm:pt>
    <dgm:pt modelId="{6D1FB2FE-108D-46A8-9D6A-8D8EA17C5EFA}" type="pres">
      <dgm:prSet presAssocID="{89C6E8F3-52DE-47A9-9186-9A7373813ACB}" presName="horzSpace2" presStyleCnt="0"/>
      <dgm:spPr/>
    </dgm:pt>
    <dgm:pt modelId="{5B9C03A7-A463-4A04-B222-B4830C3F17CA}" type="pres">
      <dgm:prSet presAssocID="{89C6E8F3-52DE-47A9-9186-9A7373813ACB}" presName="tx2" presStyleLbl="revTx" presStyleIdx="3" presStyleCnt="5"/>
      <dgm:spPr/>
      <dgm:t>
        <a:bodyPr/>
        <a:lstStyle/>
        <a:p>
          <a:endParaRPr lang="en-US"/>
        </a:p>
      </dgm:t>
    </dgm:pt>
    <dgm:pt modelId="{21526318-2DF1-4A3C-901F-25730968AA68}" type="pres">
      <dgm:prSet presAssocID="{89C6E8F3-52DE-47A9-9186-9A7373813ACB}" presName="vert2" presStyleCnt="0"/>
      <dgm:spPr/>
    </dgm:pt>
    <dgm:pt modelId="{DED08D99-2FAF-450B-9E7B-F9D05B0D4FFC}" type="pres">
      <dgm:prSet presAssocID="{89C6E8F3-52DE-47A9-9186-9A7373813ACB}" presName="thinLine2b" presStyleLbl="callout" presStyleIdx="2" presStyleCnt="4"/>
      <dgm:spPr/>
    </dgm:pt>
    <dgm:pt modelId="{24FA6E3F-F0E6-48F3-B76A-6D4C4710202B}" type="pres">
      <dgm:prSet presAssocID="{89C6E8F3-52DE-47A9-9186-9A7373813ACB}" presName="vertSpace2b" presStyleCnt="0"/>
      <dgm:spPr/>
    </dgm:pt>
    <dgm:pt modelId="{88E7B62D-E65F-4827-A396-77DC59B93C20}" type="pres">
      <dgm:prSet presAssocID="{22A469FE-5CAC-4FB4-9740-47742E499749}" presName="horz2" presStyleCnt="0"/>
      <dgm:spPr/>
    </dgm:pt>
    <dgm:pt modelId="{25FC919A-4235-498D-9419-0FF19022185F}" type="pres">
      <dgm:prSet presAssocID="{22A469FE-5CAC-4FB4-9740-47742E499749}" presName="horzSpace2" presStyleCnt="0"/>
      <dgm:spPr/>
    </dgm:pt>
    <dgm:pt modelId="{2B091E13-7787-4AAF-805D-38737E6477AB}" type="pres">
      <dgm:prSet presAssocID="{22A469FE-5CAC-4FB4-9740-47742E499749}" presName="tx2" presStyleLbl="revTx" presStyleIdx="4" presStyleCnt="5"/>
      <dgm:spPr/>
      <dgm:t>
        <a:bodyPr/>
        <a:lstStyle/>
        <a:p>
          <a:endParaRPr lang="en-US"/>
        </a:p>
      </dgm:t>
    </dgm:pt>
    <dgm:pt modelId="{DB005835-33E7-44A8-B3CE-EB901963BD3D}" type="pres">
      <dgm:prSet presAssocID="{22A469FE-5CAC-4FB4-9740-47742E499749}" presName="vert2" presStyleCnt="0"/>
      <dgm:spPr/>
    </dgm:pt>
    <dgm:pt modelId="{0502D783-480E-4E36-9566-E12EAA560797}" type="pres">
      <dgm:prSet presAssocID="{22A469FE-5CAC-4FB4-9740-47742E499749}" presName="thinLine2b" presStyleLbl="callout" presStyleIdx="3" presStyleCnt="4"/>
      <dgm:spPr/>
    </dgm:pt>
    <dgm:pt modelId="{DCD76468-C747-410D-9BD9-8959564432D8}" type="pres">
      <dgm:prSet presAssocID="{22A469FE-5CAC-4FB4-9740-47742E499749}" presName="vertSpace2b" presStyleCnt="0"/>
      <dgm:spPr/>
    </dgm:pt>
  </dgm:ptLst>
  <dgm:cxnLst>
    <dgm:cxn modelId="{F9D7E1A5-F897-4158-9B7E-5E05EA78E224}" type="presOf" srcId="{87332AED-45BE-47C9-ABF6-0C2EE2FE454F}" destId="{513C2A69-5750-4F0C-9FB3-A63AB58B1296}" srcOrd="0" destOrd="0" presId="urn:microsoft.com/office/officeart/2008/layout/LinedList"/>
    <dgm:cxn modelId="{40DAB6DF-62F1-4041-814C-EF88BB24D0E3}" srcId="{0D0DB920-1E8F-40AF-9CBD-2E524FE84AA1}" destId="{64F8947E-B1DC-4925-90BE-9C6B4E469E6C}" srcOrd="0" destOrd="0" parTransId="{63C5F7CF-9AFD-4592-8B92-4CF9AB8EA262}" sibTransId="{CAAC8269-F7EC-4A93-8B11-41FE9909AA2A}"/>
    <dgm:cxn modelId="{DE5F100F-D39C-471E-983D-6802702F9F3C}" srcId="{64F8947E-B1DC-4925-90BE-9C6B4E469E6C}" destId="{22A469FE-5CAC-4FB4-9740-47742E499749}" srcOrd="3" destOrd="0" parTransId="{C2DE0AED-C579-43C4-BF93-8697243CF80C}" sibTransId="{4269796D-33D3-48CB-B483-7362AFA85289}"/>
    <dgm:cxn modelId="{0D67F66A-A841-4FE6-9599-A92485A23032}" srcId="{64F8947E-B1DC-4925-90BE-9C6B4E469E6C}" destId="{89C6E8F3-52DE-47A9-9186-9A7373813ACB}" srcOrd="2" destOrd="0" parTransId="{D1C862AA-B798-4183-8706-475D23F3707F}" sibTransId="{F4952203-B3DD-4C84-BF8B-0D13FE09B1AD}"/>
    <dgm:cxn modelId="{D8C839C3-9312-440E-B743-52DE3CA3CACD}" type="presOf" srcId="{64F8947E-B1DC-4925-90BE-9C6B4E469E6C}" destId="{5F9F3E98-0D88-4135-AF27-EA5DC98C2A27}" srcOrd="0" destOrd="0" presId="urn:microsoft.com/office/officeart/2008/layout/LinedList"/>
    <dgm:cxn modelId="{463EB37E-C12B-45AF-8695-1531A836920F}" srcId="{64F8947E-B1DC-4925-90BE-9C6B4E469E6C}" destId="{8278582E-1901-48C7-A02B-190BAF232675}" srcOrd="0" destOrd="0" parTransId="{DE81360B-BF8F-440D-B777-A50B2F13306C}" sibTransId="{31A7BF57-893B-463F-9BF1-4C2C109903B6}"/>
    <dgm:cxn modelId="{D5234906-0CB1-4A7F-9CA7-5DE6B3E4BC05}" type="presOf" srcId="{0D0DB920-1E8F-40AF-9CBD-2E524FE84AA1}" destId="{BF7AA29E-D8F3-4EB6-882C-7E6FCD3264FE}" srcOrd="0" destOrd="0" presId="urn:microsoft.com/office/officeart/2008/layout/LinedList"/>
    <dgm:cxn modelId="{2B9754E7-3648-4504-9772-3BE5A9FD05B1}" type="presOf" srcId="{8278582E-1901-48C7-A02B-190BAF232675}" destId="{DD7354AC-1A72-401F-A4FF-7F2ECC810A9D}" srcOrd="0" destOrd="0" presId="urn:microsoft.com/office/officeart/2008/layout/LinedList"/>
    <dgm:cxn modelId="{CCF1BBF8-FD72-4D49-B212-51C5281CD90A}" type="presOf" srcId="{89C6E8F3-52DE-47A9-9186-9A7373813ACB}" destId="{5B9C03A7-A463-4A04-B222-B4830C3F17CA}" srcOrd="0" destOrd="0" presId="urn:microsoft.com/office/officeart/2008/layout/LinedList"/>
    <dgm:cxn modelId="{8625AE36-4C47-4068-BEC5-F875468C838C}" srcId="{64F8947E-B1DC-4925-90BE-9C6B4E469E6C}" destId="{87332AED-45BE-47C9-ABF6-0C2EE2FE454F}" srcOrd="1" destOrd="0" parTransId="{962EDC02-1E6B-4397-80D4-FBD005F86C2C}" sibTransId="{CE2078B2-259F-4378-A3B7-9DD41D5866D6}"/>
    <dgm:cxn modelId="{F5AFF445-8A26-4166-B9DF-31565F9FD69C}" type="presOf" srcId="{22A469FE-5CAC-4FB4-9740-47742E499749}" destId="{2B091E13-7787-4AAF-805D-38737E6477AB}" srcOrd="0" destOrd="0" presId="urn:microsoft.com/office/officeart/2008/layout/LinedList"/>
    <dgm:cxn modelId="{23C326F7-C3D0-4E99-99CE-2B2208A1263C}" type="presParOf" srcId="{BF7AA29E-D8F3-4EB6-882C-7E6FCD3264FE}" destId="{B4A8CE6E-53DF-4F32-88E4-FC26C3154F64}" srcOrd="0" destOrd="0" presId="urn:microsoft.com/office/officeart/2008/layout/LinedList"/>
    <dgm:cxn modelId="{7B294BE0-0851-42AE-B564-8A2652CDAFFA}" type="presParOf" srcId="{BF7AA29E-D8F3-4EB6-882C-7E6FCD3264FE}" destId="{57666224-1257-466A-B577-0F7B9FFA61B9}" srcOrd="1" destOrd="0" presId="urn:microsoft.com/office/officeart/2008/layout/LinedList"/>
    <dgm:cxn modelId="{172FA0B0-4B76-4DB3-B7C1-FB2B1E0C4D46}" type="presParOf" srcId="{57666224-1257-466A-B577-0F7B9FFA61B9}" destId="{5F9F3E98-0D88-4135-AF27-EA5DC98C2A27}" srcOrd="0" destOrd="0" presId="urn:microsoft.com/office/officeart/2008/layout/LinedList"/>
    <dgm:cxn modelId="{99D543D2-EF8F-4F55-92CE-656DA460F5A4}" type="presParOf" srcId="{57666224-1257-466A-B577-0F7B9FFA61B9}" destId="{624DDB61-2B0D-4F0F-8953-6A07C0974062}" srcOrd="1" destOrd="0" presId="urn:microsoft.com/office/officeart/2008/layout/LinedList"/>
    <dgm:cxn modelId="{192A44A1-CCAB-4164-B27A-097E14C6096A}" type="presParOf" srcId="{624DDB61-2B0D-4F0F-8953-6A07C0974062}" destId="{F98A656D-61A4-416B-A67B-56ED33779317}" srcOrd="0" destOrd="0" presId="urn:microsoft.com/office/officeart/2008/layout/LinedList"/>
    <dgm:cxn modelId="{4DAF1B13-B066-43CD-92FB-C2DA7B39B82D}" type="presParOf" srcId="{624DDB61-2B0D-4F0F-8953-6A07C0974062}" destId="{6109991C-73B5-4872-BDB5-1C857B149367}" srcOrd="1" destOrd="0" presId="urn:microsoft.com/office/officeart/2008/layout/LinedList"/>
    <dgm:cxn modelId="{1CE1FF59-C6F9-4A69-8DC2-B6A7790EA7FE}" type="presParOf" srcId="{6109991C-73B5-4872-BDB5-1C857B149367}" destId="{C5E78290-16DE-45DD-AC56-F34A44DA7C29}" srcOrd="0" destOrd="0" presId="urn:microsoft.com/office/officeart/2008/layout/LinedList"/>
    <dgm:cxn modelId="{858BF967-7B78-4930-9F2F-06C684A74DFB}" type="presParOf" srcId="{6109991C-73B5-4872-BDB5-1C857B149367}" destId="{DD7354AC-1A72-401F-A4FF-7F2ECC810A9D}" srcOrd="1" destOrd="0" presId="urn:microsoft.com/office/officeart/2008/layout/LinedList"/>
    <dgm:cxn modelId="{4F349C11-D311-487D-9306-917FDC52F29F}" type="presParOf" srcId="{6109991C-73B5-4872-BDB5-1C857B149367}" destId="{12131CD9-15CB-49FF-B87D-60C07CAE5FE5}" srcOrd="2" destOrd="0" presId="urn:microsoft.com/office/officeart/2008/layout/LinedList"/>
    <dgm:cxn modelId="{11045029-527E-4D52-AE1A-5AD7ECE851DA}" type="presParOf" srcId="{624DDB61-2B0D-4F0F-8953-6A07C0974062}" destId="{A367E5F3-381D-458A-8B29-8EB8A5907297}" srcOrd="2" destOrd="0" presId="urn:microsoft.com/office/officeart/2008/layout/LinedList"/>
    <dgm:cxn modelId="{81B2BEF1-6F90-4F54-B31D-731361C79C13}" type="presParOf" srcId="{624DDB61-2B0D-4F0F-8953-6A07C0974062}" destId="{F3DC5662-613B-40D2-BB49-5D5C043AF3B2}" srcOrd="3" destOrd="0" presId="urn:microsoft.com/office/officeart/2008/layout/LinedList"/>
    <dgm:cxn modelId="{B6699996-1D2A-44C1-B111-6374032B0331}" type="presParOf" srcId="{624DDB61-2B0D-4F0F-8953-6A07C0974062}" destId="{61BCF522-5247-4F1F-BDE3-DB60E57624E3}" srcOrd="4" destOrd="0" presId="urn:microsoft.com/office/officeart/2008/layout/LinedList"/>
    <dgm:cxn modelId="{FF3D56B9-C103-4DFB-A030-D839812D86A1}" type="presParOf" srcId="{61BCF522-5247-4F1F-BDE3-DB60E57624E3}" destId="{853AF6D8-09D6-4E7E-97C8-01841A151FCD}" srcOrd="0" destOrd="0" presId="urn:microsoft.com/office/officeart/2008/layout/LinedList"/>
    <dgm:cxn modelId="{2BF0F450-B9B5-4A4C-8465-CDB7DC838D2C}" type="presParOf" srcId="{61BCF522-5247-4F1F-BDE3-DB60E57624E3}" destId="{513C2A69-5750-4F0C-9FB3-A63AB58B1296}" srcOrd="1" destOrd="0" presId="urn:microsoft.com/office/officeart/2008/layout/LinedList"/>
    <dgm:cxn modelId="{614BE635-B12F-49A9-A78E-7804B0FBCEAC}" type="presParOf" srcId="{61BCF522-5247-4F1F-BDE3-DB60E57624E3}" destId="{E840E432-CAD4-4EB7-9E23-1A573E8E7601}" srcOrd="2" destOrd="0" presId="urn:microsoft.com/office/officeart/2008/layout/LinedList"/>
    <dgm:cxn modelId="{C27FB9B8-DF84-4613-8A7F-5EE6873FE62C}" type="presParOf" srcId="{624DDB61-2B0D-4F0F-8953-6A07C0974062}" destId="{E115BA09-CA39-47CA-9F67-5912B70E24C7}" srcOrd="5" destOrd="0" presId="urn:microsoft.com/office/officeart/2008/layout/LinedList"/>
    <dgm:cxn modelId="{F5B49302-EE87-44F8-B0D5-14435F3B5A0D}" type="presParOf" srcId="{624DDB61-2B0D-4F0F-8953-6A07C0974062}" destId="{47CCACF8-1253-4F80-95B8-9272B84B4292}" srcOrd="6" destOrd="0" presId="urn:microsoft.com/office/officeart/2008/layout/LinedList"/>
    <dgm:cxn modelId="{7270E608-1C2F-4732-8847-510EC2156249}" type="presParOf" srcId="{624DDB61-2B0D-4F0F-8953-6A07C0974062}" destId="{4511737A-2C0F-4211-B34B-C8B53E34BDF1}" srcOrd="7" destOrd="0" presId="urn:microsoft.com/office/officeart/2008/layout/LinedList"/>
    <dgm:cxn modelId="{89B6EB26-C6AA-46EA-873B-2F32033367EC}" type="presParOf" srcId="{4511737A-2C0F-4211-B34B-C8B53E34BDF1}" destId="{6D1FB2FE-108D-46A8-9D6A-8D8EA17C5EFA}" srcOrd="0" destOrd="0" presId="urn:microsoft.com/office/officeart/2008/layout/LinedList"/>
    <dgm:cxn modelId="{CFBD215E-E993-4634-8815-BE7E11FE72F4}" type="presParOf" srcId="{4511737A-2C0F-4211-B34B-C8B53E34BDF1}" destId="{5B9C03A7-A463-4A04-B222-B4830C3F17CA}" srcOrd="1" destOrd="0" presId="urn:microsoft.com/office/officeart/2008/layout/LinedList"/>
    <dgm:cxn modelId="{0501E179-A853-426C-94F1-CD91C54F288F}" type="presParOf" srcId="{4511737A-2C0F-4211-B34B-C8B53E34BDF1}" destId="{21526318-2DF1-4A3C-901F-25730968AA68}" srcOrd="2" destOrd="0" presId="urn:microsoft.com/office/officeart/2008/layout/LinedList"/>
    <dgm:cxn modelId="{669AE1A2-9F5B-4FC7-9150-4E1BB7184B98}" type="presParOf" srcId="{624DDB61-2B0D-4F0F-8953-6A07C0974062}" destId="{DED08D99-2FAF-450B-9E7B-F9D05B0D4FFC}" srcOrd="8" destOrd="0" presId="urn:microsoft.com/office/officeart/2008/layout/LinedList"/>
    <dgm:cxn modelId="{D993C13F-11D8-42C4-BFBE-21D8F316592D}" type="presParOf" srcId="{624DDB61-2B0D-4F0F-8953-6A07C0974062}" destId="{24FA6E3F-F0E6-48F3-B76A-6D4C4710202B}" srcOrd="9" destOrd="0" presId="urn:microsoft.com/office/officeart/2008/layout/LinedList"/>
    <dgm:cxn modelId="{DED27482-EAEC-4A3A-8C22-0E0F9DB26795}" type="presParOf" srcId="{624DDB61-2B0D-4F0F-8953-6A07C0974062}" destId="{88E7B62D-E65F-4827-A396-77DC59B93C20}" srcOrd="10" destOrd="0" presId="urn:microsoft.com/office/officeart/2008/layout/LinedList"/>
    <dgm:cxn modelId="{A5843B10-9585-4CAF-AE44-7A31E762DCCC}" type="presParOf" srcId="{88E7B62D-E65F-4827-A396-77DC59B93C20}" destId="{25FC919A-4235-498D-9419-0FF19022185F}" srcOrd="0" destOrd="0" presId="urn:microsoft.com/office/officeart/2008/layout/LinedList"/>
    <dgm:cxn modelId="{F2663F60-4982-4A2B-A8AD-0518C74A204A}" type="presParOf" srcId="{88E7B62D-E65F-4827-A396-77DC59B93C20}" destId="{2B091E13-7787-4AAF-805D-38737E6477AB}" srcOrd="1" destOrd="0" presId="urn:microsoft.com/office/officeart/2008/layout/LinedList"/>
    <dgm:cxn modelId="{2D02C15D-CCEC-4E61-B8CB-5B8D7D29AC3A}" type="presParOf" srcId="{88E7B62D-E65F-4827-A396-77DC59B93C20}" destId="{DB005835-33E7-44A8-B3CE-EB901963BD3D}" srcOrd="2" destOrd="0" presId="urn:microsoft.com/office/officeart/2008/layout/LinedList"/>
    <dgm:cxn modelId="{A60F9D6A-D4DD-466B-B3ED-DDE350347C80}" type="presParOf" srcId="{624DDB61-2B0D-4F0F-8953-6A07C0974062}" destId="{0502D783-480E-4E36-9566-E12EAA560797}" srcOrd="11" destOrd="0" presId="urn:microsoft.com/office/officeart/2008/layout/LinedList"/>
    <dgm:cxn modelId="{3F767F58-C21E-4577-80CE-DAA145564CCF}" type="presParOf" srcId="{624DDB61-2B0D-4F0F-8953-6A07C0974062}" destId="{DCD76468-C747-410D-9BD9-8959564432D8}" srcOrd="12"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0DB920-1E8F-40AF-9CBD-2E524FE84AA1}"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64F8947E-B1DC-4925-90BE-9C6B4E469E6C}">
      <dgm:prSet phldrT="[Text]"/>
      <dgm:spPr/>
      <dgm:t>
        <a:bodyPr/>
        <a:lstStyle/>
        <a:p>
          <a:endParaRPr lang="en-US" dirty="0"/>
        </a:p>
      </dgm:t>
    </dgm:pt>
    <dgm:pt modelId="{63C5F7CF-9AFD-4592-8B92-4CF9AB8EA262}" type="parTrans" cxnId="{40DAB6DF-62F1-4041-814C-EF88BB24D0E3}">
      <dgm:prSet/>
      <dgm:spPr/>
      <dgm:t>
        <a:bodyPr/>
        <a:lstStyle/>
        <a:p>
          <a:endParaRPr lang="en-US"/>
        </a:p>
      </dgm:t>
    </dgm:pt>
    <dgm:pt modelId="{CAAC8269-F7EC-4A93-8B11-41FE9909AA2A}" type="sibTrans" cxnId="{40DAB6DF-62F1-4041-814C-EF88BB24D0E3}">
      <dgm:prSet/>
      <dgm:spPr/>
      <dgm:t>
        <a:bodyPr/>
        <a:lstStyle/>
        <a:p>
          <a:endParaRPr lang="en-US"/>
        </a:p>
      </dgm:t>
    </dgm:pt>
    <dgm:pt modelId="{8278582E-1901-48C7-A02B-190BAF232675}">
      <dgm:prSet/>
      <dgm:spPr/>
      <dgm:t>
        <a:bodyPr/>
        <a:lstStyle/>
        <a:p>
          <a:pPr rtl="0"/>
          <a:r>
            <a:rPr lang="en-US" b="1" dirty="0" smtClean="0"/>
            <a:t>Transparency</a:t>
          </a:r>
        </a:p>
        <a:p>
          <a:pPr rtl="0"/>
          <a:r>
            <a:rPr lang="en-US" b="1" dirty="0" smtClean="0"/>
            <a:t>Data Quality</a:t>
          </a:r>
        </a:p>
        <a:p>
          <a:pPr rtl="0"/>
          <a:r>
            <a:rPr lang="en-US" b="1" dirty="0" smtClean="0"/>
            <a:t>Standardized</a:t>
          </a:r>
        </a:p>
      </dgm:t>
    </dgm:pt>
    <dgm:pt modelId="{DE81360B-BF8F-440D-B777-A50B2F13306C}" type="parTrans" cxnId="{463EB37E-C12B-45AF-8695-1531A836920F}">
      <dgm:prSet/>
      <dgm:spPr/>
      <dgm:t>
        <a:bodyPr/>
        <a:lstStyle/>
        <a:p>
          <a:endParaRPr lang="en-US"/>
        </a:p>
      </dgm:t>
    </dgm:pt>
    <dgm:pt modelId="{31A7BF57-893B-463F-9BF1-4C2C109903B6}" type="sibTrans" cxnId="{463EB37E-C12B-45AF-8695-1531A836920F}">
      <dgm:prSet/>
      <dgm:spPr/>
      <dgm:t>
        <a:bodyPr/>
        <a:lstStyle/>
        <a:p>
          <a:endParaRPr lang="en-US"/>
        </a:p>
      </dgm:t>
    </dgm:pt>
    <dgm:pt modelId="{89C6E8F3-52DE-47A9-9186-9A7373813ACB}">
      <dgm:prSet/>
      <dgm:spPr/>
      <dgm:t>
        <a:bodyPr/>
        <a:lstStyle/>
        <a:p>
          <a:pPr rtl="0"/>
          <a:r>
            <a:rPr lang="en-US" b="1" dirty="0" smtClean="0"/>
            <a:t>Standardized Business Rules</a:t>
          </a:r>
        </a:p>
        <a:p>
          <a:pPr rtl="0"/>
          <a:r>
            <a:rPr lang="en-US" b="1" dirty="0" smtClean="0"/>
            <a:t>Source Validation </a:t>
          </a:r>
          <a:endParaRPr lang="en-US" b="1" dirty="0"/>
        </a:p>
      </dgm:t>
    </dgm:pt>
    <dgm:pt modelId="{D1C862AA-B798-4183-8706-475D23F3707F}" type="parTrans" cxnId="{0D67F66A-A841-4FE6-9599-A92485A23032}">
      <dgm:prSet/>
      <dgm:spPr/>
      <dgm:t>
        <a:bodyPr/>
        <a:lstStyle/>
        <a:p>
          <a:endParaRPr lang="en-US"/>
        </a:p>
      </dgm:t>
    </dgm:pt>
    <dgm:pt modelId="{F4952203-B3DD-4C84-BF8B-0D13FE09B1AD}" type="sibTrans" cxnId="{0D67F66A-A841-4FE6-9599-A92485A23032}">
      <dgm:prSet/>
      <dgm:spPr/>
      <dgm:t>
        <a:bodyPr/>
        <a:lstStyle/>
        <a:p>
          <a:endParaRPr lang="en-US"/>
        </a:p>
      </dgm:t>
    </dgm:pt>
    <dgm:pt modelId="{22A469FE-5CAC-4FB4-9740-47742E499749}">
      <dgm:prSet/>
      <dgm:spPr/>
      <dgm:t>
        <a:bodyPr/>
        <a:lstStyle/>
        <a:p>
          <a:pPr rtl="0"/>
          <a:r>
            <a:rPr lang="en-US" b="1" dirty="0" smtClean="0"/>
            <a:t>Drill Down and Across</a:t>
          </a:r>
        </a:p>
        <a:p>
          <a:pPr rtl="0"/>
          <a:r>
            <a:rPr lang="en-US" b="1" dirty="0" smtClean="0"/>
            <a:t>Pull versus Push</a:t>
          </a:r>
        </a:p>
        <a:p>
          <a:pPr rtl="0"/>
          <a:r>
            <a:rPr lang="en-US" b="1" dirty="0" smtClean="0"/>
            <a:t>“Source of Truth”</a:t>
          </a:r>
        </a:p>
      </dgm:t>
    </dgm:pt>
    <dgm:pt modelId="{C2DE0AED-C579-43C4-BF93-8697243CF80C}" type="parTrans" cxnId="{DE5F100F-D39C-471E-983D-6802702F9F3C}">
      <dgm:prSet/>
      <dgm:spPr/>
      <dgm:t>
        <a:bodyPr/>
        <a:lstStyle/>
        <a:p>
          <a:endParaRPr lang="en-US"/>
        </a:p>
      </dgm:t>
    </dgm:pt>
    <dgm:pt modelId="{4269796D-33D3-48CB-B483-7362AFA85289}" type="sibTrans" cxnId="{DE5F100F-D39C-471E-983D-6802702F9F3C}">
      <dgm:prSet/>
      <dgm:spPr/>
      <dgm:t>
        <a:bodyPr/>
        <a:lstStyle/>
        <a:p>
          <a:endParaRPr lang="en-US"/>
        </a:p>
      </dgm:t>
    </dgm:pt>
    <dgm:pt modelId="{87332AED-45BE-47C9-ABF6-0C2EE2FE454F}">
      <dgm:prSet/>
      <dgm:spPr/>
      <dgm:t>
        <a:bodyPr/>
        <a:lstStyle/>
        <a:p>
          <a:pPr rtl="0"/>
          <a:r>
            <a:rPr lang="en-US" b="1" dirty="0" smtClean="0"/>
            <a:t>Timely</a:t>
          </a:r>
        </a:p>
        <a:p>
          <a:pPr rtl="0"/>
          <a:r>
            <a:rPr lang="en-US" b="1" dirty="0" smtClean="0"/>
            <a:t>Efficiencies</a:t>
          </a:r>
        </a:p>
        <a:p>
          <a:pPr rtl="0"/>
          <a:r>
            <a:rPr lang="en-US" b="1" dirty="0" smtClean="0"/>
            <a:t>Collaborative / Reusable</a:t>
          </a:r>
          <a:endParaRPr lang="en-US" b="1" dirty="0"/>
        </a:p>
      </dgm:t>
    </dgm:pt>
    <dgm:pt modelId="{962EDC02-1E6B-4397-80D4-FBD005F86C2C}" type="parTrans" cxnId="{8625AE36-4C47-4068-BEC5-F875468C838C}">
      <dgm:prSet/>
      <dgm:spPr/>
      <dgm:t>
        <a:bodyPr/>
        <a:lstStyle/>
        <a:p>
          <a:endParaRPr lang="en-US"/>
        </a:p>
      </dgm:t>
    </dgm:pt>
    <dgm:pt modelId="{CE2078B2-259F-4378-A3B7-9DD41D5866D6}" type="sibTrans" cxnId="{8625AE36-4C47-4068-BEC5-F875468C838C}">
      <dgm:prSet/>
      <dgm:spPr/>
      <dgm:t>
        <a:bodyPr/>
        <a:lstStyle/>
        <a:p>
          <a:endParaRPr lang="en-US"/>
        </a:p>
      </dgm:t>
    </dgm:pt>
    <dgm:pt modelId="{BF7AA29E-D8F3-4EB6-882C-7E6FCD3264FE}" type="pres">
      <dgm:prSet presAssocID="{0D0DB920-1E8F-40AF-9CBD-2E524FE84AA1}" presName="vert0" presStyleCnt="0">
        <dgm:presLayoutVars>
          <dgm:dir/>
          <dgm:animOne val="branch"/>
          <dgm:animLvl val="lvl"/>
        </dgm:presLayoutVars>
      </dgm:prSet>
      <dgm:spPr/>
      <dgm:t>
        <a:bodyPr/>
        <a:lstStyle/>
        <a:p>
          <a:endParaRPr lang="en-US"/>
        </a:p>
      </dgm:t>
    </dgm:pt>
    <dgm:pt modelId="{B4A8CE6E-53DF-4F32-88E4-FC26C3154F64}" type="pres">
      <dgm:prSet presAssocID="{64F8947E-B1DC-4925-90BE-9C6B4E469E6C}" presName="thickLine" presStyleLbl="alignNode1" presStyleIdx="0" presStyleCnt="1" custLinFactNeighborY="270"/>
      <dgm:spPr/>
    </dgm:pt>
    <dgm:pt modelId="{57666224-1257-466A-B577-0F7B9FFA61B9}" type="pres">
      <dgm:prSet presAssocID="{64F8947E-B1DC-4925-90BE-9C6B4E469E6C}" presName="horz1" presStyleCnt="0"/>
      <dgm:spPr/>
    </dgm:pt>
    <dgm:pt modelId="{5F9F3E98-0D88-4135-AF27-EA5DC98C2A27}" type="pres">
      <dgm:prSet presAssocID="{64F8947E-B1DC-4925-90BE-9C6B4E469E6C}" presName="tx1" presStyleLbl="revTx" presStyleIdx="0" presStyleCnt="5"/>
      <dgm:spPr/>
      <dgm:t>
        <a:bodyPr/>
        <a:lstStyle/>
        <a:p>
          <a:endParaRPr lang="en-US"/>
        </a:p>
      </dgm:t>
    </dgm:pt>
    <dgm:pt modelId="{624DDB61-2B0D-4F0F-8953-6A07C0974062}" type="pres">
      <dgm:prSet presAssocID="{64F8947E-B1DC-4925-90BE-9C6B4E469E6C}" presName="vert1" presStyleCnt="0"/>
      <dgm:spPr/>
    </dgm:pt>
    <dgm:pt modelId="{F98A656D-61A4-416B-A67B-56ED33779317}" type="pres">
      <dgm:prSet presAssocID="{8278582E-1901-48C7-A02B-190BAF232675}" presName="vertSpace2a" presStyleCnt="0"/>
      <dgm:spPr/>
    </dgm:pt>
    <dgm:pt modelId="{6109991C-73B5-4872-BDB5-1C857B149367}" type="pres">
      <dgm:prSet presAssocID="{8278582E-1901-48C7-A02B-190BAF232675}" presName="horz2" presStyleCnt="0"/>
      <dgm:spPr/>
    </dgm:pt>
    <dgm:pt modelId="{C5E78290-16DE-45DD-AC56-F34A44DA7C29}" type="pres">
      <dgm:prSet presAssocID="{8278582E-1901-48C7-A02B-190BAF232675}" presName="horzSpace2" presStyleCnt="0"/>
      <dgm:spPr/>
    </dgm:pt>
    <dgm:pt modelId="{DD7354AC-1A72-401F-A4FF-7F2ECC810A9D}" type="pres">
      <dgm:prSet presAssocID="{8278582E-1901-48C7-A02B-190BAF232675}" presName="tx2" presStyleLbl="revTx" presStyleIdx="1" presStyleCnt="5"/>
      <dgm:spPr/>
      <dgm:t>
        <a:bodyPr/>
        <a:lstStyle/>
        <a:p>
          <a:endParaRPr lang="en-US"/>
        </a:p>
      </dgm:t>
    </dgm:pt>
    <dgm:pt modelId="{12131CD9-15CB-49FF-B87D-60C07CAE5FE5}" type="pres">
      <dgm:prSet presAssocID="{8278582E-1901-48C7-A02B-190BAF232675}" presName="vert2" presStyleCnt="0"/>
      <dgm:spPr/>
    </dgm:pt>
    <dgm:pt modelId="{A367E5F3-381D-458A-8B29-8EB8A5907297}" type="pres">
      <dgm:prSet presAssocID="{8278582E-1901-48C7-A02B-190BAF232675}" presName="thinLine2b" presStyleLbl="callout" presStyleIdx="0" presStyleCnt="4"/>
      <dgm:spPr/>
    </dgm:pt>
    <dgm:pt modelId="{F3DC5662-613B-40D2-BB49-5D5C043AF3B2}" type="pres">
      <dgm:prSet presAssocID="{8278582E-1901-48C7-A02B-190BAF232675}" presName="vertSpace2b" presStyleCnt="0"/>
      <dgm:spPr/>
    </dgm:pt>
    <dgm:pt modelId="{61BCF522-5247-4F1F-BDE3-DB60E57624E3}" type="pres">
      <dgm:prSet presAssocID="{87332AED-45BE-47C9-ABF6-0C2EE2FE454F}" presName="horz2" presStyleCnt="0"/>
      <dgm:spPr/>
    </dgm:pt>
    <dgm:pt modelId="{853AF6D8-09D6-4E7E-97C8-01841A151FCD}" type="pres">
      <dgm:prSet presAssocID="{87332AED-45BE-47C9-ABF6-0C2EE2FE454F}" presName="horzSpace2" presStyleCnt="0"/>
      <dgm:spPr/>
    </dgm:pt>
    <dgm:pt modelId="{513C2A69-5750-4F0C-9FB3-A63AB58B1296}" type="pres">
      <dgm:prSet presAssocID="{87332AED-45BE-47C9-ABF6-0C2EE2FE454F}" presName="tx2" presStyleLbl="revTx" presStyleIdx="2" presStyleCnt="5"/>
      <dgm:spPr/>
      <dgm:t>
        <a:bodyPr/>
        <a:lstStyle/>
        <a:p>
          <a:endParaRPr lang="en-US"/>
        </a:p>
      </dgm:t>
    </dgm:pt>
    <dgm:pt modelId="{E840E432-CAD4-4EB7-9E23-1A573E8E7601}" type="pres">
      <dgm:prSet presAssocID="{87332AED-45BE-47C9-ABF6-0C2EE2FE454F}" presName="vert2" presStyleCnt="0"/>
      <dgm:spPr/>
    </dgm:pt>
    <dgm:pt modelId="{E115BA09-CA39-47CA-9F67-5912B70E24C7}" type="pres">
      <dgm:prSet presAssocID="{87332AED-45BE-47C9-ABF6-0C2EE2FE454F}" presName="thinLine2b" presStyleLbl="callout" presStyleIdx="1" presStyleCnt="4"/>
      <dgm:spPr/>
    </dgm:pt>
    <dgm:pt modelId="{47CCACF8-1253-4F80-95B8-9272B84B4292}" type="pres">
      <dgm:prSet presAssocID="{87332AED-45BE-47C9-ABF6-0C2EE2FE454F}" presName="vertSpace2b" presStyleCnt="0"/>
      <dgm:spPr/>
    </dgm:pt>
    <dgm:pt modelId="{4511737A-2C0F-4211-B34B-C8B53E34BDF1}" type="pres">
      <dgm:prSet presAssocID="{89C6E8F3-52DE-47A9-9186-9A7373813ACB}" presName="horz2" presStyleCnt="0"/>
      <dgm:spPr/>
    </dgm:pt>
    <dgm:pt modelId="{6D1FB2FE-108D-46A8-9D6A-8D8EA17C5EFA}" type="pres">
      <dgm:prSet presAssocID="{89C6E8F3-52DE-47A9-9186-9A7373813ACB}" presName="horzSpace2" presStyleCnt="0"/>
      <dgm:spPr/>
    </dgm:pt>
    <dgm:pt modelId="{5B9C03A7-A463-4A04-B222-B4830C3F17CA}" type="pres">
      <dgm:prSet presAssocID="{89C6E8F3-52DE-47A9-9186-9A7373813ACB}" presName="tx2" presStyleLbl="revTx" presStyleIdx="3" presStyleCnt="5"/>
      <dgm:spPr/>
      <dgm:t>
        <a:bodyPr/>
        <a:lstStyle/>
        <a:p>
          <a:endParaRPr lang="en-US"/>
        </a:p>
      </dgm:t>
    </dgm:pt>
    <dgm:pt modelId="{21526318-2DF1-4A3C-901F-25730968AA68}" type="pres">
      <dgm:prSet presAssocID="{89C6E8F3-52DE-47A9-9186-9A7373813ACB}" presName="vert2" presStyleCnt="0"/>
      <dgm:spPr/>
    </dgm:pt>
    <dgm:pt modelId="{DED08D99-2FAF-450B-9E7B-F9D05B0D4FFC}" type="pres">
      <dgm:prSet presAssocID="{89C6E8F3-52DE-47A9-9186-9A7373813ACB}" presName="thinLine2b" presStyleLbl="callout" presStyleIdx="2" presStyleCnt="4"/>
      <dgm:spPr/>
    </dgm:pt>
    <dgm:pt modelId="{24FA6E3F-F0E6-48F3-B76A-6D4C4710202B}" type="pres">
      <dgm:prSet presAssocID="{89C6E8F3-52DE-47A9-9186-9A7373813ACB}" presName="vertSpace2b" presStyleCnt="0"/>
      <dgm:spPr/>
    </dgm:pt>
    <dgm:pt modelId="{88E7B62D-E65F-4827-A396-77DC59B93C20}" type="pres">
      <dgm:prSet presAssocID="{22A469FE-5CAC-4FB4-9740-47742E499749}" presName="horz2" presStyleCnt="0"/>
      <dgm:spPr/>
    </dgm:pt>
    <dgm:pt modelId="{25FC919A-4235-498D-9419-0FF19022185F}" type="pres">
      <dgm:prSet presAssocID="{22A469FE-5CAC-4FB4-9740-47742E499749}" presName="horzSpace2" presStyleCnt="0"/>
      <dgm:spPr/>
    </dgm:pt>
    <dgm:pt modelId="{2B091E13-7787-4AAF-805D-38737E6477AB}" type="pres">
      <dgm:prSet presAssocID="{22A469FE-5CAC-4FB4-9740-47742E499749}" presName="tx2" presStyleLbl="revTx" presStyleIdx="4" presStyleCnt="5"/>
      <dgm:spPr/>
      <dgm:t>
        <a:bodyPr/>
        <a:lstStyle/>
        <a:p>
          <a:endParaRPr lang="en-US"/>
        </a:p>
      </dgm:t>
    </dgm:pt>
    <dgm:pt modelId="{DB005835-33E7-44A8-B3CE-EB901963BD3D}" type="pres">
      <dgm:prSet presAssocID="{22A469FE-5CAC-4FB4-9740-47742E499749}" presName="vert2" presStyleCnt="0"/>
      <dgm:spPr/>
    </dgm:pt>
    <dgm:pt modelId="{0502D783-480E-4E36-9566-E12EAA560797}" type="pres">
      <dgm:prSet presAssocID="{22A469FE-5CAC-4FB4-9740-47742E499749}" presName="thinLine2b" presStyleLbl="callout" presStyleIdx="3" presStyleCnt="4"/>
      <dgm:spPr/>
    </dgm:pt>
    <dgm:pt modelId="{DCD76468-C747-410D-9BD9-8959564432D8}" type="pres">
      <dgm:prSet presAssocID="{22A469FE-5CAC-4FB4-9740-47742E499749}" presName="vertSpace2b" presStyleCnt="0"/>
      <dgm:spPr/>
    </dgm:pt>
  </dgm:ptLst>
  <dgm:cxnLst>
    <dgm:cxn modelId="{C5E22BF4-E641-495D-9DE1-E8B598A0FFD1}" type="presOf" srcId="{89C6E8F3-52DE-47A9-9186-9A7373813ACB}" destId="{5B9C03A7-A463-4A04-B222-B4830C3F17CA}" srcOrd="0" destOrd="0" presId="urn:microsoft.com/office/officeart/2008/layout/LinedList"/>
    <dgm:cxn modelId="{40DAB6DF-62F1-4041-814C-EF88BB24D0E3}" srcId="{0D0DB920-1E8F-40AF-9CBD-2E524FE84AA1}" destId="{64F8947E-B1DC-4925-90BE-9C6B4E469E6C}" srcOrd="0" destOrd="0" parTransId="{63C5F7CF-9AFD-4592-8B92-4CF9AB8EA262}" sibTransId="{CAAC8269-F7EC-4A93-8B11-41FE9909AA2A}"/>
    <dgm:cxn modelId="{FE04F966-3CFA-4681-89B3-13F0F12F9F72}" type="presOf" srcId="{64F8947E-B1DC-4925-90BE-9C6B4E469E6C}" destId="{5F9F3E98-0D88-4135-AF27-EA5DC98C2A27}" srcOrd="0" destOrd="0" presId="urn:microsoft.com/office/officeart/2008/layout/LinedList"/>
    <dgm:cxn modelId="{EB4C4EA1-6AD4-4CEA-8FC3-77C1896AE00D}" type="presOf" srcId="{8278582E-1901-48C7-A02B-190BAF232675}" destId="{DD7354AC-1A72-401F-A4FF-7F2ECC810A9D}" srcOrd="0" destOrd="0" presId="urn:microsoft.com/office/officeart/2008/layout/LinedList"/>
    <dgm:cxn modelId="{D4F8070C-0214-4FD1-A639-5550EC5DB78F}" type="presOf" srcId="{87332AED-45BE-47C9-ABF6-0C2EE2FE454F}" destId="{513C2A69-5750-4F0C-9FB3-A63AB58B1296}" srcOrd="0" destOrd="0" presId="urn:microsoft.com/office/officeart/2008/layout/LinedList"/>
    <dgm:cxn modelId="{463EB37E-C12B-45AF-8695-1531A836920F}" srcId="{64F8947E-B1DC-4925-90BE-9C6B4E469E6C}" destId="{8278582E-1901-48C7-A02B-190BAF232675}" srcOrd="0" destOrd="0" parTransId="{DE81360B-BF8F-440D-B777-A50B2F13306C}" sibTransId="{31A7BF57-893B-463F-9BF1-4C2C109903B6}"/>
    <dgm:cxn modelId="{AD6B505C-3FD1-423B-A817-461F366F66F5}" type="presOf" srcId="{22A469FE-5CAC-4FB4-9740-47742E499749}" destId="{2B091E13-7787-4AAF-805D-38737E6477AB}" srcOrd="0" destOrd="0" presId="urn:microsoft.com/office/officeart/2008/layout/LinedList"/>
    <dgm:cxn modelId="{E61E9C4C-4B34-47D2-9EBC-ED228F6DFF5A}" type="presOf" srcId="{0D0DB920-1E8F-40AF-9CBD-2E524FE84AA1}" destId="{BF7AA29E-D8F3-4EB6-882C-7E6FCD3264FE}" srcOrd="0" destOrd="0" presId="urn:microsoft.com/office/officeart/2008/layout/LinedList"/>
    <dgm:cxn modelId="{DE5F100F-D39C-471E-983D-6802702F9F3C}" srcId="{64F8947E-B1DC-4925-90BE-9C6B4E469E6C}" destId="{22A469FE-5CAC-4FB4-9740-47742E499749}" srcOrd="3" destOrd="0" parTransId="{C2DE0AED-C579-43C4-BF93-8697243CF80C}" sibTransId="{4269796D-33D3-48CB-B483-7362AFA85289}"/>
    <dgm:cxn modelId="{8625AE36-4C47-4068-BEC5-F875468C838C}" srcId="{64F8947E-B1DC-4925-90BE-9C6B4E469E6C}" destId="{87332AED-45BE-47C9-ABF6-0C2EE2FE454F}" srcOrd="1" destOrd="0" parTransId="{962EDC02-1E6B-4397-80D4-FBD005F86C2C}" sibTransId="{CE2078B2-259F-4378-A3B7-9DD41D5866D6}"/>
    <dgm:cxn modelId="{0D67F66A-A841-4FE6-9599-A92485A23032}" srcId="{64F8947E-B1DC-4925-90BE-9C6B4E469E6C}" destId="{89C6E8F3-52DE-47A9-9186-9A7373813ACB}" srcOrd="2" destOrd="0" parTransId="{D1C862AA-B798-4183-8706-475D23F3707F}" sibTransId="{F4952203-B3DD-4C84-BF8B-0D13FE09B1AD}"/>
    <dgm:cxn modelId="{BBF155F5-A420-40CA-B074-A0F83016F0DD}" type="presParOf" srcId="{BF7AA29E-D8F3-4EB6-882C-7E6FCD3264FE}" destId="{B4A8CE6E-53DF-4F32-88E4-FC26C3154F64}" srcOrd="0" destOrd="0" presId="urn:microsoft.com/office/officeart/2008/layout/LinedList"/>
    <dgm:cxn modelId="{5BE01B7B-03C4-4720-8F07-56FAA31EF971}" type="presParOf" srcId="{BF7AA29E-D8F3-4EB6-882C-7E6FCD3264FE}" destId="{57666224-1257-466A-B577-0F7B9FFA61B9}" srcOrd="1" destOrd="0" presId="urn:microsoft.com/office/officeart/2008/layout/LinedList"/>
    <dgm:cxn modelId="{12ED7A75-A8CD-4463-8B03-064CC507D51F}" type="presParOf" srcId="{57666224-1257-466A-B577-0F7B9FFA61B9}" destId="{5F9F3E98-0D88-4135-AF27-EA5DC98C2A27}" srcOrd="0" destOrd="0" presId="urn:microsoft.com/office/officeart/2008/layout/LinedList"/>
    <dgm:cxn modelId="{5F5D2780-DFC8-4042-A1FA-0FA029A4827C}" type="presParOf" srcId="{57666224-1257-466A-B577-0F7B9FFA61B9}" destId="{624DDB61-2B0D-4F0F-8953-6A07C0974062}" srcOrd="1" destOrd="0" presId="urn:microsoft.com/office/officeart/2008/layout/LinedList"/>
    <dgm:cxn modelId="{7BEBE6EE-6953-4A27-92B1-92CA673970C1}" type="presParOf" srcId="{624DDB61-2B0D-4F0F-8953-6A07C0974062}" destId="{F98A656D-61A4-416B-A67B-56ED33779317}" srcOrd="0" destOrd="0" presId="urn:microsoft.com/office/officeart/2008/layout/LinedList"/>
    <dgm:cxn modelId="{77EDD9D9-B3F2-4C90-BF1E-A8C6D715FA0B}" type="presParOf" srcId="{624DDB61-2B0D-4F0F-8953-6A07C0974062}" destId="{6109991C-73B5-4872-BDB5-1C857B149367}" srcOrd="1" destOrd="0" presId="urn:microsoft.com/office/officeart/2008/layout/LinedList"/>
    <dgm:cxn modelId="{C65856F5-C0EE-43FD-A719-C16F4D89778D}" type="presParOf" srcId="{6109991C-73B5-4872-BDB5-1C857B149367}" destId="{C5E78290-16DE-45DD-AC56-F34A44DA7C29}" srcOrd="0" destOrd="0" presId="urn:microsoft.com/office/officeart/2008/layout/LinedList"/>
    <dgm:cxn modelId="{07A72B19-AB44-4171-A9C9-872D24139F54}" type="presParOf" srcId="{6109991C-73B5-4872-BDB5-1C857B149367}" destId="{DD7354AC-1A72-401F-A4FF-7F2ECC810A9D}" srcOrd="1" destOrd="0" presId="urn:microsoft.com/office/officeart/2008/layout/LinedList"/>
    <dgm:cxn modelId="{B29D3229-122B-4492-9441-58B306C67060}" type="presParOf" srcId="{6109991C-73B5-4872-BDB5-1C857B149367}" destId="{12131CD9-15CB-49FF-B87D-60C07CAE5FE5}" srcOrd="2" destOrd="0" presId="urn:microsoft.com/office/officeart/2008/layout/LinedList"/>
    <dgm:cxn modelId="{94417D83-6583-458F-980F-DA5237CF2E22}" type="presParOf" srcId="{624DDB61-2B0D-4F0F-8953-6A07C0974062}" destId="{A367E5F3-381D-458A-8B29-8EB8A5907297}" srcOrd="2" destOrd="0" presId="urn:microsoft.com/office/officeart/2008/layout/LinedList"/>
    <dgm:cxn modelId="{30A4761B-D265-4F8E-9779-41DBE40FE324}" type="presParOf" srcId="{624DDB61-2B0D-4F0F-8953-6A07C0974062}" destId="{F3DC5662-613B-40D2-BB49-5D5C043AF3B2}" srcOrd="3" destOrd="0" presId="urn:microsoft.com/office/officeart/2008/layout/LinedList"/>
    <dgm:cxn modelId="{7F766D55-D4CB-4D62-9061-A5DD209443CB}" type="presParOf" srcId="{624DDB61-2B0D-4F0F-8953-6A07C0974062}" destId="{61BCF522-5247-4F1F-BDE3-DB60E57624E3}" srcOrd="4" destOrd="0" presId="urn:microsoft.com/office/officeart/2008/layout/LinedList"/>
    <dgm:cxn modelId="{D6254B26-CB37-472C-9E56-4E6388222612}" type="presParOf" srcId="{61BCF522-5247-4F1F-BDE3-DB60E57624E3}" destId="{853AF6D8-09D6-4E7E-97C8-01841A151FCD}" srcOrd="0" destOrd="0" presId="urn:microsoft.com/office/officeart/2008/layout/LinedList"/>
    <dgm:cxn modelId="{AB02A0C6-8080-4D3C-98B1-3E4A958A1B82}" type="presParOf" srcId="{61BCF522-5247-4F1F-BDE3-DB60E57624E3}" destId="{513C2A69-5750-4F0C-9FB3-A63AB58B1296}" srcOrd="1" destOrd="0" presId="urn:microsoft.com/office/officeart/2008/layout/LinedList"/>
    <dgm:cxn modelId="{A9BA0A8E-3E30-42B8-9CFD-40C279326F0E}" type="presParOf" srcId="{61BCF522-5247-4F1F-BDE3-DB60E57624E3}" destId="{E840E432-CAD4-4EB7-9E23-1A573E8E7601}" srcOrd="2" destOrd="0" presId="urn:microsoft.com/office/officeart/2008/layout/LinedList"/>
    <dgm:cxn modelId="{C27225E3-21C5-4832-BFFF-AAB32B329BAC}" type="presParOf" srcId="{624DDB61-2B0D-4F0F-8953-6A07C0974062}" destId="{E115BA09-CA39-47CA-9F67-5912B70E24C7}" srcOrd="5" destOrd="0" presId="urn:microsoft.com/office/officeart/2008/layout/LinedList"/>
    <dgm:cxn modelId="{19A9E5D9-6524-4892-B72D-56395A99C571}" type="presParOf" srcId="{624DDB61-2B0D-4F0F-8953-6A07C0974062}" destId="{47CCACF8-1253-4F80-95B8-9272B84B4292}" srcOrd="6" destOrd="0" presId="urn:microsoft.com/office/officeart/2008/layout/LinedList"/>
    <dgm:cxn modelId="{CCCC254F-776B-4000-92AB-C27B1BA5DBFA}" type="presParOf" srcId="{624DDB61-2B0D-4F0F-8953-6A07C0974062}" destId="{4511737A-2C0F-4211-B34B-C8B53E34BDF1}" srcOrd="7" destOrd="0" presId="urn:microsoft.com/office/officeart/2008/layout/LinedList"/>
    <dgm:cxn modelId="{71496847-2058-482F-8BD2-69663EC9A4BF}" type="presParOf" srcId="{4511737A-2C0F-4211-B34B-C8B53E34BDF1}" destId="{6D1FB2FE-108D-46A8-9D6A-8D8EA17C5EFA}" srcOrd="0" destOrd="0" presId="urn:microsoft.com/office/officeart/2008/layout/LinedList"/>
    <dgm:cxn modelId="{4024692D-9CF2-4347-A5F0-4CFB17046DF7}" type="presParOf" srcId="{4511737A-2C0F-4211-B34B-C8B53E34BDF1}" destId="{5B9C03A7-A463-4A04-B222-B4830C3F17CA}" srcOrd="1" destOrd="0" presId="urn:microsoft.com/office/officeart/2008/layout/LinedList"/>
    <dgm:cxn modelId="{68E907F4-971B-406F-A086-06FB6B490779}" type="presParOf" srcId="{4511737A-2C0F-4211-B34B-C8B53E34BDF1}" destId="{21526318-2DF1-4A3C-901F-25730968AA68}" srcOrd="2" destOrd="0" presId="urn:microsoft.com/office/officeart/2008/layout/LinedList"/>
    <dgm:cxn modelId="{36B1FE58-8D6D-40D3-A5B8-C46B372E16F2}" type="presParOf" srcId="{624DDB61-2B0D-4F0F-8953-6A07C0974062}" destId="{DED08D99-2FAF-450B-9E7B-F9D05B0D4FFC}" srcOrd="8" destOrd="0" presId="urn:microsoft.com/office/officeart/2008/layout/LinedList"/>
    <dgm:cxn modelId="{CA543BAA-B952-4180-9129-C710841242D3}" type="presParOf" srcId="{624DDB61-2B0D-4F0F-8953-6A07C0974062}" destId="{24FA6E3F-F0E6-48F3-B76A-6D4C4710202B}" srcOrd="9" destOrd="0" presId="urn:microsoft.com/office/officeart/2008/layout/LinedList"/>
    <dgm:cxn modelId="{6CA2973F-983B-433E-91A5-831A26909E78}" type="presParOf" srcId="{624DDB61-2B0D-4F0F-8953-6A07C0974062}" destId="{88E7B62D-E65F-4827-A396-77DC59B93C20}" srcOrd="10" destOrd="0" presId="urn:microsoft.com/office/officeart/2008/layout/LinedList"/>
    <dgm:cxn modelId="{DC6DAC67-214E-4E90-9283-188617662180}" type="presParOf" srcId="{88E7B62D-E65F-4827-A396-77DC59B93C20}" destId="{25FC919A-4235-498D-9419-0FF19022185F}" srcOrd="0" destOrd="0" presId="urn:microsoft.com/office/officeart/2008/layout/LinedList"/>
    <dgm:cxn modelId="{54F4CDE6-07B1-4E2B-B476-D6C39FC7BD08}" type="presParOf" srcId="{88E7B62D-E65F-4827-A396-77DC59B93C20}" destId="{2B091E13-7787-4AAF-805D-38737E6477AB}" srcOrd="1" destOrd="0" presId="urn:microsoft.com/office/officeart/2008/layout/LinedList"/>
    <dgm:cxn modelId="{8C7F80A2-209C-45AE-A453-D84BDD6C3EC8}" type="presParOf" srcId="{88E7B62D-E65F-4827-A396-77DC59B93C20}" destId="{DB005835-33E7-44A8-B3CE-EB901963BD3D}" srcOrd="2" destOrd="0" presId="urn:microsoft.com/office/officeart/2008/layout/LinedList"/>
    <dgm:cxn modelId="{37FAD74B-25D6-46A7-8D1D-984E892657F3}" type="presParOf" srcId="{624DDB61-2B0D-4F0F-8953-6A07C0974062}" destId="{0502D783-480E-4E36-9566-E12EAA560797}" srcOrd="11" destOrd="0" presId="urn:microsoft.com/office/officeart/2008/layout/LinedList"/>
    <dgm:cxn modelId="{A6E21508-85E0-4A04-825B-1AE49814B8A7}" type="presParOf" srcId="{624DDB61-2B0D-4F0F-8953-6A07C0974062}" destId="{DCD76468-C747-410D-9BD9-8959564432D8}" srcOrd="12"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CBD4BE-0311-4D99-A803-64DA0D3DDCBF}" type="doc">
      <dgm:prSet loTypeId="urn:microsoft.com/office/officeart/2005/8/layout/venn3" loCatId="relationship" qsTypeId="urn:microsoft.com/office/officeart/2005/8/quickstyle/simple5" qsCatId="simple" csTypeId="urn:microsoft.com/office/officeart/2005/8/colors/accent1_5" csCatId="accent1" phldr="1"/>
      <dgm:spPr/>
      <dgm:t>
        <a:bodyPr/>
        <a:lstStyle/>
        <a:p>
          <a:endParaRPr lang="en-US"/>
        </a:p>
      </dgm:t>
    </dgm:pt>
    <dgm:pt modelId="{9A5019B9-0F67-44B1-8118-6147B770F82A}">
      <dgm:prSet/>
      <dgm:spPr/>
      <dgm:t>
        <a:bodyPr/>
        <a:lstStyle/>
        <a:p>
          <a:pPr rtl="0"/>
          <a:r>
            <a:rPr lang="en-US" dirty="0" smtClean="0"/>
            <a:t>Business</a:t>
          </a:r>
          <a:endParaRPr lang="en-US" dirty="0"/>
        </a:p>
      </dgm:t>
    </dgm:pt>
    <dgm:pt modelId="{C7EDDEE3-9A67-41AF-8F89-C1123E8E141C}" type="parTrans" cxnId="{CF1A1280-AF6C-4DC1-9617-B90F8DD16A90}">
      <dgm:prSet/>
      <dgm:spPr/>
      <dgm:t>
        <a:bodyPr/>
        <a:lstStyle/>
        <a:p>
          <a:endParaRPr lang="en-US"/>
        </a:p>
      </dgm:t>
    </dgm:pt>
    <dgm:pt modelId="{CA0CFEB3-4FD6-4A84-AEEB-9C0DDB8C0CE8}" type="sibTrans" cxnId="{CF1A1280-AF6C-4DC1-9617-B90F8DD16A90}">
      <dgm:prSet/>
      <dgm:spPr/>
      <dgm:t>
        <a:bodyPr/>
        <a:lstStyle/>
        <a:p>
          <a:endParaRPr lang="en-US"/>
        </a:p>
      </dgm:t>
    </dgm:pt>
    <dgm:pt modelId="{616E7BD9-5437-4C77-9CAA-586113D06610}">
      <dgm:prSet/>
      <dgm:spPr/>
      <dgm:t>
        <a:bodyPr/>
        <a:lstStyle/>
        <a:p>
          <a:pPr rtl="0"/>
          <a:r>
            <a:rPr lang="en-US" b="0" i="0" u="none" strike="noStrike" baseline="0" smtClean="0">
              <a:latin typeface="Segoe UI" pitchFamily="34" charset="0"/>
              <a:ea typeface="+mn-ea"/>
              <a:cs typeface="+mn-cs"/>
            </a:rPr>
            <a:t>Sharing information  across the U.S. Government through  reusable reports and analysis. </a:t>
          </a:r>
          <a:endParaRPr lang="en-US" dirty="0"/>
        </a:p>
      </dgm:t>
    </dgm:pt>
    <dgm:pt modelId="{5BCD21D4-571F-438D-85ED-7F034DB8B507}" type="parTrans" cxnId="{1F9EB2EA-6D92-4130-AA7F-C3B8AFC1A510}">
      <dgm:prSet/>
      <dgm:spPr/>
      <dgm:t>
        <a:bodyPr/>
        <a:lstStyle/>
        <a:p>
          <a:endParaRPr lang="en-US"/>
        </a:p>
      </dgm:t>
    </dgm:pt>
    <dgm:pt modelId="{F332742C-FCD2-4F0B-B7FB-ED6B50B88B40}" type="sibTrans" cxnId="{1F9EB2EA-6D92-4130-AA7F-C3B8AFC1A510}">
      <dgm:prSet/>
      <dgm:spPr/>
      <dgm:t>
        <a:bodyPr/>
        <a:lstStyle/>
        <a:p>
          <a:endParaRPr lang="en-US"/>
        </a:p>
      </dgm:t>
    </dgm:pt>
    <dgm:pt modelId="{CBA6E13C-B8F5-4724-BB06-130396FBC2A0}">
      <dgm:prSet/>
      <dgm:spPr/>
      <dgm:t>
        <a:bodyPr/>
        <a:lstStyle/>
        <a:p>
          <a:pPr rtl="0"/>
          <a:r>
            <a:rPr lang="en-US" dirty="0" smtClean="0"/>
            <a:t>Lower total cost of ownership</a:t>
          </a:r>
          <a:endParaRPr lang="en-US" dirty="0"/>
        </a:p>
      </dgm:t>
    </dgm:pt>
    <dgm:pt modelId="{4F10FB89-6786-4B55-9743-0C36A0C06529}" type="parTrans" cxnId="{188E4671-88E5-4404-96F9-CF03FCBF5011}">
      <dgm:prSet/>
      <dgm:spPr/>
      <dgm:t>
        <a:bodyPr/>
        <a:lstStyle/>
        <a:p>
          <a:endParaRPr lang="en-US"/>
        </a:p>
      </dgm:t>
    </dgm:pt>
    <dgm:pt modelId="{9EB764F1-6D30-4DF4-B785-19FB2D5C0E2D}" type="sibTrans" cxnId="{188E4671-88E5-4404-96F9-CF03FCBF5011}">
      <dgm:prSet/>
      <dgm:spPr/>
      <dgm:t>
        <a:bodyPr/>
        <a:lstStyle/>
        <a:p>
          <a:endParaRPr lang="en-US"/>
        </a:p>
      </dgm:t>
    </dgm:pt>
    <dgm:pt modelId="{AB077C0E-18F4-493D-A3BD-FE9EF3532B3D}">
      <dgm:prSet/>
      <dgm:spPr/>
      <dgm:t>
        <a:bodyPr/>
        <a:lstStyle/>
        <a:p>
          <a:pPr rtl="0"/>
          <a:r>
            <a:rPr lang="en-US" dirty="0" smtClean="0"/>
            <a:t>Technical</a:t>
          </a:r>
          <a:endParaRPr lang="en-US" dirty="0"/>
        </a:p>
      </dgm:t>
    </dgm:pt>
    <dgm:pt modelId="{42494744-BCBD-42A3-890C-1A92C940AED6}" type="parTrans" cxnId="{8B1AC65F-0D64-407A-900B-9C3023CEAC09}">
      <dgm:prSet/>
      <dgm:spPr/>
      <dgm:t>
        <a:bodyPr/>
        <a:lstStyle/>
        <a:p>
          <a:endParaRPr lang="en-US"/>
        </a:p>
      </dgm:t>
    </dgm:pt>
    <dgm:pt modelId="{8A683F27-76A8-4365-AE7E-D8E5EECA4CDA}" type="sibTrans" cxnId="{8B1AC65F-0D64-407A-900B-9C3023CEAC09}">
      <dgm:prSet/>
      <dgm:spPr/>
      <dgm:t>
        <a:bodyPr/>
        <a:lstStyle/>
        <a:p>
          <a:endParaRPr lang="en-US"/>
        </a:p>
      </dgm:t>
    </dgm:pt>
    <dgm:pt modelId="{5C0B65FF-D002-4314-903A-9587643D536C}">
      <dgm:prSet/>
      <dgm:spPr/>
      <dgm:t>
        <a:bodyPr/>
        <a:lstStyle/>
        <a:p>
          <a:pPr rtl="0"/>
          <a:r>
            <a:rPr lang="en-US" dirty="0" smtClean="0"/>
            <a:t>Better Business-IT alignment</a:t>
          </a:r>
          <a:endParaRPr lang="en-US" dirty="0"/>
        </a:p>
      </dgm:t>
    </dgm:pt>
    <dgm:pt modelId="{D74559FC-5D32-4708-BFF1-12F13D1821D4}" type="parTrans" cxnId="{CAA54333-D86F-4B16-B183-C33A35745A87}">
      <dgm:prSet/>
      <dgm:spPr/>
      <dgm:t>
        <a:bodyPr/>
        <a:lstStyle/>
        <a:p>
          <a:endParaRPr lang="en-US"/>
        </a:p>
      </dgm:t>
    </dgm:pt>
    <dgm:pt modelId="{0C738F2E-5EFB-483A-954B-6A52A09B4B7A}" type="sibTrans" cxnId="{CAA54333-D86F-4B16-B183-C33A35745A87}">
      <dgm:prSet/>
      <dgm:spPr/>
      <dgm:t>
        <a:bodyPr/>
        <a:lstStyle/>
        <a:p>
          <a:endParaRPr lang="en-US"/>
        </a:p>
      </dgm:t>
    </dgm:pt>
    <dgm:pt modelId="{4F88E775-5DAE-4ED6-81DE-B70DA76C7FF2}">
      <dgm:prSet/>
      <dgm:spPr/>
      <dgm:t>
        <a:bodyPr/>
        <a:lstStyle/>
        <a:p>
          <a:pPr rtl="0"/>
          <a:r>
            <a:rPr lang="en-US" dirty="0" smtClean="0"/>
            <a:t>Improved information management</a:t>
          </a:r>
          <a:endParaRPr lang="en-US" dirty="0"/>
        </a:p>
      </dgm:t>
    </dgm:pt>
    <dgm:pt modelId="{112FB4E1-52EB-4173-8656-C9101D51B57B}" type="parTrans" cxnId="{D2ADB529-F079-45DE-BF52-E54F50A2F821}">
      <dgm:prSet/>
      <dgm:spPr/>
      <dgm:t>
        <a:bodyPr/>
        <a:lstStyle/>
        <a:p>
          <a:endParaRPr lang="en-US"/>
        </a:p>
      </dgm:t>
    </dgm:pt>
    <dgm:pt modelId="{E233A9F5-0EC1-43C9-86B2-5BF468502985}" type="sibTrans" cxnId="{D2ADB529-F079-45DE-BF52-E54F50A2F821}">
      <dgm:prSet/>
      <dgm:spPr/>
      <dgm:t>
        <a:bodyPr/>
        <a:lstStyle/>
        <a:p>
          <a:endParaRPr lang="en-US"/>
        </a:p>
      </dgm:t>
    </dgm:pt>
    <dgm:pt modelId="{94F72835-CB58-4F0A-B430-76DA5C8F05F0}">
      <dgm:prSet/>
      <dgm:spPr/>
      <dgm:t>
        <a:bodyPr/>
        <a:lstStyle/>
        <a:p>
          <a:pPr rtl="0"/>
          <a:r>
            <a:rPr lang="en-US" dirty="0" smtClean="0"/>
            <a:t>DATA ACT compliance</a:t>
          </a:r>
          <a:endParaRPr lang="en-US" dirty="0"/>
        </a:p>
      </dgm:t>
    </dgm:pt>
    <dgm:pt modelId="{8638CB8F-1F01-454C-AF67-D81E77F71910}" type="parTrans" cxnId="{041E4995-5137-44A4-820A-240A640FBBBA}">
      <dgm:prSet/>
      <dgm:spPr/>
      <dgm:t>
        <a:bodyPr/>
        <a:lstStyle/>
        <a:p>
          <a:endParaRPr lang="en-US"/>
        </a:p>
      </dgm:t>
    </dgm:pt>
    <dgm:pt modelId="{308A6A8B-4D98-4C64-B759-8109470E6830}" type="sibTrans" cxnId="{041E4995-5137-44A4-820A-240A640FBBBA}">
      <dgm:prSet/>
      <dgm:spPr/>
      <dgm:t>
        <a:bodyPr/>
        <a:lstStyle/>
        <a:p>
          <a:endParaRPr lang="en-US"/>
        </a:p>
      </dgm:t>
    </dgm:pt>
    <dgm:pt modelId="{86A07277-6779-49C5-ACB7-D7DF72C7A7BB}">
      <dgm:prSet/>
      <dgm:spPr/>
      <dgm:t>
        <a:bodyPr/>
        <a:lstStyle/>
        <a:p>
          <a:pPr rtl="0"/>
          <a:r>
            <a:rPr lang="en-US" dirty="0" smtClean="0"/>
            <a:t>Improved business agility</a:t>
          </a:r>
          <a:endParaRPr lang="en-US" dirty="0"/>
        </a:p>
      </dgm:t>
    </dgm:pt>
    <dgm:pt modelId="{8FECEA5E-B184-48C2-AE47-9BF3BF85F5DC}" type="parTrans" cxnId="{13111080-AA4D-41C5-AE09-5B0D9DC08E73}">
      <dgm:prSet/>
      <dgm:spPr/>
      <dgm:t>
        <a:bodyPr/>
        <a:lstStyle/>
        <a:p>
          <a:endParaRPr lang="en-US"/>
        </a:p>
      </dgm:t>
    </dgm:pt>
    <dgm:pt modelId="{EA38AD17-4191-4379-A58E-AD9D1515B201}" type="sibTrans" cxnId="{13111080-AA4D-41C5-AE09-5B0D9DC08E73}">
      <dgm:prSet/>
      <dgm:spPr/>
      <dgm:t>
        <a:bodyPr/>
        <a:lstStyle/>
        <a:p>
          <a:endParaRPr lang="en-US"/>
        </a:p>
      </dgm:t>
    </dgm:pt>
    <dgm:pt modelId="{38945628-1787-46C2-BE88-D0610B0FB67C}">
      <dgm:prSet/>
      <dgm:spPr/>
      <dgm:t>
        <a:bodyPr/>
        <a:lstStyle/>
        <a:p>
          <a:pPr rtl="0"/>
          <a:r>
            <a:rPr lang="en-US" dirty="0" smtClean="0"/>
            <a:t>Reduced infrastructure complexity</a:t>
          </a:r>
          <a:endParaRPr lang="en-US" dirty="0"/>
        </a:p>
      </dgm:t>
    </dgm:pt>
    <dgm:pt modelId="{E5837D50-9E63-43AC-945A-4E04AC80C332}" type="parTrans" cxnId="{47C2FA2C-88CE-4D09-A24F-FD300867695E}">
      <dgm:prSet/>
      <dgm:spPr/>
      <dgm:t>
        <a:bodyPr/>
        <a:lstStyle/>
        <a:p>
          <a:endParaRPr lang="en-US"/>
        </a:p>
      </dgm:t>
    </dgm:pt>
    <dgm:pt modelId="{3FCB87BA-42DF-490D-8AE4-C45C249B0807}" type="sibTrans" cxnId="{47C2FA2C-88CE-4D09-A24F-FD300867695E}">
      <dgm:prSet/>
      <dgm:spPr/>
      <dgm:t>
        <a:bodyPr/>
        <a:lstStyle/>
        <a:p>
          <a:endParaRPr lang="en-US"/>
        </a:p>
      </dgm:t>
    </dgm:pt>
    <dgm:pt modelId="{32B3C227-E09C-45D1-92C3-CFE7E2A2CBEF}">
      <dgm:prSet/>
      <dgm:spPr/>
      <dgm:t>
        <a:bodyPr/>
        <a:lstStyle/>
        <a:p>
          <a:pPr rtl="0"/>
          <a:r>
            <a:rPr lang="en-US" b="0" i="0" u="none" strike="noStrike" baseline="0" smtClean="0">
              <a:latin typeface="Segoe UI" pitchFamily="34" charset="0"/>
              <a:ea typeface="+mn-ea"/>
              <a:cs typeface="+mn-cs"/>
            </a:rPr>
            <a:t>Allows for planned incremental roll-out </a:t>
          </a:r>
          <a:endParaRPr lang="en-US" dirty="0"/>
        </a:p>
      </dgm:t>
    </dgm:pt>
    <dgm:pt modelId="{C8C27ED1-D86C-4B82-B08E-A962E8DC7EA8}" type="parTrans" cxnId="{C0E479C7-BE97-497B-9734-3D32C4445511}">
      <dgm:prSet/>
      <dgm:spPr/>
      <dgm:t>
        <a:bodyPr/>
        <a:lstStyle/>
        <a:p>
          <a:endParaRPr lang="en-US"/>
        </a:p>
      </dgm:t>
    </dgm:pt>
    <dgm:pt modelId="{3AAF17E6-D831-417E-9789-A3C65537AD48}" type="sibTrans" cxnId="{C0E479C7-BE97-497B-9734-3D32C4445511}">
      <dgm:prSet/>
      <dgm:spPr/>
      <dgm:t>
        <a:bodyPr/>
        <a:lstStyle/>
        <a:p>
          <a:endParaRPr lang="en-US"/>
        </a:p>
      </dgm:t>
    </dgm:pt>
    <dgm:pt modelId="{5D448CD0-AD77-495F-9767-1AC3A1353DB2}" type="pres">
      <dgm:prSet presAssocID="{BDCBD4BE-0311-4D99-A803-64DA0D3DDCBF}" presName="Name0" presStyleCnt="0">
        <dgm:presLayoutVars>
          <dgm:dir/>
          <dgm:resizeHandles val="exact"/>
        </dgm:presLayoutVars>
      </dgm:prSet>
      <dgm:spPr/>
      <dgm:t>
        <a:bodyPr/>
        <a:lstStyle/>
        <a:p>
          <a:endParaRPr lang="en-US"/>
        </a:p>
      </dgm:t>
    </dgm:pt>
    <dgm:pt modelId="{795A1723-20BC-4AF9-993D-1A4494393C07}" type="pres">
      <dgm:prSet presAssocID="{9A5019B9-0F67-44B1-8118-6147B770F82A}" presName="Name5" presStyleLbl="vennNode1" presStyleIdx="0" presStyleCnt="2" custLinFactNeighborY="184">
        <dgm:presLayoutVars>
          <dgm:bulletEnabled val="1"/>
        </dgm:presLayoutVars>
      </dgm:prSet>
      <dgm:spPr/>
      <dgm:t>
        <a:bodyPr/>
        <a:lstStyle/>
        <a:p>
          <a:endParaRPr lang="en-US"/>
        </a:p>
      </dgm:t>
    </dgm:pt>
    <dgm:pt modelId="{6E4E399A-F4C1-4957-BB65-0B68EC61E92C}" type="pres">
      <dgm:prSet presAssocID="{CA0CFEB3-4FD6-4A84-AEEB-9C0DDB8C0CE8}" presName="space" presStyleCnt="0"/>
      <dgm:spPr/>
      <dgm:t>
        <a:bodyPr/>
        <a:lstStyle/>
        <a:p>
          <a:endParaRPr lang="en-US"/>
        </a:p>
      </dgm:t>
    </dgm:pt>
    <dgm:pt modelId="{3F9063EE-C2ED-494D-8712-E54F3BF9DA42}" type="pres">
      <dgm:prSet presAssocID="{AB077C0E-18F4-493D-A3BD-FE9EF3532B3D}" presName="Name5" presStyleLbl="vennNode1" presStyleIdx="1" presStyleCnt="2">
        <dgm:presLayoutVars>
          <dgm:bulletEnabled val="1"/>
        </dgm:presLayoutVars>
      </dgm:prSet>
      <dgm:spPr/>
      <dgm:t>
        <a:bodyPr/>
        <a:lstStyle/>
        <a:p>
          <a:endParaRPr lang="en-US"/>
        </a:p>
      </dgm:t>
    </dgm:pt>
  </dgm:ptLst>
  <dgm:cxnLst>
    <dgm:cxn modelId="{5C9A3308-335C-4B3A-AF1F-A6EB5A9B805E}" type="presOf" srcId="{5C0B65FF-D002-4314-903A-9587643D536C}" destId="{3F9063EE-C2ED-494D-8712-E54F3BF9DA42}" srcOrd="0" destOrd="1" presId="urn:microsoft.com/office/officeart/2005/8/layout/venn3"/>
    <dgm:cxn modelId="{CF1A1280-AF6C-4DC1-9617-B90F8DD16A90}" srcId="{BDCBD4BE-0311-4D99-A803-64DA0D3DDCBF}" destId="{9A5019B9-0F67-44B1-8118-6147B770F82A}" srcOrd="0" destOrd="0" parTransId="{C7EDDEE3-9A67-41AF-8F89-C1123E8E141C}" sibTransId="{CA0CFEB3-4FD6-4A84-AEEB-9C0DDB8C0CE8}"/>
    <dgm:cxn modelId="{34CBF1D9-00F0-4EF7-ABDB-7440A064189B}" type="presOf" srcId="{9A5019B9-0F67-44B1-8118-6147B770F82A}" destId="{795A1723-20BC-4AF9-993D-1A4494393C07}" srcOrd="0" destOrd="0" presId="urn:microsoft.com/office/officeart/2005/8/layout/venn3"/>
    <dgm:cxn modelId="{3B7E1EF7-A9A1-4E35-83A0-647C3EBEED98}" type="presOf" srcId="{86A07277-6779-49C5-ACB7-D7DF72C7A7BB}" destId="{795A1723-20BC-4AF9-993D-1A4494393C07}" srcOrd="0" destOrd="2" presId="urn:microsoft.com/office/officeart/2005/8/layout/venn3"/>
    <dgm:cxn modelId="{1F9EB2EA-6D92-4130-AA7F-C3B8AFC1A510}" srcId="{9A5019B9-0F67-44B1-8118-6147B770F82A}" destId="{616E7BD9-5437-4C77-9CAA-586113D06610}" srcOrd="2" destOrd="0" parTransId="{5BCD21D4-571F-438D-85ED-7F034DB8B507}" sibTransId="{F332742C-FCD2-4F0B-B7FB-ED6B50B88B40}"/>
    <dgm:cxn modelId="{73E6D123-356F-4506-8ED2-EB2C3BD0835E}" type="presOf" srcId="{32B3C227-E09C-45D1-92C3-CFE7E2A2CBEF}" destId="{3F9063EE-C2ED-494D-8712-E54F3BF9DA42}" srcOrd="0" destOrd="4" presId="urn:microsoft.com/office/officeart/2005/8/layout/venn3"/>
    <dgm:cxn modelId="{041E4995-5137-44A4-820A-240A640FBBBA}" srcId="{9A5019B9-0F67-44B1-8118-6147B770F82A}" destId="{94F72835-CB58-4F0A-B430-76DA5C8F05F0}" srcOrd="0" destOrd="0" parTransId="{8638CB8F-1F01-454C-AF67-D81E77F71910}" sibTransId="{308A6A8B-4D98-4C64-B759-8109470E6830}"/>
    <dgm:cxn modelId="{188E4671-88E5-4404-96F9-CF03FCBF5011}" srcId="{9A5019B9-0F67-44B1-8118-6147B770F82A}" destId="{CBA6E13C-B8F5-4724-BB06-130396FBC2A0}" srcOrd="3" destOrd="0" parTransId="{4F10FB89-6786-4B55-9743-0C36A0C06529}" sibTransId="{9EB764F1-6D30-4DF4-B785-19FB2D5C0E2D}"/>
    <dgm:cxn modelId="{24EFC146-6400-4267-8623-06DB73C7AE4D}" type="presOf" srcId="{AB077C0E-18F4-493D-A3BD-FE9EF3532B3D}" destId="{3F9063EE-C2ED-494D-8712-E54F3BF9DA42}" srcOrd="0" destOrd="0" presId="urn:microsoft.com/office/officeart/2005/8/layout/venn3"/>
    <dgm:cxn modelId="{47C2FA2C-88CE-4D09-A24F-FD300867695E}" srcId="{AB077C0E-18F4-493D-A3BD-FE9EF3532B3D}" destId="{38945628-1787-46C2-BE88-D0610B0FB67C}" srcOrd="1" destOrd="0" parTransId="{E5837D50-9E63-43AC-945A-4E04AC80C332}" sibTransId="{3FCB87BA-42DF-490D-8AE4-C45C249B0807}"/>
    <dgm:cxn modelId="{B3F2DB0A-448F-433F-BE24-CF2965785F98}" type="presOf" srcId="{616E7BD9-5437-4C77-9CAA-586113D06610}" destId="{795A1723-20BC-4AF9-993D-1A4494393C07}" srcOrd="0" destOrd="3" presId="urn:microsoft.com/office/officeart/2005/8/layout/venn3"/>
    <dgm:cxn modelId="{13111080-AA4D-41C5-AE09-5B0D9DC08E73}" srcId="{9A5019B9-0F67-44B1-8118-6147B770F82A}" destId="{86A07277-6779-49C5-ACB7-D7DF72C7A7BB}" srcOrd="1" destOrd="0" parTransId="{8FECEA5E-B184-48C2-AE47-9BF3BF85F5DC}" sibTransId="{EA38AD17-4191-4379-A58E-AD9D1515B201}"/>
    <dgm:cxn modelId="{408A7E5F-A8AB-4EC5-8CF7-198078409A04}" type="presOf" srcId="{94F72835-CB58-4F0A-B430-76DA5C8F05F0}" destId="{795A1723-20BC-4AF9-993D-1A4494393C07}" srcOrd="0" destOrd="1" presId="urn:microsoft.com/office/officeart/2005/8/layout/venn3"/>
    <dgm:cxn modelId="{09258145-3656-4C1B-806E-64DC8F512BD2}" type="presOf" srcId="{38945628-1787-46C2-BE88-D0610B0FB67C}" destId="{3F9063EE-C2ED-494D-8712-E54F3BF9DA42}" srcOrd="0" destOrd="2" presId="urn:microsoft.com/office/officeart/2005/8/layout/venn3"/>
    <dgm:cxn modelId="{C0E479C7-BE97-497B-9734-3D32C4445511}" srcId="{AB077C0E-18F4-493D-A3BD-FE9EF3532B3D}" destId="{32B3C227-E09C-45D1-92C3-CFE7E2A2CBEF}" srcOrd="3" destOrd="0" parTransId="{C8C27ED1-D86C-4B82-B08E-A962E8DC7EA8}" sibTransId="{3AAF17E6-D831-417E-9789-A3C65537AD48}"/>
    <dgm:cxn modelId="{D2ADB529-F079-45DE-BF52-E54F50A2F821}" srcId="{AB077C0E-18F4-493D-A3BD-FE9EF3532B3D}" destId="{4F88E775-5DAE-4ED6-81DE-B70DA76C7FF2}" srcOrd="2" destOrd="0" parTransId="{112FB4E1-52EB-4173-8656-C9101D51B57B}" sibTransId="{E233A9F5-0EC1-43C9-86B2-5BF468502985}"/>
    <dgm:cxn modelId="{8B1AC65F-0D64-407A-900B-9C3023CEAC09}" srcId="{BDCBD4BE-0311-4D99-A803-64DA0D3DDCBF}" destId="{AB077C0E-18F4-493D-A3BD-FE9EF3532B3D}" srcOrd="1" destOrd="0" parTransId="{42494744-BCBD-42A3-890C-1A92C940AED6}" sibTransId="{8A683F27-76A8-4365-AE7E-D8E5EECA4CDA}"/>
    <dgm:cxn modelId="{8A2890BF-6459-41A8-B173-632063C5ACA8}" type="presOf" srcId="{4F88E775-5DAE-4ED6-81DE-B70DA76C7FF2}" destId="{3F9063EE-C2ED-494D-8712-E54F3BF9DA42}" srcOrd="0" destOrd="3" presId="urn:microsoft.com/office/officeart/2005/8/layout/venn3"/>
    <dgm:cxn modelId="{CD88F723-F89A-4766-868A-A73A6740937B}" type="presOf" srcId="{BDCBD4BE-0311-4D99-A803-64DA0D3DDCBF}" destId="{5D448CD0-AD77-495F-9767-1AC3A1353DB2}" srcOrd="0" destOrd="0" presId="urn:microsoft.com/office/officeart/2005/8/layout/venn3"/>
    <dgm:cxn modelId="{CAA54333-D86F-4B16-B183-C33A35745A87}" srcId="{AB077C0E-18F4-493D-A3BD-FE9EF3532B3D}" destId="{5C0B65FF-D002-4314-903A-9587643D536C}" srcOrd="0" destOrd="0" parTransId="{D74559FC-5D32-4708-BFF1-12F13D1821D4}" sibTransId="{0C738F2E-5EFB-483A-954B-6A52A09B4B7A}"/>
    <dgm:cxn modelId="{2C2F47AE-8617-43CF-A438-DECFB5417541}" type="presOf" srcId="{CBA6E13C-B8F5-4724-BB06-130396FBC2A0}" destId="{795A1723-20BC-4AF9-993D-1A4494393C07}" srcOrd="0" destOrd="4" presId="urn:microsoft.com/office/officeart/2005/8/layout/venn3"/>
    <dgm:cxn modelId="{8EA8877C-9F61-4E4B-A387-D4113F0D43A6}" type="presParOf" srcId="{5D448CD0-AD77-495F-9767-1AC3A1353DB2}" destId="{795A1723-20BC-4AF9-993D-1A4494393C07}" srcOrd="0" destOrd="0" presId="urn:microsoft.com/office/officeart/2005/8/layout/venn3"/>
    <dgm:cxn modelId="{A193BB26-662D-46AE-81AB-F2345D81DE20}" type="presParOf" srcId="{5D448CD0-AD77-495F-9767-1AC3A1353DB2}" destId="{6E4E399A-F4C1-4957-BB65-0B68EC61E92C}" srcOrd="1" destOrd="0" presId="urn:microsoft.com/office/officeart/2005/8/layout/venn3"/>
    <dgm:cxn modelId="{3504A6EA-42EF-4526-A7E2-3CB02E28FB92}" type="presParOf" srcId="{5D448CD0-AD77-495F-9767-1AC3A1353DB2}" destId="{3F9063EE-C2ED-494D-8712-E54F3BF9DA42}"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8CE6E-53DF-4F32-88E4-FC26C3154F64}">
      <dsp:nvSpPr>
        <dsp:cNvPr id="0" name=""/>
        <dsp:cNvSpPr/>
      </dsp:nvSpPr>
      <dsp:spPr>
        <a:xfrm>
          <a:off x="0" y="0"/>
          <a:ext cx="255746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9F3E98-0D88-4135-AF27-EA5DC98C2A27}">
      <dsp:nvSpPr>
        <dsp:cNvPr id="0" name=""/>
        <dsp:cNvSpPr/>
      </dsp:nvSpPr>
      <dsp:spPr>
        <a:xfrm>
          <a:off x="0" y="0"/>
          <a:ext cx="511492" cy="45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en-US" sz="6500" kern="1200" dirty="0"/>
        </a:p>
      </dsp:txBody>
      <dsp:txXfrm>
        <a:off x="0" y="0"/>
        <a:ext cx="511492" cy="4572149"/>
      </dsp:txXfrm>
    </dsp:sp>
    <dsp:sp modelId="{DD7354AC-1A72-401F-A4FF-7F2ECC810A9D}">
      <dsp:nvSpPr>
        <dsp:cNvPr id="0" name=""/>
        <dsp:cNvSpPr/>
      </dsp:nvSpPr>
      <dsp:spPr>
        <a:xfrm>
          <a:off x="549854" y="53747"/>
          <a:ext cx="2007606" cy="107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t>Software Focused</a:t>
          </a:r>
        </a:p>
        <a:p>
          <a:pPr lvl="0" algn="l" defTabSz="711200" rtl="0">
            <a:lnSpc>
              <a:spcPct val="90000"/>
            </a:lnSpc>
            <a:spcBef>
              <a:spcPct val="0"/>
            </a:spcBef>
            <a:spcAft>
              <a:spcPct val="35000"/>
            </a:spcAft>
          </a:pPr>
          <a:r>
            <a:rPr lang="en-US" sz="1600" b="1" kern="1200" dirty="0" smtClean="0"/>
            <a:t>Manual Steps </a:t>
          </a:r>
        </a:p>
      </dsp:txBody>
      <dsp:txXfrm>
        <a:off x="549854" y="53747"/>
        <a:ext cx="2007606" cy="1074946"/>
      </dsp:txXfrm>
    </dsp:sp>
    <dsp:sp modelId="{A367E5F3-381D-458A-8B29-8EB8A5907297}">
      <dsp:nvSpPr>
        <dsp:cNvPr id="0" name=""/>
        <dsp:cNvSpPr/>
      </dsp:nvSpPr>
      <dsp:spPr>
        <a:xfrm>
          <a:off x="511492" y="1128693"/>
          <a:ext cx="20459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3C2A69-5750-4F0C-9FB3-A63AB58B1296}">
      <dsp:nvSpPr>
        <dsp:cNvPr id="0" name=""/>
        <dsp:cNvSpPr/>
      </dsp:nvSpPr>
      <dsp:spPr>
        <a:xfrm>
          <a:off x="549854" y="1182441"/>
          <a:ext cx="2007606" cy="107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977900" rtl="0">
            <a:lnSpc>
              <a:spcPct val="90000"/>
            </a:lnSpc>
            <a:spcBef>
              <a:spcPct val="0"/>
            </a:spcBef>
            <a:spcAft>
              <a:spcPct val="35000"/>
            </a:spcAft>
          </a:pPr>
          <a:r>
            <a:rPr lang="en-US" sz="1600" b="1" kern="1200" dirty="0" smtClean="0"/>
            <a:t>Duplicative Sources</a:t>
          </a:r>
        </a:p>
        <a:p>
          <a:pPr lvl="0" algn="l" defTabSz="977900" rtl="0">
            <a:lnSpc>
              <a:spcPct val="90000"/>
            </a:lnSpc>
            <a:spcBef>
              <a:spcPct val="0"/>
            </a:spcBef>
            <a:spcAft>
              <a:spcPct val="35000"/>
            </a:spcAft>
          </a:pPr>
          <a:r>
            <a:rPr lang="en-US" sz="1600" b="1" kern="1200" dirty="0" smtClean="0"/>
            <a:t>Poor Data Quality</a:t>
          </a:r>
          <a:endParaRPr lang="en-US" sz="1600" b="1" kern="1200" dirty="0"/>
        </a:p>
      </dsp:txBody>
      <dsp:txXfrm>
        <a:off x="549854" y="1182441"/>
        <a:ext cx="2007606" cy="1074946"/>
      </dsp:txXfrm>
    </dsp:sp>
    <dsp:sp modelId="{E115BA09-CA39-47CA-9F67-5912B70E24C7}">
      <dsp:nvSpPr>
        <dsp:cNvPr id="0" name=""/>
        <dsp:cNvSpPr/>
      </dsp:nvSpPr>
      <dsp:spPr>
        <a:xfrm>
          <a:off x="511492" y="2257387"/>
          <a:ext cx="20459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9C03A7-A463-4A04-B222-B4830C3F17CA}">
      <dsp:nvSpPr>
        <dsp:cNvPr id="0" name=""/>
        <dsp:cNvSpPr/>
      </dsp:nvSpPr>
      <dsp:spPr>
        <a:xfrm>
          <a:off x="549854" y="2311134"/>
          <a:ext cx="2007606" cy="107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t>High Cost for Custom Reporting</a:t>
          </a:r>
          <a:endParaRPr lang="en-US" sz="1600" b="1" kern="1200" dirty="0"/>
        </a:p>
      </dsp:txBody>
      <dsp:txXfrm>
        <a:off x="549854" y="2311134"/>
        <a:ext cx="2007606" cy="1074946"/>
      </dsp:txXfrm>
    </dsp:sp>
    <dsp:sp modelId="{DED08D99-2FAF-450B-9E7B-F9D05B0D4FFC}">
      <dsp:nvSpPr>
        <dsp:cNvPr id="0" name=""/>
        <dsp:cNvSpPr/>
      </dsp:nvSpPr>
      <dsp:spPr>
        <a:xfrm>
          <a:off x="511492" y="3386081"/>
          <a:ext cx="20459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091E13-7787-4AAF-805D-38737E6477AB}">
      <dsp:nvSpPr>
        <dsp:cNvPr id="0" name=""/>
        <dsp:cNvSpPr/>
      </dsp:nvSpPr>
      <dsp:spPr>
        <a:xfrm>
          <a:off x="549854" y="3439828"/>
          <a:ext cx="2007606" cy="107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t>Resources required for maintenance and / or change</a:t>
          </a:r>
          <a:endParaRPr lang="en-US" sz="1600" b="1" kern="1200" dirty="0"/>
        </a:p>
      </dsp:txBody>
      <dsp:txXfrm>
        <a:off x="549854" y="3439828"/>
        <a:ext cx="2007606" cy="1074946"/>
      </dsp:txXfrm>
    </dsp:sp>
    <dsp:sp modelId="{0502D783-480E-4E36-9566-E12EAA560797}">
      <dsp:nvSpPr>
        <dsp:cNvPr id="0" name=""/>
        <dsp:cNvSpPr/>
      </dsp:nvSpPr>
      <dsp:spPr>
        <a:xfrm>
          <a:off x="511492" y="4514774"/>
          <a:ext cx="20459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8CE6E-53DF-4F32-88E4-FC26C3154F64}">
      <dsp:nvSpPr>
        <dsp:cNvPr id="0" name=""/>
        <dsp:cNvSpPr/>
      </dsp:nvSpPr>
      <dsp:spPr>
        <a:xfrm>
          <a:off x="0" y="12344"/>
          <a:ext cx="255746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9F3E98-0D88-4135-AF27-EA5DC98C2A27}">
      <dsp:nvSpPr>
        <dsp:cNvPr id="0" name=""/>
        <dsp:cNvSpPr/>
      </dsp:nvSpPr>
      <dsp:spPr>
        <a:xfrm>
          <a:off x="0" y="0"/>
          <a:ext cx="511492" cy="45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en-US" sz="6500" kern="1200" dirty="0"/>
        </a:p>
      </dsp:txBody>
      <dsp:txXfrm>
        <a:off x="0" y="0"/>
        <a:ext cx="511492" cy="4572149"/>
      </dsp:txXfrm>
    </dsp:sp>
    <dsp:sp modelId="{DD7354AC-1A72-401F-A4FF-7F2ECC810A9D}">
      <dsp:nvSpPr>
        <dsp:cNvPr id="0" name=""/>
        <dsp:cNvSpPr/>
      </dsp:nvSpPr>
      <dsp:spPr>
        <a:xfrm>
          <a:off x="549854" y="53747"/>
          <a:ext cx="2007606" cy="107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b="1" kern="1200" dirty="0" smtClean="0"/>
            <a:t>Transparency</a:t>
          </a:r>
        </a:p>
        <a:p>
          <a:pPr lvl="0" algn="l" defTabSz="577850" rtl="0">
            <a:lnSpc>
              <a:spcPct val="90000"/>
            </a:lnSpc>
            <a:spcBef>
              <a:spcPct val="0"/>
            </a:spcBef>
            <a:spcAft>
              <a:spcPct val="35000"/>
            </a:spcAft>
          </a:pPr>
          <a:r>
            <a:rPr lang="en-US" sz="1300" b="1" kern="1200" dirty="0" smtClean="0"/>
            <a:t>Data Quality</a:t>
          </a:r>
        </a:p>
        <a:p>
          <a:pPr lvl="0" algn="l" defTabSz="577850" rtl="0">
            <a:lnSpc>
              <a:spcPct val="90000"/>
            </a:lnSpc>
            <a:spcBef>
              <a:spcPct val="0"/>
            </a:spcBef>
            <a:spcAft>
              <a:spcPct val="35000"/>
            </a:spcAft>
          </a:pPr>
          <a:r>
            <a:rPr lang="en-US" sz="1300" b="1" kern="1200" dirty="0" smtClean="0"/>
            <a:t>Standardized</a:t>
          </a:r>
        </a:p>
      </dsp:txBody>
      <dsp:txXfrm>
        <a:off x="549854" y="53747"/>
        <a:ext cx="2007606" cy="1074946"/>
      </dsp:txXfrm>
    </dsp:sp>
    <dsp:sp modelId="{A367E5F3-381D-458A-8B29-8EB8A5907297}">
      <dsp:nvSpPr>
        <dsp:cNvPr id="0" name=""/>
        <dsp:cNvSpPr/>
      </dsp:nvSpPr>
      <dsp:spPr>
        <a:xfrm>
          <a:off x="511492" y="1128693"/>
          <a:ext cx="20459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3C2A69-5750-4F0C-9FB3-A63AB58B1296}">
      <dsp:nvSpPr>
        <dsp:cNvPr id="0" name=""/>
        <dsp:cNvSpPr/>
      </dsp:nvSpPr>
      <dsp:spPr>
        <a:xfrm>
          <a:off x="549854" y="1182441"/>
          <a:ext cx="2007606" cy="107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b="1" kern="1200" dirty="0" smtClean="0"/>
            <a:t>Timely</a:t>
          </a:r>
        </a:p>
        <a:p>
          <a:pPr lvl="0" algn="l" defTabSz="577850" rtl="0">
            <a:lnSpc>
              <a:spcPct val="90000"/>
            </a:lnSpc>
            <a:spcBef>
              <a:spcPct val="0"/>
            </a:spcBef>
            <a:spcAft>
              <a:spcPct val="35000"/>
            </a:spcAft>
          </a:pPr>
          <a:r>
            <a:rPr lang="en-US" sz="1300" b="1" kern="1200" dirty="0" smtClean="0"/>
            <a:t>Efficiencies</a:t>
          </a:r>
        </a:p>
        <a:p>
          <a:pPr lvl="0" algn="l" defTabSz="577850" rtl="0">
            <a:lnSpc>
              <a:spcPct val="90000"/>
            </a:lnSpc>
            <a:spcBef>
              <a:spcPct val="0"/>
            </a:spcBef>
            <a:spcAft>
              <a:spcPct val="35000"/>
            </a:spcAft>
          </a:pPr>
          <a:r>
            <a:rPr lang="en-US" sz="1300" b="1" kern="1200" dirty="0" smtClean="0"/>
            <a:t>Collaborative / Reusable</a:t>
          </a:r>
          <a:endParaRPr lang="en-US" sz="1300" b="1" kern="1200" dirty="0"/>
        </a:p>
      </dsp:txBody>
      <dsp:txXfrm>
        <a:off x="549854" y="1182441"/>
        <a:ext cx="2007606" cy="1074946"/>
      </dsp:txXfrm>
    </dsp:sp>
    <dsp:sp modelId="{E115BA09-CA39-47CA-9F67-5912B70E24C7}">
      <dsp:nvSpPr>
        <dsp:cNvPr id="0" name=""/>
        <dsp:cNvSpPr/>
      </dsp:nvSpPr>
      <dsp:spPr>
        <a:xfrm>
          <a:off x="511492" y="2257387"/>
          <a:ext cx="20459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9C03A7-A463-4A04-B222-B4830C3F17CA}">
      <dsp:nvSpPr>
        <dsp:cNvPr id="0" name=""/>
        <dsp:cNvSpPr/>
      </dsp:nvSpPr>
      <dsp:spPr>
        <a:xfrm>
          <a:off x="549854" y="2311134"/>
          <a:ext cx="2007606" cy="107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b="1" kern="1200" dirty="0" smtClean="0"/>
            <a:t>Standardized Business Rules</a:t>
          </a:r>
        </a:p>
        <a:p>
          <a:pPr lvl="0" algn="l" defTabSz="577850" rtl="0">
            <a:lnSpc>
              <a:spcPct val="90000"/>
            </a:lnSpc>
            <a:spcBef>
              <a:spcPct val="0"/>
            </a:spcBef>
            <a:spcAft>
              <a:spcPct val="35000"/>
            </a:spcAft>
          </a:pPr>
          <a:r>
            <a:rPr lang="en-US" sz="1300" b="1" kern="1200" dirty="0" smtClean="0"/>
            <a:t>Source Validation </a:t>
          </a:r>
          <a:endParaRPr lang="en-US" sz="1300" b="1" kern="1200" dirty="0"/>
        </a:p>
      </dsp:txBody>
      <dsp:txXfrm>
        <a:off x="549854" y="2311134"/>
        <a:ext cx="2007606" cy="1074946"/>
      </dsp:txXfrm>
    </dsp:sp>
    <dsp:sp modelId="{DED08D99-2FAF-450B-9E7B-F9D05B0D4FFC}">
      <dsp:nvSpPr>
        <dsp:cNvPr id="0" name=""/>
        <dsp:cNvSpPr/>
      </dsp:nvSpPr>
      <dsp:spPr>
        <a:xfrm>
          <a:off x="511492" y="3386081"/>
          <a:ext cx="20459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091E13-7787-4AAF-805D-38737E6477AB}">
      <dsp:nvSpPr>
        <dsp:cNvPr id="0" name=""/>
        <dsp:cNvSpPr/>
      </dsp:nvSpPr>
      <dsp:spPr>
        <a:xfrm>
          <a:off x="549854" y="3439828"/>
          <a:ext cx="2007606" cy="107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b="1" kern="1200" dirty="0" smtClean="0"/>
            <a:t>Drill Down and Across</a:t>
          </a:r>
        </a:p>
        <a:p>
          <a:pPr lvl="0" algn="l" defTabSz="577850" rtl="0">
            <a:lnSpc>
              <a:spcPct val="90000"/>
            </a:lnSpc>
            <a:spcBef>
              <a:spcPct val="0"/>
            </a:spcBef>
            <a:spcAft>
              <a:spcPct val="35000"/>
            </a:spcAft>
          </a:pPr>
          <a:r>
            <a:rPr lang="en-US" sz="1300" b="1" kern="1200" dirty="0" smtClean="0"/>
            <a:t>Pull versus Push</a:t>
          </a:r>
        </a:p>
        <a:p>
          <a:pPr lvl="0" algn="l" defTabSz="577850" rtl="0">
            <a:lnSpc>
              <a:spcPct val="90000"/>
            </a:lnSpc>
            <a:spcBef>
              <a:spcPct val="0"/>
            </a:spcBef>
            <a:spcAft>
              <a:spcPct val="35000"/>
            </a:spcAft>
          </a:pPr>
          <a:r>
            <a:rPr lang="en-US" sz="1300" b="1" kern="1200" dirty="0" smtClean="0"/>
            <a:t>“Source of Truth”</a:t>
          </a:r>
        </a:p>
      </dsp:txBody>
      <dsp:txXfrm>
        <a:off x="549854" y="3439828"/>
        <a:ext cx="2007606" cy="1074946"/>
      </dsp:txXfrm>
    </dsp:sp>
    <dsp:sp modelId="{0502D783-480E-4E36-9566-E12EAA560797}">
      <dsp:nvSpPr>
        <dsp:cNvPr id="0" name=""/>
        <dsp:cNvSpPr/>
      </dsp:nvSpPr>
      <dsp:spPr>
        <a:xfrm>
          <a:off x="511492" y="4514774"/>
          <a:ext cx="20459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8CE6E-53DF-4F32-88E4-FC26C3154F64}">
      <dsp:nvSpPr>
        <dsp:cNvPr id="0" name=""/>
        <dsp:cNvSpPr/>
      </dsp:nvSpPr>
      <dsp:spPr>
        <a:xfrm>
          <a:off x="0" y="12344"/>
          <a:ext cx="255746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9F3E98-0D88-4135-AF27-EA5DC98C2A27}">
      <dsp:nvSpPr>
        <dsp:cNvPr id="0" name=""/>
        <dsp:cNvSpPr/>
      </dsp:nvSpPr>
      <dsp:spPr>
        <a:xfrm>
          <a:off x="0" y="0"/>
          <a:ext cx="511492" cy="45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en-US" sz="6500" kern="1200" dirty="0"/>
        </a:p>
      </dsp:txBody>
      <dsp:txXfrm>
        <a:off x="0" y="0"/>
        <a:ext cx="511492" cy="4572149"/>
      </dsp:txXfrm>
    </dsp:sp>
    <dsp:sp modelId="{DD7354AC-1A72-401F-A4FF-7F2ECC810A9D}">
      <dsp:nvSpPr>
        <dsp:cNvPr id="0" name=""/>
        <dsp:cNvSpPr/>
      </dsp:nvSpPr>
      <dsp:spPr>
        <a:xfrm>
          <a:off x="549854" y="53747"/>
          <a:ext cx="2007606" cy="107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b="1" kern="1200" dirty="0" smtClean="0"/>
            <a:t>Transparency</a:t>
          </a:r>
        </a:p>
        <a:p>
          <a:pPr lvl="0" algn="l" defTabSz="577850" rtl="0">
            <a:lnSpc>
              <a:spcPct val="90000"/>
            </a:lnSpc>
            <a:spcBef>
              <a:spcPct val="0"/>
            </a:spcBef>
            <a:spcAft>
              <a:spcPct val="35000"/>
            </a:spcAft>
          </a:pPr>
          <a:r>
            <a:rPr lang="en-US" sz="1300" b="1" kern="1200" dirty="0" smtClean="0"/>
            <a:t>Data Quality</a:t>
          </a:r>
        </a:p>
        <a:p>
          <a:pPr lvl="0" algn="l" defTabSz="577850" rtl="0">
            <a:lnSpc>
              <a:spcPct val="90000"/>
            </a:lnSpc>
            <a:spcBef>
              <a:spcPct val="0"/>
            </a:spcBef>
            <a:spcAft>
              <a:spcPct val="35000"/>
            </a:spcAft>
          </a:pPr>
          <a:r>
            <a:rPr lang="en-US" sz="1300" b="1" kern="1200" dirty="0" smtClean="0"/>
            <a:t>Standardized</a:t>
          </a:r>
        </a:p>
      </dsp:txBody>
      <dsp:txXfrm>
        <a:off x="549854" y="53747"/>
        <a:ext cx="2007606" cy="1074946"/>
      </dsp:txXfrm>
    </dsp:sp>
    <dsp:sp modelId="{A367E5F3-381D-458A-8B29-8EB8A5907297}">
      <dsp:nvSpPr>
        <dsp:cNvPr id="0" name=""/>
        <dsp:cNvSpPr/>
      </dsp:nvSpPr>
      <dsp:spPr>
        <a:xfrm>
          <a:off x="511492" y="1128693"/>
          <a:ext cx="20459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3C2A69-5750-4F0C-9FB3-A63AB58B1296}">
      <dsp:nvSpPr>
        <dsp:cNvPr id="0" name=""/>
        <dsp:cNvSpPr/>
      </dsp:nvSpPr>
      <dsp:spPr>
        <a:xfrm>
          <a:off x="549854" y="1182441"/>
          <a:ext cx="2007606" cy="107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b="1" kern="1200" dirty="0" smtClean="0"/>
            <a:t>Timely</a:t>
          </a:r>
        </a:p>
        <a:p>
          <a:pPr lvl="0" algn="l" defTabSz="577850" rtl="0">
            <a:lnSpc>
              <a:spcPct val="90000"/>
            </a:lnSpc>
            <a:spcBef>
              <a:spcPct val="0"/>
            </a:spcBef>
            <a:spcAft>
              <a:spcPct val="35000"/>
            </a:spcAft>
          </a:pPr>
          <a:r>
            <a:rPr lang="en-US" sz="1300" b="1" kern="1200" dirty="0" smtClean="0"/>
            <a:t>Efficiencies</a:t>
          </a:r>
        </a:p>
        <a:p>
          <a:pPr lvl="0" algn="l" defTabSz="577850" rtl="0">
            <a:lnSpc>
              <a:spcPct val="90000"/>
            </a:lnSpc>
            <a:spcBef>
              <a:spcPct val="0"/>
            </a:spcBef>
            <a:spcAft>
              <a:spcPct val="35000"/>
            </a:spcAft>
          </a:pPr>
          <a:r>
            <a:rPr lang="en-US" sz="1300" b="1" kern="1200" dirty="0" smtClean="0"/>
            <a:t>Collaborative / Reusable</a:t>
          </a:r>
          <a:endParaRPr lang="en-US" sz="1300" b="1" kern="1200" dirty="0"/>
        </a:p>
      </dsp:txBody>
      <dsp:txXfrm>
        <a:off x="549854" y="1182441"/>
        <a:ext cx="2007606" cy="1074946"/>
      </dsp:txXfrm>
    </dsp:sp>
    <dsp:sp modelId="{E115BA09-CA39-47CA-9F67-5912B70E24C7}">
      <dsp:nvSpPr>
        <dsp:cNvPr id="0" name=""/>
        <dsp:cNvSpPr/>
      </dsp:nvSpPr>
      <dsp:spPr>
        <a:xfrm>
          <a:off x="511492" y="2257387"/>
          <a:ext cx="20459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9C03A7-A463-4A04-B222-B4830C3F17CA}">
      <dsp:nvSpPr>
        <dsp:cNvPr id="0" name=""/>
        <dsp:cNvSpPr/>
      </dsp:nvSpPr>
      <dsp:spPr>
        <a:xfrm>
          <a:off x="549854" y="2311134"/>
          <a:ext cx="2007606" cy="107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b="1" kern="1200" dirty="0" smtClean="0"/>
            <a:t>Standardized Business Rules</a:t>
          </a:r>
        </a:p>
        <a:p>
          <a:pPr lvl="0" algn="l" defTabSz="577850" rtl="0">
            <a:lnSpc>
              <a:spcPct val="90000"/>
            </a:lnSpc>
            <a:spcBef>
              <a:spcPct val="0"/>
            </a:spcBef>
            <a:spcAft>
              <a:spcPct val="35000"/>
            </a:spcAft>
          </a:pPr>
          <a:r>
            <a:rPr lang="en-US" sz="1300" b="1" kern="1200" dirty="0" smtClean="0"/>
            <a:t>Source Validation </a:t>
          </a:r>
          <a:endParaRPr lang="en-US" sz="1300" b="1" kern="1200" dirty="0"/>
        </a:p>
      </dsp:txBody>
      <dsp:txXfrm>
        <a:off x="549854" y="2311134"/>
        <a:ext cx="2007606" cy="1074946"/>
      </dsp:txXfrm>
    </dsp:sp>
    <dsp:sp modelId="{DED08D99-2FAF-450B-9E7B-F9D05B0D4FFC}">
      <dsp:nvSpPr>
        <dsp:cNvPr id="0" name=""/>
        <dsp:cNvSpPr/>
      </dsp:nvSpPr>
      <dsp:spPr>
        <a:xfrm>
          <a:off x="511492" y="3386081"/>
          <a:ext cx="20459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091E13-7787-4AAF-805D-38737E6477AB}">
      <dsp:nvSpPr>
        <dsp:cNvPr id="0" name=""/>
        <dsp:cNvSpPr/>
      </dsp:nvSpPr>
      <dsp:spPr>
        <a:xfrm>
          <a:off x="549854" y="3439828"/>
          <a:ext cx="2007606" cy="107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b="1" kern="1200" dirty="0" smtClean="0"/>
            <a:t>Drill Down and Across</a:t>
          </a:r>
        </a:p>
        <a:p>
          <a:pPr lvl="0" algn="l" defTabSz="577850" rtl="0">
            <a:lnSpc>
              <a:spcPct val="90000"/>
            </a:lnSpc>
            <a:spcBef>
              <a:spcPct val="0"/>
            </a:spcBef>
            <a:spcAft>
              <a:spcPct val="35000"/>
            </a:spcAft>
          </a:pPr>
          <a:r>
            <a:rPr lang="en-US" sz="1300" b="1" kern="1200" dirty="0" smtClean="0"/>
            <a:t>Pull versus Push</a:t>
          </a:r>
        </a:p>
        <a:p>
          <a:pPr lvl="0" algn="l" defTabSz="577850" rtl="0">
            <a:lnSpc>
              <a:spcPct val="90000"/>
            </a:lnSpc>
            <a:spcBef>
              <a:spcPct val="0"/>
            </a:spcBef>
            <a:spcAft>
              <a:spcPct val="35000"/>
            </a:spcAft>
          </a:pPr>
          <a:r>
            <a:rPr lang="en-US" sz="1300" b="1" kern="1200" dirty="0" smtClean="0"/>
            <a:t>“Source of Truth”</a:t>
          </a:r>
        </a:p>
      </dsp:txBody>
      <dsp:txXfrm>
        <a:off x="549854" y="3439828"/>
        <a:ext cx="2007606" cy="1074946"/>
      </dsp:txXfrm>
    </dsp:sp>
    <dsp:sp modelId="{0502D783-480E-4E36-9566-E12EAA560797}">
      <dsp:nvSpPr>
        <dsp:cNvPr id="0" name=""/>
        <dsp:cNvSpPr/>
      </dsp:nvSpPr>
      <dsp:spPr>
        <a:xfrm>
          <a:off x="511492" y="4514774"/>
          <a:ext cx="20459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A1723-20BC-4AF9-993D-1A4494393C07}">
      <dsp:nvSpPr>
        <dsp:cNvPr id="0" name=""/>
        <dsp:cNvSpPr/>
      </dsp:nvSpPr>
      <dsp:spPr>
        <a:xfrm>
          <a:off x="841095" y="4532"/>
          <a:ext cx="5328407" cy="5328407"/>
        </a:xfrm>
        <a:prstGeom prst="ellipse">
          <a:avLst/>
        </a:prstGeom>
        <a:gradFill rotWithShape="0">
          <a:gsLst>
            <a:gs pos="0">
              <a:schemeClr val="accent1">
                <a:shade val="80000"/>
                <a:alpha val="50000"/>
                <a:hueOff val="0"/>
                <a:satOff val="0"/>
                <a:lumOff val="0"/>
                <a:alphaOff val="0"/>
                <a:shade val="51000"/>
                <a:satMod val="130000"/>
              </a:schemeClr>
            </a:gs>
            <a:gs pos="80000">
              <a:schemeClr val="accent1">
                <a:shade val="80000"/>
                <a:alpha val="50000"/>
                <a:hueOff val="0"/>
                <a:satOff val="0"/>
                <a:lumOff val="0"/>
                <a:alphaOff val="0"/>
                <a:shade val="93000"/>
                <a:satMod val="130000"/>
              </a:schemeClr>
            </a:gs>
            <a:gs pos="100000">
              <a:schemeClr val="accent1">
                <a:shade val="80000"/>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1">
              <a:shade val="80000"/>
              <a:alpha val="50000"/>
              <a:hueOff val="0"/>
              <a:satOff val="0"/>
              <a:lumOff val="0"/>
              <a:alphaOff val="0"/>
              <a:shade val="25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293240" tIns="33020" rIns="293240" bIns="33020" numCol="1" spcCol="1270" anchor="ctr" anchorCtr="1">
          <a:noAutofit/>
        </a:bodyPr>
        <a:lstStyle/>
        <a:p>
          <a:pPr lvl="0" algn="l" defTabSz="1155700" rtl="0">
            <a:lnSpc>
              <a:spcPct val="90000"/>
            </a:lnSpc>
            <a:spcBef>
              <a:spcPct val="0"/>
            </a:spcBef>
            <a:spcAft>
              <a:spcPct val="35000"/>
            </a:spcAft>
          </a:pPr>
          <a:r>
            <a:rPr lang="en-US" sz="2600" kern="1200" dirty="0" smtClean="0"/>
            <a:t>Business</a:t>
          </a:r>
          <a:endParaRPr lang="en-US" sz="2600" kern="1200" dirty="0"/>
        </a:p>
        <a:p>
          <a:pPr marL="228600" lvl="1" indent="-228600" algn="l" defTabSz="889000" rtl="0">
            <a:lnSpc>
              <a:spcPct val="90000"/>
            </a:lnSpc>
            <a:spcBef>
              <a:spcPct val="0"/>
            </a:spcBef>
            <a:spcAft>
              <a:spcPct val="15000"/>
            </a:spcAft>
            <a:buChar char="••"/>
          </a:pPr>
          <a:r>
            <a:rPr lang="en-US" sz="2000" kern="1200" dirty="0" smtClean="0"/>
            <a:t>DATA ACT compliance</a:t>
          </a:r>
          <a:endParaRPr lang="en-US" sz="2000" kern="1200" dirty="0"/>
        </a:p>
        <a:p>
          <a:pPr marL="228600" lvl="1" indent="-228600" algn="l" defTabSz="889000" rtl="0">
            <a:lnSpc>
              <a:spcPct val="90000"/>
            </a:lnSpc>
            <a:spcBef>
              <a:spcPct val="0"/>
            </a:spcBef>
            <a:spcAft>
              <a:spcPct val="15000"/>
            </a:spcAft>
            <a:buChar char="••"/>
          </a:pPr>
          <a:r>
            <a:rPr lang="en-US" sz="2000" kern="1200" dirty="0" smtClean="0"/>
            <a:t>Improved business agility</a:t>
          </a:r>
          <a:endParaRPr lang="en-US" sz="2000" kern="1200" dirty="0"/>
        </a:p>
        <a:p>
          <a:pPr marL="228600" lvl="1" indent="-228600" algn="l" defTabSz="889000" rtl="0">
            <a:lnSpc>
              <a:spcPct val="90000"/>
            </a:lnSpc>
            <a:spcBef>
              <a:spcPct val="0"/>
            </a:spcBef>
            <a:spcAft>
              <a:spcPct val="15000"/>
            </a:spcAft>
            <a:buChar char="••"/>
          </a:pPr>
          <a:r>
            <a:rPr lang="en-US" sz="2000" b="0" i="0" u="none" strike="noStrike" kern="1200" baseline="0" smtClean="0">
              <a:latin typeface="Segoe UI" pitchFamily="34" charset="0"/>
              <a:ea typeface="+mn-ea"/>
              <a:cs typeface="+mn-cs"/>
            </a:rPr>
            <a:t>Sharing information  across the U.S. Government through  reusable reports and analysis. </a:t>
          </a:r>
          <a:endParaRPr lang="en-US" sz="2000" kern="1200" dirty="0"/>
        </a:p>
        <a:p>
          <a:pPr marL="228600" lvl="1" indent="-228600" algn="l" defTabSz="889000" rtl="0">
            <a:lnSpc>
              <a:spcPct val="90000"/>
            </a:lnSpc>
            <a:spcBef>
              <a:spcPct val="0"/>
            </a:spcBef>
            <a:spcAft>
              <a:spcPct val="15000"/>
            </a:spcAft>
            <a:buChar char="••"/>
          </a:pPr>
          <a:r>
            <a:rPr lang="en-US" sz="2000" kern="1200" dirty="0" smtClean="0"/>
            <a:t>Lower total cost of ownership</a:t>
          </a:r>
          <a:endParaRPr lang="en-US" sz="2000" kern="1200" dirty="0"/>
        </a:p>
      </dsp:txBody>
      <dsp:txXfrm>
        <a:off x="1621422" y="784859"/>
        <a:ext cx="3767753" cy="3767753"/>
      </dsp:txXfrm>
    </dsp:sp>
    <dsp:sp modelId="{3F9063EE-C2ED-494D-8712-E54F3BF9DA42}">
      <dsp:nvSpPr>
        <dsp:cNvPr id="0" name=""/>
        <dsp:cNvSpPr/>
      </dsp:nvSpPr>
      <dsp:spPr>
        <a:xfrm>
          <a:off x="5103821" y="2266"/>
          <a:ext cx="5328407" cy="5328407"/>
        </a:xfrm>
        <a:prstGeom prst="ellipse">
          <a:avLst/>
        </a:prstGeom>
        <a:gradFill rotWithShape="0">
          <a:gsLst>
            <a:gs pos="0">
              <a:schemeClr val="accent1">
                <a:shade val="80000"/>
                <a:alpha val="50000"/>
                <a:hueOff val="-5468"/>
                <a:satOff val="0"/>
                <a:lumOff val="4022"/>
                <a:alphaOff val="30000"/>
                <a:shade val="51000"/>
                <a:satMod val="130000"/>
              </a:schemeClr>
            </a:gs>
            <a:gs pos="80000">
              <a:schemeClr val="accent1">
                <a:shade val="80000"/>
                <a:alpha val="50000"/>
                <a:hueOff val="-5468"/>
                <a:satOff val="0"/>
                <a:lumOff val="4022"/>
                <a:alphaOff val="30000"/>
                <a:shade val="93000"/>
                <a:satMod val="130000"/>
              </a:schemeClr>
            </a:gs>
            <a:gs pos="100000">
              <a:schemeClr val="accent1">
                <a:shade val="80000"/>
                <a:alpha val="50000"/>
                <a:hueOff val="-5468"/>
                <a:satOff val="0"/>
                <a:lumOff val="4022"/>
                <a:alphaOff val="3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accent1">
              <a:shade val="80000"/>
              <a:alpha val="50000"/>
              <a:hueOff val="-5468"/>
              <a:satOff val="0"/>
              <a:lumOff val="4022"/>
              <a:alphaOff val="30000"/>
              <a:shade val="25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293240" tIns="33020" rIns="293240" bIns="33020" numCol="1" spcCol="1270" anchor="ctr" anchorCtr="1">
          <a:noAutofit/>
        </a:bodyPr>
        <a:lstStyle/>
        <a:p>
          <a:pPr lvl="0" algn="l" defTabSz="1155700" rtl="0">
            <a:lnSpc>
              <a:spcPct val="90000"/>
            </a:lnSpc>
            <a:spcBef>
              <a:spcPct val="0"/>
            </a:spcBef>
            <a:spcAft>
              <a:spcPct val="35000"/>
            </a:spcAft>
          </a:pPr>
          <a:r>
            <a:rPr lang="en-US" sz="2600" kern="1200" dirty="0" smtClean="0"/>
            <a:t>Technical</a:t>
          </a:r>
          <a:endParaRPr lang="en-US" sz="2600" kern="1200" dirty="0"/>
        </a:p>
        <a:p>
          <a:pPr marL="228600" lvl="1" indent="-228600" algn="l" defTabSz="889000" rtl="0">
            <a:lnSpc>
              <a:spcPct val="90000"/>
            </a:lnSpc>
            <a:spcBef>
              <a:spcPct val="0"/>
            </a:spcBef>
            <a:spcAft>
              <a:spcPct val="15000"/>
            </a:spcAft>
            <a:buChar char="••"/>
          </a:pPr>
          <a:r>
            <a:rPr lang="en-US" sz="2000" kern="1200" dirty="0" smtClean="0"/>
            <a:t>Better Business-IT alignment</a:t>
          </a:r>
          <a:endParaRPr lang="en-US" sz="2000" kern="1200" dirty="0"/>
        </a:p>
        <a:p>
          <a:pPr marL="228600" lvl="1" indent="-228600" algn="l" defTabSz="889000" rtl="0">
            <a:lnSpc>
              <a:spcPct val="90000"/>
            </a:lnSpc>
            <a:spcBef>
              <a:spcPct val="0"/>
            </a:spcBef>
            <a:spcAft>
              <a:spcPct val="15000"/>
            </a:spcAft>
            <a:buChar char="••"/>
          </a:pPr>
          <a:r>
            <a:rPr lang="en-US" sz="2000" kern="1200" dirty="0" smtClean="0"/>
            <a:t>Reduced infrastructure complexity</a:t>
          </a:r>
          <a:endParaRPr lang="en-US" sz="2000" kern="1200" dirty="0"/>
        </a:p>
        <a:p>
          <a:pPr marL="228600" lvl="1" indent="-228600" algn="l" defTabSz="889000" rtl="0">
            <a:lnSpc>
              <a:spcPct val="90000"/>
            </a:lnSpc>
            <a:spcBef>
              <a:spcPct val="0"/>
            </a:spcBef>
            <a:spcAft>
              <a:spcPct val="15000"/>
            </a:spcAft>
            <a:buChar char="••"/>
          </a:pPr>
          <a:r>
            <a:rPr lang="en-US" sz="2000" kern="1200" dirty="0" smtClean="0"/>
            <a:t>Improved information management</a:t>
          </a:r>
          <a:endParaRPr lang="en-US" sz="2000" kern="1200" dirty="0"/>
        </a:p>
        <a:p>
          <a:pPr marL="228600" lvl="1" indent="-228600" algn="l" defTabSz="889000" rtl="0">
            <a:lnSpc>
              <a:spcPct val="90000"/>
            </a:lnSpc>
            <a:spcBef>
              <a:spcPct val="0"/>
            </a:spcBef>
            <a:spcAft>
              <a:spcPct val="15000"/>
            </a:spcAft>
            <a:buChar char="••"/>
          </a:pPr>
          <a:r>
            <a:rPr lang="en-US" sz="2000" b="0" i="0" u="none" strike="noStrike" kern="1200" baseline="0" smtClean="0">
              <a:latin typeface="Segoe UI" pitchFamily="34" charset="0"/>
              <a:ea typeface="+mn-ea"/>
              <a:cs typeface="+mn-cs"/>
            </a:rPr>
            <a:t>Allows for planned incremental roll-out </a:t>
          </a:r>
          <a:endParaRPr lang="en-US" sz="2000" kern="1200" dirty="0"/>
        </a:p>
      </dsp:txBody>
      <dsp:txXfrm>
        <a:off x="5884148" y="782593"/>
        <a:ext cx="3767753" cy="376775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108996" tIns="54498" rIns="108996" bIns="54498" rtlCol="0"/>
          <a:lstStyle>
            <a:lvl1pPr algn="l">
              <a:defRPr sz="14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4023093" y="0"/>
            <a:ext cx="3077739" cy="469424"/>
          </a:xfrm>
          <a:prstGeom prst="rect">
            <a:avLst/>
          </a:prstGeom>
        </p:spPr>
        <p:txBody>
          <a:bodyPr vert="horz" lIns="108996" tIns="54498" rIns="108996" bIns="54498" rtlCol="0"/>
          <a:lstStyle>
            <a:lvl1pPr algn="r">
              <a:defRPr sz="1400"/>
            </a:lvl1pPr>
          </a:lstStyle>
          <a:p>
            <a:fld id="{1C3F5198-D814-4F07-A84F-942E63C84983}" type="datetimeFigureOut">
              <a:rPr lang="en-US" smtClean="0">
                <a:latin typeface="Segoe UI" pitchFamily="34" charset="0"/>
              </a:rPr>
              <a:pPr/>
              <a:t>9/25/2014</a:t>
            </a:fld>
            <a:endParaRPr lang="en-US" dirty="0">
              <a:latin typeface="Segoe UI" pitchFamily="34" charset="0"/>
            </a:endParaRPr>
          </a:p>
        </p:txBody>
      </p:sp>
      <p:sp>
        <p:nvSpPr>
          <p:cNvPr id="4" name="Footer Placeholder 3"/>
          <p:cNvSpPr>
            <a:spLocks noGrp="1"/>
          </p:cNvSpPr>
          <p:nvPr>
            <p:ph type="ftr" sz="quarter" idx="2"/>
          </p:nvPr>
        </p:nvSpPr>
        <p:spPr>
          <a:xfrm>
            <a:off x="0" y="8917422"/>
            <a:ext cx="6471143" cy="469424"/>
          </a:xfrm>
          <a:prstGeom prst="rect">
            <a:avLst/>
          </a:prstGeom>
        </p:spPr>
        <p:txBody>
          <a:bodyPr vert="horz" lIns="108996" tIns="54498" rIns="108996" bIns="54498" rtlCol="0" anchor="b"/>
          <a:lstStyle>
            <a:lvl1pPr algn="l">
              <a:defRPr sz="1400"/>
            </a:lvl1pPr>
          </a:lstStyle>
          <a:p>
            <a:r>
              <a:rPr lang="en-US" sz="6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6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600" dirty="0">
                <a:solidFill>
                  <a:srgbClr val="000000"/>
                </a:solidFill>
                <a:latin typeface="Segoe UI" pitchFamily="34" charset="0"/>
              </a:rPr>
            </a:br>
            <a:r>
              <a:rPr lang="en-US" sz="6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471144" y="8917422"/>
            <a:ext cx="629687" cy="469424"/>
          </a:xfrm>
          <a:prstGeom prst="rect">
            <a:avLst/>
          </a:prstGeom>
        </p:spPr>
        <p:txBody>
          <a:bodyPr vert="horz" lIns="108996" tIns="54498" rIns="108996" bIns="54498" rtlCol="0" anchor="b"/>
          <a:lstStyle>
            <a:lvl1pPr algn="r">
              <a:defRPr sz="14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108996" tIns="54498" rIns="108996" bIns="54498" rtlCol="0"/>
          <a:lstStyle>
            <a:lvl1pPr algn="l">
              <a:defRPr sz="14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4023093" y="0"/>
            <a:ext cx="3077739" cy="469424"/>
          </a:xfrm>
          <a:prstGeom prst="rect">
            <a:avLst/>
          </a:prstGeom>
        </p:spPr>
        <p:txBody>
          <a:bodyPr vert="horz" lIns="108996" tIns="54498" rIns="108996" bIns="54498" rtlCol="0"/>
          <a:lstStyle>
            <a:lvl1pPr algn="r">
              <a:defRPr sz="1400">
                <a:latin typeface="Segoe UI" pitchFamily="34" charset="0"/>
              </a:defRPr>
            </a:lvl1pPr>
          </a:lstStyle>
          <a:p>
            <a:fld id="{7C3FBCD4-166E-446F-AF18-7D4A0CF9AEF6}" type="datetimeFigureOut">
              <a:rPr lang="en-US" smtClean="0"/>
              <a:pPr/>
              <a:t>9/25/2014</a:t>
            </a:fld>
            <a:endParaRPr lang="en-US" dirty="0"/>
          </a:p>
        </p:txBody>
      </p:sp>
      <p:sp>
        <p:nvSpPr>
          <p:cNvPr id="4" name="Slide Image Placeholder 3"/>
          <p:cNvSpPr>
            <a:spLocks noGrp="1" noRot="1" noChangeAspect="1"/>
          </p:cNvSpPr>
          <p:nvPr>
            <p:ph type="sldImg" idx="2"/>
          </p:nvPr>
        </p:nvSpPr>
        <p:spPr>
          <a:xfrm>
            <a:off x="422275" y="703263"/>
            <a:ext cx="6257925" cy="3521075"/>
          </a:xfrm>
          <a:prstGeom prst="rect">
            <a:avLst/>
          </a:prstGeom>
          <a:noFill/>
          <a:ln w="12700">
            <a:solidFill>
              <a:prstClr val="black"/>
            </a:solidFill>
          </a:ln>
        </p:spPr>
        <p:txBody>
          <a:bodyPr vert="horz" lIns="108996" tIns="54498" rIns="108996" bIns="54498" rtlCol="0" anchor="ctr"/>
          <a:lstStyle/>
          <a:p>
            <a:endParaRPr lang="en-US" dirty="0"/>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108996" tIns="54498" rIns="108996" bIns="5449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7422"/>
            <a:ext cx="6392228" cy="469424"/>
          </a:xfrm>
          <a:prstGeom prst="rect">
            <a:avLst/>
          </a:prstGeom>
        </p:spPr>
        <p:txBody>
          <a:bodyPr vert="horz" lIns="108996" tIns="54498" rIns="108996" bIns="54498" rtlCol="0" anchor="b"/>
          <a:lstStyle>
            <a:lvl1pPr algn="l">
              <a:defRPr sz="6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92227" y="8917422"/>
            <a:ext cx="708604" cy="469424"/>
          </a:xfrm>
          <a:prstGeom prst="rect">
            <a:avLst/>
          </a:prstGeom>
        </p:spPr>
        <p:txBody>
          <a:bodyPr vert="horz" lIns="108996" tIns="54498" rIns="108996" bIns="54498" rtlCol="0" anchor="b"/>
          <a:lstStyle>
            <a:lvl1pPr algn="r">
              <a:defRPr sz="14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solidFill>
                  <a:prstClr val="black"/>
                </a:solidFill>
              </a:rPr>
              <a:t>Date</a:t>
            </a:r>
          </a:p>
        </p:txBody>
      </p:sp>
      <p:sp>
        <p:nvSpPr>
          <p:cNvPr id="7" name="Rectangle 7"/>
          <p:cNvSpPr>
            <a:spLocks noGrp="1" noChangeArrowheads="1"/>
          </p:cNvSpPr>
          <p:nvPr>
            <p:ph type="sldNum" sz="quarter" idx="5"/>
          </p:nvPr>
        </p:nvSpPr>
        <p:spPr>
          <a:ln/>
        </p:spPr>
        <p:txBody>
          <a:bodyPr/>
          <a:lstStyle/>
          <a:p>
            <a:fld id="{666564E1-52C6-44E5-B755-671BDE7107EF}" type="slidenum">
              <a:rPr lang="en-GB">
                <a:solidFill>
                  <a:prstClr val="black"/>
                </a:solidFill>
              </a:rPr>
              <a:pPr/>
              <a:t>2</a:t>
            </a:fld>
            <a:endParaRPr lang="en-GB">
              <a:solidFill>
                <a:prstClr val="black"/>
              </a:solidFill>
            </a:endParaRPr>
          </a:p>
        </p:txBody>
      </p:sp>
      <p:sp>
        <p:nvSpPr>
          <p:cNvPr id="700418" name="Rectangle 2"/>
          <p:cNvSpPr>
            <a:spLocks noGrp="1" noRot="1" noChangeAspect="1" noChangeArrowheads="1" noTextEdit="1"/>
          </p:cNvSpPr>
          <p:nvPr>
            <p:ph type="sldImg"/>
          </p:nvPr>
        </p:nvSpPr>
        <p:spPr>
          <a:xfrm>
            <a:off x="406400" y="696913"/>
            <a:ext cx="6184900" cy="3481387"/>
          </a:xfrm>
          <a:ln/>
        </p:spPr>
      </p:sp>
      <p:sp>
        <p:nvSpPr>
          <p:cNvPr id="700419" name="Rectangle 3"/>
          <p:cNvSpPr>
            <a:spLocks noGrp="1" noChangeArrowheads="1"/>
          </p:cNvSpPr>
          <p:nvPr>
            <p:ph type="body" idx="1"/>
          </p:nvPr>
        </p:nvSpPr>
        <p:spPr/>
        <p:txBody>
          <a:bodyPr>
            <a:normAutofit/>
          </a:bodyPr>
          <a:lstStyle/>
          <a:p>
            <a:pPr defTabSz="914309">
              <a:defRPr/>
            </a:pPr>
            <a:r>
              <a:rPr lang="de-DE" dirty="0" smtClean="0"/>
              <a:t>Many of today‘s processes are hard wired into proprietary</a:t>
            </a:r>
            <a:r>
              <a:rPr lang="de-DE" baseline="0" dirty="0" smtClean="0"/>
              <a:t> Agency software applications; resulting in processes that often reflect these common pain points: </a:t>
            </a:r>
            <a:endParaRPr lang="de-DE" dirty="0" smtClean="0"/>
          </a:p>
          <a:p>
            <a:pPr defTabSz="914309">
              <a:defRPr/>
            </a:pPr>
            <a:endParaRPr lang="de-DE" dirty="0" smtClean="0"/>
          </a:p>
          <a:p>
            <a:pPr defTabSz="914309">
              <a:defRPr/>
            </a:pPr>
            <a:r>
              <a:rPr lang="de-DE" dirty="0" smtClean="0"/>
              <a:t>1.</a:t>
            </a:r>
            <a:r>
              <a:rPr lang="de-DE" baseline="0" dirty="0" smtClean="0"/>
              <a:t> Propriety data makes sharing or merging data for reports difficult.  Consumers spend large amounts of time making the data fit.  For example: </a:t>
            </a:r>
            <a:r>
              <a:rPr lang="de-DE" dirty="0" smtClean="0"/>
              <a:t>SF132 Apportionment data is typically sent manually to receiving agencies</a:t>
            </a:r>
            <a:r>
              <a:rPr lang="de-DE" baseline="0" dirty="0" smtClean="0"/>
              <a:t> which causes the agencies to record the apportionment in their financial system manually.</a:t>
            </a:r>
            <a:endParaRPr lang="de-DE" dirty="0" smtClean="0"/>
          </a:p>
          <a:p>
            <a:pPr defTabSz="914309">
              <a:defRPr/>
            </a:pPr>
            <a:r>
              <a:rPr lang="de-DE" dirty="0" smtClean="0"/>
              <a:t>2.</a:t>
            </a:r>
            <a:r>
              <a:rPr lang="de-DE" baseline="0" dirty="0" smtClean="0"/>
              <a:t> Propriety data also means that </a:t>
            </a:r>
            <a:r>
              <a:rPr lang="de-DE" dirty="0" smtClean="0"/>
              <a:t>every agency has to comply with</a:t>
            </a:r>
            <a:r>
              <a:rPr lang="de-DE" baseline="0" dirty="0" smtClean="0"/>
              <a:t> federal reporting requirements, promulgated by the applicable governing bodies, likely has their own unique and proprietary processes and data format to fulfil these requirements, leading to redundant, inefficient and costly reporting across agencies.</a:t>
            </a:r>
          </a:p>
          <a:p>
            <a:pPr defTabSz="914309">
              <a:defRPr/>
            </a:pPr>
            <a:r>
              <a:rPr lang="de-DE" baseline="0" dirty="0" smtClean="0"/>
              <a:t>3: Non standardized data creates a costly effort for each agency to gain a small amount of insight and creates a costly dependency on the agency to maintain alignment.  Reporting is a ‚push‘ idea from each individual software applications.  For example:  Agency employees spend a significant amount of time manipulating and validating data when received because data formats for common data elements (e.g. USSGL data) are inconsistent</a:t>
            </a:r>
          </a:p>
          <a:p>
            <a:pPr defTabSz="914309">
              <a:defRPr/>
            </a:pPr>
            <a:r>
              <a:rPr lang="de-DE" baseline="0" dirty="0" smtClean="0"/>
              <a:t>4:  Proprietary systems where data, rules and presentation rules are hard wired make it costly to manage changes to reports with a high dgree of manual proacesses, scalability is costly.  For example: </a:t>
            </a:r>
            <a:r>
              <a:rPr lang="de-DE" dirty="0" smtClean="0"/>
              <a:t> a few years ago when the SF133 format was updated, each agency had to make changes to their own</a:t>
            </a:r>
            <a:r>
              <a:rPr lang="de-DE" baseline="0" dirty="0" smtClean="0"/>
              <a:t> proprietary reporting process for that report, a process that occurs any time there is reporting change. </a:t>
            </a:r>
          </a:p>
          <a:p>
            <a:pPr defTabSz="914309">
              <a:defRPr/>
            </a:pPr>
            <a:endParaRPr lang="de-DE" dirty="0" smtClean="0"/>
          </a:p>
        </p:txBody>
      </p:sp>
    </p:spTree>
    <p:extLst>
      <p:ext uri="{BB962C8B-B14F-4D97-AF65-F5344CB8AC3E}">
        <p14:creationId xmlns:p14="http://schemas.microsoft.com/office/powerpoint/2010/main" val="4141702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dashboard is designed to show the Obligations amount by USSGL account, Direct/Reimbursable, Apportionment Category and Treasury Symbol with a filter to look at beginning or ending balances</a:t>
            </a:r>
            <a:endParaRPr lang="en-US" dirty="0" smtClean="0"/>
          </a:p>
          <a:p>
            <a:endParaRPr lang="en-US" dirty="0"/>
          </a:p>
        </p:txBody>
      </p:sp>
      <p:sp>
        <p:nvSpPr>
          <p:cNvPr id="4" name="Slide Number Placeholder 3"/>
          <p:cNvSpPr>
            <a:spLocks noGrp="1"/>
          </p:cNvSpPr>
          <p:nvPr>
            <p:ph type="sldNum" sz="quarter" idx="10"/>
          </p:nvPr>
        </p:nvSpPr>
        <p:spPr/>
        <p:txBody>
          <a:bodyPr/>
          <a:lstStyle/>
          <a:p>
            <a:fld id="{74B72BBE-CA56-4642-B310-262630BB6842}" type="slidenum">
              <a:rPr lang="en-US" smtClean="0"/>
              <a:t>11</a:t>
            </a:fld>
            <a:endParaRPr lang="en-US"/>
          </a:p>
        </p:txBody>
      </p:sp>
    </p:spTree>
    <p:extLst>
      <p:ext uri="{BB962C8B-B14F-4D97-AF65-F5344CB8AC3E}">
        <p14:creationId xmlns:p14="http://schemas.microsoft.com/office/powerpoint/2010/main" val="2137890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dashboard is designed to show the Fund Balance with Treasury amount by Treasury Symbol with a filter to look at beginning or ending balances</a:t>
            </a:r>
            <a:endParaRPr lang="en-US" dirty="0"/>
          </a:p>
        </p:txBody>
      </p:sp>
      <p:sp>
        <p:nvSpPr>
          <p:cNvPr id="4" name="Slide Number Placeholder 3"/>
          <p:cNvSpPr>
            <a:spLocks noGrp="1"/>
          </p:cNvSpPr>
          <p:nvPr>
            <p:ph type="sldNum" sz="quarter" idx="10"/>
          </p:nvPr>
        </p:nvSpPr>
        <p:spPr/>
        <p:txBody>
          <a:bodyPr/>
          <a:lstStyle/>
          <a:p>
            <a:fld id="{74B72BBE-CA56-4642-B310-262630BB6842}" type="slidenum">
              <a:rPr lang="en-US" smtClean="0"/>
              <a:t>12</a:t>
            </a:fld>
            <a:endParaRPr lang="en-US"/>
          </a:p>
        </p:txBody>
      </p:sp>
    </p:spTree>
    <p:extLst>
      <p:ext uri="{BB962C8B-B14F-4D97-AF65-F5344CB8AC3E}">
        <p14:creationId xmlns:p14="http://schemas.microsoft.com/office/powerpoint/2010/main" val="3627346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36465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solidFill>
                  <a:prstClr val="black"/>
                </a:solidFill>
              </a:rPr>
              <a:t>Date</a:t>
            </a:r>
          </a:p>
        </p:txBody>
      </p:sp>
      <p:sp>
        <p:nvSpPr>
          <p:cNvPr id="7" name="Rectangle 7"/>
          <p:cNvSpPr>
            <a:spLocks noGrp="1" noChangeArrowheads="1"/>
          </p:cNvSpPr>
          <p:nvPr>
            <p:ph type="sldNum" sz="quarter" idx="5"/>
          </p:nvPr>
        </p:nvSpPr>
        <p:spPr>
          <a:ln/>
        </p:spPr>
        <p:txBody>
          <a:bodyPr/>
          <a:lstStyle/>
          <a:p>
            <a:fld id="{666564E1-52C6-44E5-B755-671BDE7107EF}" type="slidenum">
              <a:rPr lang="en-GB">
                <a:solidFill>
                  <a:prstClr val="black"/>
                </a:solidFill>
              </a:rPr>
              <a:pPr/>
              <a:t>3</a:t>
            </a:fld>
            <a:endParaRPr lang="en-GB">
              <a:solidFill>
                <a:prstClr val="black"/>
              </a:solidFill>
            </a:endParaRPr>
          </a:p>
        </p:txBody>
      </p:sp>
      <p:sp>
        <p:nvSpPr>
          <p:cNvPr id="700418" name="Rectangle 2"/>
          <p:cNvSpPr>
            <a:spLocks noGrp="1" noRot="1" noChangeAspect="1" noChangeArrowheads="1" noTextEdit="1"/>
          </p:cNvSpPr>
          <p:nvPr>
            <p:ph type="sldImg"/>
          </p:nvPr>
        </p:nvSpPr>
        <p:spPr>
          <a:xfrm>
            <a:off x="406400" y="696913"/>
            <a:ext cx="6184900" cy="3481387"/>
          </a:xfrm>
          <a:ln/>
        </p:spPr>
      </p:sp>
      <p:sp>
        <p:nvSpPr>
          <p:cNvPr id="700419" name="Rectangle 3"/>
          <p:cNvSpPr>
            <a:spLocks noGrp="1" noChangeArrowheads="1"/>
          </p:cNvSpPr>
          <p:nvPr>
            <p:ph type="body" idx="1"/>
          </p:nvPr>
        </p:nvSpPr>
        <p:spPr/>
        <p:txBody>
          <a:bodyPr>
            <a:normAutofit/>
          </a:bodyPr>
          <a:lstStyle/>
          <a:p>
            <a:pPr defTabSz="914309">
              <a:defRPr/>
            </a:pPr>
            <a:r>
              <a:rPr lang="de-DE" b="1" dirty="0" smtClean="0"/>
              <a:t>How is this</a:t>
            </a:r>
            <a:r>
              <a:rPr lang="de-DE" b="1" baseline="0" dirty="0" smtClean="0"/>
              <a:t> different:  </a:t>
            </a:r>
          </a:p>
          <a:p>
            <a:pPr defTabSz="914309">
              <a:defRPr/>
            </a:pPr>
            <a:r>
              <a:rPr lang="de-DE" dirty="0" smtClean="0"/>
              <a:t>Standardization of USSGL</a:t>
            </a:r>
            <a:r>
              <a:rPr lang="de-DE" baseline="0" dirty="0" smtClean="0"/>
              <a:t> data via a common data model that is mapped to agency systems – requiring no change in the underlying systems; requiring no change in agency software; </a:t>
            </a:r>
          </a:p>
          <a:p>
            <a:pPr defTabSz="914309">
              <a:defRPr/>
            </a:pPr>
            <a:r>
              <a:rPr lang="de-DE" baseline="0" dirty="0" smtClean="0"/>
              <a:t>A common machine language for all agencies to communicate their USSGL – with no requirement to use common systems or applications</a:t>
            </a:r>
          </a:p>
          <a:p>
            <a:pPr defTabSz="914309">
              <a:defRPr/>
            </a:pPr>
            <a:r>
              <a:rPr lang="de-DE" baseline="0" dirty="0" smtClean="0"/>
              <a:t>Basically – bar code for USSGL data concepts that enables the same type of process benefits: </a:t>
            </a:r>
          </a:p>
          <a:p>
            <a:pPr defTabSz="914309">
              <a:defRPr/>
            </a:pPr>
            <a:endParaRPr lang="de-DE" dirty="0" smtClean="0"/>
          </a:p>
          <a:p>
            <a:pPr marL="228577" indent="-228577" defTabSz="914309">
              <a:buFontTx/>
              <a:buAutoNum type="arabicPeriod"/>
              <a:defRPr/>
            </a:pPr>
            <a:r>
              <a:rPr lang="en-US" dirty="0" smtClean="0"/>
              <a:t>Automation – of report assembly, compilations, more streamlined reconciliations, data exchanges and transfers</a:t>
            </a:r>
            <a:r>
              <a:rPr lang="en-US" baseline="0" dirty="0" smtClean="0"/>
              <a:t> – and an example we will demo in a min is report assembly of an S133 report from the USSGL data.  Also, applicable to </a:t>
            </a:r>
            <a:r>
              <a:rPr lang="de-DE" baseline="0" dirty="0" smtClean="0"/>
              <a:t>d</a:t>
            </a:r>
            <a:r>
              <a:rPr lang="de-DE" dirty="0" smtClean="0"/>
              <a:t>ata standardization promoting accuracy</a:t>
            </a:r>
            <a:r>
              <a:rPr lang="de-DE" baseline="0" dirty="0" smtClean="0"/>
              <a:t> and</a:t>
            </a:r>
            <a:r>
              <a:rPr lang="de-DE" dirty="0" smtClean="0"/>
              <a:t> completeness. S</a:t>
            </a:r>
            <a:r>
              <a:rPr lang="de-DE" baseline="0" dirty="0" smtClean="0"/>
              <a:t>tandardized data enables validation at the source, leading to the consumer being able to spend more time on analysis instead of re-validating the data.</a:t>
            </a:r>
            <a:endParaRPr lang="en-US" baseline="0" dirty="0" smtClean="0"/>
          </a:p>
          <a:p>
            <a:pPr marL="228577" indent="-228577" defTabSz="914309">
              <a:buFontTx/>
              <a:buAutoNum type="arabicPeriod"/>
              <a:defRPr/>
            </a:pPr>
            <a:r>
              <a:rPr lang="en-US" dirty="0" smtClean="0"/>
              <a:t>Insights – based on better</a:t>
            </a:r>
            <a:r>
              <a:rPr lang="en-US" baseline="0" dirty="0" smtClean="0"/>
              <a:t> </a:t>
            </a:r>
            <a:r>
              <a:rPr lang="en-US" dirty="0" smtClean="0"/>
              <a:t>access</a:t>
            </a:r>
            <a:r>
              <a:rPr lang="en-US" baseline="0" dirty="0" smtClean="0"/>
              <a:t> to data from disparate systems within your agency and across the supply chain – more timely information on budget to actual and thereby more time available for analytical discovery.  More explicit audit trail </a:t>
            </a:r>
            <a:r>
              <a:rPr lang="de-DE" dirty="0" smtClean="0"/>
              <a:t>allows</a:t>
            </a:r>
            <a:r>
              <a:rPr lang="de-DE" baseline="0" dirty="0" smtClean="0"/>
              <a:t> the consumer to understand the source of the data and any changes that have been made inbetween – for example drill downs..</a:t>
            </a:r>
            <a:endParaRPr lang="en-US" baseline="0" dirty="0" smtClean="0"/>
          </a:p>
          <a:p>
            <a:pPr marL="228577" indent="-228577">
              <a:buAutoNum type="arabicPeriod"/>
            </a:pPr>
            <a:r>
              <a:rPr lang="en-US" dirty="0" smtClean="0"/>
              <a:t>Timely – more timely access to data for inter-agency fund reconciliations, reporting in general, and other cross agency exchanges</a:t>
            </a:r>
            <a:r>
              <a:rPr lang="en-US" baseline="0" dirty="0" smtClean="0"/>
              <a:t> (need more examples here)</a:t>
            </a:r>
            <a:endParaRPr lang="en-US" dirty="0" smtClean="0"/>
          </a:p>
          <a:p>
            <a:pPr marL="228577" indent="-228577" defTabSz="914309">
              <a:buFontTx/>
              <a:buAutoNum type="arabicPeriod"/>
              <a:defRPr/>
            </a:pPr>
            <a:r>
              <a:rPr lang="en-US" dirty="0" smtClean="0"/>
              <a:t>Efficiencies – via the interoperability of different agency systems to more quickly address reporting changes (for example: </a:t>
            </a:r>
            <a:r>
              <a:rPr lang="de-DE" dirty="0" smtClean="0"/>
              <a:t>When reports are updated,</a:t>
            </a:r>
            <a:r>
              <a:rPr lang="de-DE" baseline="0" dirty="0" smtClean="0"/>
              <a:t> agencies can utilize one version of the report in a central library, reports which are shared within the federal financial management community and centrally managed)</a:t>
            </a:r>
            <a:r>
              <a:rPr lang="en-US" dirty="0" smtClean="0"/>
              <a:t>;</a:t>
            </a:r>
            <a:r>
              <a:rPr lang="en-US" baseline="0" dirty="0" smtClean="0"/>
              <a:t> elimination of reporting redundancies across agencies (for example – library of common reports).  Better access and thereby efficiencies by internal and external auditors alike.</a:t>
            </a:r>
            <a:endParaRPr lang="en-US" dirty="0" smtClean="0"/>
          </a:p>
          <a:p>
            <a:pPr defTabSz="914309">
              <a:defRPr/>
            </a:pPr>
            <a:endParaRPr lang="de-DE" dirty="0" smtClean="0"/>
          </a:p>
        </p:txBody>
      </p:sp>
    </p:spTree>
    <p:extLst>
      <p:ext uri="{BB962C8B-B14F-4D97-AF65-F5344CB8AC3E}">
        <p14:creationId xmlns:p14="http://schemas.microsoft.com/office/powerpoint/2010/main" val="3445374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solidFill>
                  <a:prstClr val="black"/>
                </a:solidFill>
              </a:rPr>
              <a:t>Date</a:t>
            </a:r>
          </a:p>
        </p:txBody>
      </p:sp>
      <p:sp>
        <p:nvSpPr>
          <p:cNvPr id="7" name="Rectangle 7"/>
          <p:cNvSpPr>
            <a:spLocks noGrp="1" noChangeArrowheads="1"/>
          </p:cNvSpPr>
          <p:nvPr>
            <p:ph type="sldNum" sz="quarter" idx="5"/>
          </p:nvPr>
        </p:nvSpPr>
        <p:spPr>
          <a:ln/>
        </p:spPr>
        <p:txBody>
          <a:bodyPr/>
          <a:lstStyle/>
          <a:p>
            <a:fld id="{666564E1-52C6-44E5-B755-671BDE7107EF}" type="slidenum">
              <a:rPr lang="en-GB">
                <a:solidFill>
                  <a:prstClr val="black"/>
                </a:solidFill>
              </a:rPr>
              <a:pPr/>
              <a:t>4</a:t>
            </a:fld>
            <a:endParaRPr lang="en-GB">
              <a:solidFill>
                <a:prstClr val="black"/>
              </a:solidFill>
            </a:endParaRPr>
          </a:p>
        </p:txBody>
      </p:sp>
      <p:sp>
        <p:nvSpPr>
          <p:cNvPr id="700418" name="Rectangle 2"/>
          <p:cNvSpPr>
            <a:spLocks noGrp="1" noRot="1" noChangeAspect="1" noChangeArrowheads="1" noTextEdit="1"/>
          </p:cNvSpPr>
          <p:nvPr>
            <p:ph type="sldImg"/>
          </p:nvPr>
        </p:nvSpPr>
        <p:spPr>
          <a:xfrm>
            <a:off x="406400" y="696913"/>
            <a:ext cx="6184900" cy="3481387"/>
          </a:xfrm>
          <a:ln/>
        </p:spPr>
      </p:sp>
      <p:sp>
        <p:nvSpPr>
          <p:cNvPr id="700419" name="Rectangle 3"/>
          <p:cNvSpPr>
            <a:spLocks noGrp="1" noChangeArrowheads="1"/>
          </p:cNvSpPr>
          <p:nvPr>
            <p:ph type="body" idx="1"/>
          </p:nvPr>
        </p:nvSpPr>
        <p:spPr/>
        <p:txBody>
          <a:bodyPr>
            <a:normAutofit/>
          </a:bodyPr>
          <a:lstStyle/>
          <a:p>
            <a:pPr defTabSz="914309">
              <a:defRPr/>
            </a:pPr>
            <a:r>
              <a:rPr lang="de-DE" b="1" dirty="0" smtClean="0"/>
              <a:t>How is this</a:t>
            </a:r>
            <a:r>
              <a:rPr lang="de-DE" b="1" baseline="0" dirty="0" smtClean="0"/>
              <a:t> different:  </a:t>
            </a:r>
          </a:p>
          <a:p>
            <a:pPr defTabSz="914309">
              <a:defRPr/>
            </a:pPr>
            <a:r>
              <a:rPr lang="de-DE" dirty="0" smtClean="0"/>
              <a:t>Standardization of USSGL</a:t>
            </a:r>
            <a:r>
              <a:rPr lang="de-DE" baseline="0" dirty="0" smtClean="0"/>
              <a:t> data via a common data model that is mapped to agency systems – requiring no change in the underlying systems; requiring no change in agency software; </a:t>
            </a:r>
          </a:p>
          <a:p>
            <a:pPr defTabSz="914309">
              <a:defRPr/>
            </a:pPr>
            <a:r>
              <a:rPr lang="de-DE" baseline="0" dirty="0" smtClean="0"/>
              <a:t>A common machine language for all agencies to communicate their USSGL – with no requirement to use common systems or applications</a:t>
            </a:r>
          </a:p>
          <a:p>
            <a:pPr defTabSz="914309">
              <a:defRPr/>
            </a:pPr>
            <a:r>
              <a:rPr lang="de-DE" baseline="0" dirty="0" smtClean="0"/>
              <a:t>Basically – bar code for USSGL data concepts that enables the same type of process benefits: </a:t>
            </a:r>
          </a:p>
          <a:p>
            <a:pPr defTabSz="914309">
              <a:defRPr/>
            </a:pPr>
            <a:endParaRPr lang="de-DE" dirty="0" smtClean="0"/>
          </a:p>
          <a:p>
            <a:pPr marL="228577" indent="-228577" defTabSz="914309">
              <a:buFontTx/>
              <a:buAutoNum type="arabicPeriod"/>
              <a:defRPr/>
            </a:pPr>
            <a:r>
              <a:rPr lang="en-US" dirty="0" smtClean="0"/>
              <a:t>Automation – of report assembly, compilations, more streamlined reconciliations, data exchanges and transfers</a:t>
            </a:r>
            <a:r>
              <a:rPr lang="en-US" baseline="0" dirty="0" smtClean="0"/>
              <a:t> – and an example we will demo in a min is report assembly of an S133 report from the USSGL data.  Also, applicable to </a:t>
            </a:r>
            <a:r>
              <a:rPr lang="de-DE" baseline="0" dirty="0" smtClean="0"/>
              <a:t>d</a:t>
            </a:r>
            <a:r>
              <a:rPr lang="de-DE" dirty="0" smtClean="0"/>
              <a:t>ata standardization promoting accuracy</a:t>
            </a:r>
            <a:r>
              <a:rPr lang="de-DE" baseline="0" dirty="0" smtClean="0"/>
              <a:t> and</a:t>
            </a:r>
            <a:r>
              <a:rPr lang="de-DE" dirty="0" smtClean="0"/>
              <a:t> completeness. S</a:t>
            </a:r>
            <a:r>
              <a:rPr lang="de-DE" baseline="0" dirty="0" smtClean="0"/>
              <a:t>tandardized data enables validation at the source, leading to the consumer being able to spend more time on analysis instead of re-validating the data.</a:t>
            </a:r>
            <a:endParaRPr lang="en-US" baseline="0" dirty="0" smtClean="0"/>
          </a:p>
          <a:p>
            <a:pPr marL="228577" indent="-228577" defTabSz="914309">
              <a:buFontTx/>
              <a:buAutoNum type="arabicPeriod"/>
              <a:defRPr/>
            </a:pPr>
            <a:r>
              <a:rPr lang="en-US" dirty="0" smtClean="0"/>
              <a:t>Insights – based on better</a:t>
            </a:r>
            <a:r>
              <a:rPr lang="en-US" baseline="0" dirty="0" smtClean="0"/>
              <a:t> </a:t>
            </a:r>
            <a:r>
              <a:rPr lang="en-US" dirty="0" smtClean="0"/>
              <a:t>access</a:t>
            </a:r>
            <a:r>
              <a:rPr lang="en-US" baseline="0" dirty="0" smtClean="0"/>
              <a:t> to data from disparate systems within your agency and across the supply chain – more timely information on budget to actual and thereby more time available for analytical discovery.  More explicit audit trail </a:t>
            </a:r>
            <a:r>
              <a:rPr lang="de-DE" dirty="0" smtClean="0"/>
              <a:t>allows</a:t>
            </a:r>
            <a:r>
              <a:rPr lang="de-DE" baseline="0" dirty="0" smtClean="0"/>
              <a:t> the consumer to understand the source of the data and any changes that have been made inbetween – for example drill downs..</a:t>
            </a:r>
            <a:endParaRPr lang="en-US" baseline="0" dirty="0" smtClean="0"/>
          </a:p>
          <a:p>
            <a:pPr marL="228577" indent="-228577">
              <a:buAutoNum type="arabicPeriod"/>
            </a:pPr>
            <a:r>
              <a:rPr lang="en-US" dirty="0" smtClean="0"/>
              <a:t>Timely – more timely access to data for inter-agency fund reconciliations, reporting in general, and other cross agency exchanges</a:t>
            </a:r>
            <a:r>
              <a:rPr lang="en-US" baseline="0" dirty="0" smtClean="0"/>
              <a:t> (need more examples here)</a:t>
            </a:r>
            <a:endParaRPr lang="en-US" dirty="0" smtClean="0"/>
          </a:p>
          <a:p>
            <a:pPr marL="228577" indent="-228577" defTabSz="914309">
              <a:buFontTx/>
              <a:buAutoNum type="arabicPeriod"/>
              <a:defRPr/>
            </a:pPr>
            <a:r>
              <a:rPr lang="en-US" dirty="0" smtClean="0"/>
              <a:t>Efficiencies – via the interoperability of different agency systems to more quickly address reporting changes (for example: </a:t>
            </a:r>
            <a:r>
              <a:rPr lang="de-DE" dirty="0" smtClean="0"/>
              <a:t>When reports are updated,</a:t>
            </a:r>
            <a:r>
              <a:rPr lang="de-DE" baseline="0" dirty="0" smtClean="0"/>
              <a:t> agencies can utilize one version of the report in a central library, reports which are shared within the federal financial management community and centrally managed)</a:t>
            </a:r>
            <a:r>
              <a:rPr lang="en-US" dirty="0" smtClean="0"/>
              <a:t>;</a:t>
            </a:r>
            <a:r>
              <a:rPr lang="en-US" baseline="0" dirty="0" smtClean="0"/>
              <a:t> elimination of reporting redundancies across agencies (for example – library of common reports).  Better access and thereby efficiencies by internal and external auditors alike.</a:t>
            </a:r>
            <a:endParaRPr lang="en-US" dirty="0" smtClean="0"/>
          </a:p>
          <a:p>
            <a:pPr defTabSz="914309">
              <a:defRPr/>
            </a:pPr>
            <a:endParaRPr lang="de-DE" dirty="0" smtClean="0"/>
          </a:p>
        </p:txBody>
      </p:sp>
    </p:spTree>
    <p:extLst>
      <p:ext uri="{BB962C8B-B14F-4D97-AF65-F5344CB8AC3E}">
        <p14:creationId xmlns:p14="http://schemas.microsoft.com/office/powerpoint/2010/main" val="178054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aseline="0" dirty="0" smtClean="0"/>
              <a:t>The pilot demonstrates capabilities we would gain from both a business and IT perspective as well as how we would implement it (best practices)</a:t>
            </a:r>
          </a:p>
          <a:p>
            <a:pPr marL="0" indent="0">
              <a:buNone/>
            </a:pPr>
            <a:endParaRPr lang="en-US" baseline="0" dirty="0" smtClean="0"/>
          </a:p>
          <a:p>
            <a:pPr marL="0" indent="0">
              <a:buNone/>
            </a:pPr>
            <a:r>
              <a:rPr lang="en-US" sz="900" b="0" i="0" u="none" strike="noStrike" kern="1200" baseline="0" dirty="0" smtClean="0">
                <a:solidFill>
                  <a:schemeClr val="tx1"/>
                </a:solidFill>
                <a:latin typeface="Segoe UI" pitchFamily="34" charset="0"/>
                <a:ea typeface="+mn-ea"/>
                <a:cs typeface="+mn-cs"/>
              </a:rPr>
              <a:t>The approach also focuses on a phased approach to the governance and structure of our information assets with a focus on enhancing legacy systems and provisioning of new systems only when needed, it provides the foundational process to enhance our technology capabilities without heavy investment in changing them out. </a:t>
            </a:r>
            <a:endParaRPr lang="en-US" baseline="0" dirty="0" smtClean="0"/>
          </a:p>
        </p:txBody>
      </p:sp>
      <p:sp>
        <p:nvSpPr>
          <p:cNvPr id="4" name="Slide Number Placeholder 3"/>
          <p:cNvSpPr>
            <a:spLocks noGrp="1"/>
          </p:cNvSpPr>
          <p:nvPr>
            <p:ph type="sldNum" sz="quarter" idx="10"/>
          </p:nvPr>
        </p:nvSpPr>
        <p:spPr/>
        <p:txBody>
          <a:bodyPr/>
          <a:lstStyle/>
          <a:p>
            <a:fld id="{ECE34B65-9E3F-4022-A62A-9BF541391787}"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23671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B8F03-BC93-4120-96CA-A36DF640BE24}" type="slidenum">
              <a:rPr lang="en-US" smtClean="0"/>
              <a:pPr/>
              <a:t>6</a:t>
            </a:fld>
            <a:endParaRPr lang="en-US" dirty="0"/>
          </a:p>
        </p:txBody>
      </p:sp>
    </p:spTree>
    <p:extLst>
      <p:ext uri="{BB962C8B-B14F-4D97-AF65-F5344CB8AC3E}">
        <p14:creationId xmlns:p14="http://schemas.microsoft.com/office/powerpoint/2010/main" val="1515747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locked in silos. People spend too much time looking for information or too little time making decisions - based on incomplete information. This approach further enables the ability to drill down from summary information</a:t>
            </a:r>
            <a:r>
              <a:rPr lang="en-US" baseline="0" dirty="0" smtClean="0"/>
              <a:t> in the details and validate.</a:t>
            </a:r>
            <a:endParaRPr lang="en-US" dirty="0"/>
          </a:p>
        </p:txBody>
      </p:sp>
      <p:sp>
        <p:nvSpPr>
          <p:cNvPr id="4" name="Slide Number Placeholder 3"/>
          <p:cNvSpPr>
            <a:spLocks noGrp="1"/>
          </p:cNvSpPr>
          <p:nvPr>
            <p:ph type="sldNum" sz="quarter" idx="10"/>
          </p:nvPr>
        </p:nvSpPr>
        <p:spPr/>
        <p:txBody>
          <a:bodyPr/>
          <a:lstStyle/>
          <a:p>
            <a:fld id="{F07B8F03-BC93-4120-96CA-A36DF640BE24}" type="slidenum">
              <a:rPr lang="en-US" smtClean="0"/>
              <a:pPr/>
              <a:t>7</a:t>
            </a:fld>
            <a:endParaRPr lang="en-US" dirty="0"/>
          </a:p>
        </p:txBody>
      </p:sp>
    </p:spTree>
    <p:extLst>
      <p:ext uri="{BB962C8B-B14F-4D97-AF65-F5344CB8AC3E}">
        <p14:creationId xmlns:p14="http://schemas.microsoft.com/office/powerpoint/2010/main" val="205232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solidFill>
                  <a:prstClr val="black"/>
                </a:solidFill>
              </a:rPr>
              <a:t>Date</a:t>
            </a:r>
          </a:p>
        </p:txBody>
      </p:sp>
      <p:sp>
        <p:nvSpPr>
          <p:cNvPr id="7" name="Rectangle 7"/>
          <p:cNvSpPr>
            <a:spLocks noGrp="1" noChangeArrowheads="1"/>
          </p:cNvSpPr>
          <p:nvPr>
            <p:ph type="sldNum" sz="quarter" idx="5"/>
          </p:nvPr>
        </p:nvSpPr>
        <p:spPr>
          <a:ln/>
        </p:spPr>
        <p:txBody>
          <a:bodyPr/>
          <a:lstStyle/>
          <a:p>
            <a:fld id="{666564E1-52C6-44E5-B755-671BDE7107EF}" type="slidenum">
              <a:rPr lang="en-GB">
                <a:solidFill>
                  <a:prstClr val="black"/>
                </a:solidFill>
              </a:rPr>
              <a:pPr/>
              <a:t>8</a:t>
            </a:fld>
            <a:endParaRPr lang="en-GB">
              <a:solidFill>
                <a:prstClr val="black"/>
              </a:solidFill>
            </a:endParaRPr>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de-DE" dirty="0"/>
          </a:p>
        </p:txBody>
      </p:sp>
    </p:spTree>
    <p:extLst>
      <p:ext uri="{BB962C8B-B14F-4D97-AF65-F5344CB8AC3E}">
        <p14:creationId xmlns:p14="http://schemas.microsoft.com/office/powerpoint/2010/main" val="1270719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dashboard is designed to show the USSGL Debit and Credit amounts by Treasury Symbol with a filter to look at beginning or ending balances</a:t>
            </a:r>
            <a:endParaRPr lang="en-US" dirty="0" smtClean="0"/>
          </a:p>
          <a:p>
            <a:endParaRPr lang="en-US" dirty="0"/>
          </a:p>
        </p:txBody>
      </p:sp>
      <p:sp>
        <p:nvSpPr>
          <p:cNvPr id="4" name="Slide Number Placeholder 3"/>
          <p:cNvSpPr>
            <a:spLocks noGrp="1"/>
          </p:cNvSpPr>
          <p:nvPr>
            <p:ph type="sldNum" sz="quarter" idx="10"/>
          </p:nvPr>
        </p:nvSpPr>
        <p:spPr/>
        <p:txBody>
          <a:bodyPr/>
          <a:lstStyle/>
          <a:p>
            <a:fld id="{74B72BBE-CA56-4642-B310-262630BB6842}" type="slidenum">
              <a:rPr lang="en-US" smtClean="0"/>
              <a:t>9</a:t>
            </a:fld>
            <a:endParaRPr lang="en-US"/>
          </a:p>
        </p:txBody>
      </p:sp>
    </p:spTree>
    <p:extLst>
      <p:ext uri="{BB962C8B-B14F-4D97-AF65-F5344CB8AC3E}">
        <p14:creationId xmlns:p14="http://schemas.microsoft.com/office/powerpoint/2010/main" val="2810885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dashboard is designed to show the Financial Statement Line Item amounts by Treasury Symbol with a filter to look at beginning or ending balances</a:t>
            </a:r>
            <a:endParaRPr lang="en-US" dirty="0" smtClean="0"/>
          </a:p>
          <a:p>
            <a:endParaRPr lang="en-US" dirty="0"/>
          </a:p>
        </p:txBody>
      </p:sp>
      <p:sp>
        <p:nvSpPr>
          <p:cNvPr id="4" name="Slide Number Placeholder 3"/>
          <p:cNvSpPr>
            <a:spLocks noGrp="1"/>
          </p:cNvSpPr>
          <p:nvPr>
            <p:ph type="sldNum" sz="quarter" idx="10"/>
          </p:nvPr>
        </p:nvSpPr>
        <p:spPr/>
        <p:txBody>
          <a:bodyPr/>
          <a:lstStyle/>
          <a:p>
            <a:fld id="{74B72BBE-CA56-4642-B310-262630BB6842}" type="slidenum">
              <a:rPr lang="en-US" smtClean="0"/>
              <a:t>10</a:t>
            </a:fld>
            <a:endParaRPr lang="en-US"/>
          </a:p>
        </p:txBody>
      </p:sp>
    </p:spTree>
    <p:extLst>
      <p:ext uri="{BB962C8B-B14F-4D97-AF65-F5344CB8AC3E}">
        <p14:creationId xmlns:p14="http://schemas.microsoft.com/office/powerpoint/2010/main" val="2899158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07868" y="244475"/>
            <a:ext cx="11187903" cy="74789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03636" y="1414463"/>
            <a:ext cx="5489203" cy="24437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5987" y="1414463"/>
            <a:ext cx="5489203" cy="24437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3636" y="2597151"/>
            <a:ext cx="5489203" cy="24437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5987" y="2597151"/>
            <a:ext cx="5489203" cy="24437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147395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5" y="1768476"/>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764"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5" y="1768476"/>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764"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5" y="1768476"/>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4"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5" y="1768476"/>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4"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5" y="1768476"/>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4"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478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3" y="1447799"/>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0535845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b="28719"/>
          <a:stretch/>
        </p:blipFill>
        <p:spPr>
          <a:xfrm>
            <a:off x="-4" y="2707105"/>
            <a:ext cx="12243454" cy="4150895"/>
          </a:xfrm>
          <a:prstGeom prst="rect">
            <a:avLst/>
          </a:prstGeom>
        </p:spPr>
      </p:pic>
      <p:sp>
        <p:nvSpPr>
          <p:cNvPr id="2" name="Title 1"/>
          <p:cNvSpPr>
            <a:spLocks noGrp="1"/>
          </p:cNvSpPr>
          <p:nvPr>
            <p:ph type="title"/>
          </p:nvPr>
        </p:nvSpPr>
        <p:spPr>
          <a:xfrm>
            <a:off x="819900" y="4126832"/>
            <a:ext cx="11149013"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819901" y="5309935"/>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pic>
        <p:nvPicPr>
          <p:cNvPr id="6" name="Picture 4" descr="4C_FS_HORZ_wTreasuryTa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1171" y="723834"/>
            <a:ext cx="5211763" cy="162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38237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47799"/>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007285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47799"/>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US" noProof="0" dirty="0" smtClean="0"/>
              <a:t>Insert banner statement here</a:t>
            </a:r>
            <a:endParaRPr lang="en-US" noProof="0" dirty="0"/>
          </a:p>
        </p:txBody>
      </p:sp>
      <p:cxnSp>
        <p:nvCxnSpPr>
          <p:cNvPr id="5" name="Frame Line"/>
          <p:cNvCxnSpPr/>
          <p:nvPr userDrawn="1"/>
        </p:nvCxnSpPr>
        <p:spPr>
          <a:xfrm flipV="1">
            <a:off x="461698" y="905294"/>
            <a:ext cx="11080752" cy="127059"/>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06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5" y="1768476"/>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764"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88006037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711015" y="685800"/>
            <a:ext cx="10766795" cy="747897"/>
          </a:xfrm>
        </p:spPr>
        <p:txBody>
          <a:bodyPr/>
          <a:lstStyle>
            <a:lvl1pPr>
              <a:defRPr/>
            </a:lvl1p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711015" y="1752600"/>
            <a:ext cx="10766795" cy="2000548"/>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2" name="TextBox 31"/>
          <p:cNvSpPr txBox="1"/>
          <p:nvPr/>
        </p:nvSpPr>
        <p:spPr>
          <a:xfrm>
            <a:off x="711015" y="6477001"/>
            <a:ext cx="3453500" cy="152401"/>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5" name="Shape 14"/>
          <p:cNvCxnSpPr/>
          <p:nvPr/>
        </p:nvCxnSpPr>
        <p:spPr>
          <a:xfrm rot="5400000" flipH="1" flipV="1">
            <a:off x="5916641" y="-4799172"/>
            <a:ext cx="152399" cy="10969943"/>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6339" y="6477000"/>
            <a:ext cx="203553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a:p>
        </p:txBody>
      </p:sp>
    </p:spTree>
    <p:extLst>
      <p:ext uri="{BB962C8B-B14F-4D97-AF65-F5344CB8AC3E}">
        <p14:creationId xmlns:p14="http://schemas.microsoft.com/office/powerpoint/2010/main" val="335660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015" y="685800"/>
            <a:ext cx="10766795" cy="830997"/>
          </a:xfrm>
        </p:spPr>
        <p:txBody>
          <a:bodyPr/>
          <a:lstStyle>
            <a:lvl1pPr>
              <a:lnSpc>
                <a:spcPct val="100000"/>
              </a:lnSpc>
              <a:defRPr baseline="0">
                <a:solidFill>
                  <a:schemeClr val="tx1"/>
                </a:solidFill>
              </a:defRPr>
            </a:lvl1pPr>
          </a:lstStyle>
          <a:p>
            <a:r>
              <a:rPr lang="en-US" noProof="0" smtClean="0"/>
              <a:t>Click to edit Master title style</a:t>
            </a:r>
            <a:endParaRPr lang="en-GB" noProof="0"/>
          </a:p>
        </p:txBody>
      </p:sp>
      <p:cxnSp>
        <p:nvCxnSpPr>
          <p:cNvPr id="11" name="Shape 10"/>
          <p:cNvCxnSpPr/>
          <p:nvPr/>
        </p:nvCxnSpPr>
        <p:spPr>
          <a:xfrm rot="5400000" flipH="1" flipV="1">
            <a:off x="5916641" y="-4799172"/>
            <a:ext cx="152399" cy="10969943"/>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711015" y="6324600"/>
            <a:ext cx="7008574"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a:p>
        </p:txBody>
      </p:sp>
      <p:sp>
        <p:nvSpPr>
          <p:cNvPr id="12" name="TextBox 11"/>
          <p:cNvSpPr txBox="1"/>
          <p:nvPr/>
        </p:nvSpPr>
        <p:spPr>
          <a:xfrm>
            <a:off x="711015" y="6477002"/>
            <a:ext cx="3453500" cy="152399"/>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sp>
        <p:nvSpPr>
          <p:cNvPr id="15" name="Content Placeholder 26"/>
          <p:cNvSpPr>
            <a:spLocks noGrp="1"/>
          </p:cNvSpPr>
          <p:nvPr>
            <p:ph sz="quarter" idx="15"/>
          </p:nvPr>
        </p:nvSpPr>
        <p:spPr>
          <a:xfrm>
            <a:off x="711015" y="1752600"/>
            <a:ext cx="10766795" cy="2609945"/>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14" name="Slide Number Placeholder 5"/>
          <p:cNvSpPr>
            <a:spLocks noGrp="1"/>
          </p:cNvSpPr>
          <p:nvPr>
            <p:ph type="sldNum" sz="quarter" idx="4"/>
          </p:nvPr>
        </p:nvSpPr>
        <p:spPr>
          <a:xfrm>
            <a:off x="9446339" y="6477000"/>
            <a:ext cx="203553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a:t>
            </a:fld>
            <a:endParaRPr lang="en-GB"/>
          </a:p>
        </p:txBody>
      </p:sp>
      <p:sp>
        <p:nvSpPr>
          <p:cNvPr id="16" name="Date Placeholder 3"/>
          <p:cNvSpPr>
            <a:spLocks noGrp="1"/>
          </p:cNvSpPr>
          <p:nvPr>
            <p:ph type="dt" sz="half" idx="2"/>
          </p:nvPr>
        </p:nvSpPr>
        <p:spPr>
          <a:xfrm>
            <a:off x="9446339" y="6324600"/>
            <a:ext cx="2031471"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endParaRPr lang="en-GB" dirty="0"/>
          </a:p>
        </p:txBody>
      </p:sp>
    </p:spTree>
    <p:extLst>
      <p:ext uri="{BB962C8B-B14F-4D97-AF65-F5344CB8AC3E}">
        <p14:creationId xmlns:p14="http://schemas.microsoft.com/office/powerpoint/2010/main" val="4405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12"/>
          <a:srcRect b="82877"/>
          <a:stretch/>
        </p:blipFill>
        <p:spPr>
          <a:xfrm>
            <a:off x="12034" y="5853281"/>
            <a:ext cx="12176791" cy="992687"/>
          </a:xfrm>
          <a:prstGeom prst="rect">
            <a:avLst/>
          </a:prstGeom>
        </p:spPr>
      </p:pic>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77" r:id="rId6"/>
    <p:sldLayoutId id="2147483778" r:id="rId7"/>
    <p:sldLayoutId id="2147483780" r:id="rId8"/>
    <p:sldLayoutId id="2147483781" r:id="rId9"/>
    <p:sldLayoutId id="2147483782" r:id="rId10"/>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lumMod val="65000"/>
              <a:lumOff val="35000"/>
            </a:schemeClr>
          </a:soli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Wingdings" pitchFamily="2" charset="2"/>
        <a:buChar char="§"/>
        <a:defRPr sz="3200" kern="1200">
          <a:solidFill>
            <a:schemeClr val="tx1">
              <a:lumMod val="65000"/>
              <a:lumOff val="35000"/>
            </a:schemeClr>
          </a:solidFill>
          <a:latin typeface="+mn-lt"/>
          <a:ea typeface="+mn-ea"/>
          <a:cs typeface="+mn-cs"/>
        </a:defRPr>
      </a:lvl1pPr>
      <a:lvl2pPr marL="630238" indent="-284163" algn="l" defTabSz="914363" rtl="0" eaLnBrk="1" latinLnBrk="0" hangingPunct="1">
        <a:lnSpc>
          <a:spcPct val="90000"/>
        </a:lnSpc>
        <a:spcBef>
          <a:spcPct val="20000"/>
        </a:spcBef>
        <a:buSzPct val="80000"/>
        <a:buFont typeface="Wingdings" pitchFamily="2" charset="2"/>
        <a:buChar char="§"/>
        <a:tabLst>
          <a:tab pos="630238" algn="l"/>
        </a:tabLst>
        <a:defRPr sz="2800" kern="1200">
          <a:solidFill>
            <a:schemeClr val="tx1">
              <a:lumMod val="65000"/>
              <a:lumOff val="35000"/>
            </a:schemeClr>
          </a:soli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solidFill>
            <a:schemeClr val="tx1">
              <a:lumMod val="65000"/>
              <a:lumOff val="35000"/>
            </a:schemeClr>
          </a:soli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solidFill>
            <a:schemeClr val="tx1">
              <a:lumMod val="65000"/>
              <a:lumOff val="35000"/>
            </a:schemeClr>
          </a:soli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solidFill>
            <a:schemeClr val="tx1">
              <a:lumMod val="65000"/>
              <a:lumOff val="3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Intelligent Data Framework</a:t>
            </a:r>
            <a:endParaRPr lang="en-US" dirty="0"/>
          </a:p>
        </p:txBody>
      </p:sp>
      <p:sp>
        <p:nvSpPr>
          <p:cNvPr id="7" name="Text Placeholder 6"/>
          <p:cNvSpPr>
            <a:spLocks noGrp="1"/>
          </p:cNvSpPr>
          <p:nvPr>
            <p:ph type="body" sz="quarter" idx="10"/>
          </p:nvPr>
        </p:nvSpPr>
        <p:spPr>
          <a:xfrm>
            <a:off x="819899" y="4874729"/>
            <a:ext cx="11149013" cy="553998"/>
          </a:xfrm>
        </p:spPr>
        <p:txBody>
          <a:bodyPr/>
          <a:lstStyle/>
          <a:p>
            <a:r>
              <a:rPr lang="en-US" dirty="0" smtClean="0"/>
              <a:t>A Data-Centric Approach</a:t>
            </a:r>
            <a:endParaRPr lang="en-US" dirty="0"/>
          </a:p>
        </p:txBody>
      </p:sp>
    </p:spTree>
    <p:extLst>
      <p:ext uri="{BB962C8B-B14F-4D97-AF65-F5344CB8AC3E}">
        <p14:creationId xmlns:p14="http://schemas.microsoft.com/office/powerpoint/2010/main" val="78234923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 Different Lens</a:t>
            </a:r>
            <a:endParaRPr lang="en-US" dirty="0"/>
          </a:p>
        </p:txBody>
      </p:sp>
      <p:pic>
        <p:nvPicPr>
          <p:cNvPr id="3074" name="Picture 2"/>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tretch>
            <a:fillRect/>
          </a:stretch>
        </p:blipFill>
        <p:spPr bwMode="auto">
          <a:xfrm>
            <a:off x="1307813" y="976498"/>
            <a:ext cx="9571612" cy="5056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011278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Obligations</a:t>
            </a:r>
            <a:endParaRPr lang="en-US" dirty="0"/>
          </a:p>
        </p:txBody>
      </p:sp>
      <p:pic>
        <p:nvPicPr>
          <p:cNvPr id="4098" name="Picture 2"/>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tretch>
            <a:fillRect/>
          </a:stretch>
        </p:blipFill>
        <p:spPr bwMode="auto">
          <a:xfrm>
            <a:off x="1319455" y="976498"/>
            <a:ext cx="9571612" cy="5056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22506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 Balance with Treasury Amount</a:t>
            </a:r>
            <a:endParaRPr lang="en-US" dirty="0"/>
          </a:p>
        </p:txBody>
      </p:sp>
      <p:pic>
        <p:nvPicPr>
          <p:cNvPr id="1027" name="Picture 3"/>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tretch>
            <a:fillRect/>
          </a:stretch>
        </p:blipFill>
        <p:spPr bwMode="auto">
          <a:xfrm>
            <a:off x="1307813" y="976498"/>
            <a:ext cx="9571612" cy="5056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98754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1147" y="107415"/>
            <a:ext cx="11149013" cy="2576090"/>
          </a:xfrm>
        </p:spPr>
        <p:txBody>
          <a:bodyPr/>
          <a:lstStyle/>
          <a:p>
            <a:r>
              <a:rPr lang="en-US" dirty="0" smtClean="0">
                <a:solidFill>
                  <a:schemeClr val="bg1"/>
                </a:solidFill>
              </a:rPr>
              <a:t>Intelligent Data Benefits</a:t>
            </a:r>
            <a:br>
              <a:rPr lang="en-US" dirty="0" smtClean="0">
                <a:solidFill>
                  <a:schemeClr val="bg1"/>
                </a:solidFill>
              </a:rPr>
            </a:br>
            <a:r>
              <a:rPr lang="en-US" sz="2400" i="1" dirty="0">
                <a:solidFill>
                  <a:schemeClr val="bg1"/>
                </a:solidFill>
              </a:rPr>
              <a:t/>
            </a:r>
            <a:br>
              <a:rPr lang="en-US" sz="2400" i="1" dirty="0">
                <a:solidFill>
                  <a:schemeClr val="bg1"/>
                </a:solidFill>
              </a:rPr>
            </a:br>
            <a:r>
              <a:rPr lang="en-US" dirty="0">
                <a:solidFill>
                  <a:schemeClr val="bg1"/>
                </a:solidFill>
              </a:rPr>
              <a:t/>
            </a:r>
            <a:br>
              <a:rPr lang="en-US" dirty="0">
                <a:solidFill>
                  <a:schemeClr val="bg1"/>
                </a:solidFill>
              </a:rPr>
            </a:br>
            <a:endParaRPr lang="en-US" dirty="0">
              <a:solidFill>
                <a:schemeClr val="bg1"/>
              </a:solidFill>
            </a:endParaRPr>
          </a:p>
        </p:txBody>
      </p:sp>
      <p:graphicFrame>
        <p:nvGraphicFramePr>
          <p:cNvPr id="4" name="Content Placeholder 8"/>
          <p:cNvGraphicFramePr>
            <a:graphicFrameLocks/>
          </p:cNvGraphicFramePr>
          <p:nvPr>
            <p:extLst>
              <p:ext uri="{D42A27DB-BD31-4B8C-83A1-F6EECF244321}">
                <p14:modId xmlns:p14="http://schemas.microsoft.com/office/powerpoint/2010/main" val="1087030786"/>
              </p:ext>
            </p:extLst>
          </p:nvPr>
        </p:nvGraphicFramePr>
        <p:xfrm>
          <a:off x="465597" y="883021"/>
          <a:ext cx="11273324" cy="5332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4394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230965" y="2481804"/>
            <a:ext cx="4377117" cy="2340241"/>
            <a:chOff x="3606" y="2765"/>
            <a:chExt cx="1717" cy="918"/>
          </a:xfrm>
        </p:grpSpPr>
        <p:sp>
          <p:nvSpPr>
            <p:cNvPr id="49" name="Line 5"/>
            <p:cNvSpPr>
              <a:spLocks noChangeShapeType="1"/>
            </p:cNvSpPr>
            <p:nvPr/>
          </p:nvSpPr>
          <p:spPr bwMode="auto">
            <a:xfrm>
              <a:off x="3606" y="3224"/>
              <a:ext cx="1717" cy="0"/>
            </a:xfrm>
            <a:prstGeom prst="line">
              <a:avLst/>
            </a:prstGeom>
            <a:noFill/>
            <a:ln w="9525">
              <a:solidFill>
                <a:schemeClr val="tx1"/>
              </a:solidFill>
              <a:round/>
              <a:headEnd/>
              <a:tailEnd type="triangle" w="med" len="med"/>
            </a:ln>
            <a:effectLst/>
          </p:spPr>
          <p:txBody>
            <a:bodyPr/>
            <a:lstStyle/>
            <a:p>
              <a:endParaRPr lang="en-US" sz="1350">
                <a:solidFill>
                  <a:srgbClr val="000000"/>
                </a:solidFill>
                <a:latin typeface="Georgia" pitchFamily="18" charset="0"/>
              </a:endParaRPr>
            </a:p>
          </p:txBody>
        </p:sp>
        <p:grpSp>
          <p:nvGrpSpPr>
            <p:cNvPr id="3" name="Group 6"/>
            <p:cNvGrpSpPr>
              <a:grpSpLocks/>
            </p:cNvGrpSpPr>
            <p:nvPr/>
          </p:nvGrpSpPr>
          <p:grpSpPr bwMode="auto">
            <a:xfrm>
              <a:off x="3606" y="2765"/>
              <a:ext cx="1482" cy="459"/>
              <a:chOff x="3606" y="2765"/>
              <a:chExt cx="1482" cy="459"/>
            </a:xfrm>
          </p:grpSpPr>
          <p:sp>
            <p:nvSpPr>
              <p:cNvPr id="57" name="Arc 7"/>
              <p:cNvSpPr>
                <a:spLocks/>
              </p:cNvSpPr>
              <p:nvPr/>
            </p:nvSpPr>
            <p:spPr bwMode="auto">
              <a:xfrm flipV="1">
                <a:off x="3606" y="3031"/>
                <a:ext cx="121" cy="1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58" name="Arc 8"/>
              <p:cNvSpPr>
                <a:spLocks/>
              </p:cNvSpPr>
              <p:nvPr/>
            </p:nvSpPr>
            <p:spPr bwMode="auto">
              <a:xfrm flipV="1">
                <a:off x="3630" y="2813"/>
                <a:ext cx="411" cy="3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59" name="Arc 9"/>
              <p:cNvSpPr>
                <a:spLocks/>
              </p:cNvSpPr>
              <p:nvPr/>
            </p:nvSpPr>
            <p:spPr bwMode="auto">
              <a:xfrm flipV="1">
                <a:off x="3606" y="2765"/>
                <a:ext cx="822" cy="3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60" name="Arc 10"/>
              <p:cNvSpPr>
                <a:spLocks/>
              </p:cNvSpPr>
              <p:nvPr/>
            </p:nvSpPr>
            <p:spPr bwMode="auto">
              <a:xfrm flipV="1">
                <a:off x="3606" y="2813"/>
                <a:ext cx="1281" cy="3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61" name="Freeform 11"/>
              <p:cNvSpPr>
                <a:spLocks/>
              </p:cNvSpPr>
              <p:nvPr/>
            </p:nvSpPr>
            <p:spPr bwMode="auto">
              <a:xfrm>
                <a:off x="3606" y="3048"/>
                <a:ext cx="1482" cy="176"/>
              </a:xfrm>
              <a:custGeom>
                <a:avLst/>
                <a:gdLst/>
                <a:ahLst/>
                <a:cxnLst>
                  <a:cxn ang="0">
                    <a:pos x="0" y="176"/>
                  </a:cxn>
                  <a:cxn ang="0">
                    <a:pos x="1158" y="108"/>
                  </a:cxn>
                  <a:cxn ang="0">
                    <a:pos x="1482" y="0"/>
                  </a:cxn>
                </a:cxnLst>
                <a:rect l="0" t="0" r="r" b="b"/>
                <a:pathLst>
                  <a:path w="1482" h="176">
                    <a:moveTo>
                      <a:pt x="0" y="176"/>
                    </a:moveTo>
                    <a:cubicBezTo>
                      <a:pt x="193" y="165"/>
                      <a:pt x="911" y="137"/>
                      <a:pt x="1158" y="108"/>
                    </a:cubicBezTo>
                    <a:cubicBezTo>
                      <a:pt x="1405" y="79"/>
                      <a:pt x="1414" y="22"/>
                      <a:pt x="1482" y="0"/>
                    </a:cubicBez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grpSp>
        <p:grpSp>
          <p:nvGrpSpPr>
            <p:cNvPr id="4" name="Group 12"/>
            <p:cNvGrpSpPr>
              <a:grpSpLocks/>
            </p:cNvGrpSpPr>
            <p:nvPr/>
          </p:nvGrpSpPr>
          <p:grpSpPr bwMode="auto">
            <a:xfrm flipV="1">
              <a:off x="3606" y="3224"/>
              <a:ext cx="1482" cy="459"/>
              <a:chOff x="3606" y="2765"/>
              <a:chExt cx="1482" cy="459"/>
            </a:xfrm>
          </p:grpSpPr>
          <p:sp>
            <p:nvSpPr>
              <p:cNvPr id="52" name="Arc 13"/>
              <p:cNvSpPr>
                <a:spLocks/>
              </p:cNvSpPr>
              <p:nvPr/>
            </p:nvSpPr>
            <p:spPr bwMode="auto">
              <a:xfrm flipV="1">
                <a:off x="3606" y="3031"/>
                <a:ext cx="121" cy="1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53" name="Arc 14"/>
              <p:cNvSpPr>
                <a:spLocks/>
              </p:cNvSpPr>
              <p:nvPr/>
            </p:nvSpPr>
            <p:spPr bwMode="auto">
              <a:xfrm flipV="1">
                <a:off x="3630" y="2813"/>
                <a:ext cx="411" cy="3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54" name="Arc 15"/>
              <p:cNvSpPr>
                <a:spLocks/>
              </p:cNvSpPr>
              <p:nvPr/>
            </p:nvSpPr>
            <p:spPr bwMode="auto">
              <a:xfrm flipV="1">
                <a:off x="3606" y="2765"/>
                <a:ext cx="822" cy="3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55" name="Arc 16"/>
              <p:cNvSpPr>
                <a:spLocks/>
              </p:cNvSpPr>
              <p:nvPr/>
            </p:nvSpPr>
            <p:spPr bwMode="auto">
              <a:xfrm flipV="1">
                <a:off x="3606" y="2813"/>
                <a:ext cx="1281" cy="3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56" name="Freeform 17"/>
              <p:cNvSpPr>
                <a:spLocks/>
              </p:cNvSpPr>
              <p:nvPr/>
            </p:nvSpPr>
            <p:spPr bwMode="auto">
              <a:xfrm>
                <a:off x="3606" y="3048"/>
                <a:ext cx="1482" cy="176"/>
              </a:xfrm>
              <a:custGeom>
                <a:avLst/>
                <a:gdLst/>
                <a:ahLst/>
                <a:cxnLst>
                  <a:cxn ang="0">
                    <a:pos x="0" y="176"/>
                  </a:cxn>
                  <a:cxn ang="0">
                    <a:pos x="1158" y="108"/>
                  </a:cxn>
                  <a:cxn ang="0">
                    <a:pos x="1482" y="0"/>
                  </a:cxn>
                </a:cxnLst>
                <a:rect l="0" t="0" r="r" b="b"/>
                <a:pathLst>
                  <a:path w="1482" h="176">
                    <a:moveTo>
                      <a:pt x="0" y="176"/>
                    </a:moveTo>
                    <a:cubicBezTo>
                      <a:pt x="193" y="165"/>
                      <a:pt x="911" y="137"/>
                      <a:pt x="1158" y="108"/>
                    </a:cubicBezTo>
                    <a:cubicBezTo>
                      <a:pt x="1405" y="79"/>
                      <a:pt x="1414" y="22"/>
                      <a:pt x="1482" y="0"/>
                    </a:cubicBez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grpSp>
      </p:grpSp>
      <p:grpSp>
        <p:nvGrpSpPr>
          <p:cNvPr id="5" name="Group 18"/>
          <p:cNvGrpSpPr>
            <a:grpSpLocks/>
          </p:cNvGrpSpPr>
          <p:nvPr/>
        </p:nvGrpSpPr>
        <p:grpSpPr bwMode="auto">
          <a:xfrm>
            <a:off x="5230966" y="2509193"/>
            <a:ext cx="4451047" cy="2327494"/>
            <a:chOff x="3582" y="2765"/>
            <a:chExt cx="1746" cy="913"/>
          </a:xfrm>
        </p:grpSpPr>
        <p:sp>
          <p:nvSpPr>
            <p:cNvPr id="63" name="Arc 19"/>
            <p:cNvSpPr>
              <a:spLocks/>
            </p:cNvSpPr>
            <p:nvPr/>
          </p:nvSpPr>
          <p:spPr bwMode="auto">
            <a:xfrm rot="10800000" flipH="1">
              <a:off x="3800" y="2813"/>
              <a:ext cx="120" cy="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64" name="Arc 20"/>
            <p:cNvSpPr>
              <a:spLocks/>
            </p:cNvSpPr>
            <p:nvPr/>
          </p:nvSpPr>
          <p:spPr bwMode="auto">
            <a:xfrm rot="10800000" flipH="1">
              <a:off x="3582" y="3007"/>
              <a:ext cx="96" cy="1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65" name="Freeform 21"/>
            <p:cNvSpPr>
              <a:spLocks/>
            </p:cNvSpPr>
            <p:nvPr/>
          </p:nvSpPr>
          <p:spPr bwMode="auto">
            <a:xfrm>
              <a:off x="3750" y="3036"/>
              <a:ext cx="969" cy="600"/>
            </a:xfrm>
            <a:custGeom>
              <a:avLst/>
              <a:gdLst/>
              <a:ahLst/>
              <a:cxnLst>
                <a:cxn ang="0">
                  <a:pos x="969" y="600"/>
                </a:cxn>
                <a:cxn ang="0">
                  <a:pos x="0" y="0"/>
                </a:cxn>
              </a:cxnLst>
              <a:rect l="0" t="0" r="r" b="b"/>
              <a:pathLst>
                <a:path w="969" h="600">
                  <a:moveTo>
                    <a:pt x="969" y="600"/>
                  </a:moveTo>
                  <a:cubicBezTo>
                    <a:pt x="807" y="500"/>
                    <a:pt x="162" y="100"/>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66" name="Freeform 22"/>
            <p:cNvSpPr>
              <a:spLocks/>
            </p:cNvSpPr>
            <p:nvPr/>
          </p:nvSpPr>
          <p:spPr bwMode="auto">
            <a:xfrm>
              <a:off x="3696" y="3042"/>
              <a:ext cx="6" cy="360"/>
            </a:xfrm>
            <a:custGeom>
              <a:avLst/>
              <a:gdLst/>
              <a:ahLst/>
              <a:cxnLst>
                <a:cxn ang="0">
                  <a:pos x="0" y="0"/>
                </a:cxn>
                <a:cxn ang="0">
                  <a:pos x="6" y="360"/>
                </a:cxn>
              </a:cxnLst>
              <a:rect l="0" t="0" r="r" b="b"/>
              <a:pathLst>
                <a:path w="6" h="360">
                  <a:moveTo>
                    <a:pt x="0" y="0"/>
                  </a:moveTo>
                  <a:lnTo>
                    <a:pt x="6" y="360"/>
                  </a:ln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sp>
          <p:nvSpPr>
            <p:cNvPr id="67" name="Freeform 23"/>
            <p:cNvSpPr>
              <a:spLocks/>
            </p:cNvSpPr>
            <p:nvPr/>
          </p:nvSpPr>
          <p:spPr bwMode="auto">
            <a:xfrm>
              <a:off x="3727" y="3007"/>
              <a:ext cx="311" cy="617"/>
            </a:xfrm>
            <a:custGeom>
              <a:avLst/>
              <a:gdLst/>
              <a:ahLst/>
              <a:cxnLst>
                <a:cxn ang="0">
                  <a:pos x="311" y="617"/>
                </a:cxn>
                <a:cxn ang="0">
                  <a:pos x="0" y="0"/>
                </a:cxn>
              </a:cxnLst>
              <a:rect l="0" t="0" r="r" b="b"/>
              <a:pathLst>
                <a:path w="311" h="617">
                  <a:moveTo>
                    <a:pt x="311" y="617"/>
                  </a:moveTo>
                  <a:cubicBezTo>
                    <a:pt x="260" y="514"/>
                    <a:pt x="65" y="129"/>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68" name="Freeform 24"/>
            <p:cNvSpPr>
              <a:spLocks/>
            </p:cNvSpPr>
            <p:nvPr/>
          </p:nvSpPr>
          <p:spPr bwMode="auto">
            <a:xfrm>
              <a:off x="3738" y="3018"/>
              <a:ext cx="618" cy="660"/>
            </a:xfrm>
            <a:custGeom>
              <a:avLst/>
              <a:gdLst/>
              <a:ahLst/>
              <a:cxnLst>
                <a:cxn ang="0">
                  <a:pos x="618" y="660"/>
                </a:cxn>
                <a:cxn ang="0">
                  <a:pos x="0" y="0"/>
                </a:cxn>
              </a:cxnLst>
              <a:rect l="0" t="0" r="r" b="b"/>
              <a:pathLst>
                <a:path w="618" h="660">
                  <a:moveTo>
                    <a:pt x="618" y="660"/>
                  </a:moveTo>
                  <a:cubicBezTo>
                    <a:pt x="515" y="550"/>
                    <a:pt x="103" y="110"/>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69" name="Arc 25"/>
            <p:cNvSpPr>
              <a:spLocks/>
            </p:cNvSpPr>
            <p:nvPr/>
          </p:nvSpPr>
          <p:spPr bwMode="auto">
            <a:xfrm rot="10800000" flipH="1">
              <a:off x="3824" y="2765"/>
              <a:ext cx="532" cy="1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70" name="Freeform 26"/>
            <p:cNvSpPr>
              <a:spLocks/>
            </p:cNvSpPr>
            <p:nvPr/>
          </p:nvSpPr>
          <p:spPr bwMode="auto">
            <a:xfrm>
              <a:off x="3824" y="2802"/>
              <a:ext cx="898" cy="108"/>
            </a:xfrm>
            <a:custGeom>
              <a:avLst/>
              <a:gdLst/>
              <a:ahLst/>
              <a:cxnLst>
                <a:cxn ang="0">
                  <a:pos x="898" y="0"/>
                </a:cxn>
                <a:cxn ang="0">
                  <a:pos x="610" y="102"/>
                </a:cxn>
                <a:cxn ang="0">
                  <a:pos x="0" y="108"/>
                </a:cxn>
              </a:cxnLst>
              <a:rect l="0" t="0" r="r" b="b"/>
              <a:pathLst>
                <a:path w="898" h="108">
                  <a:moveTo>
                    <a:pt x="898" y="0"/>
                  </a:moveTo>
                  <a:cubicBezTo>
                    <a:pt x="850" y="17"/>
                    <a:pt x="760" y="96"/>
                    <a:pt x="610" y="102"/>
                  </a:cubicBezTo>
                  <a:cubicBezTo>
                    <a:pt x="460" y="108"/>
                    <a:pt x="127" y="107"/>
                    <a:pt x="0" y="108"/>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71" name="Line 27"/>
            <p:cNvSpPr>
              <a:spLocks noChangeShapeType="1"/>
            </p:cNvSpPr>
            <p:nvPr/>
          </p:nvSpPr>
          <p:spPr bwMode="auto">
            <a:xfrm>
              <a:off x="3799" y="2958"/>
              <a:ext cx="1283" cy="0"/>
            </a:xfrm>
            <a:prstGeom prst="line">
              <a:avLst/>
            </a:prstGeom>
            <a:noFill/>
            <a:ln w="9525">
              <a:solidFill>
                <a:schemeClr val="tx1"/>
              </a:solidFill>
              <a:round/>
              <a:headEnd/>
              <a:tailEnd type="triangle" w="med" len="med"/>
            </a:ln>
            <a:effectLst/>
          </p:spPr>
          <p:txBody>
            <a:bodyPr/>
            <a:lstStyle/>
            <a:p>
              <a:endParaRPr lang="en-US" sz="1350">
                <a:solidFill>
                  <a:srgbClr val="000000"/>
                </a:solidFill>
                <a:latin typeface="Georgia" pitchFamily="18" charset="0"/>
              </a:endParaRPr>
            </a:p>
          </p:txBody>
        </p:sp>
        <p:sp>
          <p:nvSpPr>
            <p:cNvPr id="72" name="Freeform 28"/>
            <p:cNvSpPr>
              <a:spLocks/>
            </p:cNvSpPr>
            <p:nvPr/>
          </p:nvSpPr>
          <p:spPr bwMode="auto">
            <a:xfrm>
              <a:off x="3799" y="3007"/>
              <a:ext cx="1529" cy="173"/>
            </a:xfrm>
            <a:custGeom>
              <a:avLst/>
              <a:gdLst/>
              <a:ahLst/>
              <a:cxnLst>
                <a:cxn ang="0">
                  <a:pos x="1529" y="173"/>
                </a:cxn>
                <a:cxn ang="0">
                  <a:pos x="0" y="0"/>
                </a:cxn>
              </a:cxnLst>
              <a:rect l="0" t="0" r="r" b="b"/>
              <a:pathLst>
                <a:path w="1529" h="173">
                  <a:moveTo>
                    <a:pt x="1529" y="173"/>
                  </a:moveTo>
                  <a:cubicBezTo>
                    <a:pt x="1274" y="144"/>
                    <a:pt x="255" y="29"/>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73" name="Freeform 29"/>
            <p:cNvSpPr>
              <a:spLocks/>
            </p:cNvSpPr>
            <p:nvPr/>
          </p:nvSpPr>
          <p:spPr bwMode="auto">
            <a:xfrm>
              <a:off x="3824" y="3007"/>
              <a:ext cx="1264" cy="419"/>
            </a:xfrm>
            <a:custGeom>
              <a:avLst/>
              <a:gdLst/>
              <a:ahLst/>
              <a:cxnLst>
                <a:cxn ang="0">
                  <a:pos x="1264" y="419"/>
                </a:cxn>
                <a:cxn ang="0">
                  <a:pos x="0" y="0"/>
                </a:cxn>
              </a:cxnLst>
              <a:rect l="0" t="0" r="r" b="b"/>
              <a:pathLst>
                <a:path w="1264" h="419">
                  <a:moveTo>
                    <a:pt x="1264" y="419"/>
                  </a:moveTo>
                  <a:cubicBezTo>
                    <a:pt x="1052" y="349"/>
                    <a:pt x="263" y="87"/>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grpSp>
      <p:grpSp>
        <p:nvGrpSpPr>
          <p:cNvPr id="6" name="Group 30"/>
          <p:cNvGrpSpPr>
            <a:grpSpLocks/>
          </p:cNvGrpSpPr>
          <p:nvPr/>
        </p:nvGrpSpPr>
        <p:grpSpPr bwMode="auto">
          <a:xfrm>
            <a:off x="5259548" y="2481803"/>
            <a:ext cx="4377117" cy="2324945"/>
            <a:chOff x="3606" y="2766"/>
            <a:chExt cx="1717" cy="912"/>
          </a:xfrm>
        </p:grpSpPr>
        <p:sp>
          <p:nvSpPr>
            <p:cNvPr id="75" name="Freeform 31"/>
            <p:cNvSpPr>
              <a:spLocks/>
            </p:cNvSpPr>
            <p:nvPr/>
          </p:nvSpPr>
          <p:spPr bwMode="auto">
            <a:xfrm>
              <a:off x="4116" y="2766"/>
              <a:ext cx="276" cy="96"/>
            </a:xfrm>
            <a:custGeom>
              <a:avLst/>
              <a:gdLst/>
              <a:ahLst/>
              <a:cxnLst>
                <a:cxn ang="0">
                  <a:pos x="276" y="0"/>
                </a:cxn>
                <a:cxn ang="0">
                  <a:pos x="168" y="102"/>
                </a:cxn>
                <a:cxn ang="0">
                  <a:pos x="12" y="60"/>
                </a:cxn>
              </a:cxnLst>
              <a:rect l="0" t="0" r="r" b="b"/>
              <a:pathLst>
                <a:path w="276" h="150">
                  <a:moveTo>
                    <a:pt x="276" y="0"/>
                  </a:moveTo>
                  <a:cubicBezTo>
                    <a:pt x="257" y="17"/>
                    <a:pt x="212" y="92"/>
                    <a:pt x="168" y="102"/>
                  </a:cubicBezTo>
                  <a:cubicBezTo>
                    <a:pt x="0" y="150"/>
                    <a:pt x="44" y="69"/>
                    <a:pt x="12" y="6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76" name="Freeform 32"/>
            <p:cNvSpPr>
              <a:spLocks/>
            </p:cNvSpPr>
            <p:nvPr/>
          </p:nvSpPr>
          <p:spPr bwMode="auto">
            <a:xfrm>
              <a:off x="4040" y="2813"/>
              <a:ext cx="1" cy="835"/>
            </a:xfrm>
            <a:custGeom>
              <a:avLst/>
              <a:gdLst/>
              <a:ahLst/>
              <a:cxnLst>
                <a:cxn ang="0">
                  <a:pos x="0" y="0"/>
                </a:cxn>
                <a:cxn ang="0">
                  <a:pos x="1" y="835"/>
                </a:cxn>
              </a:cxnLst>
              <a:rect l="0" t="0" r="r" b="b"/>
              <a:pathLst>
                <a:path w="1" h="835">
                  <a:moveTo>
                    <a:pt x="0" y="0"/>
                  </a:moveTo>
                  <a:cubicBezTo>
                    <a:pt x="0" y="139"/>
                    <a:pt x="1" y="661"/>
                    <a:pt x="1" y="835"/>
                  </a:cubicBez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sp>
          <p:nvSpPr>
            <p:cNvPr id="77" name="Arc 33"/>
            <p:cNvSpPr>
              <a:spLocks/>
            </p:cNvSpPr>
            <p:nvPr/>
          </p:nvSpPr>
          <p:spPr bwMode="auto">
            <a:xfrm rot="10800000" flipH="1">
              <a:off x="3824" y="2813"/>
              <a:ext cx="120" cy="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78" name="Arc 34"/>
            <p:cNvSpPr>
              <a:spLocks/>
            </p:cNvSpPr>
            <p:nvPr/>
          </p:nvSpPr>
          <p:spPr bwMode="auto">
            <a:xfrm rot="10800000" flipH="1">
              <a:off x="3606" y="2813"/>
              <a:ext cx="338" cy="3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79" name="Arc 35"/>
            <p:cNvSpPr>
              <a:spLocks/>
            </p:cNvSpPr>
            <p:nvPr/>
          </p:nvSpPr>
          <p:spPr bwMode="auto">
            <a:xfrm rot="10800000" flipH="1">
              <a:off x="3824" y="2837"/>
              <a:ext cx="120" cy="58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80" name="Freeform 36"/>
            <p:cNvSpPr>
              <a:spLocks/>
            </p:cNvSpPr>
            <p:nvPr/>
          </p:nvSpPr>
          <p:spPr bwMode="auto">
            <a:xfrm>
              <a:off x="4126" y="2814"/>
              <a:ext cx="596" cy="72"/>
            </a:xfrm>
            <a:custGeom>
              <a:avLst/>
              <a:gdLst/>
              <a:ahLst/>
              <a:cxnLst>
                <a:cxn ang="0">
                  <a:pos x="596" y="0"/>
                </a:cxn>
                <a:cxn ang="0">
                  <a:pos x="200" y="108"/>
                </a:cxn>
                <a:cxn ang="0">
                  <a:pos x="0" y="11"/>
                </a:cxn>
              </a:cxnLst>
              <a:rect l="0" t="0" r="r" b="b"/>
              <a:pathLst>
                <a:path w="596" h="156">
                  <a:moveTo>
                    <a:pt x="596" y="0"/>
                  </a:moveTo>
                  <a:cubicBezTo>
                    <a:pt x="530" y="18"/>
                    <a:pt x="299" y="106"/>
                    <a:pt x="200" y="108"/>
                  </a:cubicBezTo>
                  <a:cubicBezTo>
                    <a:pt x="32" y="156"/>
                    <a:pt x="42" y="31"/>
                    <a:pt x="0" y="11"/>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81" name="Arc 37"/>
            <p:cNvSpPr>
              <a:spLocks/>
            </p:cNvSpPr>
            <p:nvPr/>
          </p:nvSpPr>
          <p:spPr bwMode="auto">
            <a:xfrm rot="-10800000">
              <a:off x="4138" y="2813"/>
              <a:ext cx="944" cy="1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82" name="Arc 38"/>
            <p:cNvSpPr>
              <a:spLocks/>
            </p:cNvSpPr>
            <p:nvPr/>
          </p:nvSpPr>
          <p:spPr bwMode="auto">
            <a:xfrm rot="-10800000">
              <a:off x="4138" y="2789"/>
              <a:ext cx="1185" cy="4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83" name="Arc 39"/>
            <p:cNvSpPr>
              <a:spLocks/>
            </p:cNvSpPr>
            <p:nvPr/>
          </p:nvSpPr>
          <p:spPr bwMode="auto">
            <a:xfrm rot="-10800000">
              <a:off x="4138" y="2813"/>
              <a:ext cx="944" cy="67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84" name="Freeform 40"/>
            <p:cNvSpPr>
              <a:spLocks/>
            </p:cNvSpPr>
            <p:nvPr/>
          </p:nvSpPr>
          <p:spPr bwMode="auto">
            <a:xfrm>
              <a:off x="4090" y="2818"/>
              <a:ext cx="608" cy="806"/>
            </a:xfrm>
            <a:custGeom>
              <a:avLst/>
              <a:gdLst/>
              <a:ahLst/>
              <a:cxnLst>
                <a:cxn ang="0">
                  <a:pos x="608" y="806"/>
                </a:cxn>
                <a:cxn ang="0">
                  <a:pos x="182" y="458"/>
                </a:cxn>
                <a:cxn ang="0">
                  <a:pos x="0" y="0"/>
                </a:cxn>
              </a:cxnLst>
              <a:rect l="0" t="0" r="r" b="b"/>
              <a:pathLst>
                <a:path w="608" h="806">
                  <a:moveTo>
                    <a:pt x="608" y="806"/>
                  </a:moveTo>
                  <a:cubicBezTo>
                    <a:pt x="537" y="748"/>
                    <a:pt x="266" y="542"/>
                    <a:pt x="182" y="458"/>
                  </a:cubicBezTo>
                  <a:cubicBezTo>
                    <a:pt x="98" y="374"/>
                    <a:pt x="38" y="95"/>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85" name="Freeform 41"/>
            <p:cNvSpPr>
              <a:spLocks/>
            </p:cNvSpPr>
            <p:nvPr/>
          </p:nvSpPr>
          <p:spPr bwMode="auto">
            <a:xfrm>
              <a:off x="4090" y="2837"/>
              <a:ext cx="344" cy="841"/>
            </a:xfrm>
            <a:custGeom>
              <a:avLst/>
              <a:gdLst/>
              <a:ahLst/>
              <a:cxnLst>
                <a:cxn ang="0">
                  <a:pos x="344" y="841"/>
                </a:cxn>
                <a:cxn ang="0">
                  <a:pos x="92" y="499"/>
                </a:cxn>
                <a:cxn ang="0">
                  <a:pos x="0" y="0"/>
                </a:cxn>
              </a:cxnLst>
              <a:rect l="0" t="0" r="r" b="b"/>
              <a:pathLst>
                <a:path w="344" h="841">
                  <a:moveTo>
                    <a:pt x="344" y="841"/>
                  </a:moveTo>
                  <a:cubicBezTo>
                    <a:pt x="302" y="784"/>
                    <a:pt x="152" y="601"/>
                    <a:pt x="92" y="499"/>
                  </a:cubicBezTo>
                  <a:cubicBezTo>
                    <a:pt x="32" y="397"/>
                    <a:pt x="19" y="104"/>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grpSp>
      <p:grpSp>
        <p:nvGrpSpPr>
          <p:cNvPr id="7" name="Group 42"/>
          <p:cNvGrpSpPr>
            <a:grpSpLocks/>
          </p:cNvGrpSpPr>
          <p:nvPr/>
        </p:nvGrpSpPr>
        <p:grpSpPr bwMode="auto">
          <a:xfrm>
            <a:off x="5230964" y="2480609"/>
            <a:ext cx="4438300" cy="2342790"/>
            <a:chOff x="3582" y="2765"/>
            <a:chExt cx="1741" cy="919"/>
          </a:xfrm>
        </p:grpSpPr>
        <p:sp>
          <p:nvSpPr>
            <p:cNvPr id="87" name="Line 43"/>
            <p:cNvSpPr>
              <a:spLocks noChangeShapeType="1"/>
            </p:cNvSpPr>
            <p:nvPr/>
          </p:nvSpPr>
          <p:spPr bwMode="auto">
            <a:xfrm rot="16200000" flipH="1">
              <a:off x="3993" y="3224"/>
              <a:ext cx="919" cy="1"/>
            </a:xfrm>
            <a:prstGeom prst="line">
              <a:avLst/>
            </a:prstGeom>
            <a:noFill/>
            <a:ln w="9525">
              <a:solidFill>
                <a:schemeClr val="tx1"/>
              </a:solidFill>
              <a:round/>
              <a:headEnd/>
              <a:tailEnd type="triangle" w="med" len="med"/>
            </a:ln>
            <a:effectLst/>
          </p:spPr>
          <p:txBody>
            <a:bodyPr/>
            <a:lstStyle/>
            <a:p>
              <a:endParaRPr lang="en-US" sz="1350">
                <a:solidFill>
                  <a:srgbClr val="000000"/>
                </a:solidFill>
                <a:latin typeface="Georgia" pitchFamily="18" charset="0"/>
              </a:endParaRPr>
            </a:p>
          </p:txBody>
        </p:sp>
        <p:grpSp>
          <p:nvGrpSpPr>
            <p:cNvPr id="8" name="Group 44"/>
            <p:cNvGrpSpPr>
              <a:grpSpLocks/>
            </p:cNvGrpSpPr>
            <p:nvPr/>
          </p:nvGrpSpPr>
          <p:grpSpPr bwMode="auto">
            <a:xfrm>
              <a:off x="3582" y="2765"/>
              <a:ext cx="1741" cy="895"/>
              <a:chOff x="3582" y="2765"/>
              <a:chExt cx="1741" cy="895"/>
            </a:xfrm>
          </p:grpSpPr>
          <p:grpSp>
            <p:nvGrpSpPr>
              <p:cNvPr id="9" name="Group 45"/>
              <p:cNvGrpSpPr>
                <a:grpSpLocks/>
              </p:cNvGrpSpPr>
              <p:nvPr/>
            </p:nvGrpSpPr>
            <p:grpSpPr bwMode="auto">
              <a:xfrm>
                <a:off x="3582" y="2765"/>
                <a:ext cx="869" cy="895"/>
                <a:chOff x="3582" y="2765"/>
                <a:chExt cx="869" cy="895"/>
              </a:xfrm>
            </p:grpSpPr>
            <p:sp>
              <p:nvSpPr>
                <p:cNvPr id="96" name="Arc 46"/>
                <p:cNvSpPr>
                  <a:spLocks/>
                </p:cNvSpPr>
                <p:nvPr/>
              </p:nvSpPr>
              <p:spPr bwMode="auto">
                <a:xfrm rot="5400000">
                  <a:off x="3968" y="2633"/>
                  <a:ext cx="228" cy="51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97" name="Arc 47"/>
                <p:cNvSpPr>
                  <a:spLocks/>
                </p:cNvSpPr>
                <p:nvPr/>
              </p:nvSpPr>
              <p:spPr bwMode="auto">
                <a:xfrm rot="5400000">
                  <a:off x="3734" y="2613"/>
                  <a:ext cx="456" cy="75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98" name="Arc 48"/>
                <p:cNvSpPr>
                  <a:spLocks/>
                </p:cNvSpPr>
                <p:nvPr/>
              </p:nvSpPr>
              <p:spPr bwMode="auto">
                <a:xfrm rot="5400000">
                  <a:off x="3731" y="2858"/>
                  <a:ext cx="711" cy="52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99" name="Freeform 49"/>
                <p:cNvSpPr>
                  <a:spLocks/>
                </p:cNvSpPr>
                <p:nvPr/>
              </p:nvSpPr>
              <p:spPr bwMode="auto">
                <a:xfrm rot="5400000" flipV="1">
                  <a:off x="3869" y="3079"/>
                  <a:ext cx="895" cy="268"/>
                </a:xfrm>
                <a:custGeom>
                  <a:avLst/>
                  <a:gdLst/>
                  <a:ahLst/>
                  <a:cxnLst>
                    <a:cxn ang="0">
                      <a:pos x="0" y="176"/>
                    </a:cxn>
                    <a:cxn ang="0">
                      <a:pos x="1158" y="108"/>
                    </a:cxn>
                    <a:cxn ang="0">
                      <a:pos x="1482" y="0"/>
                    </a:cxn>
                  </a:cxnLst>
                  <a:rect l="0" t="0" r="r" b="b"/>
                  <a:pathLst>
                    <a:path w="1482" h="176">
                      <a:moveTo>
                        <a:pt x="0" y="176"/>
                      </a:moveTo>
                      <a:cubicBezTo>
                        <a:pt x="193" y="165"/>
                        <a:pt x="911" y="137"/>
                        <a:pt x="1158" y="108"/>
                      </a:cubicBezTo>
                      <a:cubicBezTo>
                        <a:pt x="1405" y="79"/>
                        <a:pt x="1414" y="22"/>
                        <a:pt x="1482" y="0"/>
                      </a:cubicBez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grpSp>
          <p:sp>
            <p:nvSpPr>
              <p:cNvPr id="90" name="Freeform 50"/>
              <p:cNvSpPr>
                <a:spLocks/>
              </p:cNvSpPr>
              <p:nvPr/>
            </p:nvSpPr>
            <p:spPr bwMode="auto">
              <a:xfrm>
                <a:off x="4080" y="2765"/>
                <a:ext cx="276" cy="163"/>
              </a:xfrm>
              <a:custGeom>
                <a:avLst/>
                <a:gdLst/>
                <a:ahLst/>
                <a:cxnLst>
                  <a:cxn ang="0">
                    <a:pos x="276" y="0"/>
                  </a:cxn>
                  <a:cxn ang="0">
                    <a:pos x="138" y="97"/>
                  </a:cxn>
                  <a:cxn ang="0">
                    <a:pos x="12" y="67"/>
                  </a:cxn>
                </a:cxnLst>
                <a:rect l="0" t="0" r="r" b="b"/>
                <a:pathLst>
                  <a:path w="276" h="163">
                    <a:moveTo>
                      <a:pt x="276" y="0"/>
                    </a:moveTo>
                    <a:cubicBezTo>
                      <a:pt x="253" y="16"/>
                      <a:pt x="276" y="31"/>
                      <a:pt x="138" y="97"/>
                    </a:cubicBezTo>
                    <a:cubicBezTo>
                      <a:pt x="0" y="163"/>
                      <a:pt x="38" y="73"/>
                      <a:pt x="12" y="67"/>
                    </a:cubicBez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grpSp>
            <p:nvGrpSpPr>
              <p:cNvPr id="10" name="Group 51"/>
              <p:cNvGrpSpPr>
                <a:grpSpLocks/>
              </p:cNvGrpSpPr>
              <p:nvPr/>
            </p:nvGrpSpPr>
            <p:grpSpPr bwMode="auto">
              <a:xfrm flipH="1">
                <a:off x="4454" y="2765"/>
                <a:ext cx="869" cy="895"/>
                <a:chOff x="3582" y="2765"/>
                <a:chExt cx="869" cy="895"/>
              </a:xfrm>
            </p:grpSpPr>
            <p:sp>
              <p:nvSpPr>
                <p:cNvPr id="92" name="Arc 52"/>
                <p:cNvSpPr>
                  <a:spLocks/>
                </p:cNvSpPr>
                <p:nvPr/>
              </p:nvSpPr>
              <p:spPr bwMode="auto">
                <a:xfrm rot="5400000">
                  <a:off x="3968" y="2633"/>
                  <a:ext cx="228" cy="51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93" name="Arc 53"/>
                <p:cNvSpPr>
                  <a:spLocks/>
                </p:cNvSpPr>
                <p:nvPr/>
              </p:nvSpPr>
              <p:spPr bwMode="auto">
                <a:xfrm rot="5400000">
                  <a:off x="3734" y="2613"/>
                  <a:ext cx="456" cy="75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94" name="Arc 54"/>
                <p:cNvSpPr>
                  <a:spLocks/>
                </p:cNvSpPr>
                <p:nvPr/>
              </p:nvSpPr>
              <p:spPr bwMode="auto">
                <a:xfrm rot="5400000">
                  <a:off x="3731" y="2858"/>
                  <a:ext cx="711" cy="52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95" name="Freeform 55"/>
                <p:cNvSpPr>
                  <a:spLocks/>
                </p:cNvSpPr>
                <p:nvPr/>
              </p:nvSpPr>
              <p:spPr bwMode="auto">
                <a:xfrm rot="5400000" flipV="1">
                  <a:off x="3869" y="3079"/>
                  <a:ext cx="895" cy="268"/>
                </a:xfrm>
                <a:custGeom>
                  <a:avLst/>
                  <a:gdLst/>
                  <a:ahLst/>
                  <a:cxnLst>
                    <a:cxn ang="0">
                      <a:pos x="0" y="176"/>
                    </a:cxn>
                    <a:cxn ang="0">
                      <a:pos x="1158" y="108"/>
                    </a:cxn>
                    <a:cxn ang="0">
                      <a:pos x="1482" y="0"/>
                    </a:cxn>
                  </a:cxnLst>
                  <a:rect l="0" t="0" r="r" b="b"/>
                  <a:pathLst>
                    <a:path w="1482" h="176">
                      <a:moveTo>
                        <a:pt x="0" y="176"/>
                      </a:moveTo>
                      <a:cubicBezTo>
                        <a:pt x="193" y="165"/>
                        <a:pt x="911" y="137"/>
                        <a:pt x="1158" y="108"/>
                      </a:cubicBezTo>
                      <a:cubicBezTo>
                        <a:pt x="1405" y="79"/>
                        <a:pt x="1414" y="22"/>
                        <a:pt x="1482" y="0"/>
                      </a:cubicBez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grpSp>
        </p:grpSp>
      </p:grpSp>
      <p:grpSp>
        <p:nvGrpSpPr>
          <p:cNvPr id="11" name="Group 56"/>
          <p:cNvGrpSpPr>
            <a:grpSpLocks/>
          </p:cNvGrpSpPr>
          <p:nvPr/>
        </p:nvGrpSpPr>
        <p:grpSpPr bwMode="auto">
          <a:xfrm flipH="1">
            <a:off x="5230965" y="2481803"/>
            <a:ext cx="4377117" cy="2324945"/>
            <a:chOff x="3606" y="2766"/>
            <a:chExt cx="1717" cy="912"/>
          </a:xfrm>
        </p:grpSpPr>
        <p:sp>
          <p:nvSpPr>
            <p:cNvPr id="101" name="Freeform 57"/>
            <p:cNvSpPr>
              <a:spLocks/>
            </p:cNvSpPr>
            <p:nvPr/>
          </p:nvSpPr>
          <p:spPr bwMode="auto">
            <a:xfrm>
              <a:off x="4116" y="2766"/>
              <a:ext cx="276" cy="96"/>
            </a:xfrm>
            <a:custGeom>
              <a:avLst/>
              <a:gdLst/>
              <a:ahLst/>
              <a:cxnLst>
                <a:cxn ang="0">
                  <a:pos x="276" y="0"/>
                </a:cxn>
                <a:cxn ang="0">
                  <a:pos x="168" y="102"/>
                </a:cxn>
                <a:cxn ang="0">
                  <a:pos x="12" y="60"/>
                </a:cxn>
              </a:cxnLst>
              <a:rect l="0" t="0" r="r" b="b"/>
              <a:pathLst>
                <a:path w="276" h="150">
                  <a:moveTo>
                    <a:pt x="276" y="0"/>
                  </a:moveTo>
                  <a:cubicBezTo>
                    <a:pt x="257" y="17"/>
                    <a:pt x="212" y="92"/>
                    <a:pt x="168" y="102"/>
                  </a:cubicBezTo>
                  <a:cubicBezTo>
                    <a:pt x="0" y="150"/>
                    <a:pt x="44" y="69"/>
                    <a:pt x="12" y="6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02" name="Freeform 58"/>
            <p:cNvSpPr>
              <a:spLocks/>
            </p:cNvSpPr>
            <p:nvPr/>
          </p:nvSpPr>
          <p:spPr bwMode="auto">
            <a:xfrm>
              <a:off x="4040" y="2813"/>
              <a:ext cx="1" cy="835"/>
            </a:xfrm>
            <a:custGeom>
              <a:avLst/>
              <a:gdLst/>
              <a:ahLst/>
              <a:cxnLst>
                <a:cxn ang="0">
                  <a:pos x="0" y="0"/>
                </a:cxn>
                <a:cxn ang="0">
                  <a:pos x="1" y="835"/>
                </a:cxn>
              </a:cxnLst>
              <a:rect l="0" t="0" r="r" b="b"/>
              <a:pathLst>
                <a:path w="1" h="835">
                  <a:moveTo>
                    <a:pt x="0" y="0"/>
                  </a:moveTo>
                  <a:cubicBezTo>
                    <a:pt x="0" y="139"/>
                    <a:pt x="1" y="661"/>
                    <a:pt x="1" y="835"/>
                  </a:cubicBez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sp>
          <p:nvSpPr>
            <p:cNvPr id="103" name="Arc 59"/>
            <p:cNvSpPr>
              <a:spLocks/>
            </p:cNvSpPr>
            <p:nvPr/>
          </p:nvSpPr>
          <p:spPr bwMode="auto">
            <a:xfrm rot="10800000" flipH="1">
              <a:off x="3824" y="2813"/>
              <a:ext cx="120" cy="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04" name="Arc 60"/>
            <p:cNvSpPr>
              <a:spLocks/>
            </p:cNvSpPr>
            <p:nvPr/>
          </p:nvSpPr>
          <p:spPr bwMode="auto">
            <a:xfrm rot="10800000" flipH="1">
              <a:off x="3606" y="2813"/>
              <a:ext cx="338" cy="3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05" name="Arc 61"/>
            <p:cNvSpPr>
              <a:spLocks/>
            </p:cNvSpPr>
            <p:nvPr/>
          </p:nvSpPr>
          <p:spPr bwMode="auto">
            <a:xfrm rot="10800000" flipH="1">
              <a:off x="3824" y="2837"/>
              <a:ext cx="120" cy="58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06" name="Freeform 62"/>
            <p:cNvSpPr>
              <a:spLocks/>
            </p:cNvSpPr>
            <p:nvPr/>
          </p:nvSpPr>
          <p:spPr bwMode="auto">
            <a:xfrm>
              <a:off x="4126" y="2814"/>
              <a:ext cx="596" cy="72"/>
            </a:xfrm>
            <a:custGeom>
              <a:avLst/>
              <a:gdLst/>
              <a:ahLst/>
              <a:cxnLst>
                <a:cxn ang="0">
                  <a:pos x="596" y="0"/>
                </a:cxn>
                <a:cxn ang="0">
                  <a:pos x="200" y="108"/>
                </a:cxn>
                <a:cxn ang="0">
                  <a:pos x="0" y="11"/>
                </a:cxn>
              </a:cxnLst>
              <a:rect l="0" t="0" r="r" b="b"/>
              <a:pathLst>
                <a:path w="596" h="156">
                  <a:moveTo>
                    <a:pt x="596" y="0"/>
                  </a:moveTo>
                  <a:cubicBezTo>
                    <a:pt x="530" y="18"/>
                    <a:pt x="299" y="106"/>
                    <a:pt x="200" y="108"/>
                  </a:cubicBezTo>
                  <a:cubicBezTo>
                    <a:pt x="32" y="156"/>
                    <a:pt x="42" y="31"/>
                    <a:pt x="0" y="11"/>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07" name="Arc 63"/>
            <p:cNvSpPr>
              <a:spLocks/>
            </p:cNvSpPr>
            <p:nvPr/>
          </p:nvSpPr>
          <p:spPr bwMode="auto">
            <a:xfrm rot="-10800000">
              <a:off x="4138" y="2813"/>
              <a:ext cx="944" cy="1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08" name="Arc 64"/>
            <p:cNvSpPr>
              <a:spLocks/>
            </p:cNvSpPr>
            <p:nvPr/>
          </p:nvSpPr>
          <p:spPr bwMode="auto">
            <a:xfrm rot="-10800000">
              <a:off x="4138" y="2789"/>
              <a:ext cx="1185" cy="4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09" name="Arc 65"/>
            <p:cNvSpPr>
              <a:spLocks/>
            </p:cNvSpPr>
            <p:nvPr/>
          </p:nvSpPr>
          <p:spPr bwMode="auto">
            <a:xfrm rot="-10800000">
              <a:off x="4138" y="2813"/>
              <a:ext cx="944" cy="67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10" name="Freeform 66"/>
            <p:cNvSpPr>
              <a:spLocks/>
            </p:cNvSpPr>
            <p:nvPr/>
          </p:nvSpPr>
          <p:spPr bwMode="auto">
            <a:xfrm>
              <a:off x="4090" y="2818"/>
              <a:ext cx="608" cy="806"/>
            </a:xfrm>
            <a:custGeom>
              <a:avLst/>
              <a:gdLst/>
              <a:ahLst/>
              <a:cxnLst>
                <a:cxn ang="0">
                  <a:pos x="608" y="806"/>
                </a:cxn>
                <a:cxn ang="0">
                  <a:pos x="182" y="458"/>
                </a:cxn>
                <a:cxn ang="0">
                  <a:pos x="0" y="0"/>
                </a:cxn>
              </a:cxnLst>
              <a:rect l="0" t="0" r="r" b="b"/>
              <a:pathLst>
                <a:path w="608" h="806">
                  <a:moveTo>
                    <a:pt x="608" y="806"/>
                  </a:moveTo>
                  <a:cubicBezTo>
                    <a:pt x="537" y="748"/>
                    <a:pt x="266" y="542"/>
                    <a:pt x="182" y="458"/>
                  </a:cubicBezTo>
                  <a:cubicBezTo>
                    <a:pt x="98" y="374"/>
                    <a:pt x="38" y="95"/>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11" name="Freeform 67"/>
            <p:cNvSpPr>
              <a:spLocks/>
            </p:cNvSpPr>
            <p:nvPr/>
          </p:nvSpPr>
          <p:spPr bwMode="auto">
            <a:xfrm>
              <a:off x="4090" y="2837"/>
              <a:ext cx="344" cy="841"/>
            </a:xfrm>
            <a:custGeom>
              <a:avLst/>
              <a:gdLst/>
              <a:ahLst/>
              <a:cxnLst>
                <a:cxn ang="0">
                  <a:pos x="344" y="841"/>
                </a:cxn>
                <a:cxn ang="0">
                  <a:pos x="92" y="499"/>
                </a:cxn>
                <a:cxn ang="0">
                  <a:pos x="0" y="0"/>
                </a:cxn>
              </a:cxnLst>
              <a:rect l="0" t="0" r="r" b="b"/>
              <a:pathLst>
                <a:path w="344" h="841">
                  <a:moveTo>
                    <a:pt x="344" y="841"/>
                  </a:moveTo>
                  <a:cubicBezTo>
                    <a:pt x="302" y="784"/>
                    <a:pt x="152" y="601"/>
                    <a:pt x="92" y="499"/>
                  </a:cubicBezTo>
                  <a:cubicBezTo>
                    <a:pt x="32" y="397"/>
                    <a:pt x="19" y="104"/>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grpSp>
      <p:grpSp>
        <p:nvGrpSpPr>
          <p:cNvPr id="12" name="Group 68"/>
          <p:cNvGrpSpPr>
            <a:grpSpLocks/>
          </p:cNvGrpSpPr>
          <p:nvPr/>
        </p:nvGrpSpPr>
        <p:grpSpPr bwMode="auto">
          <a:xfrm flipH="1">
            <a:off x="5201192" y="2487756"/>
            <a:ext cx="4451047" cy="2327494"/>
            <a:chOff x="3582" y="2765"/>
            <a:chExt cx="1746" cy="913"/>
          </a:xfrm>
        </p:grpSpPr>
        <p:sp>
          <p:nvSpPr>
            <p:cNvPr id="113" name="Arc 69"/>
            <p:cNvSpPr>
              <a:spLocks/>
            </p:cNvSpPr>
            <p:nvPr/>
          </p:nvSpPr>
          <p:spPr bwMode="auto">
            <a:xfrm rot="10800000" flipH="1">
              <a:off x="3800" y="2813"/>
              <a:ext cx="120" cy="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14" name="Arc 70"/>
            <p:cNvSpPr>
              <a:spLocks/>
            </p:cNvSpPr>
            <p:nvPr/>
          </p:nvSpPr>
          <p:spPr bwMode="auto">
            <a:xfrm rot="10800000" flipH="1">
              <a:off x="3582" y="3007"/>
              <a:ext cx="96" cy="1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15" name="Freeform 71"/>
            <p:cNvSpPr>
              <a:spLocks/>
            </p:cNvSpPr>
            <p:nvPr/>
          </p:nvSpPr>
          <p:spPr bwMode="auto">
            <a:xfrm>
              <a:off x="3750" y="3036"/>
              <a:ext cx="969" cy="600"/>
            </a:xfrm>
            <a:custGeom>
              <a:avLst/>
              <a:gdLst/>
              <a:ahLst/>
              <a:cxnLst>
                <a:cxn ang="0">
                  <a:pos x="969" y="600"/>
                </a:cxn>
                <a:cxn ang="0">
                  <a:pos x="0" y="0"/>
                </a:cxn>
              </a:cxnLst>
              <a:rect l="0" t="0" r="r" b="b"/>
              <a:pathLst>
                <a:path w="969" h="600">
                  <a:moveTo>
                    <a:pt x="969" y="600"/>
                  </a:moveTo>
                  <a:cubicBezTo>
                    <a:pt x="807" y="500"/>
                    <a:pt x="162" y="100"/>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16" name="Freeform 72"/>
            <p:cNvSpPr>
              <a:spLocks/>
            </p:cNvSpPr>
            <p:nvPr/>
          </p:nvSpPr>
          <p:spPr bwMode="auto">
            <a:xfrm>
              <a:off x="3696" y="3042"/>
              <a:ext cx="6" cy="360"/>
            </a:xfrm>
            <a:custGeom>
              <a:avLst/>
              <a:gdLst/>
              <a:ahLst/>
              <a:cxnLst>
                <a:cxn ang="0">
                  <a:pos x="0" y="0"/>
                </a:cxn>
                <a:cxn ang="0">
                  <a:pos x="6" y="360"/>
                </a:cxn>
              </a:cxnLst>
              <a:rect l="0" t="0" r="r" b="b"/>
              <a:pathLst>
                <a:path w="6" h="360">
                  <a:moveTo>
                    <a:pt x="0" y="0"/>
                  </a:moveTo>
                  <a:lnTo>
                    <a:pt x="6" y="360"/>
                  </a:ln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sp>
          <p:nvSpPr>
            <p:cNvPr id="117" name="Freeform 73"/>
            <p:cNvSpPr>
              <a:spLocks/>
            </p:cNvSpPr>
            <p:nvPr/>
          </p:nvSpPr>
          <p:spPr bwMode="auto">
            <a:xfrm>
              <a:off x="3727" y="3007"/>
              <a:ext cx="311" cy="617"/>
            </a:xfrm>
            <a:custGeom>
              <a:avLst/>
              <a:gdLst/>
              <a:ahLst/>
              <a:cxnLst>
                <a:cxn ang="0">
                  <a:pos x="311" y="617"/>
                </a:cxn>
                <a:cxn ang="0">
                  <a:pos x="0" y="0"/>
                </a:cxn>
              </a:cxnLst>
              <a:rect l="0" t="0" r="r" b="b"/>
              <a:pathLst>
                <a:path w="311" h="617">
                  <a:moveTo>
                    <a:pt x="311" y="617"/>
                  </a:moveTo>
                  <a:cubicBezTo>
                    <a:pt x="260" y="514"/>
                    <a:pt x="65" y="129"/>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18" name="Freeform 74"/>
            <p:cNvSpPr>
              <a:spLocks/>
            </p:cNvSpPr>
            <p:nvPr/>
          </p:nvSpPr>
          <p:spPr bwMode="auto">
            <a:xfrm>
              <a:off x="3738" y="3018"/>
              <a:ext cx="618" cy="660"/>
            </a:xfrm>
            <a:custGeom>
              <a:avLst/>
              <a:gdLst/>
              <a:ahLst/>
              <a:cxnLst>
                <a:cxn ang="0">
                  <a:pos x="618" y="660"/>
                </a:cxn>
                <a:cxn ang="0">
                  <a:pos x="0" y="0"/>
                </a:cxn>
              </a:cxnLst>
              <a:rect l="0" t="0" r="r" b="b"/>
              <a:pathLst>
                <a:path w="618" h="660">
                  <a:moveTo>
                    <a:pt x="618" y="660"/>
                  </a:moveTo>
                  <a:cubicBezTo>
                    <a:pt x="515" y="550"/>
                    <a:pt x="103" y="110"/>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19" name="Arc 75"/>
            <p:cNvSpPr>
              <a:spLocks/>
            </p:cNvSpPr>
            <p:nvPr/>
          </p:nvSpPr>
          <p:spPr bwMode="auto">
            <a:xfrm rot="10800000" flipH="1">
              <a:off x="3824" y="2765"/>
              <a:ext cx="532" cy="1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20" name="Freeform 76"/>
            <p:cNvSpPr>
              <a:spLocks/>
            </p:cNvSpPr>
            <p:nvPr/>
          </p:nvSpPr>
          <p:spPr bwMode="auto">
            <a:xfrm>
              <a:off x="3824" y="2802"/>
              <a:ext cx="898" cy="108"/>
            </a:xfrm>
            <a:custGeom>
              <a:avLst/>
              <a:gdLst/>
              <a:ahLst/>
              <a:cxnLst>
                <a:cxn ang="0">
                  <a:pos x="898" y="0"/>
                </a:cxn>
                <a:cxn ang="0">
                  <a:pos x="610" y="102"/>
                </a:cxn>
                <a:cxn ang="0">
                  <a:pos x="0" y="108"/>
                </a:cxn>
              </a:cxnLst>
              <a:rect l="0" t="0" r="r" b="b"/>
              <a:pathLst>
                <a:path w="898" h="108">
                  <a:moveTo>
                    <a:pt x="898" y="0"/>
                  </a:moveTo>
                  <a:cubicBezTo>
                    <a:pt x="850" y="17"/>
                    <a:pt x="760" y="96"/>
                    <a:pt x="610" y="102"/>
                  </a:cubicBezTo>
                  <a:cubicBezTo>
                    <a:pt x="460" y="108"/>
                    <a:pt x="127" y="107"/>
                    <a:pt x="0" y="108"/>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21" name="Line 77"/>
            <p:cNvSpPr>
              <a:spLocks noChangeShapeType="1"/>
            </p:cNvSpPr>
            <p:nvPr/>
          </p:nvSpPr>
          <p:spPr bwMode="auto">
            <a:xfrm>
              <a:off x="3799" y="2958"/>
              <a:ext cx="1283" cy="0"/>
            </a:xfrm>
            <a:prstGeom prst="line">
              <a:avLst/>
            </a:prstGeom>
            <a:noFill/>
            <a:ln w="9525">
              <a:solidFill>
                <a:schemeClr val="tx1"/>
              </a:solidFill>
              <a:round/>
              <a:headEnd/>
              <a:tailEnd type="triangle" w="med" len="med"/>
            </a:ln>
            <a:effectLst/>
          </p:spPr>
          <p:txBody>
            <a:bodyPr/>
            <a:lstStyle/>
            <a:p>
              <a:endParaRPr lang="en-US" sz="1350">
                <a:solidFill>
                  <a:srgbClr val="000000"/>
                </a:solidFill>
                <a:latin typeface="Georgia" pitchFamily="18" charset="0"/>
              </a:endParaRPr>
            </a:p>
          </p:txBody>
        </p:sp>
        <p:sp>
          <p:nvSpPr>
            <p:cNvPr id="122" name="Freeform 78"/>
            <p:cNvSpPr>
              <a:spLocks/>
            </p:cNvSpPr>
            <p:nvPr/>
          </p:nvSpPr>
          <p:spPr bwMode="auto">
            <a:xfrm>
              <a:off x="3799" y="3007"/>
              <a:ext cx="1529" cy="173"/>
            </a:xfrm>
            <a:custGeom>
              <a:avLst/>
              <a:gdLst/>
              <a:ahLst/>
              <a:cxnLst>
                <a:cxn ang="0">
                  <a:pos x="1529" y="173"/>
                </a:cxn>
                <a:cxn ang="0">
                  <a:pos x="0" y="0"/>
                </a:cxn>
              </a:cxnLst>
              <a:rect l="0" t="0" r="r" b="b"/>
              <a:pathLst>
                <a:path w="1529" h="173">
                  <a:moveTo>
                    <a:pt x="1529" y="173"/>
                  </a:moveTo>
                  <a:cubicBezTo>
                    <a:pt x="1274" y="144"/>
                    <a:pt x="255" y="29"/>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23" name="Freeform 79"/>
            <p:cNvSpPr>
              <a:spLocks/>
            </p:cNvSpPr>
            <p:nvPr/>
          </p:nvSpPr>
          <p:spPr bwMode="auto">
            <a:xfrm>
              <a:off x="3824" y="3007"/>
              <a:ext cx="1264" cy="419"/>
            </a:xfrm>
            <a:custGeom>
              <a:avLst/>
              <a:gdLst/>
              <a:ahLst/>
              <a:cxnLst>
                <a:cxn ang="0">
                  <a:pos x="1264" y="419"/>
                </a:cxn>
                <a:cxn ang="0">
                  <a:pos x="0" y="0"/>
                </a:cxn>
              </a:cxnLst>
              <a:rect l="0" t="0" r="r" b="b"/>
              <a:pathLst>
                <a:path w="1264" h="419">
                  <a:moveTo>
                    <a:pt x="1264" y="419"/>
                  </a:moveTo>
                  <a:cubicBezTo>
                    <a:pt x="1052" y="349"/>
                    <a:pt x="263" y="87"/>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grpSp>
      <p:grpSp>
        <p:nvGrpSpPr>
          <p:cNvPr id="13" name="Group 80"/>
          <p:cNvGrpSpPr>
            <a:grpSpLocks/>
          </p:cNvGrpSpPr>
          <p:nvPr/>
        </p:nvGrpSpPr>
        <p:grpSpPr bwMode="auto">
          <a:xfrm flipH="1">
            <a:off x="5245256" y="2481804"/>
            <a:ext cx="4377117" cy="2340241"/>
            <a:chOff x="3606" y="2765"/>
            <a:chExt cx="1717" cy="918"/>
          </a:xfrm>
        </p:grpSpPr>
        <p:sp>
          <p:nvSpPr>
            <p:cNvPr id="125" name="Line 81"/>
            <p:cNvSpPr>
              <a:spLocks noChangeShapeType="1"/>
            </p:cNvSpPr>
            <p:nvPr/>
          </p:nvSpPr>
          <p:spPr bwMode="auto">
            <a:xfrm>
              <a:off x="3606" y="3224"/>
              <a:ext cx="1717" cy="0"/>
            </a:xfrm>
            <a:prstGeom prst="line">
              <a:avLst/>
            </a:prstGeom>
            <a:noFill/>
            <a:ln w="9525">
              <a:solidFill>
                <a:schemeClr val="tx1"/>
              </a:solidFill>
              <a:round/>
              <a:headEnd/>
              <a:tailEnd type="triangle" w="med" len="med"/>
            </a:ln>
            <a:effectLst/>
          </p:spPr>
          <p:txBody>
            <a:bodyPr/>
            <a:lstStyle/>
            <a:p>
              <a:endParaRPr lang="en-US" sz="1350">
                <a:solidFill>
                  <a:srgbClr val="000000"/>
                </a:solidFill>
                <a:latin typeface="Georgia" pitchFamily="18" charset="0"/>
              </a:endParaRPr>
            </a:p>
          </p:txBody>
        </p:sp>
        <p:grpSp>
          <p:nvGrpSpPr>
            <p:cNvPr id="14" name="Group 82"/>
            <p:cNvGrpSpPr>
              <a:grpSpLocks/>
            </p:cNvGrpSpPr>
            <p:nvPr/>
          </p:nvGrpSpPr>
          <p:grpSpPr bwMode="auto">
            <a:xfrm>
              <a:off x="3606" y="2765"/>
              <a:ext cx="1482" cy="459"/>
              <a:chOff x="3606" y="2765"/>
              <a:chExt cx="1482" cy="459"/>
            </a:xfrm>
          </p:grpSpPr>
          <p:sp>
            <p:nvSpPr>
              <p:cNvPr id="133" name="Arc 83"/>
              <p:cNvSpPr>
                <a:spLocks/>
              </p:cNvSpPr>
              <p:nvPr/>
            </p:nvSpPr>
            <p:spPr bwMode="auto">
              <a:xfrm flipV="1">
                <a:off x="3606" y="3031"/>
                <a:ext cx="121" cy="1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34" name="Arc 84"/>
              <p:cNvSpPr>
                <a:spLocks/>
              </p:cNvSpPr>
              <p:nvPr/>
            </p:nvSpPr>
            <p:spPr bwMode="auto">
              <a:xfrm flipV="1">
                <a:off x="3630" y="2813"/>
                <a:ext cx="411" cy="3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35" name="Arc 85"/>
              <p:cNvSpPr>
                <a:spLocks/>
              </p:cNvSpPr>
              <p:nvPr/>
            </p:nvSpPr>
            <p:spPr bwMode="auto">
              <a:xfrm flipV="1">
                <a:off x="3606" y="2765"/>
                <a:ext cx="822" cy="3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36" name="Arc 86"/>
              <p:cNvSpPr>
                <a:spLocks/>
              </p:cNvSpPr>
              <p:nvPr/>
            </p:nvSpPr>
            <p:spPr bwMode="auto">
              <a:xfrm flipV="1">
                <a:off x="3606" y="2813"/>
                <a:ext cx="1281" cy="3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37" name="Freeform 87"/>
              <p:cNvSpPr>
                <a:spLocks/>
              </p:cNvSpPr>
              <p:nvPr/>
            </p:nvSpPr>
            <p:spPr bwMode="auto">
              <a:xfrm>
                <a:off x="3606" y="3048"/>
                <a:ext cx="1482" cy="176"/>
              </a:xfrm>
              <a:custGeom>
                <a:avLst/>
                <a:gdLst/>
                <a:ahLst/>
                <a:cxnLst>
                  <a:cxn ang="0">
                    <a:pos x="0" y="176"/>
                  </a:cxn>
                  <a:cxn ang="0">
                    <a:pos x="1158" y="108"/>
                  </a:cxn>
                  <a:cxn ang="0">
                    <a:pos x="1482" y="0"/>
                  </a:cxn>
                </a:cxnLst>
                <a:rect l="0" t="0" r="r" b="b"/>
                <a:pathLst>
                  <a:path w="1482" h="176">
                    <a:moveTo>
                      <a:pt x="0" y="176"/>
                    </a:moveTo>
                    <a:cubicBezTo>
                      <a:pt x="193" y="165"/>
                      <a:pt x="911" y="137"/>
                      <a:pt x="1158" y="108"/>
                    </a:cubicBezTo>
                    <a:cubicBezTo>
                      <a:pt x="1405" y="79"/>
                      <a:pt x="1414" y="22"/>
                      <a:pt x="1482" y="0"/>
                    </a:cubicBez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grpSp>
        <p:grpSp>
          <p:nvGrpSpPr>
            <p:cNvPr id="18" name="Group 88"/>
            <p:cNvGrpSpPr>
              <a:grpSpLocks/>
            </p:cNvGrpSpPr>
            <p:nvPr/>
          </p:nvGrpSpPr>
          <p:grpSpPr bwMode="auto">
            <a:xfrm flipV="1">
              <a:off x="3606" y="3224"/>
              <a:ext cx="1482" cy="459"/>
              <a:chOff x="3606" y="2765"/>
              <a:chExt cx="1482" cy="459"/>
            </a:xfrm>
          </p:grpSpPr>
          <p:sp>
            <p:nvSpPr>
              <p:cNvPr id="128" name="Arc 89"/>
              <p:cNvSpPr>
                <a:spLocks/>
              </p:cNvSpPr>
              <p:nvPr/>
            </p:nvSpPr>
            <p:spPr bwMode="auto">
              <a:xfrm flipV="1">
                <a:off x="3606" y="3031"/>
                <a:ext cx="121" cy="1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29" name="Arc 90"/>
              <p:cNvSpPr>
                <a:spLocks/>
              </p:cNvSpPr>
              <p:nvPr/>
            </p:nvSpPr>
            <p:spPr bwMode="auto">
              <a:xfrm flipV="1">
                <a:off x="3630" y="2813"/>
                <a:ext cx="411" cy="3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30" name="Arc 91"/>
              <p:cNvSpPr>
                <a:spLocks/>
              </p:cNvSpPr>
              <p:nvPr/>
            </p:nvSpPr>
            <p:spPr bwMode="auto">
              <a:xfrm flipV="1">
                <a:off x="3606" y="2765"/>
                <a:ext cx="822" cy="3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31" name="Arc 92"/>
              <p:cNvSpPr>
                <a:spLocks/>
              </p:cNvSpPr>
              <p:nvPr/>
            </p:nvSpPr>
            <p:spPr bwMode="auto">
              <a:xfrm flipV="1">
                <a:off x="3606" y="2813"/>
                <a:ext cx="1281" cy="3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32" name="Freeform 93"/>
              <p:cNvSpPr>
                <a:spLocks/>
              </p:cNvSpPr>
              <p:nvPr/>
            </p:nvSpPr>
            <p:spPr bwMode="auto">
              <a:xfrm>
                <a:off x="3606" y="3048"/>
                <a:ext cx="1482" cy="176"/>
              </a:xfrm>
              <a:custGeom>
                <a:avLst/>
                <a:gdLst/>
                <a:ahLst/>
                <a:cxnLst>
                  <a:cxn ang="0">
                    <a:pos x="0" y="176"/>
                  </a:cxn>
                  <a:cxn ang="0">
                    <a:pos x="1158" y="108"/>
                  </a:cxn>
                  <a:cxn ang="0">
                    <a:pos x="1482" y="0"/>
                  </a:cxn>
                </a:cxnLst>
                <a:rect l="0" t="0" r="r" b="b"/>
                <a:pathLst>
                  <a:path w="1482" h="176">
                    <a:moveTo>
                      <a:pt x="0" y="176"/>
                    </a:moveTo>
                    <a:cubicBezTo>
                      <a:pt x="193" y="165"/>
                      <a:pt x="911" y="137"/>
                      <a:pt x="1158" y="108"/>
                    </a:cubicBezTo>
                    <a:cubicBezTo>
                      <a:pt x="1405" y="79"/>
                      <a:pt x="1414" y="22"/>
                      <a:pt x="1482" y="0"/>
                    </a:cubicBez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grpSp>
      </p:grpSp>
      <p:grpSp>
        <p:nvGrpSpPr>
          <p:cNvPr id="19" name="Group 94"/>
          <p:cNvGrpSpPr>
            <a:grpSpLocks/>
          </p:cNvGrpSpPr>
          <p:nvPr/>
        </p:nvGrpSpPr>
        <p:grpSpPr bwMode="auto">
          <a:xfrm flipH="1" flipV="1">
            <a:off x="5217865" y="2487755"/>
            <a:ext cx="4451047" cy="2327494"/>
            <a:chOff x="3582" y="2765"/>
            <a:chExt cx="1746" cy="913"/>
          </a:xfrm>
        </p:grpSpPr>
        <p:sp>
          <p:nvSpPr>
            <p:cNvPr id="139" name="Arc 95"/>
            <p:cNvSpPr>
              <a:spLocks/>
            </p:cNvSpPr>
            <p:nvPr/>
          </p:nvSpPr>
          <p:spPr bwMode="auto">
            <a:xfrm rot="10800000" flipH="1">
              <a:off x="3800" y="2813"/>
              <a:ext cx="120" cy="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40" name="Arc 96"/>
            <p:cNvSpPr>
              <a:spLocks/>
            </p:cNvSpPr>
            <p:nvPr/>
          </p:nvSpPr>
          <p:spPr bwMode="auto">
            <a:xfrm rot="10800000" flipH="1">
              <a:off x="3582" y="3007"/>
              <a:ext cx="96" cy="1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41" name="Freeform 97"/>
            <p:cNvSpPr>
              <a:spLocks/>
            </p:cNvSpPr>
            <p:nvPr/>
          </p:nvSpPr>
          <p:spPr bwMode="auto">
            <a:xfrm>
              <a:off x="3750" y="3036"/>
              <a:ext cx="969" cy="600"/>
            </a:xfrm>
            <a:custGeom>
              <a:avLst/>
              <a:gdLst/>
              <a:ahLst/>
              <a:cxnLst>
                <a:cxn ang="0">
                  <a:pos x="969" y="600"/>
                </a:cxn>
                <a:cxn ang="0">
                  <a:pos x="0" y="0"/>
                </a:cxn>
              </a:cxnLst>
              <a:rect l="0" t="0" r="r" b="b"/>
              <a:pathLst>
                <a:path w="969" h="600">
                  <a:moveTo>
                    <a:pt x="969" y="600"/>
                  </a:moveTo>
                  <a:cubicBezTo>
                    <a:pt x="807" y="500"/>
                    <a:pt x="162" y="100"/>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42" name="Freeform 98"/>
            <p:cNvSpPr>
              <a:spLocks/>
            </p:cNvSpPr>
            <p:nvPr/>
          </p:nvSpPr>
          <p:spPr bwMode="auto">
            <a:xfrm>
              <a:off x="3696" y="3042"/>
              <a:ext cx="6" cy="360"/>
            </a:xfrm>
            <a:custGeom>
              <a:avLst/>
              <a:gdLst/>
              <a:ahLst/>
              <a:cxnLst>
                <a:cxn ang="0">
                  <a:pos x="0" y="0"/>
                </a:cxn>
                <a:cxn ang="0">
                  <a:pos x="6" y="360"/>
                </a:cxn>
              </a:cxnLst>
              <a:rect l="0" t="0" r="r" b="b"/>
              <a:pathLst>
                <a:path w="6" h="360">
                  <a:moveTo>
                    <a:pt x="0" y="0"/>
                  </a:moveTo>
                  <a:lnTo>
                    <a:pt x="6" y="360"/>
                  </a:ln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sp>
          <p:nvSpPr>
            <p:cNvPr id="143" name="Freeform 99"/>
            <p:cNvSpPr>
              <a:spLocks/>
            </p:cNvSpPr>
            <p:nvPr/>
          </p:nvSpPr>
          <p:spPr bwMode="auto">
            <a:xfrm>
              <a:off x="3727" y="3007"/>
              <a:ext cx="311" cy="617"/>
            </a:xfrm>
            <a:custGeom>
              <a:avLst/>
              <a:gdLst/>
              <a:ahLst/>
              <a:cxnLst>
                <a:cxn ang="0">
                  <a:pos x="311" y="617"/>
                </a:cxn>
                <a:cxn ang="0">
                  <a:pos x="0" y="0"/>
                </a:cxn>
              </a:cxnLst>
              <a:rect l="0" t="0" r="r" b="b"/>
              <a:pathLst>
                <a:path w="311" h="617">
                  <a:moveTo>
                    <a:pt x="311" y="617"/>
                  </a:moveTo>
                  <a:cubicBezTo>
                    <a:pt x="260" y="514"/>
                    <a:pt x="65" y="129"/>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44" name="Freeform 100"/>
            <p:cNvSpPr>
              <a:spLocks/>
            </p:cNvSpPr>
            <p:nvPr/>
          </p:nvSpPr>
          <p:spPr bwMode="auto">
            <a:xfrm>
              <a:off x="3738" y="3018"/>
              <a:ext cx="618" cy="660"/>
            </a:xfrm>
            <a:custGeom>
              <a:avLst/>
              <a:gdLst/>
              <a:ahLst/>
              <a:cxnLst>
                <a:cxn ang="0">
                  <a:pos x="618" y="660"/>
                </a:cxn>
                <a:cxn ang="0">
                  <a:pos x="0" y="0"/>
                </a:cxn>
              </a:cxnLst>
              <a:rect l="0" t="0" r="r" b="b"/>
              <a:pathLst>
                <a:path w="618" h="660">
                  <a:moveTo>
                    <a:pt x="618" y="660"/>
                  </a:moveTo>
                  <a:cubicBezTo>
                    <a:pt x="515" y="550"/>
                    <a:pt x="103" y="110"/>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45" name="Arc 101"/>
            <p:cNvSpPr>
              <a:spLocks/>
            </p:cNvSpPr>
            <p:nvPr/>
          </p:nvSpPr>
          <p:spPr bwMode="auto">
            <a:xfrm rot="10800000" flipH="1">
              <a:off x="3824" y="2765"/>
              <a:ext cx="532" cy="1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46" name="Freeform 102"/>
            <p:cNvSpPr>
              <a:spLocks/>
            </p:cNvSpPr>
            <p:nvPr/>
          </p:nvSpPr>
          <p:spPr bwMode="auto">
            <a:xfrm>
              <a:off x="3824" y="2802"/>
              <a:ext cx="898" cy="108"/>
            </a:xfrm>
            <a:custGeom>
              <a:avLst/>
              <a:gdLst/>
              <a:ahLst/>
              <a:cxnLst>
                <a:cxn ang="0">
                  <a:pos x="898" y="0"/>
                </a:cxn>
                <a:cxn ang="0">
                  <a:pos x="610" y="102"/>
                </a:cxn>
                <a:cxn ang="0">
                  <a:pos x="0" y="108"/>
                </a:cxn>
              </a:cxnLst>
              <a:rect l="0" t="0" r="r" b="b"/>
              <a:pathLst>
                <a:path w="898" h="108">
                  <a:moveTo>
                    <a:pt x="898" y="0"/>
                  </a:moveTo>
                  <a:cubicBezTo>
                    <a:pt x="850" y="17"/>
                    <a:pt x="760" y="96"/>
                    <a:pt x="610" y="102"/>
                  </a:cubicBezTo>
                  <a:cubicBezTo>
                    <a:pt x="460" y="108"/>
                    <a:pt x="127" y="107"/>
                    <a:pt x="0" y="108"/>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47" name="Line 103"/>
            <p:cNvSpPr>
              <a:spLocks noChangeShapeType="1"/>
            </p:cNvSpPr>
            <p:nvPr/>
          </p:nvSpPr>
          <p:spPr bwMode="auto">
            <a:xfrm>
              <a:off x="3799" y="2958"/>
              <a:ext cx="1283" cy="0"/>
            </a:xfrm>
            <a:prstGeom prst="line">
              <a:avLst/>
            </a:prstGeom>
            <a:noFill/>
            <a:ln w="9525">
              <a:solidFill>
                <a:schemeClr val="tx1"/>
              </a:solidFill>
              <a:round/>
              <a:headEnd/>
              <a:tailEnd type="triangle" w="med" len="med"/>
            </a:ln>
            <a:effectLst/>
          </p:spPr>
          <p:txBody>
            <a:bodyPr/>
            <a:lstStyle/>
            <a:p>
              <a:endParaRPr lang="en-US" sz="1350">
                <a:solidFill>
                  <a:srgbClr val="000000"/>
                </a:solidFill>
                <a:latin typeface="Georgia" pitchFamily="18" charset="0"/>
              </a:endParaRPr>
            </a:p>
          </p:txBody>
        </p:sp>
        <p:sp>
          <p:nvSpPr>
            <p:cNvPr id="148" name="Freeform 104"/>
            <p:cNvSpPr>
              <a:spLocks/>
            </p:cNvSpPr>
            <p:nvPr/>
          </p:nvSpPr>
          <p:spPr bwMode="auto">
            <a:xfrm>
              <a:off x="3799" y="3007"/>
              <a:ext cx="1529" cy="173"/>
            </a:xfrm>
            <a:custGeom>
              <a:avLst/>
              <a:gdLst/>
              <a:ahLst/>
              <a:cxnLst>
                <a:cxn ang="0">
                  <a:pos x="1529" y="173"/>
                </a:cxn>
                <a:cxn ang="0">
                  <a:pos x="0" y="0"/>
                </a:cxn>
              </a:cxnLst>
              <a:rect l="0" t="0" r="r" b="b"/>
              <a:pathLst>
                <a:path w="1529" h="173">
                  <a:moveTo>
                    <a:pt x="1529" y="173"/>
                  </a:moveTo>
                  <a:cubicBezTo>
                    <a:pt x="1274" y="144"/>
                    <a:pt x="255" y="29"/>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49" name="Freeform 105"/>
            <p:cNvSpPr>
              <a:spLocks/>
            </p:cNvSpPr>
            <p:nvPr/>
          </p:nvSpPr>
          <p:spPr bwMode="auto">
            <a:xfrm>
              <a:off x="3824" y="3007"/>
              <a:ext cx="1264" cy="419"/>
            </a:xfrm>
            <a:custGeom>
              <a:avLst/>
              <a:gdLst/>
              <a:ahLst/>
              <a:cxnLst>
                <a:cxn ang="0">
                  <a:pos x="1264" y="419"/>
                </a:cxn>
                <a:cxn ang="0">
                  <a:pos x="0" y="0"/>
                </a:cxn>
              </a:cxnLst>
              <a:rect l="0" t="0" r="r" b="b"/>
              <a:pathLst>
                <a:path w="1264" h="419">
                  <a:moveTo>
                    <a:pt x="1264" y="419"/>
                  </a:moveTo>
                  <a:cubicBezTo>
                    <a:pt x="1052" y="349"/>
                    <a:pt x="263" y="87"/>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grpSp>
      <p:grpSp>
        <p:nvGrpSpPr>
          <p:cNvPr id="20" name="Group 106"/>
          <p:cNvGrpSpPr>
            <a:grpSpLocks/>
          </p:cNvGrpSpPr>
          <p:nvPr/>
        </p:nvGrpSpPr>
        <p:grpSpPr bwMode="auto">
          <a:xfrm flipH="1" flipV="1">
            <a:off x="5259548" y="2481803"/>
            <a:ext cx="4377117" cy="2324945"/>
            <a:chOff x="3606" y="2766"/>
            <a:chExt cx="1717" cy="912"/>
          </a:xfrm>
        </p:grpSpPr>
        <p:sp>
          <p:nvSpPr>
            <p:cNvPr id="151" name="Freeform 107"/>
            <p:cNvSpPr>
              <a:spLocks/>
            </p:cNvSpPr>
            <p:nvPr/>
          </p:nvSpPr>
          <p:spPr bwMode="auto">
            <a:xfrm>
              <a:off x="4116" y="2766"/>
              <a:ext cx="276" cy="96"/>
            </a:xfrm>
            <a:custGeom>
              <a:avLst/>
              <a:gdLst/>
              <a:ahLst/>
              <a:cxnLst>
                <a:cxn ang="0">
                  <a:pos x="276" y="0"/>
                </a:cxn>
                <a:cxn ang="0">
                  <a:pos x="168" y="102"/>
                </a:cxn>
                <a:cxn ang="0">
                  <a:pos x="12" y="60"/>
                </a:cxn>
              </a:cxnLst>
              <a:rect l="0" t="0" r="r" b="b"/>
              <a:pathLst>
                <a:path w="276" h="150">
                  <a:moveTo>
                    <a:pt x="276" y="0"/>
                  </a:moveTo>
                  <a:cubicBezTo>
                    <a:pt x="257" y="17"/>
                    <a:pt x="212" y="92"/>
                    <a:pt x="168" y="102"/>
                  </a:cubicBezTo>
                  <a:cubicBezTo>
                    <a:pt x="0" y="150"/>
                    <a:pt x="44" y="69"/>
                    <a:pt x="12" y="6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52" name="Freeform 108"/>
            <p:cNvSpPr>
              <a:spLocks/>
            </p:cNvSpPr>
            <p:nvPr/>
          </p:nvSpPr>
          <p:spPr bwMode="auto">
            <a:xfrm>
              <a:off x="4040" y="2813"/>
              <a:ext cx="1" cy="835"/>
            </a:xfrm>
            <a:custGeom>
              <a:avLst/>
              <a:gdLst/>
              <a:ahLst/>
              <a:cxnLst>
                <a:cxn ang="0">
                  <a:pos x="0" y="0"/>
                </a:cxn>
                <a:cxn ang="0">
                  <a:pos x="1" y="835"/>
                </a:cxn>
              </a:cxnLst>
              <a:rect l="0" t="0" r="r" b="b"/>
              <a:pathLst>
                <a:path w="1" h="835">
                  <a:moveTo>
                    <a:pt x="0" y="0"/>
                  </a:moveTo>
                  <a:cubicBezTo>
                    <a:pt x="0" y="139"/>
                    <a:pt x="1" y="661"/>
                    <a:pt x="1" y="835"/>
                  </a:cubicBez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sp>
          <p:nvSpPr>
            <p:cNvPr id="153" name="Arc 109"/>
            <p:cNvSpPr>
              <a:spLocks/>
            </p:cNvSpPr>
            <p:nvPr/>
          </p:nvSpPr>
          <p:spPr bwMode="auto">
            <a:xfrm rot="10800000" flipH="1">
              <a:off x="3824" y="2813"/>
              <a:ext cx="120" cy="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54" name="Arc 110"/>
            <p:cNvSpPr>
              <a:spLocks/>
            </p:cNvSpPr>
            <p:nvPr/>
          </p:nvSpPr>
          <p:spPr bwMode="auto">
            <a:xfrm rot="10800000" flipH="1">
              <a:off x="3606" y="2813"/>
              <a:ext cx="338" cy="3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55" name="Arc 111"/>
            <p:cNvSpPr>
              <a:spLocks/>
            </p:cNvSpPr>
            <p:nvPr/>
          </p:nvSpPr>
          <p:spPr bwMode="auto">
            <a:xfrm rot="10800000" flipH="1">
              <a:off x="3824" y="2837"/>
              <a:ext cx="120" cy="58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56" name="Freeform 112"/>
            <p:cNvSpPr>
              <a:spLocks/>
            </p:cNvSpPr>
            <p:nvPr/>
          </p:nvSpPr>
          <p:spPr bwMode="auto">
            <a:xfrm>
              <a:off x="4126" y="2814"/>
              <a:ext cx="596" cy="72"/>
            </a:xfrm>
            <a:custGeom>
              <a:avLst/>
              <a:gdLst/>
              <a:ahLst/>
              <a:cxnLst>
                <a:cxn ang="0">
                  <a:pos x="596" y="0"/>
                </a:cxn>
                <a:cxn ang="0">
                  <a:pos x="200" y="108"/>
                </a:cxn>
                <a:cxn ang="0">
                  <a:pos x="0" y="11"/>
                </a:cxn>
              </a:cxnLst>
              <a:rect l="0" t="0" r="r" b="b"/>
              <a:pathLst>
                <a:path w="596" h="156">
                  <a:moveTo>
                    <a:pt x="596" y="0"/>
                  </a:moveTo>
                  <a:cubicBezTo>
                    <a:pt x="530" y="18"/>
                    <a:pt x="299" y="106"/>
                    <a:pt x="200" y="108"/>
                  </a:cubicBezTo>
                  <a:cubicBezTo>
                    <a:pt x="32" y="156"/>
                    <a:pt x="42" y="31"/>
                    <a:pt x="0" y="11"/>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57" name="Arc 113"/>
            <p:cNvSpPr>
              <a:spLocks/>
            </p:cNvSpPr>
            <p:nvPr/>
          </p:nvSpPr>
          <p:spPr bwMode="auto">
            <a:xfrm rot="-10800000">
              <a:off x="4138" y="2813"/>
              <a:ext cx="944" cy="1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58" name="Arc 114"/>
            <p:cNvSpPr>
              <a:spLocks/>
            </p:cNvSpPr>
            <p:nvPr/>
          </p:nvSpPr>
          <p:spPr bwMode="auto">
            <a:xfrm rot="-10800000">
              <a:off x="4138" y="2789"/>
              <a:ext cx="1185" cy="4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59" name="Arc 115"/>
            <p:cNvSpPr>
              <a:spLocks/>
            </p:cNvSpPr>
            <p:nvPr/>
          </p:nvSpPr>
          <p:spPr bwMode="auto">
            <a:xfrm rot="-10800000">
              <a:off x="4138" y="2813"/>
              <a:ext cx="944" cy="67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60" name="Freeform 116"/>
            <p:cNvSpPr>
              <a:spLocks/>
            </p:cNvSpPr>
            <p:nvPr/>
          </p:nvSpPr>
          <p:spPr bwMode="auto">
            <a:xfrm>
              <a:off x="4090" y="2818"/>
              <a:ext cx="608" cy="806"/>
            </a:xfrm>
            <a:custGeom>
              <a:avLst/>
              <a:gdLst/>
              <a:ahLst/>
              <a:cxnLst>
                <a:cxn ang="0">
                  <a:pos x="608" y="806"/>
                </a:cxn>
                <a:cxn ang="0">
                  <a:pos x="182" y="458"/>
                </a:cxn>
                <a:cxn ang="0">
                  <a:pos x="0" y="0"/>
                </a:cxn>
              </a:cxnLst>
              <a:rect l="0" t="0" r="r" b="b"/>
              <a:pathLst>
                <a:path w="608" h="806">
                  <a:moveTo>
                    <a:pt x="608" y="806"/>
                  </a:moveTo>
                  <a:cubicBezTo>
                    <a:pt x="537" y="748"/>
                    <a:pt x="266" y="542"/>
                    <a:pt x="182" y="458"/>
                  </a:cubicBezTo>
                  <a:cubicBezTo>
                    <a:pt x="98" y="374"/>
                    <a:pt x="38" y="95"/>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61" name="Freeform 117"/>
            <p:cNvSpPr>
              <a:spLocks/>
            </p:cNvSpPr>
            <p:nvPr/>
          </p:nvSpPr>
          <p:spPr bwMode="auto">
            <a:xfrm>
              <a:off x="4090" y="2837"/>
              <a:ext cx="344" cy="841"/>
            </a:xfrm>
            <a:custGeom>
              <a:avLst/>
              <a:gdLst/>
              <a:ahLst/>
              <a:cxnLst>
                <a:cxn ang="0">
                  <a:pos x="344" y="841"/>
                </a:cxn>
                <a:cxn ang="0">
                  <a:pos x="92" y="499"/>
                </a:cxn>
                <a:cxn ang="0">
                  <a:pos x="0" y="0"/>
                </a:cxn>
              </a:cxnLst>
              <a:rect l="0" t="0" r="r" b="b"/>
              <a:pathLst>
                <a:path w="344" h="841">
                  <a:moveTo>
                    <a:pt x="344" y="841"/>
                  </a:moveTo>
                  <a:cubicBezTo>
                    <a:pt x="302" y="784"/>
                    <a:pt x="152" y="601"/>
                    <a:pt x="92" y="499"/>
                  </a:cubicBezTo>
                  <a:cubicBezTo>
                    <a:pt x="32" y="397"/>
                    <a:pt x="19" y="104"/>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grpSp>
      <p:grpSp>
        <p:nvGrpSpPr>
          <p:cNvPr id="21" name="Group 118"/>
          <p:cNvGrpSpPr>
            <a:grpSpLocks/>
          </p:cNvGrpSpPr>
          <p:nvPr/>
        </p:nvGrpSpPr>
        <p:grpSpPr bwMode="auto">
          <a:xfrm flipV="1">
            <a:off x="5259546" y="2480609"/>
            <a:ext cx="4438300" cy="2342790"/>
            <a:chOff x="3582" y="2765"/>
            <a:chExt cx="1741" cy="919"/>
          </a:xfrm>
        </p:grpSpPr>
        <p:sp>
          <p:nvSpPr>
            <p:cNvPr id="163" name="Line 119"/>
            <p:cNvSpPr>
              <a:spLocks noChangeShapeType="1"/>
            </p:cNvSpPr>
            <p:nvPr/>
          </p:nvSpPr>
          <p:spPr bwMode="auto">
            <a:xfrm rot="16200000" flipH="1">
              <a:off x="3993" y="3224"/>
              <a:ext cx="919" cy="1"/>
            </a:xfrm>
            <a:prstGeom prst="line">
              <a:avLst/>
            </a:prstGeom>
            <a:noFill/>
            <a:ln w="9525">
              <a:solidFill>
                <a:schemeClr val="tx1"/>
              </a:solidFill>
              <a:round/>
              <a:headEnd/>
              <a:tailEnd type="triangle" w="med" len="med"/>
            </a:ln>
            <a:effectLst/>
          </p:spPr>
          <p:txBody>
            <a:bodyPr/>
            <a:lstStyle/>
            <a:p>
              <a:endParaRPr lang="en-US" sz="1350">
                <a:solidFill>
                  <a:srgbClr val="000000"/>
                </a:solidFill>
                <a:latin typeface="Georgia" pitchFamily="18" charset="0"/>
              </a:endParaRPr>
            </a:p>
          </p:txBody>
        </p:sp>
        <p:grpSp>
          <p:nvGrpSpPr>
            <p:cNvPr id="22" name="Group 120"/>
            <p:cNvGrpSpPr>
              <a:grpSpLocks/>
            </p:cNvGrpSpPr>
            <p:nvPr/>
          </p:nvGrpSpPr>
          <p:grpSpPr bwMode="auto">
            <a:xfrm>
              <a:off x="3582" y="2765"/>
              <a:ext cx="1741" cy="895"/>
              <a:chOff x="3582" y="2765"/>
              <a:chExt cx="1741" cy="895"/>
            </a:xfrm>
          </p:grpSpPr>
          <p:grpSp>
            <p:nvGrpSpPr>
              <p:cNvPr id="23" name="Group 121"/>
              <p:cNvGrpSpPr>
                <a:grpSpLocks/>
              </p:cNvGrpSpPr>
              <p:nvPr/>
            </p:nvGrpSpPr>
            <p:grpSpPr bwMode="auto">
              <a:xfrm>
                <a:off x="3582" y="2765"/>
                <a:ext cx="869" cy="895"/>
                <a:chOff x="3582" y="2765"/>
                <a:chExt cx="869" cy="895"/>
              </a:xfrm>
            </p:grpSpPr>
            <p:sp>
              <p:nvSpPr>
                <p:cNvPr id="172" name="Arc 122"/>
                <p:cNvSpPr>
                  <a:spLocks/>
                </p:cNvSpPr>
                <p:nvPr/>
              </p:nvSpPr>
              <p:spPr bwMode="auto">
                <a:xfrm rot="5400000">
                  <a:off x="3968" y="2633"/>
                  <a:ext cx="228" cy="51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73" name="Arc 123"/>
                <p:cNvSpPr>
                  <a:spLocks/>
                </p:cNvSpPr>
                <p:nvPr/>
              </p:nvSpPr>
              <p:spPr bwMode="auto">
                <a:xfrm rot="5400000">
                  <a:off x="3734" y="2613"/>
                  <a:ext cx="456" cy="75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74" name="Arc 124"/>
                <p:cNvSpPr>
                  <a:spLocks/>
                </p:cNvSpPr>
                <p:nvPr/>
              </p:nvSpPr>
              <p:spPr bwMode="auto">
                <a:xfrm rot="5400000">
                  <a:off x="3731" y="2858"/>
                  <a:ext cx="711" cy="52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75" name="Freeform 125"/>
                <p:cNvSpPr>
                  <a:spLocks/>
                </p:cNvSpPr>
                <p:nvPr/>
              </p:nvSpPr>
              <p:spPr bwMode="auto">
                <a:xfrm rot="5400000" flipV="1">
                  <a:off x="3869" y="3079"/>
                  <a:ext cx="895" cy="268"/>
                </a:xfrm>
                <a:custGeom>
                  <a:avLst/>
                  <a:gdLst/>
                  <a:ahLst/>
                  <a:cxnLst>
                    <a:cxn ang="0">
                      <a:pos x="0" y="176"/>
                    </a:cxn>
                    <a:cxn ang="0">
                      <a:pos x="1158" y="108"/>
                    </a:cxn>
                    <a:cxn ang="0">
                      <a:pos x="1482" y="0"/>
                    </a:cxn>
                  </a:cxnLst>
                  <a:rect l="0" t="0" r="r" b="b"/>
                  <a:pathLst>
                    <a:path w="1482" h="176">
                      <a:moveTo>
                        <a:pt x="0" y="176"/>
                      </a:moveTo>
                      <a:cubicBezTo>
                        <a:pt x="193" y="165"/>
                        <a:pt x="911" y="137"/>
                        <a:pt x="1158" y="108"/>
                      </a:cubicBezTo>
                      <a:cubicBezTo>
                        <a:pt x="1405" y="79"/>
                        <a:pt x="1414" y="22"/>
                        <a:pt x="1482" y="0"/>
                      </a:cubicBez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grpSp>
          <p:sp>
            <p:nvSpPr>
              <p:cNvPr id="166" name="Freeform 126"/>
              <p:cNvSpPr>
                <a:spLocks/>
              </p:cNvSpPr>
              <p:nvPr/>
            </p:nvSpPr>
            <p:spPr bwMode="auto">
              <a:xfrm>
                <a:off x="4080" y="2765"/>
                <a:ext cx="276" cy="163"/>
              </a:xfrm>
              <a:custGeom>
                <a:avLst/>
                <a:gdLst/>
                <a:ahLst/>
                <a:cxnLst>
                  <a:cxn ang="0">
                    <a:pos x="276" y="0"/>
                  </a:cxn>
                  <a:cxn ang="0">
                    <a:pos x="138" y="97"/>
                  </a:cxn>
                  <a:cxn ang="0">
                    <a:pos x="12" y="67"/>
                  </a:cxn>
                </a:cxnLst>
                <a:rect l="0" t="0" r="r" b="b"/>
                <a:pathLst>
                  <a:path w="276" h="163">
                    <a:moveTo>
                      <a:pt x="276" y="0"/>
                    </a:moveTo>
                    <a:cubicBezTo>
                      <a:pt x="253" y="16"/>
                      <a:pt x="276" y="31"/>
                      <a:pt x="138" y="97"/>
                    </a:cubicBezTo>
                    <a:cubicBezTo>
                      <a:pt x="0" y="163"/>
                      <a:pt x="38" y="73"/>
                      <a:pt x="12" y="67"/>
                    </a:cubicBez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grpSp>
            <p:nvGrpSpPr>
              <p:cNvPr id="24" name="Group 127"/>
              <p:cNvGrpSpPr>
                <a:grpSpLocks/>
              </p:cNvGrpSpPr>
              <p:nvPr/>
            </p:nvGrpSpPr>
            <p:grpSpPr bwMode="auto">
              <a:xfrm flipH="1">
                <a:off x="4454" y="2765"/>
                <a:ext cx="869" cy="895"/>
                <a:chOff x="3582" y="2765"/>
                <a:chExt cx="869" cy="895"/>
              </a:xfrm>
            </p:grpSpPr>
            <p:sp>
              <p:nvSpPr>
                <p:cNvPr id="168" name="Arc 128"/>
                <p:cNvSpPr>
                  <a:spLocks/>
                </p:cNvSpPr>
                <p:nvPr/>
              </p:nvSpPr>
              <p:spPr bwMode="auto">
                <a:xfrm rot="5400000">
                  <a:off x="3968" y="2633"/>
                  <a:ext cx="228" cy="51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69" name="Arc 129"/>
                <p:cNvSpPr>
                  <a:spLocks/>
                </p:cNvSpPr>
                <p:nvPr/>
              </p:nvSpPr>
              <p:spPr bwMode="auto">
                <a:xfrm rot="5400000">
                  <a:off x="3734" y="2613"/>
                  <a:ext cx="456" cy="75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70" name="Arc 130"/>
                <p:cNvSpPr>
                  <a:spLocks/>
                </p:cNvSpPr>
                <p:nvPr/>
              </p:nvSpPr>
              <p:spPr bwMode="auto">
                <a:xfrm rot="5400000">
                  <a:off x="3731" y="2858"/>
                  <a:ext cx="711" cy="52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71" name="Freeform 131"/>
                <p:cNvSpPr>
                  <a:spLocks/>
                </p:cNvSpPr>
                <p:nvPr/>
              </p:nvSpPr>
              <p:spPr bwMode="auto">
                <a:xfrm rot="5400000" flipV="1">
                  <a:off x="3869" y="3079"/>
                  <a:ext cx="895" cy="268"/>
                </a:xfrm>
                <a:custGeom>
                  <a:avLst/>
                  <a:gdLst/>
                  <a:ahLst/>
                  <a:cxnLst>
                    <a:cxn ang="0">
                      <a:pos x="0" y="176"/>
                    </a:cxn>
                    <a:cxn ang="0">
                      <a:pos x="1158" y="108"/>
                    </a:cxn>
                    <a:cxn ang="0">
                      <a:pos x="1482" y="0"/>
                    </a:cxn>
                  </a:cxnLst>
                  <a:rect l="0" t="0" r="r" b="b"/>
                  <a:pathLst>
                    <a:path w="1482" h="176">
                      <a:moveTo>
                        <a:pt x="0" y="176"/>
                      </a:moveTo>
                      <a:cubicBezTo>
                        <a:pt x="193" y="165"/>
                        <a:pt x="911" y="137"/>
                        <a:pt x="1158" y="108"/>
                      </a:cubicBezTo>
                      <a:cubicBezTo>
                        <a:pt x="1405" y="79"/>
                        <a:pt x="1414" y="22"/>
                        <a:pt x="1482" y="0"/>
                      </a:cubicBez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grpSp>
        </p:grpSp>
      </p:grpSp>
      <p:grpSp>
        <p:nvGrpSpPr>
          <p:cNvPr id="25" name="Group 132"/>
          <p:cNvGrpSpPr>
            <a:grpSpLocks/>
          </p:cNvGrpSpPr>
          <p:nvPr/>
        </p:nvGrpSpPr>
        <p:grpSpPr bwMode="auto">
          <a:xfrm flipV="1">
            <a:off x="5259548" y="2481803"/>
            <a:ext cx="4377117" cy="2324945"/>
            <a:chOff x="3606" y="2766"/>
            <a:chExt cx="1717" cy="912"/>
          </a:xfrm>
        </p:grpSpPr>
        <p:sp>
          <p:nvSpPr>
            <p:cNvPr id="177" name="Freeform 133"/>
            <p:cNvSpPr>
              <a:spLocks/>
            </p:cNvSpPr>
            <p:nvPr/>
          </p:nvSpPr>
          <p:spPr bwMode="auto">
            <a:xfrm>
              <a:off x="4116" y="2766"/>
              <a:ext cx="276" cy="96"/>
            </a:xfrm>
            <a:custGeom>
              <a:avLst/>
              <a:gdLst/>
              <a:ahLst/>
              <a:cxnLst>
                <a:cxn ang="0">
                  <a:pos x="276" y="0"/>
                </a:cxn>
                <a:cxn ang="0">
                  <a:pos x="168" y="102"/>
                </a:cxn>
                <a:cxn ang="0">
                  <a:pos x="12" y="60"/>
                </a:cxn>
              </a:cxnLst>
              <a:rect l="0" t="0" r="r" b="b"/>
              <a:pathLst>
                <a:path w="276" h="150">
                  <a:moveTo>
                    <a:pt x="276" y="0"/>
                  </a:moveTo>
                  <a:cubicBezTo>
                    <a:pt x="257" y="17"/>
                    <a:pt x="212" y="92"/>
                    <a:pt x="168" y="102"/>
                  </a:cubicBezTo>
                  <a:cubicBezTo>
                    <a:pt x="0" y="150"/>
                    <a:pt x="44" y="69"/>
                    <a:pt x="12" y="6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78" name="Freeform 134"/>
            <p:cNvSpPr>
              <a:spLocks/>
            </p:cNvSpPr>
            <p:nvPr/>
          </p:nvSpPr>
          <p:spPr bwMode="auto">
            <a:xfrm>
              <a:off x="4040" y="2813"/>
              <a:ext cx="1" cy="835"/>
            </a:xfrm>
            <a:custGeom>
              <a:avLst/>
              <a:gdLst/>
              <a:ahLst/>
              <a:cxnLst>
                <a:cxn ang="0">
                  <a:pos x="0" y="0"/>
                </a:cxn>
                <a:cxn ang="0">
                  <a:pos x="1" y="835"/>
                </a:cxn>
              </a:cxnLst>
              <a:rect l="0" t="0" r="r" b="b"/>
              <a:pathLst>
                <a:path w="1" h="835">
                  <a:moveTo>
                    <a:pt x="0" y="0"/>
                  </a:moveTo>
                  <a:cubicBezTo>
                    <a:pt x="0" y="139"/>
                    <a:pt x="1" y="661"/>
                    <a:pt x="1" y="835"/>
                  </a:cubicBez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sp>
          <p:nvSpPr>
            <p:cNvPr id="179" name="Arc 135"/>
            <p:cNvSpPr>
              <a:spLocks/>
            </p:cNvSpPr>
            <p:nvPr/>
          </p:nvSpPr>
          <p:spPr bwMode="auto">
            <a:xfrm rot="10800000" flipH="1">
              <a:off x="3824" y="2813"/>
              <a:ext cx="120" cy="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80" name="Arc 136"/>
            <p:cNvSpPr>
              <a:spLocks/>
            </p:cNvSpPr>
            <p:nvPr/>
          </p:nvSpPr>
          <p:spPr bwMode="auto">
            <a:xfrm rot="10800000" flipH="1">
              <a:off x="3606" y="2813"/>
              <a:ext cx="338" cy="3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81" name="Arc 137"/>
            <p:cNvSpPr>
              <a:spLocks/>
            </p:cNvSpPr>
            <p:nvPr/>
          </p:nvSpPr>
          <p:spPr bwMode="auto">
            <a:xfrm rot="10800000" flipH="1">
              <a:off x="3824" y="2837"/>
              <a:ext cx="120" cy="58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82" name="Freeform 138"/>
            <p:cNvSpPr>
              <a:spLocks/>
            </p:cNvSpPr>
            <p:nvPr/>
          </p:nvSpPr>
          <p:spPr bwMode="auto">
            <a:xfrm>
              <a:off x="4126" y="2814"/>
              <a:ext cx="596" cy="72"/>
            </a:xfrm>
            <a:custGeom>
              <a:avLst/>
              <a:gdLst/>
              <a:ahLst/>
              <a:cxnLst>
                <a:cxn ang="0">
                  <a:pos x="596" y="0"/>
                </a:cxn>
                <a:cxn ang="0">
                  <a:pos x="200" y="108"/>
                </a:cxn>
                <a:cxn ang="0">
                  <a:pos x="0" y="11"/>
                </a:cxn>
              </a:cxnLst>
              <a:rect l="0" t="0" r="r" b="b"/>
              <a:pathLst>
                <a:path w="596" h="156">
                  <a:moveTo>
                    <a:pt x="596" y="0"/>
                  </a:moveTo>
                  <a:cubicBezTo>
                    <a:pt x="530" y="18"/>
                    <a:pt x="299" y="106"/>
                    <a:pt x="200" y="108"/>
                  </a:cubicBezTo>
                  <a:cubicBezTo>
                    <a:pt x="32" y="156"/>
                    <a:pt x="42" y="31"/>
                    <a:pt x="0" y="11"/>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83" name="Arc 139"/>
            <p:cNvSpPr>
              <a:spLocks/>
            </p:cNvSpPr>
            <p:nvPr/>
          </p:nvSpPr>
          <p:spPr bwMode="auto">
            <a:xfrm rot="-10800000">
              <a:off x="4138" y="2813"/>
              <a:ext cx="944" cy="1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84" name="Arc 140"/>
            <p:cNvSpPr>
              <a:spLocks/>
            </p:cNvSpPr>
            <p:nvPr/>
          </p:nvSpPr>
          <p:spPr bwMode="auto">
            <a:xfrm rot="-10800000">
              <a:off x="4138" y="2789"/>
              <a:ext cx="1185" cy="4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85" name="Arc 141"/>
            <p:cNvSpPr>
              <a:spLocks/>
            </p:cNvSpPr>
            <p:nvPr/>
          </p:nvSpPr>
          <p:spPr bwMode="auto">
            <a:xfrm rot="-10800000">
              <a:off x="4138" y="2813"/>
              <a:ext cx="944" cy="67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86" name="Freeform 142"/>
            <p:cNvSpPr>
              <a:spLocks/>
            </p:cNvSpPr>
            <p:nvPr/>
          </p:nvSpPr>
          <p:spPr bwMode="auto">
            <a:xfrm>
              <a:off x="4090" y="2818"/>
              <a:ext cx="608" cy="806"/>
            </a:xfrm>
            <a:custGeom>
              <a:avLst/>
              <a:gdLst/>
              <a:ahLst/>
              <a:cxnLst>
                <a:cxn ang="0">
                  <a:pos x="608" y="806"/>
                </a:cxn>
                <a:cxn ang="0">
                  <a:pos x="182" y="458"/>
                </a:cxn>
                <a:cxn ang="0">
                  <a:pos x="0" y="0"/>
                </a:cxn>
              </a:cxnLst>
              <a:rect l="0" t="0" r="r" b="b"/>
              <a:pathLst>
                <a:path w="608" h="806">
                  <a:moveTo>
                    <a:pt x="608" y="806"/>
                  </a:moveTo>
                  <a:cubicBezTo>
                    <a:pt x="537" y="748"/>
                    <a:pt x="266" y="542"/>
                    <a:pt x="182" y="458"/>
                  </a:cubicBezTo>
                  <a:cubicBezTo>
                    <a:pt x="98" y="374"/>
                    <a:pt x="38" y="95"/>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87" name="Freeform 143"/>
            <p:cNvSpPr>
              <a:spLocks/>
            </p:cNvSpPr>
            <p:nvPr/>
          </p:nvSpPr>
          <p:spPr bwMode="auto">
            <a:xfrm>
              <a:off x="4090" y="2837"/>
              <a:ext cx="344" cy="841"/>
            </a:xfrm>
            <a:custGeom>
              <a:avLst/>
              <a:gdLst/>
              <a:ahLst/>
              <a:cxnLst>
                <a:cxn ang="0">
                  <a:pos x="344" y="841"/>
                </a:cxn>
                <a:cxn ang="0">
                  <a:pos x="92" y="499"/>
                </a:cxn>
                <a:cxn ang="0">
                  <a:pos x="0" y="0"/>
                </a:cxn>
              </a:cxnLst>
              <a:rect l="0" t="0" r="r" b="b"/>
              <a:pathLst>
                <a:path w="344" h="841">
                  <a:moveTo>
                    <a:pt x="344" y="841"/>
                  </a:moveTo>
                  <a:cubicBezTo>
                    <a:pt x="302" y="784"/>
                    <a:pt x="152" y="601"/>
                    <a:pt x="92" y="499"/>
                  </a:cubicBezTo>
                  <a:cubicBezTo>
                    <a:pt x="32" y="397"/>
                    <a:pt x="19" y="104"/>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grpSp>
      <p:grpSp>
        <p:nvGrpSpPr>
          <p:cNvPr id="26" name="Group 144"/>
          <p:cNvGrpSpPr>
            <a:grpSpLocks/>
          </p:cNvGrpSpPr>
          <p:nvPr/>
        </p:nvGrpSpPr>
        <p:grpSpPr bwMode="auto">
          <a:xfrm flipV="1">
            <a:off x="5230966" y="2473464"/>
            <a:ext cx="4451047" cy="2327494"/>
            <a:chOff x="3582" y="2765"/>
            <a:chExt cx="1746" cy="913"/>
          </a:xfrm>
        </p:grpSpPr>
        <p:sp>
          <p:nvSpPr>
            <p:cNvPr id="189" name="Arc 145"/>
            <p:cNvSpPr>
              <a:spLocks/>
            </p:cNvSpPr>
            <p:nvPr/>
          </p:nvSpPr>
          <p:spPr bwMode="auto">
            <a:xfrm rot="10800000" flipH="1">
              <a:off x="3800" y="2813"/>
              <a:ext cx="120" cy="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90" name="Arc 146"/>
            <p:cNvSpPr>
              <a:spLocks/>
            </p:cNvSpPr>
            <p:nvPr/>
          </p:nvSpPr>
          <p:spPr bwMode="auto">
            <a:xfrm rot="10800000" flipH="1">
              <a:off x="3582" y="3007"/>
              <a:ext cx="96" cy="1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ffectLst/>
          </p:spPr>
          <p:txBody>
            <a:bodyPr wrap="none" anchor="ctr"/>
            <a:lstStyle/>
            <a:p>
              <a:endParaRPr lang="en-US" sz="1350">
                <a:solidFill>
                  <a:srgbClr val="000000"/>
                </a:solidFill>
                <a:latin typeface="Georgia" pitchFamily="18" charset="0"/>
              </a:endParaRPr>
            </a:p>
          </p:txBody>
        </p:sp>
        <p:sp>
          <p:nvSpPr>
            <p:cNvPr id="191" name="Freeform 147"/>
            <p:cNvSpPr>
              <a:spLocks/>
            </p:cNvSpPr>
            <p:nvPr/>
          </p:nvSpPr>
          <p:spPr bwMode="auto">
            <a:xfrm>
              <a:off x="3750" y="3036"/>
              <a:ext cx="969" cy="600"/>
            </a:xfrm>
            <a:custGeom>
              <a:avLst/>
              <a:gdLst/>
              <a:ahLst/>
              <a:cxnLst>
                <a:cxn ang="0">
                  <a:pos x="969" y="600"/>
                </a:cxn>
                <a:cxn ang="0">
                  <a:pos x="0" y="0"/>
                </a:cxn>
              </a:cxnLst>
              <a:rect l="0" t="0" r="r" b="b"/>
              <a:pathLst>
                <a:path w="969" h="600">
                  <a:moveTo>
                    <a:pt x="969" y="600"/>
                  </a:moveTo>
                  <a:cubicBezTo>
                    <a:pt x="807" y="500"/>
                    <a:pt x="162" y="100"/>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92" name="Freeform 148"/>
            <p:cNvSpPr>
              <a:spLocks/>
            </p:cNvSpPr>
            <p:nvPr/>
          </p:nvSpPr>
          <p:spPr bwMode="auto">
            <a:xfrm>
              <a:off x="3696" y="3042"/>
              <a:ext cx="6" cy="360"/>
            </a:xfrm>
            <a:custGeom>
              <a:avLst/>
              <a:gdLst/>
              <a:ahLst/>
              <a:cxnLst>
                <a:cxn ang="0">
                  <a:pos x="0" y="0"/>
                </a:cxn>
                <a:cxn ang="0">
                  <a:pos x="6" y="360"/>
                </a:cxn>
              </a:cxnLst>
              <a:rect l="0" t="0" r="r" b="b"/>
              <a:pathLst>
                <a:path w="6" h="360">
                  <a:moveTo>
                    <a:pt x="0" y="0"/>
                  </a:moveTo>
                  <a:lnTo>
                    <a:pt x="6" y="360"/>
                  </a:lnTo>
                </a:path>
              </a:pathLst>
            </a:custGeom>
            <a:noFill/>
            <a:ln w="9525">
              <a:solidFill>
                <a:schemeClr val="tx1"/>
              </a:solidFill>
              <a:round/>
              <a:headEnd type="none" w="med" len="med"/>
              <a:tailEnd type="triangle" w="med" len="med"/>
            </a:ln>
            <a:effectLst/>
          </p:spPr>
          <p:txBody>
            <a:bodyPr/>
            <a:lstStyle/>
            <a:p>
              <a:endParaRPr lang="en-US" sz="1350">
                <a:solidFill>
                  <a:srgbClr val="000000"/>
                </a:solidFill>
                <a:latin typeface="Georgia" pitchFamily="18" charset="0"/>
              </a:endParaRPr>
            </a:p>
          </p:txBody>
        </p:sp>
        <p:sp>
          <p:nvSpPr>
            <p:cNvPr id="193" name="Freeform 149"/>
            <p:cNvSpPr>
              <a:spLocks/>
            </p:cNvSpPr>
            <p:nvPr/>
          </p:nvSpPr>
          <p:spPr bwMode="auto">
            <a:xfrm>
              <a:off x="3727" y="3007"/>
              <a:ext cx="311" cy="617"/>
            </a:xfrm>
            <a:custGeom>
              <a:avLst/>
              <a:gdLst/>
              <a:ahLst/>
              <a:cxnLst>
                <a:cxn ang="0">
                  <a:pos x="311" y="617"/>
                </a:cxn>
                <a:cxn ang="0">
                  <a:pos x="0" y="0"/>
                </a:cxn>
              </a:cxnLst>
              <a:rect l="0" t="0" r="r" b="b"/>
              <a:pathLst>
                <a:path w="311" h="617">
                  <a:moveTo>
                    <a:pt x="311" y="617"/>
                  </a:moveTo>
                  <a:cubicBezTo>
                    <a:pt x="260" y="514"/>
                    <a:pt x="65" y="129"/>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94" name="Freeform 150"/>
            <p:cNvSpPr>
              <a:spLocks/>
            </p:cNvSpPr>
            <p:nvPr/>
          </p:nvSpPr>
          <p:spPr bwMode="auto">
            <a:xfrm>
              <a:off x="3738" y="3018"/>
              <a:ext cx="618" cy="660"/>
            </a:xfrm>
            <a:custGeom>
              <a:avLst/>
              <a:gdLst/>
              <a:ahLst/>
              <a:cxnLst>
                <a:cxn ang="0">
                  <a:pos x="618" y="660"/>
                </a:cxn>
                <a:cxn ang="0">
                  <a:pos x="0" y="0"/>
                </a:cxn>
              </a:cxnLst>
              <a:rect l="0" t="0" r="r" b="b"/>
              <a:pathLst>
                <a:path w="618" h="660">
                  <a:moveTo>
                    <a:pt x="618" y="660"/>
                  </a:moveTo>
                  <a:cubicBezTo>
                    <a:pt x="515" y="550"/>
                    <a:pt x="103" y="110"/>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95" name="Arc 151"/>
            <p:cNvSpPr>
              <a:spLocks/>
            </p:cNvSpPr>
            <p:nvPr/>
          </p:nvSpPr>
          <p:spPr bwMode="auto">
            <a:xfrm rot="10800000" flipH="1">
              <a:off x="3824" y="2765"/>
              <a:ext cx="532" cy="1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ffectLst/>
          </p:spPr>
          <p:txBody>
            <a:bodyPr wrap="none" anchor="ctr"/>
            <a:lstStyle/>
            <a:p>
              <a:endParaRPr lang="en-US" sz="1350">
                <a:solidFill>
                  <a:srgbClr val="000000"/>
                </a:solidFill>
                <a:latin typeface="Georgia" pitchFamily="18" charset="0"/>
              </a:endParaRPr>
            </a:p>
          </p:txBody>
        </p:sp>
        <p:sp>
          <p:nvSpPr>
            <p:cNvPr id="196" name="Freeform 152"/>
            <p:cNvSpPr>
              <a:spLocks/>
            </p:cNvSpPr>
            <p:nvPr/>
          </p:nvSpPr>
          <p:spPr bwMode="auto">
            <a:xfrm>
              <a:off x="3824" y="2802"/>
              <a:ext cx="898" cy="108"/>
            </a:xfrm>
            <a:custGeom>
              <a:avLst/>
              <a:gdLst/>
              <a:ahLst/>
              <a:cxnLst>
                <a:cxn ang="0">
                  <a:pos x="898" y="0"/>
                </a:cxn>
                <a:cxn ang="0">
                  <a:pos x="610" y="102"/>
                </a:cxn>
                <a:cxn ang="0">
                  <a:pos x="0" y="108"/>
                </a:cxn>
              </a:cxnLst>
              <a:rect l="0" t="0" r="r" b="b"/>
              <a:pathLst>
                <a:path w="898" h="108">
                  <a:moveTo>
                    <a:pt x="898" y="0"/>
                  </a:moveTo>
                  <a:cubicBezTo>
                    <a:pt x="850" y="17"/>
                    <a:pt x="760" y="96"/>
                    <a:pt x="610" y="102"/>
                  </a:cubicBezTo>
                  <a:cubicBezTo>
                    <a:pt x="460" y="108"/>
                    <a:pt x="127" y="107"/>
                    <a:pt x="0" y="108"/>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97" name="Line 153"/>
            <p:cNvSpPr>
              <a:spLocks noChangeShapeType="1"/>
            </p:cNvSpPr>
            <p:nvPr/>
          </p:nvSpPr>
          <p:spPr bwMode="auto">
            <a:xfrm>
              <a:off x="3799" y="2958"/>
              <a:ext cx="1283" cy="0"/>
            </a:xfrm>
            <a:prstGeom prst="line">
              <a:avLst/>
            </a:prstGeom>
            <a:noFill/>
            <a:ln w="9525">
              <a:solidFill>
                <a:schemeClr val="tx1"/>
              </a:solidFill>
              <a:round/>
              <a:headEnd/>
              <a:tailEnd type="triangle" w="med" len="med"/>
            </a:ln>
            <a:effectLst/>
          </p:spPr>
          <p:txBody>
            <a:bodyPr/>
            <a:lstStyle/>
            <a:p>
              <a:endParaRPr lang="en-US" sz="1350">
                <a:solidFill>
                  <a:srgbClr val="000000"/>
                </a:solidFill>
                <a:latin typeface="Georgia" pitchFamily="18" charset="0"/>
              </a:endParaRPr>
            </a:p>
          </p:txBody>
        </p:sp>
        <p:sp>
          <p:nvSpPr>
            <p:cNvPr id="198" name="Freeform 154"/>
            <p:cNvSpPr>
              <a:spLocks/>
            </p:cNvSpPr>
            <p:nvPr/>
          </p:nvSpPr>
          <p:spPr bwMode="auto">
            <a:xfrm>
              <a:off x="3799" y="3007"/>
              <a:ext cx="1529" cy="173"/>
            </a:xfrm>
            <a:custGeom>
              <a:avLst/>
              <a:gdLst/>
              <a:ahLst/>
              <a:cxnLst>
                <a:cxn ang="0">
                  <a:pos x="1529" y="173"/>
                </a:cxn>
                <a:cxn ang="0">
                  <a:pos x="0" y="0"/>
                </a:cxn>
              </a:cxnLst>
              <a:rect l="0" t="0" r="r" b="b"/>
              <a:pathLst>
                <a:path w="1529" h="173">
                  <a:moveTo>
                    <a:pt x="1529" y="173"/>
                  </a:moveTo>
                  <a:cubicBezTo>
                    <a:pt x="1274" y="144"/>
                    <a:pt x="255" y="29"/>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sp>
          <p:nvSpPr>
            <p:cNvPr id="199" name="Freeform 155"/>
            <p:cNvSpPr>
              <a:spLocks/>
            </p:cNvSpPr>
            <p:nvPr/>
          </p:nvSpPr>
          <p:spPr bwMode="auto">
            <a:xfrm>
              <a:off x="3824" y="3007"/>
              <a:ext cx="1264" cy="419"/>
            </a:xfrm>
            <a:custGeom>
              <a:avLst/>
              <a:gdLst/>
              <a:ahLst/>
              <a:cxnLst>
                <a:cxn ang="0">
                  <a:pos x="1264" y="419"/>
                </a:cxn>
                <a:cxn ang="0">
                  <a:pos x="0" y="0"/>
                </a:cxn>
              </a:cxnLst>
              <a:rect l="0" t="0" r="r" b="b"/>
              <a:pathLst>
                <a:path w="1264" h="419">
                  <a:moveTo>
                    <a:pt x="1264" y="419"/>
                  </a:moveTo>
                  <a:cubicBezTo>
                    <a:pt x="1052" y="349"/>
                    <a:pt x="263" y="87"/>
                    <a:pt x="0" y="0"/>
                  </a:cubicBezTo>
                </a:path>
              </a:pathLst>
            </a:custGeom>
            <a:noFill/>
            <a:ln w="9525">
              <a:solidFill>
                <a:schemeClr val="tx1"/>
              </a:solidFill>
              <a:round/>
              <a:headEnd type="triangle" w="med" len="med"/>
              <a:tailEnd type="none" w="med" len="med"/>
            </a:ln>
            <a:effectLst/>
          </p:spPr>
          <p:txBody>
            <a:bodyPr/>
            <a:lstStyle/>
            <a:p>
              <a:endParaRPr lang="en-US" sz="1350">
                <a:solidFill>
                  <a:srgbClr val="000000"/>
                </a:solidFill>
                <a:latin typeface="Georgia" pitchFamily="18" charset="0"/>
              </a:endParaRPr>
            </a:p>
          </p:txBody>
        </p:sp>
      </p:grpSp>
      <p:graphicFrame>
        <p:nvGraphicFramePr>
          <p:cNvPr id="188" name="Content Placeholder 7"/>
          <p:cNvGraphicFramePr>
            <a:graphicFrameLocks/>
          </p:cNvGraphicFramePr>
          <p:nvPr>
            <p:extLst>
              <p:ext uri="{D42A27DB-BD31-4B8C-83A1-F6EECF244321}">
                <p14:modId xmlns:p14="http://schemas.microsoft.com/office/powerpoint/2010/main" val="1985566660"/>
              </p:ext>
            </p:extLst>
          </p:nvPr>
        </p:nvGraphicFramePr>
        <p:xfrm>
          <a:off x="599356" y="1388759"/>
          <a:ext cx="2557461" cy="4572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1" name="Title 5"/>
          <p:cNvSpPr>
            <a:spLocks noGrp="1"/>
          </p:cNvSpPr>
          <p:nvPr>
            <p:ph type="title"/>
          </p:nvPr>
        </p:nvSpPr>
        <p:spPr/>
        <p:txBody>
          <a:bodyPr/>
          <a:lstStyle/>
          <a:p>
            <a:r>
              <a:rPr lang="en-US" dirty="0" smtClean="0"/>
              <a:t>Today’s Common Pain Points</a:t>
            </a:r>
            <a:endParaRPr lang="en-US" dirty="0"/>
          </a:p>
        </p:txBody>
      </p:sp>
      <p:pic>
        <p:nvPicPr>
          <p:cNvPr id="1026" name="Picture 2" descr="https://encrypted-tbn2.gstatic.com/images?q=tbn:ANd9GcTWpYvUqP5I-rVyZDUi3Gvnm38GUUXqbEi5yr0nNRmwAhPJ0Rg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7822" y="1879260"/>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2" descr="https://encrypted-tbn2.gstatic.com/images?q=tbn:ANd9GcTWpYvUqP5I-rVyZDUi3Gvnm38GUUXqbEi5yr0nNRmwAhPJ0Rg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164" y="1698979"/>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2" descr="https://encrypted-tbn2.gstatic.com/images?q=tbn:ANd9GcTWpYvUqP5I-rVyZDUi3Gvnm38GUUXqbEi5yr0nNRmwAhPJ0Rg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20507" y="1878065"/>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2" descr="https://encrypted-tbn2.gstatic.com/images?q=tbn:ANd9GcTWpYvUqP5I-rVyZDUi3Gvnm38GUUXqbEi5yr0nNRmwAhPJ0Rg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10751" y="3375378"/>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2" descr="https://encrypted-tbn2.gstatic.com/images?q=tbn:ANd9GcTWpYvUqP5I-rVyZDUi3Gvnm38GUUXqbEi5yr0nNRmwAhPJ0Rg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57502" y="4339501"/>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2" descr="https://encrypted-tbn2.gstatic.com/images?q=tbn:ANd9GcTWpYvUqP5I-rVyZDUi3Gvnm38GUUXqbEi5yr0nNRmwAhPJ0Rg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6767" y="4828863"/>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2" descr="https://encrypted-tbn2.gstatic.com/images?q=tbn:ANd9GcTWpYvUqP5I-rVyZDUi3Gvnm38GUUXqbEi5yr0nNRmwAhPJ0Rg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3216" y="4854499"/>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2" descr="https://encrypted-tbn2.gstatic.com/images?q=tbn:ANd9GcTWpYvUqP5I-rVyZDUi3Gvnm38GUUXqbEi5yr0nNRmwAhPJ0Rg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5987" y="4339500"/>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 descr="https://encrypted-tbn2.gstatic.com/images?q=tbn:ANd9GcTWpYvUqP5I-rVyZDUi3Gvnm38GUUXqbEi5yr0nNRmwAhPJ0Rg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4591" y="3352803"/>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2" descr="https://encrypted-tbn2.gstatic.com/images?q=tbn:ANd9GcTWpYvUqP5I-rVyZDUi3Gvnm38GUUXqbEi5yr0nNRmwAhPJ0Rg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3776" y="2380223"/>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 descr="https://encrypted-tbn2.gstatic.com/images?q=tbn:ANd9GcTWpYvUqP5I-rVyZDUi3Gvnm38GUUXqbEi5yr0nNRmwAhPJ0Rg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63384" y="2380223"/>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2" descr="https://encrypted-tbn2.gstatic.com/images?q=tbn:ANd9GcTWpYvUqP5I-rVyZDUi3Gvnm38GUUXqbEi5yr0nNRmwAhPJ0Rg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164" y="5105403"/>
            <a:ext cx="609600" cy="587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48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9" presetClass="emph" presetSubtype="0" nodeType="afterEffect">
                                  <p:stCondLst>
                                    <p:cond delay="0"/>
                                  </p:stCondLst>
                                  <p:childTnLst>
                                    <p:set>
                                      <p:cBhvr rctx="PPT">
                                        <p:cTn id="10" dur="indefinite"/>
                                        <p:tgtEl>
                                          <p:spTgt spid="2"/>
                                        </p:tgtEl>
                                        <p:attrNameLst>
                                          <p:attrName>style.opacity</p:attrName>
                                        </p:attrNameLst>
                                      </p:cBhvr>
                                      <p:to>
                                        <p:strVal val="0.5"/>
                                      </p:to>
                                    </p:set>
                                    <p:animEffect filter="image" prLst="opacity: 0.5">
                                      <p:cBhvr rctx="IE">
                                        <p:cTn id="11" dur="indefinite"/>
                                        <p:tgtEl>
                                          <p:spTgt spid="2"/>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000"/>
                            </p:stCondLst>
                            <p:childTnLst>
                              <p:par>
                                <p:cTn id="17" presetID="9" presetClass="emph" presetSubtype="0" nodeType="afterEffect">
                                  <p:stCondLst>
                                    <p:cond delay="0"/>
                                  </p:stCondLst>
                                  <p:childTnLst>
                                    <p:set>
                                      <p:cBhvr rctx="PPT">
                                        <p:cTn id="18" dur="indefinite"/>
                                        <p:tgtEl>
                                          <p:spTgt spid="5"/>
                                        </p:tgtEl>
                                        <p:attrNameLst>
                                          <p:attrName>style.opacity</p:attrName>
                                        </p:attrNameLst>
                                      </p:cBhvr>
                                      <p:to>
                                        <p:strVal val="0.5"/>
                                      </p:to>
                                    </p:set>
                                    <p:animEffect filter="image" prLst="opacity: 0.5">
                                      <p:cBhvr rctx="IE">
                                        <p:cTn id="19" dur="indefinite"/>
                                        <p:tgtEl>
                                          <p:spTgt spid="5"/>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1500"/>
                            </p:stCondLst>
                            <p:childTnLst>
                              <p:par>
                                <p:cTn id="25" presetID="9" presetClass="emph" presetSubtype="0" nodeType="afterEffect">
                                  <p:stCondLst>
                                    <p:cond delay="0"/>
                                  </p:stCondLst>
                                  <p:childTnLst>
                                    <p:set>
                                      <p:cBhvr rctx="PPT">
                                        <p:cTn id="26" dur="indefinite"/>
                                        <p:tgtEl>
                                          <p:spTgt spid="6"/>
                                        </p:tgtEl>
                                        <p:attrNameLst>
                                          <p:attrName>style.opacity</p:attrName>
                                        </p:attrNameLst>
                                      </p:cBhvr>
                                      <p:to>
                                        <p:strVal val="0.5"/>
                                      </p:to>
                                    </p:set>
                                    <p:animEffect filter="image" prLst="opacity: 0.5">
                                      <p:cBhvr rctx="IE">
                                        <p:cTn id="27" dur="indefinite"/>
                                        <p:tgtEl>
                                          <p:spTgt spid="6"/>
                                        </p:tgtEl>
                                      </p:cBhvr>
                                    </p:animEffec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childTnLst>
                          </p:cTn>
                        </p:par>
                        <p:par>
                          <p:cTn id="32" fill="hold">
                            <p:stCondLst>
                              <p:cond delay="2000"/>
                            </p:stCondLst>
                            <p:childTnLst>
                              <p:par>
                                <p:cTn id="33" presetID="9" presetClass="emph" presetSubtype="0" nodeType="afterEffect">
                                  <p:stCondLst>
                                    <p:cond delay="0"/>
                                  </p:stCondLst>
                                  <p:childTnLst>
                                    <p:set>
                                      <p:cBhvr rctx="PPT">
                                        <p:cTn id="34" dur="indefinite"/>
                                        <p:tgtEl>
                                          <p:spTgt spid="7"/>
                                        </p:tgtEl>
                                        <p:attrNameLst>
                                          <p:attrName>style.opacity</p:attrName>
                                        </p:attrNameLst>
                                      </p:cBhvr>
                                      <p:to>
                                        <p:strVal val="0.5"/>
                                      </p:to>
                                    </p:set>
                                    <p:animEffect filter="image" prLst="opacity: 0.5">
                                      <p:cBhvr rctx="IE">
                                        <p:cTn id="35" dur="indefinite"/>
                                        <p:tgtEl>
                                          <p:spTgt spid="7"/>
                                        </p:tgtEl>
                                      </p:cBhvr>
                                    </p:animEffect>
                                  </p:childTnLst>
                                </p:cTn>
                              </p:par>
                            </p:childTnLst>
                          </p:cTn>
                        </p:par>
                        <p:par>
                          <p:cTn id="36" fill="hold">
                            <p:stCondLst>
                              <p:cond delay="2000"/>
                            </p:stCondLst>
                            <p:childTnLst>
                              <p:par>
                                <p:cTn id="37" presetID="22" presetClass="entr" presetSubtype="1"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2500"/>
                            </p:stCondLst>
                            <p:childTnLst>
                              <p:par>
                                <p:cTn id="41" presetID="9" presetClass="emph" presetSubtype="0" nodeType="afterEffect">
                                  <p:stCondLst>
                                    <p:cond delay="0"/>
                                  </p:stCondLst>
                                  <p:childTnLst>
                                    <p:set>
                                      <p:cBhvr rctx="PPT">
                                        <p:cTn id="42" dur="indefinite"/>
                                        <p:tgtEl>
                                          <p:spTgt spid="11"/>
                                        </p:tgtEl>
                                        <p:attrNameLst>
                                          <p:attrName>style.opacity</p:attrName>
                                        </p:attrNameLst>
                                      </p:cBhvr>
                                      <p:to>
                                        <p:strVal val="0.5"/>
                                      </p:to>
                                    </p:set>
                                    <p:animEffect filter="image" prLst="opacity: 0.5">
                                      <p:cBhvr rctx="IE">
                                        <p:cTn id="43" dur="indefinite"/>
                                        <p:tgtEl>
                                          <p:spTgt spid="11"/>
                                        </p:tgtEl>
                                      </p:cBhvr>
                                    </p:animEffect>
                                  </p:childTnLst>
                                </p:cTn>
                              </p:par>
                            </p:childTnLst>
                          </p:cTn>
                        </p:par>
                        <p:par>
                          <p:cTn id="44" fill="hold">
                            <p:stCondLst>
                              <p:cond delay="2500"/>
                            </p:stCondLst>
                            <p:childTnLst>
                              <p:par>
                                <p:cTn id="45" presetID="22" presetClass="entr" presetSubtype="2"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right)">
                                      <p:cBhvr>
                                        <p:cTn id="47" dur="500"/>
                                        <p:tgtEl>
                                          <p:spTgt spid="12"/>
                                        </p:tgtEl>
                                      </p:cBhvr>
                                    </p:animEffect>
                                  </p:childTnLst>
                                </p:cTn>
                              </p:par>
                            </p:childTnLst>
                          </p:cTn>
                        </p:par>
                        <p:par>
                          <p:cTn id="48" fill="hold">
                            <p:stCondLst>
                              <p:cond delay="3000"/>
                            </p:stCondLst>
                            <p:childTnLst>
                              <p:par>
                                <p:cTn id="49" presetID="9" presetClass="emph" presetSubtype="0" nodeType="afterEffect">
                                  <p:stCondLst>
                                    <p:cond delay="0"/>
                                  </p:stCondLst>
                                  <p:childTnLst>
                                    <p:set>
                                      <p:cBhvr rctx="PPT">
                                        <p:cTn id="50" dur="indefinite"/>
                                        <p:tgtEl>
                                          <p:spTgt spid="12"/>
                                        </p:tgtEl>
                                        <p:attrNameLst>
                                          <p:attrName>style.opacity</p:attrName>
                                        </p:attrNameLst>
                                      </p:cBhvr>
                                      <p:to>
                                        <p:strVal val="0.5"/>
                                      </p:to>
                                    </p:set>
                                    <p:animEffect filter="image" prLst="opacity: 0.5">
                                      <p:cBhvr rctx="IE">
                                        <p:cTn id="51" dur="indefinite"/>
                                        <p:tgtEl>
                                          <p:spTgt spid="12"/>
                                        </p:tgtEl>
                                      </p:cBhvr>
                                    </p:animEffect>
                                  </p:childTnLst>
                                </p:cTn>
                              </p:par>
                            </p:childTnLst>
                          </p:cTn>
                        </p:par>
                        <p:par>
                          <p:cTn id="52" fill="hold">
                            <p:stCondLst>
                              <p:cond delay="3000"/>
                            </p:stCondLst>
                            <p:childTnLst>
                              <p:par>
                                <p:cTn id="53" presetID="22" presetClass="entr" presetSubtype="2"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right)">
                                      <p:cBhvr>
                                        <p:cTn id="55" dur="500"/>
                                        <p:tgtEl>
                                          <p:spTgt spid="13"/>
                                        </p:tgtEl>
                                      </p:cBhvr>
                                    </p:animEffect>
                                  </p:childTnLst>
                                </p:cTn>
                              </p:par>
                            </p:childTnLst>
                          </p:cTn>
                        </p:par>
                        <p:par>
                          <p:cTn id="56" fill="hold">
                            <p:stCondLst>
                              <p:cond delay="3500"/>
                            </p:stCondLst>
                            <p:childTnLst>
                              <p:par>
                                <p:cTn id="57" presetID="9" presetClass="emph" presetSubtype="0" nodeType="afterEffect">
                                  <p:stCondLst>
                                    <p:cond delay="0"/>
                                  </p:stCondLst>
                                  <p:childTnLst>
                                    <p:set>
                                      <p:cBhvr rctx="PPT">
                                        <p:cTn id="58" dur="indefinite"/>
                                        <p:tgtEl>
                                          <p:spTgt spid="13"/>
                                        </p:tgtEl>
                                        <p:attrNameLst>
                                          <p:attrName>style.opacity</p:attrName>
                                        </p:attrNameLst>
                                      </p:cBhvr>
                                      <p:to>
                                        <p:strVal val="0.5"/>
                                      </p:to>
                                    </p:set>
                                    <p:animEffect filter="image" prLst="opacity: 0.5">
                                      <p:cBhvr rctx="IE">
                                        <p:cTn id="59" dur="indefinite"/>
                                        <p:tgtEl>
                                          <p:spTgt spid="13"/>
                                        </p:tgtEl>
                                      </p:cBhvr>
                                    </p:animEffect>
                                  </p:childTnLst>
                                </p:cTn>
                              </p:par>
                            </p:childTnLst>
                          </p:cTn>
                        </p:par>
                        <p:par>
                          <p:cTn id="60" fill="hold">
                            <p:stCondLst>
                              <p:cond delay="3500"/>
                            </p:stCondLst>
                            <p:childTnLst>
                              <p:par>
                                <p:cTn id="61" presetID="22" presetClass="entr" presetSubtype="2"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right)">
                                      <p:cBhvr>
                                        <p:cTn id="63" dur="500"/>
                                        <p:tgtEl>
                                          <p:spTgt spid="19"/>
                                        </p:tgtEl>
                                      </p:cBhvr>
                                    </p:animEffect>
                                  </p:childTnLst>
                                </p:cTn>
                              </p:par>
                            </p:childTnLst>
                          </p:cTn>
                        </p:par>
                        <p:par>
                          <p:cTn id="64" fill="hold">
                            <p:stCondLst>
                              <p:cond delay="4000"/>
                            </p:stCondLst>
                            <p:childTnLst>
                              <p:par>
                                <p:cTn id="65" presetID="9" presetClass="emph" presetSubtype="0" nodeType="afterEffect">
                                  <p:stCondLst>
                                    <p:cond delay="0"/>
                                  </p:stCondLst>
                                  <p:childTnLst>
                                    <p:set>
                                      <p:cBhvr rctx="PPT">
                                        <p:cTn id="66" dur="indefinite"/>
                                        <p:tgtEl>
                                          <p:spTgt spid="19"/>
                                        </p:tgtEl>
                                        <p:attrNameLst>
                                          <p:attrName>style.opacity</p:attrName>
                                        </p:attrNameLst>
                                      </p:cBhvr>
                                      <p:to>
                                        <p:strVal val="0.5"/>
                                      </p:to>
                                    </p:set>
                                    <p:animEffect filter="image" prLst="opacity: 0.5">
                                      <p:cBhvr rctx="IE">
                                        <p:cTn id="67" dur="indefinite"/>
                                        <p:tgtEl>
                                          <p:spTgt spid="19"/>
                                        </p:tgtEl>
                                      </p:cBhvr>
                                    </p:animEffect>
                                  </p:childTnLst>
                                </p:cTn>
                              </p:par>
                            </p:childTnLst>
                          </p:cTn>
                        </p:par>
                        <p:par>
                          <p:cTn id="68" fill="hold">
                            <p:stCondLst>
                              <p:cond delay="4000"/>
                            </p:stCondLst>
                            <p:childTnLst>
                              <p:par>
                                <p:cTn id="69" presetID="22" presetClass="entr" presetSubtype="4" fill="hold"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down)">
                                      <p:cBhvr>
                                        <p:cTn id="71" dur="500"/>
                                        <p:tgtEl>
                                          <p:spTgt spid="20"/>
                                        </p:tgtEl>
                                      </p:cBhvr>
                                    </p:animEffect>
                                  </p:childTnLst>
                                </p:cTn>
                              </p:par>
                            </p:childTnLst>
                          </p:cTn>
                        </p:par>
                        <p:par>
                          <p:cTn id="72" fill="hold">
                            <p:stCondLst>
                              <p:cond delay="4500"/>
                            </p:stCondLst>
                            <p:childTnLst>
                              <p:par>
                                <p:cTn id="73" presetID="9" presetClass="emph" presetSubtype="0" nodeType="afterEffect">
                                  <p:stCondLst>
                                    <p:cond delay="0"/>
                                  </p:stCondLst>
                                  <p:childTnLst>
                                    <p:set>
                                      <p:cBhvr rctx="PPT">
                                        <p:cTn id="74" dur="indefinite"/>
                                        <p:tgtEl>
                                          <p:spTgt spid="20"/>
                                        </p:tgtEl>
                                        <p:attrNameLst>
                                          <p:attrName>style.opacity</p:attrName>
                                        </p:attrNameLst>
                                      </p:cBhvr>
                                      <p:to>
                                        <p:strVal val="0.5"/>
                                      </p:to>
                                    </p:set>
                                    <p:animEffect filter="image" prLst="opacity: 0.5">
                                      <p:cBhvr rctx="IE">
                                        <p:cTn id="75" dur="indefinite"/>
                                        <p:tgtEl>
                                          <p:spTgt spid="20"/>
                                        </p:tgtEl>
                                      </p:cBhvr>
                                    </p:animEffect>
                                  </p:childTnLst>
                                </p:cTn>
                              </p:par>
                            </p:childTnLst>
                          </p:cTn>
                        </p:par>
                        <p:par>
                          <p:cTn id="76" fill="hold">
                            <p:stCondLst>
                              <p:cond delay="4500"/>
                            </p:stCondLst>
                            <p:childTnLst>
                              <p:par>
                                <p:cTn id="77" presetID="22" presetClass="entr" presetSubtype="4" fill="hold"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par>
                          <p:cTn id="80" fill="hold">
                            <p:stCondLst>
                              <p:cond delay="5000"/>
                            </p:stCondLst>
                            <p:childTnLst>
                              <p:par>
                                <p:cTn id="81" presetID="9" presetClass="emph" presetSubtype="0" nodeType="afterEffect">
                                  <p:stCondLst>
                                    <p:cond delay="0"/>
                                  </p:stCondLst>
                                  <p:childTnLst>
                                    <p:set>
                                      <p:cBhvr rctx="PPT">
                                        <p:cTn id="82" dur="indefinite"/>
                                        <p:tgtEl>
                                          <p:spTgt spid="21"/>
                                        </p:tgtEl>
                                        <p:attrNameLst>
                                          <p:attrName>style.opacity</p:attrName>
                                        </p:attrNameLst>
                                      </p:cBhvr>
                                      <p:to>
                                        <p:strVal val="0.5"/>
                                      </p:to>
                                    </p:set>
                                    <p:animEffect filter="image" prLst="opacity: 0.5">
                                      <p:cBhvr rctx="IE">
                                        <p:cTn id="83" dur="indefinite"/>
                                        <p:tgtEl>
                                          <p:spTgt spid="21"/>
                                        </p:tgtEl>
                                      </p:cBhvr>
                                    </p:animEffect>
                                  </p:childTnLst>
                                </p:cTn>
                              </p:par>
                            </p:childTnLst>
                          </p:cTn>
                        </p:par>
                        <p:par>
                          <p:cTn id="84" fill="hold">
                            <p:stCondLst>
                              <p:cond delay="5000"/>
                            </p:stCondLst>
                            <p:childTnLst>
                              <p:par>
                                <p:cTn id="85" presetID="22" presetClass="entr" presetSubtype="4" fill="hold" nodeType="after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down)">
                                      <p:cBhvr>
                                        <p:cTn id="87" dur="500"/>
                                        <p:tgtEl>
                                          <p:spTgt spid="25"/>
                                        </p:tgtEl>
                                      </p:cBhvr>
                                    </p:animEffect>
                                  </p:childTnLst>
                                </p:cTn>
                              </p:par>
                            </p:childTnLst>
                          </p:cTn>
                        </p:par>
                        <p:par>
                          <p:cTn id="88" fill="hold">
                            <p:stCondLst>
                              <p:cond delay="5500"/>
                            </p:stCondLst>
                            <p:childTnLst>
                              <p:par>
                                <p:cTn id="89" presetID="9" presetClass="emph" presetSubtype="0" nodeType="afterEffect">
                                  <p:stCondLst>
                                    <p:cond delay="0"/>
                                  </p:stCondLst>
                                  <p:childTnLst>
                                    <p:set>
                                      <p:cBhvr rctx="PPT">
                                        <p:cTn id="90" dur="indefinite"/>
                                        <p:tgtEl>
                                          <p:spTgt spid="25"/>
                                        </p:tgtEl>
                                        <p:attrNameLst>
                                          <p:attrName>style.opacity</p:attrName>
                                        </p:attrNameLst>
                                      </p:cBhvr>
                                      <p:to>
                                        <p:strVal val="0.5"/>
                                      </p:to>
                                    </p:set>
                                    <p:animEffect filter="image" prLst="opacity: 0.5">
                                      <p:cBhvr rctx="IE">
                                        <p:cTn id="91" dur="indefinite"/>
                                        <p:tgtEl>
                                          <p:spTgt spid="25"/>
                                        </p:tgtEl>
                                      </p:cBhvr>
                                    </p:animEffect>
                                  </p:childTnLst>
                                </p:cTn>
                              </p:par>
                            </p:childTnLst>
                          </p:cTn>
                        </p:par>
                        <p:par>
                          <p:cTn id="92" fill="hold">
                            <p:stCondLst>
                              <p:cond delay="5500"/>
                            </p:stCondLst>
                            <p:childTnLst>
                              <p:par>
                                <p:cTn id="93" presetID="22" presetClass="entr" presetSubtype="8" fill="hold" nodeType="after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wipe(left)">
                                      <p:cBhvr>
                                        <p:cTn id="95" dur="500"/>
                                        <p:tgtEl>
                                          <p:spTgt spid="26"/>
                                        </p:tgtEl>
                                      </p:cBhvr>
                                    </p:animEffect>
                                  </p:childTnLst>
                                </p:cTn>
                              </p:par>
                            </p:childTnLst>
                          </p:cTn>
                        </p:par>
                        <p:par>
                          <p:cTn id="96" fill="hold">
                            <p:stCondLst>
                              <p:cond delay="6000"/>
                            </p:stCondLst>
                            <p:childTnLst>
                              <p:par>
                                <p:cTn id="97" presetID="9" presetClass="emph" presetSubtype="0" nodeType="afterEffect">
                                  <p:stCondLst>
                                    <p:cond delay="0"/>
                                  </p:stCondLst>
                                  <p:childTnLst>
                                    <p:set>
                                      <p:cBhvr rctx="PPT">
                                        <p:cTn id="98" dur="indefinite"/>
                                        <p:tgtEl>
                                          <p:spTgt spid="26"/>
                                        </p:tgtEl>
                                        <p:attrNameLst>
                                          <p:attrName>style.opacity</p:attrName>
                                        </p:attrNameLst>
                                      </p:cBhvr>
                                      <p:to>
                                        <p:strVal val="0.5"/>
                                      </p:to>
                                    </p:set>
                                    <p:animEffect filter="image" prLst="opacity: 0.5">
                                      <p:cBhvr rctx="IE">
                                        <p:cTn id="99" dur="indefinite"/>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5"/>
          <p:cNvSpPr>
            <a:spLocks noGrp="1"/>
          </p:cNvSpPr>
          <p:nvPr>
            <p:ph type="title"/>
          </p:nvPr>
        </p:nvSpPr>
        <p:spPr/>
        <p:txBody>
          <a:bodyPr/>
          <a:lstStyle/>
          <a:p>
            <a:r>
              <a:rPr lang="en-US" dirty="0" smtClean="0"/>
              <a:t>Tomorrow’s Process Enhancements</a:t>
            </a:r>
            <a:endParaRPr lang="en-US" dirty="0"/>
          </a:p>
        </p:txBody>
      </p:sp>
      <p:pic>
        <p:nvPicPr>
          <p:cNvPr id="1026"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413" y="1661786"/>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844" y="1322091"/>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0507" y="1641306"/>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812" y="3150891"/>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7502" y="3902592"/>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0507" y="4508116"/>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844" y="4983468"/>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850" y="4508115"/>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776" y="3902592"/>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591" y="3124119"/>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776" y="2071045"/>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7502" y="2081191"/>
            <a:ext cx="609600" cy="587023"/>
          </a:xfrm>
          <a:prstGeom prst="rect">
            <a:avLst/>
          </a:prstGeom>
          <a:noFill/>
          <a:extLst>
            <a:ext uri="{909E8E84-426E-40DD-AFC4-6F175D3DCCD1}">
              <a14:hiddenFill xmlns:a14="http://schemas.microsoft.com/office/drawing/2010/main">
                <a:solidFill>
                  <a:srgbClr val="FFFFFF"/>
                </a:solidFill>
              </a14:hiddenFill>
            </a:ext>
          </a:extLst>
        </p:spPr>
      </p:pic>
      <p:sp>
        <p:nvSpPr>
          <p:cNvPr id="203" name="Line 21"/>
          <p:cNvSpPr>
            <a:spLocks noChangeShapeType="1"/>
          </p:cNvSpPr>
          <p:nvPr/>
        </p:nvSpPr>
        <p:spPr bwMode="auto">
          <a:xfrm>
            <a:off x="5335589" y="3433113"/>
            <a:ext cx="1345395" cy="1"/>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14" name="Line 22"/>
          <p:cNvSpPr>
            <a:spLocks noChangeShapeType="1"/>
          </p:cNvSpPr>
          <p:nvPr/>
        </p:nvSpPr>
        <p:spPr bwMode="auto">
          <a:xfrm flipH="1">
            <a:off x="5330827" y="3509313"/>
            <a:ext cx="1349699" cy="1"/>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15" name="Line 23"/>
          <p:cNvSpPr>
            <a:spLocks noChangeShapeType="1"/>
          </p:cNvSpPr>
          <p:nvPr/>
        </p:nvSpPr>
        <p:spPr bwMode="auto">
          <a:xfrm flipH="1">
            <a:off x="8154989" y="3356914"/>
            <a:ext cx="1345395" cy="1"/>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16" name="Line 24"/>
          <p:cNvSpPr>
            <a:spLocks noChangeShapeType="1"/>
          </p:cNvSpPr>
          <p:nvPr/>
        </p:nvSpPr>
        <p:spPr bwMode="auto">
          <a:xfrm>
            <a:off x="8150227" y="3280714"/>
            <a:ext cx="1349699" cy="1"/>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17" name="Line 25"/>
          <p:cNvSpPr>
            <a:spLocks noChangeShapeType="1"/>
          </p:cNvSpPr>
          <p:nvPr/>
        </p:nvSpPr>
        <p:spPr bwMode="auto">
          <a:xfrm rot="-5400000" flipH="1">
            <a:off x="7080425" y="4396903"/>
            <a:ext cx="815621" cy="1"/>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18" name="Line 26"/>
          <p:cNvSpPr>
            <a:spLocks noChangeShapeType="1"/>
          </p:cNvSpPr>
          <p:nvPr/>
        </p:nvSpPr>
        <p:spPr bwMode="auto">
          <a:xfrm rot="5400000" flipH="1" flipV="1">
            <a:off x="7018515" y="4358802"/>
            <a:ext cx="739423" cy="1"/>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19" name="Line 27"/>
          <p:cNvSpPr>
            <a:spLocks noChangeShapeType="1"/>
          </p:cNvSpPr>
          <p:nvPr/>
        </p:nvSpPr>
        <p:spPr bwMode="auto">
          <a:xfrm rot="-5400000" flipH="1" flipV="1">
            <a:off x="7128298" y="2426428"/>
            <a:ext cx="666894" cy="5357"/>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0" name="Line 28"/>
          <p:cNvSpPr>
            <a:spLocks noChangeShapeType="1"/>
          </p:cNvSpPr>
          <p:nvPr/>
        </p:nvSpPr>
        <p:spPr bwMode="auto">
          <a:xfrm rot="5400000" flipH="1" flipV="1">
            <a:off x="7029626" y="2433121"/>
            <a:ext cx="658860" cy="2"/>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1" name="Line 29"/>
          <p:cNvSpPr>
            <a:spLocks noChangeShapeType="1"/>
          </p:cNvSpPr>
          <p:nvPr/>
        </p:nvSpPr>
        <p:spPr bwMode="auto">
          <a:xfrm rot="5400000" flipV="1">
            <a:off x="7731153" y="3768526"/>
            <a:ext cx="792927" cy="649250"/>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2" name="Line 30"/>
          <p:cNvSpPr>
            <a:spLocks noChangeShapeType="1"/>
          </p:cNvSpPr>
          <p:nvPr/>
        </p:nvSpPr>
        <p:spPr bwMode="auto">
          <a:xfrm rot="16200000" flipV="1">
            <a:off x="7677146" y="3798723"/>
            <a:ext cx="788300" cy="666785"/>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3" name="Line 31"/>
          <p:cNvSpPr>
            <a:spLocks noChangeShapeType="1"/>
          </p:cNvSpPr>
          <p:nvPr/>
        </p:nvSpPr>
        <p:spPr bwMode="auto">
          <a:xfrm rot="5400000" flipV="1">
            <a:off x="8308600" y="3221489"/>
            <a:ext cx="653505" cy="1108816"/>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4" name="Line 32"/>
          <p:cNvSpPr>
            <a:spLocks noChangeShapeType="1"/>
          </p:cNvSpPr>
          <p:nvPr/>
        </p:nvSpPr>
        <p:spPr bwMode="auto">
          <a:xfrm rot="16200000" flipV="1">
            <a:off x="8286320" y="3264409"/>
            <a:ext cx="685643" cy="1175771"/>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5" name="Line 33"/>
          <p:cNvSpPr>
            <a:spLocks noChangeShapeType="1"/>
          </p:cNvSpPr>
          <p:nvPr/>
        </p:nvSpPr>
        <p:spPr bwMode="auto">
          <a:xfrm rot="-5400000" flipH="1" flipV="1">
            <a:off x="7765493" y="2362583"/>
            <a:ext cx="626722" cy="599939"/>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6" name="Line 34"/>
          <p:cNvSpPr>
            <a:spLocks noChangeShapeType="1"/>
          </p:cNvSpPr>
          <p:nvPr/>
        </p:nvSpPr>
        <p:spPr bwMode="auto">
          <a:xfrm rot="5400000" flipH="1" flipV="1">
            <a:off x="7709187" y="2341290"/>
            <a:ext cx="567798" cy="549049"/>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7" name="Line 35"/>
          <p:cNvSpPr>
            <a:spLocks noChangeShapeType="1"/>
          </p:cNvSpPr>
          <p:nvPr/>
        </p:nvSpPr>
        <p:spPr bwMode="auto">
          <a:xfrm rot="-5400000" flipH="1" flipV="1">
            <a:off x="8369116" y="2339003"/>
            <a:ext cx="463346" cy="1127567"/>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8" name="Line 36"/>
          <p:cNvSpPr>
            <a:spLocks noChangeShapeType="1"/>
          </p:cNvSpPr>
          <p:nvPr/>
        </p:nvSpPr>
        <p:spPr bwMode="auto">
          <a:xfrm rot="5400000" flipH="1" flipV="1">
            <a:off x="8371756" y="2399136"/>
            <a:ext cx="516911" cy="1213267"/>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9" name="Line 37"/>
          <p:cNvSpPr>
            <a:spLocks noChangeShapeType="1"/>
          </p:cNvSpPr>
          <p:nvPr/>
        </p:nvSpPr>
        <p:spPr bwMode="auto">
          <a:xfrm rot="-5400000" flipH="1" flipV="1">
            <a:off x="6357200" y="4077819"/>
            <a:ext cx="613330" cy="535659"/>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30" name="Line 38"/>
          <p:cNvSpPr>
            <a:spLocks noChangeShapeType="1"/>
          </p:cNvSpPr>
          <p:nvPr/>
        </p:nvSpPr>
        <p:spPr bwMode="auto">
          <a:xfrm rot="5400000" flipH="1" flipV="1">
            <a:off x="6271875" y="3961445"/>
            <a:ext cx="664216" cy="565118"/>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31" name="Line 39"/>
          <p:cNvSpPr>
            <a:spLocks noChangeShapeType="1"/>
          </p:cNvSpPr>
          <p:nvPr/>
        </p:nvSpPr>
        <p:spPr bwMode="auto">
          <a:xfrm rot="-5400000" flipH="1" flipV="1">
            <a:off x="5936932" y="3358146"/>
            <a:ext cx="535658" cy="1138274"/>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32" name="Line 40"/>
          <p:cNvSpPr>
            <a:spLocks noChangeShapeType="1"/>
          </p:cNvSpPr>
          <p:nvPr/>
        </p:nvSpPr>
        <p:spPr bwMode="auto">
          <a:xfrm rot="5400000" flipH="1" flipV="1">
            <a:off x="5940605" y="3259309"/>
            <a:ext cx="484772" cy="1082034"/>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33" name="Line 41"/>
          <p:cNvSpPr>
            <a:spLocks noChangeShapeType="1"/>
          </p:cNvSpPr>
          <p:nvPr/>
        </p:nvSpPr>
        <p:spPr bwMode="auto">
          <a:xfrm rot="5400000" flipV="1">
            <a:off x="6427045" y="2325218"/>
            <a:ext cx="570477" cy="578513"/>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34" name="Line 42"/>
          <p:cNvSpPr>
            <a:spLocks noChangeShapeType="1"/>
          </p:cNvSpPr>
          <p:nvPr/>
        </p:nvSpPr>
        <p:spPr bwMode="auto">
          <a:xfrm rot="16200000" flipV="1">
            <a:off x="6312054" y="2345175"/>
            <a:ext cx="640111" cy="621364"/>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35" name="Line 43"/>
          <p:cNvSpPr>
            <a:spLocks noChangeShapeType="1"/>
          </p:cNvSpPr>
          <p:nvPr/>
        </p:nvSpPr>
        <p:spPr bwMode="auto">
          <a:xfrm rot="5400000" flipV="1">
            <a:off x="5966979" y="2263032"/>
            <a:ext cx="589226" cy="1186488"/>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36" name="Line 44"/>
          <p:cNvSpPr>
            <a:spLocks noChangeShapeType="1"/>
          </p:cNvSpPr>
          <p:nvPr/>
        </p:nvSpPr>
        <p:spPr bwMode="auto">
          <a:xfrm rot="16200000" flipV="1">
            <a:off x="5854036" y="2374242"/>
            <a:ext cx="535658" cy="1124882"/>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graphicFrame>
        <p:nvGraphicFramePr>
          <p:cNvPr id="41" name="Content Placeholder 7"/>
          <p:cNvGraphicFramePr>
            <a:graphicFrameLocks/>
          </p:cNvGraphicFramePr>
          <p:nvPr>
            <p:extLst>
              <p:ext uri="{D42A27DB-BD31-4B8C-83A1-F6EECF244321}">
                <p14:modId xmlns:p14="http://schemas.microsoft.com/office/powerpoint/2010/main" val="923588704"/>
              </p:ext>
            </p:extLst>
          </p:nvPr>
        </p:nvGraphicFramePr>
        <p:xfrm>
          <a:off x="638729" y="1414700"/>
          <a:ext cx="2557461" cy="4572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Oval 1"/>
          <p:cNvSpPr/>
          <p:nvPr/>
        </p:nvSpPr>
        <p:spPr bwMode="auto">
          <a:xfrm>
            <a:off x="6864122" y="2868717"/>
            <a:ext cx="1013178" cy="101317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000" spc="-50" dirty="0" smtClean="0">
                <a:solidFill>
                  <a:schemeClr val="tx1"/>
                </a:solidFill>
                <a:latin typeface="Segoe UI" pitchFamily="34" charset="0"/>
                <a:ea typeface="Segoe UI" pitchFamily="34" charset="0"/>
                <a:cs typeface="Segoe UI" pitchFamily="34" charset="0"/>
              </a:rPr>
              <a:t>Intelligent Data </a:t>
            </a:r>
            <a:r>
              <a:rPr lang="en-US" sz="1000" spc="-50" dirty="0" smtClean="0">
                <a:solidFill>
                  <a:schemeClr val="tx1"/>
                </a:solidFill>
                <a:latin typeface="Segoe UI" pitchFamily="34" charset="0"/>
                <a:ea typeface="Segoe UI" pitchFamily="34" charset="0"/>
                <a:cs typeface="Segoe UI" pitchFamily="34" charset="0"/>
              </a:rPr>
              <a:t>Framework</a:t>
            </a:r>
            <a:endParaRPr lang="en-US" sz="1000" spc="-50" dirty="0" smtClean="0">
              <a:solidFill>
                <a:schemeClr val="tx1"/>
              </a:solidFill>
              <a:latin typeface="Segoe UI" pitchFamily="34" charset="0"/>
              <a:ea typeface="Segoe UI" pitchFamily="34" charset="0"/>
              <a:cs typeface="Segoe UI" pitchFamily="34" charset="0"/>
            </a:endParaRPr>
          </a:p>
        </p:txBody>
      </p:sp>
      <p:pic>
        <p:nvPicPr>
          <p:cNvPr id="47" name="Picture 46"/>
          <p:cNvPicPr>
            <a:picLocks noChangeAspect="1"/>
          </p:cNvPicPr>
          <p:nvPr/>
        </p:nvPicPr>
        <p:blipFill>
          <a:blip r:embed="rId9"/>
          <a:stretch>
            <a:fillRect/>
          </a:stretch>
        </p:blipFill>
        <p:spPr>
          <a:xfrm>
            <a:off x="5156119" y="1356136"/>
            <a:ext cx="4519693" cy="2244826"/>
          </a:xfrm>
          <a:prstGeom prst="rect">
            <a:avLst/>
          </a:prstGeom>
        </p:spPr>
      </p:pic>
    </p:spTree>
    <p:extLst>
      <p:ext uri="{BB962C8B-B14F-4D97-AF65-F5344CB8AC3E}">
        <p14:creationId xmlns:p14="http://schemas.microsoft.com/office/powerpoint/2010/main" val="4243221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250"/>
                                        <p:tgtEl>
                                          <p:spTgt spid="203"/>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14"/>
                                        </p:tgtEl>
                                        <p:attrNameLst>
                                          <p:attrName>style.visibility</p:attrName>
                                        </p:attrNameLst>
                                      </p:cBhvr>
                                      <p:to>
                                        <p:strVal val="visible"/>
                                      </p:to>
                                    </p:set>
                                    <p:animEffect transition="in" filter="fade">
                                      <p:cBhvr>
                                        <p:cTn id="11" dur="250"/>
                                        <p:tgtEl>
                                          <p:spTgt spid="214"/>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15"/>
                                        </p:tgtEl>
                                        <p:attrNameLst>
                                          <p:attrName>style.visibility</p:attrName>
                                        </p:attrNameLst>
                                      </p:cBhvr>
                                      <p:to>
                                        <p:strVal val="visible"/>
                                      </p:to>
                                    </p:set>
                                    <p:animEffect transition="in" filter="fade">
                                      <p:cBhvr>
                                        <p:cTn id="15" dur="250"/>
                                        <p:tgtEl>
                                          <p:spTgt spid="215"/>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16"/>
                                        </p:tgtEl>
                                        <p:attrNameLst>
                                          <p:attrName>style.visibility</p:attrName>
                                        </p:attrNameLst>
                                      </p:cBhvr>
                                      <p:to>
                                        <p:strVal val="visible"/>
                                      </p:to>
                                    </p:set>
                                    <p:animEffect transition="in" filter="fade">
                                      <p:cBhvr>
                                        <p:cTn id="19" dur="250"/>
                                        <p:tgtEl>
                                          <p:spTgt spid="216"/>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17"/>
                                        </p:tgtEl>
                                        <p:attrNameLst>
                                          <p:attrName>style.visibility</p:attrName>
                                        </p:attrNameLst>
                                      </p:cBhvr>
                                      <p:to>
                                        <p:strVal val="visible"/>
                                      </p:to>
                                    </p:set>
                                    <p:animEffect transition="in" filter="fade">
                                      <p:cBhvr>
                                        <p:cTn id="23" dur="250"/>
                                        <p:tgtEl>
                                          <p:spTgt spid="217"/>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18"/>
                                        </p:tgtEl>
                                        <p:attrNameLst>
                                          <p:attrName>style.visibility</p:attrName>
                                        </p:attrNameLst>
                                      </p:cBhvr>
                                      <p:to>
                                        <p:strVal val="visible"/>
                                      </p:to>
                                    </p:set>
                                    <p:animEffect transition="in" filter="fade">
                                      <p:cBhvr>
                                        <p:cTn id="27" dur="250"/>
                                        <p:tgtEl>
                                          <p:spTgt spid="21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19"/>
                                        </p:tgtEl>
                                        <p:attrNameLst>
                                          <p:attrName>style.visibility</p:attrName>
                                        </p:attrNameLst>
                                      </p:cBhvr>
                                      <p:to>
                                        <p:strVal val="visible"/>
                                      </p:to>
                                    </p:set>
                                    <p:animEffect transition="in" filter="fade">
                                      <p:cBhvr>
                                        <p:cTn id="31" dur="250"/>
                                        <p:tgtEl>
                                          <p:spTgt spid="219"/>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220"/>
                                        </p:tgtEl>
                                        <p:attrNameLst>
                                          <p:attrName>style.visibility</p:attrName>
                                        </p:attrNameLst>
                                      </p:cBhvr>
                                      <p:to>
                                        <p:strVal val="visible"/>
                                      </p:to>
                                    </p:set>
                                    <p:animEffect transition="in" filter="fade">
                                      <p:cBhvr>
                                        <p:cTn id="35" dur="250"/>
                                        <p:tgtEl>
                                          <p:spTgt spid="220"/>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221"/>
                                        </p:tgtEl>
                                        <p:attrNameLst>
                                          <p:attrName>style.visibility</p:attrName>
                                        </p:attrNameLst>
                                      </p:cBhvr>
                                      <p:to>
                                        <p:strVal val="visible"/>
                                      </p:to>
                                    </p:set>
                                    <p:animEffect transition="in" filter="fade">
                                      <p:cBhvr>
                                        <p:cTn id="39" dur="250"/>
                                        <p:tgtEl>
                                          <p:spTgt spid="221"/>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222"/>
                                        </p:tgtEl>
                                        <p:attrNameLst>
                                          <p:attrName>style.visibility</p:attrName>
                                        </p:attrNameLst>
                                      </p:cBhvr>
                                      <p:to>
                                        <p:strVal val="visible"/>
                                      </p:to>
                                    </p:set>
                                    <p:animEffect transition="in" filter="fade">
                                      <p:cBhvr>
                                        <p:cTn id="43" dur="250"/>
                                        <p:tgtEl>
                                          <p:spTgt spid="222"/>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223"/>
                                        </p:tgtEl>
                                        <p:attrNameLst>
                                          <p:attrName>style.visibility</p:attrName>
                                        </p:attrNameLst>
                                      </p:cBhvr>
                                      <p:to>
                                        <p:strVal val="visible"/>
                                      </p:to>
                                    </p:set>
                                    <p:animEffect transition="in" filter="fade">
                                      <p:cBhvr>
                                        <p:cTn id="47" dur="250"/>
                                        <p:tgtEl>
                                          <p:spTgt spid="223"/>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224"/>
                                        </p:tgtEl>
                                        <p:attrNameLst>
                                          <p:attrName>style.visibility</p:attrName>
                                        </p:attrNameLst>
                                      </p:cBhvr>
                                      <p:to>
                                        <p:strVal val="visible"/>
                                      </p:to>
                                    </p:set>
                                    <p:animEffect transition="in" filter="fade">
                                      <p:cBhvr>
                                        <p:cTn id="51" dur="250"/>
                                        <p:tgtEl>
                                          <p:spTgt spid="224"/>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225"/>
                                        </p:tgtEl>
                                        <p:attrNameLst>
                                          <p:attrName>style.visibility</p:attrName>
                                        </p:attrNameLst>
                                      </p:cBhvr>
                                      <p:to>
                                        <p:strVal val="visible"/>
                                      </p:to>
                                    </p:set>
                                    <p:animEffect transition="in" filter="fade">
                                      <p:cBhvr>
                                        <p:cTn id="55" dur="250"/>
                                        <p:tgtEl>
                                          <p:spTgt spid="225"/>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226"/>
                                        </p:tgtEl>
                                        <p:attrNameLst>
                                          <p:attrName>style.visibility</p:attrName>
                                        </p:attrNameLst>
                                      </p:cBhvr>
                                      <p:to>
                                        <p:strVal val="visible"/>
                                      </p:to>
                                    </p:set>
                                    <p:animEffect transition="in" filter="fade">
                                      <p:cBhvr>
                                        <p:cTn id="59" dur="250"/>
                                        <p:tgtEl>
                                          <p:spTgt spid="226"/>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227"/>
                                        </p:tgtEl>
                                        <p:attrNameLst>
                                          <p:attrName>style.visibility</p:attrName>
                                        </p:attrNameLst>
                                      </p:cBhvr>
                                      <p:to>
                                        <p:strVal val="visible"/>
                                      </p:to>
                                    </p:set>
                                    <p:animEffect transition="in" filter="fade">
                                      <p:cBhvr>
                                        <p:cTn id="63" dur="250"/>
                                        <p:tgtEl>
                                          <p:spTgt spid="227"/>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228"/>
                                        </p:tgtEl>
                                        <p:attrNameLst>
                                          <p:attrName>style.visibility</p:attrName>
                                        </p:attrNameLst>
                                      </p:cBhvr>
                                      <p:to>
                                        <p:strVal val="visible"/>
                                      </p:to>
                                    </p:set>
                                    <p:animEffect transition="in" filter="fade">
                                      <p:cBhvr>
                                        <p:cTn id="67" dur="250"/>
                                        <p:tgtEl>
                                          <p:spTgt spid="228"/>
                                        </p:tgtEl>
                                      </p:cBhvr>
                                    </p:animEffect>
                                  </p:childTnLst>
                                </p:cTn>
                              </p:par>
                            </p:childTnLst>
                          </p:cTn>
                        </p:par>
                        <p:par>
                          <p:cTn id="68" fill="hold">
                            <p:stCondLst>
                              <p:cond delay="4000"/>
                            </p:stCondLst>
                            <p:childTnLst>
                              <p:par>
                                <p:cTn id="69" presetID="10" presetClass="entr" presetSubtype="0" fill="hold" grpId="0" nodeType="afterEffect">
                                  <p:stCondLst>
                                    <p:cond delay="0"/>
                                  </p:stCondLst>
                                  <p:childTnLst>
                                    <p:set>
                                      <p:cBhvr>
                                        <p:cTn id="70" dur="1" fill="hold">
                                          <p:stCondLst>
                                            <p:cond delay="0"/>
                                          </p:stCondLst>
                                        </p:cTn>
                                        <p:tgtEl>
                                          <p:spTgt spid="229"/>
                                        </p:tgtEl>
                                        <p:attrNameLst>
                                          <p:attrName>style.visibility</p:attrName>
                                        </p:attrNameLst>
                                      </p:cBhvr>
                                      <p:to>
                                        <p:strVal val="visible"/>
                                      </p:to>
                                    </p:set>
                                    <p:animEffect transition="in" filter="fade">
                                      <p:cBhvr>
                                        <p:cTn id="71" dur="250"/>
                                        <p:tgtEl>
                                          <p:spTgt spid="229"/>
                                        </p:tgtEl>
                                      </p:cBhvr>
                                    </p:animEffect>
                                  </p:childTnLst>
                                </p:cTn>
                              </p:par>
                            </p:childTnLst>
                          </p:cTn>
                        </p:par>
                        <p:par>
                          <p:cTn id="72" fill="hold">
                            <p:stCondLst>
                              <p:cond delay="4250"/>
                            </p:stCondLst>
                            <p:childTnLst>
                              <p:par>
                                <p:cTn id="73" presetID="10" presetClass="entr" presetSubtype="0" fill="hold" grpId="0" nodeType="afterEffect">
                                  <p:stCondLst>
                                    <p:cond delay="0"/>
                                  </p:stCondLst>
                                  <p:childTnLst>
                                    <p:set>
                                      <p:cBhvr>
                                        <p:cTn id="74" dur="1" fill="hold">
                                          <p:stCondLst>
                                            <p:cond delay="0"/>
                                          </p:stCondLst>
                                        </p:cTn>
                                        <p:tgtEl>
                                          <p:spTgt spid="230"/>
                                        </p:tgtEl>
                                        <p:attrNameLst>
                                          <p:attrName>style.visibility</p:attrName>
                                        </p:attrNameLst>
                                      </p:cBhvr>
                                      <p:to>
                                        <p:strVal val="visible"/>
                                      </p:to>
                                    </p:set>
                                    <p:animEffect transition="in" filter="fade">
                                      <p:cBhvr>
                                        <p:cTn id="75" dur="250"/>
                                        <p:tgtEl>
                                          <p:spTgt spid="230"/>
                                        </p:tgtEl>
                                      </p:cBhvr>
                                    </p:animEffect>
                                  </p:childTnLst>
                                </p:cTn>
                              </p:par>
                            </p:childTnLst>
                          </p:cTn>
                        </p:par>
                        <p:par>
                          <p:cTn id="76" fill="hold">
                            <p:stCondLst>
                              <p:cond delay="4500"/>
                            </p:stCondLst>
                            <p:childTnLst>
                              <p:par>
                                <p:cTn id="77" presetID="10" presetClass="entr" presetSubtype="0" fill="hold" grpId="0" nodeType="afterEffect">
                                  <p:stCondLst>
                                    <p:cond delay="0"/>
                                  </p:stCondLst>
                                  <p:childTnLst>
                                    <p:set>
                                      <p:cBhvr>
                                        <p:cTn id="78" dur="1" fill="hold">
                                          <p:stCondLst>
                                            <p:cond delay="0"/>
                                          </p:stCondLst>
                                        </p:cTn>
                                        <p:tgtEl>
                                          <p:spTgt spid="231"/>
                                        </p:tgtEl>
                                        <p:attrNameLst>
                                          <p:attrName>style.visibility</p:attrName>
                                        </p:attrNameLst>
                                      </p:cBhvr>
                                      <p:to>
                                        <p:strVal val="visible"/>
                                      </p:to>
                                    </p:set>
                                    <p:animEffect transition="in" filter="fade">
                                      <p:cBhvr>
                                        <p:cTn id="79" dur="250"/>
                                        <p:tgtEl>
                                          <p:spTgt spid="231"/>
                                        </p:tgtEl>
                                      </p:cBhvr>
                                    </p:animEffect>
                                  </p:childTnLst>
                                </p:cTn>
                              </p:par>
                            </p:childTnLst>
                          </p:cTn>
                        </p:par>
                        <p:par>
                          <p:cTn id="80" fill="hold">
                            <p:stCondLst>
                              <p:cond delay="4750"/>
                            </p:stCondLst>
                            <p:childTnLst>
                              <p:par>
                                <p:cTn id="81" presetID="10" presetClass="entr" presetSubtype="0" fill="hold" grpId="0" nodeType="afterEffect">
                                  <p:stCondLst>
                                    <p:cond delay="0"/>
                                  </p:stCondLst>
                                  <p:childTnLst>
                                    <p:set>
                                      <p:cBhvr>
                                        <p:cTn id="82" dur="1" fill="hold">
                                          <p:stCondLst>
                                            <p:cond delay="0"/>
                                          </p:stCondLst>
                                        </p:cTn>
                                        <p:tgtEl>
                                          <p:spTgt spid="232"/>
                                        </p:tgtEl>
                                        <p:attrNameLst>
                                          <p:attrName>style.visibility</p:attrName>
                                        </p:attrNameLst>
                                      </p:cBhvr>
                                      <p:to>
                                        <p:strVal val="visible"/>
                                      </p:to>
                                    </p:set>
                                    <p:animEffect transition="in" filter="fade">
                                      <p:cBhvr>
                                        <p:cTn id="83" dur="250"/>
                                        <p:tgtEl>
                                          <p:spTgt spid="232"/>
                                        </p:tgtEl>
                                      </p:cBhvr>
                                    </p:animEffect>
                                  </p:childTnLst>
                                </p:cTn>
                              </p:par>
                            </p:childTnLst>
                          </p:cTn>
                        </p:par>
                        <p:par>
                          <p:cTn id="84" fill="hold">
                            <p:stCondLst>
                              <p:cond delay="5000"/>
                            </p:stCondLst>
                            <p:childTnLst>
                              <p:par>
                                <p:cTn id="85" presetID="10" presetClass="entr" presetSubtype="0" fill="hold" grpId="0" nodeType="afterEffect">
                                  <p:stCondLst>
                                    <p:cond delay="0"/>
                                  </p:stCondLst>
                                  <p:childTnLst>
                                    <p:set>
                                      <p:cBhvr>
                                        <p:cTn id="86" dur="1" fill="hold">
                                          <p:stCondLst>
                                            <p:cond delay="0"/>
                                          </p:stCondLst>
                                        </p:cTn>
                                        <p:tgtEl>
                                          <p:spTgt spid="233"/>
                                        </p:tgtEl>
                                        <p:attrNameLst>
                                          <p:attrName>style.visibility</p:attrName>
                                        </p:attrNameLst>
                                      </p:cBhvr>
                                      <p:to>
                                        <p:strVal val="visible"/>
                                      </p:to>
                                    </p:set>
                                    <p:animEffect transition="in" filter="fade">
                                      <p:cBhvr>
                                        <p:cTn id="87" dur="250"/>
                                        <p:tgtEl>
                                          <p:spTgt spid="233"/>
                                        </p:tgtEl>
                                      </p:cBhvr>
                                    </p:animEffect>
                                  </p:childTnLst>
                                </p:cTn>
                              </p:par>
                            </p:childTnLst>
                          </p:cTn>
                        </p:par>
                        <p:par>
                          <p:cTn id="88" fill="hold">
                            <p:stCondLst>
                              <p:cond delay="5250"/>
                            </p:stCondLst>
                            <p:childTnLst>
                              <p:par>
                                <p:cTn id="89" presetID="10" presetClass="entr" presetSubtype="0" fill="hold" grpId="0" nodeType="afterEffect">
                                  <p:stCondLst>
                                    <p:cond delay="0"/>
                                  </p:stCondLst>
                                  <p:childTnLst>
                                    <p:set>
                                      <p:cBhvr>
                                        <p:cTn id="90" dur="1" fill="hold">
                                          <p:stCondLst>
                                            <p:cond delay="0"/>
                                          </p:stCondLst>
                                        </p:cTn>
                                        <p:tgtEl>
                                          <p:spTgt spid="234"/>
                                        </p:tgtEl>
                                        <p:attrNameLst>
                                          <p:attrName>style.visibility</p:attrName>
                                        </p:attrNameLst>
                                      </p:cBhvr>
                                      <p:to>
                                        <p:strVal val="visible"/>
                                      </p:to>
                                    </p:set>
                                    <p:animEffect transition="in" filter="fade">
                                      <p:cBhvr>
                                        <p:cTn id="91" dur="250"/>
                                        <p:tgtEl>
                                          <p:spTgt spid="234"/>
                                        </p:tgtEl>
                                      </p:cBhvr>
                                    </p:animEffect>
                                  </p:childTnLst>
                                </p:cTn>
                              </p:par>
                            </p:childTnLst>
                          </p:cTn>
                        </p:par>
                        <p:par>
                          <p:cTn id="92" fill="hold">
                            <p:stCondLst>
                              <p:cond delay="5500"/>
                            </p:stCondLst>
                            <p:childTnLst>
                              <p:par>
                                <p:cTn id="93" presetID="10" presetClass="entr" presetSubtype="0" fill="hold" grpId="0" nodeType="afterEffect">
                                  <p:stCondLst>
                                    <p:cond delay="0"/>
                                  </p:stCondLst>
                                  <p:childTnLst>
                                    <p:set>
                                      <p:cBhvr>
                                        <p:cTn id="94" dur="1" fill="hold">
                                          <p:stCondLst>
                                            <p:cond delay="0"/>
                                          </p:stCondLst>
                                        </p:cTn>
                                        <p:tgtEl>
                                          <p:spTgt spid="235"/>
                                        </p:tgtEl>
                                        <p:attrNameLst>
                                          <p:attrName>style.visibility</p:attrName>
                                        </p:attrNameLst>
                                      </p:cBhvr>
                                      <p:to>
                                        <p:strVal val="visible"/>
                                      </p:to>
                                    </p:set>
                                    <p:animEffect transition="in" filter="fade">
                                      <p:cBhvr>
                                        <p:cTn id="95" dur="250"/>
                                        <p:tgtEl>
                                          <p:spTgt spid="235"/>
                                        </p:tgtEl>
                                      </p:cBhvr>
                                    </p:animEffect>
                                  </p:childTnLst>
                                </p:cTn>
                              </p:par>
                            </p:childTnLst>
                          </p:cTn>
                        </p:par>
                        <p:par>
                          <p:cTn id="96" fill="hold">
                            <p:stCondLst>
                              <p:cond delay="5750"/>
                            </p:stCondLst>
                            <p:childTnLst>
                              <p:par>
                                <p:cTn id="97" presetID="10" presetClass="entr" presetSubtype="0" fill="hold" grpId="0" nodeType="afterEffect">
                                  <p:stCondLst>
                                    <p:cond delay="0"/>
                                  </p:stCondLst>
                                  <p:childTnLst>
                                    <p:set>
                                      <p:cBhvr>
                                        <p:cTn id="98" dur="1" fill="hold">
                                          <p:stCondLst>
                                            <p:cond delay="0"/>
                                          </p:stCondLst>
                                        </p:cTn>
                                        <p:tgtEl>
                                          <p:spTgt spid="236"/>
                                        </p:tgtEl>
                                        <p:attrNameLst>
                                          <p:attrName>style.visibility</p:attrName>
                                        </p:attrNameLst>
                                      </p:cBhvr>
                                      <p:to>
                                        <p:strVal val="visible"/>
                                      </p:to>
                                    </p:set>
                                    <p:animEffect transition="in" filter="fade">
                                      <p:cBhvr>
                                        <p:cTn id="99" dur="250"/>
                                        <p:tgtEl>
                                          <p:spTgt spid="236"/>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nodeType="clickEffect">
                                  <p:stCondLst>
                                    <p:cond delay="0"/>
                                  </p:stCondLst>
                                  <p:childTnLst>
                                    <p:set>
                                      <p:cBhvr>
                                        <p:cTn id="103" dur="1" fill="hold">
                                          <p:stCondLst>
                                            <p:cond delay="0"/>
                                          </p:stCondLst>
                                        </p:cTn>
                                        <p:tgtEl>
                                          <p:spTgt spid="47"/>
                                        </p:tgtEl>
                                        <p:attrNameLst>
                                          <p:attrName>style.visibility</p:attrName>
                                        </p:attrNameLst>
                                      </p:cBhvr>
                                      <p:to>
                                        <p:strVal val="visible"/>
                                      </p:to>
                                    </p:set>
                                    <p:anim calcmode="lin" valueType="num">
                                      <p:cBhvr>
                                        <p:cTn id="104" dur="500" fill="hold"/>
                                        <p:tgtEl>
                                          <p:spTgt spid="47"/>
                                        </p:tgtEl>
                                        <p:attrNameLst>
                                          <p:attrName>ppt_w</p:attrName>
                                        </p:attrNameLst>
                                      </p:cBhvr>
                                      <p:tavLst>
                                        <p:tav tm="0">
                                          <p:val>
                                            <p:fltVal val="0"/>
                                          </p:val>
                                        </p:tav>
                                        <p:tav tm="100000">
                                          <p:val>
                                            <p:strVal val="#ppt_w"/>
                                          </p:val>
                                        </p:tav>
                                      </p:tavLst>
                                    </p:anim>
                                    <p:anim calcmode="lin" valueType="num">
                                      <p:cBhvr>
                                        <p:cTn id="105" dur="500" fill="hold"/>
                                        <p:tgtEl>
                                          <p:spTgt spid="47"/>
                                        </p:tgtEl>
                                        <p:attrNameLst>
                                          <p:attrName>ppt_h</p:attrName>
                                        </p:attrNameLst>
                                      </p:cBhvr>
                                      <p:tavLst>
                                        <p:tav tm="0">
                                          <p:val>
                                            <p:fltVal val="0"/>
                                          </p:val>
                                        </p:tav>
                                        <p:tav tm="100000">
                                          <p:val>
                                            <p:strVal val="#ppt_h"/>
                                          </p:val>
                                        </p:tav>
                                      </p:tavLst>
                                    </p:anim>
                                    <p:animEffect transition="in" filter="fade">
                                      <p:cBhvr>
                                        <p:cTn id="10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 name="Title 5"/>
          <p:cNvSpPr>
            <a:spLocks noGrp="1"/>
          </p:cNvSpPr>
          <p:nvPr>
            <p:ph type="title"/>
          </p:nvPr>
        </p:nvSpPr>
        <p:spPr/>
        <p:txBody>
          <a:bodyPr/>
          <a:lstStyle/>
          <a:p>
            <a:r>
              <a:rPr lang="en-US" dirty="0" smtClean="0"/>
              <a:t>Tomorrow’s Process Enhancements</a:t>
            </a:r>
            <a:endParaRPr lang="en-US" dirty="0"/>
          </a:p>
        </p:txBody>
      </p:sp>
      <p:pic>
        <p:nvPicPr>
          <p:cNvPr id="1026"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413" y="1661786"/>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844" y="1322091"/>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0507" y="1641306"/>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812" y="3150891"/>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7502" y="3902592"/>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0507" y="4508116"/>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844" y="4983468"/>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850" y="4508115"/>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776" y="3902592"/>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591" y="3124119"/>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776" y="2071045"/>
            <a:ext cx="609600" cy="587023"/>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 descr="https://encrypted-tbn2.gstatic.com/images?q=tbn:ANd9GcTWpYvUqP5I-rVyZDUi3Gvnm38GUUXqbEi5yr0nNRmwAhPJ0Rg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7502" y="2081191"/>
            <a:ext cx="609600" cy="587023"/>
          </a:xfrm>
          <a:prstGeom prst="rect">
            <a:avLst/>
          </a:prstGeom>
          <a:noFill/>
          <a:extLst>
            <a:ext uri="{909E8E84-426E-40DD-AFC4-6F175D3DCCD1}">
              <a14:hiddenFill xmlns:a14="http://schemas.microsoft.com/office/drawing/2010/main">
                <a:solidFill>
                  <a:srgbClr val="FFFFFF"/>
                </a:solidFill>
              </a14:hiddenFill>
            </a:ext>
          </a:extLst>
        </p:spPr>
      </p:pic>
      <p:sp>
        <p:nvSpPr>
          <p:cNvPr id="203" name="Line 21"/>
          <p:cNvSpPr>
            <a:spLocks noChangeShapeType="1"/>
          </p:cNvSpPr>
          <p:nvPr/>
        </p:nvSpPr>
        <p:spPr bwMode="auto">
          <a:xfrm>
            <a:off x="5335589" y="3433113"/>
            <a:ext cx="1345395" cy="1"/>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14" name="Line 22"/>
          <p:cNvSpPr>
            <a:spLocks noChangeShapeType="1"/>
          </p:cNvSpPr>
          <p:nvPr/>
        </p:nvSpPr>
        <p:spPr bwMode="auto">
          <a:xfrm flipH="1">
            <a:off x="5330827" y="3509313"/>
            <a:ext cx="1349699" cy="1"/>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15" name="Line 23"/>
          <p:cNvSpPr>
            <a:spLocks noChangeShapeType="1"/>
          </p:cNvSpPr>
          <p:nvPr/>
        </p:nvSpPr>
        <p:spPr bwMode="auto">
          <a:xfrm flipH="1">
            <a:off x="8154989" y="3356914"/>
            <a:ext cx="1345395" cy="1"/>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16" name="Line 24"/>
          <p:cNvSpPr>
            <a:spLocks noChangeShapeType="1"/>
          </p:cNvSpPr>
          <p:nvPr/>
        </p:nvSpPr>
        <p:spPr bwMode="auto">
          <a:xfrm>
            <a:off x="8150227" y="3280714"/>
            <a:ext cx="1349699" cy="1"/>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17" name="Line 25"/>
          <p:cNvSpPr>
            <a:spLocks noChangeShapeType="1"/>
          </p:cNvSpPr>
          <p:nvPr/>
        </p:nvSpPr>
        <p:spPr bwMode="auto">
          <a:xfrm rot="-5400000" flipH="1">
            <a:off x="7080425" y="4396903"/>
            <a:ext cx="815621" cy="1"/>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18" name="Line 26"/>
          <p:cNvSpPr>
            <a:spLocks noChangeShapeType="1"/>
          </p:cNvSpPr>
          <p:nvPr/>
        </p:nvSpPr>
        <p:spPr bwMode="auto">
          <a:xfrm rot="5400000" flipH="1" flipV="1">
            <a:off x="7018515" y="4358802"/>
            <a:ext cx="739423" cy="1"/>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19" name="Line 27"/>
          <p:cNvSpPr>
            <a:spLocks noChangeShapeType="1"/>
          </p:cNvSpPr>
          <p:nvPr/>
        </p:nvSpPr>
        <p:spPr bwMode="auto">
          <a:xfrm rot="-5400000" flipH="1" flipV="1">
            <a:off x="7128298" y="2426428"/>
            <a:ext cx="666894" cy="5357"/>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0" name="Line 28"/>
          <p:cNvSpPr>
            <a:spLocks noChangeShapeType="1"/>
          </p:cNvSpPr>
          <p:nvPr/>
        </p:nvSpPr>
        <p:spPr bwMode="auto">
          <a:xfrm rot="5400000" flipH="1" flipV="1">
            <a:off x="7029626" y="2433121"/>
            <a:ext cx="658860" cy="2"/>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1" name="Line 29"/>
          <p:cNvSpPr>
            <a:spLocks noChangeShapeType="1"/>
          </p:cNvSpPr>
          <p:nvPr/>
        </p:nvSpPr>
        <p:spPr bwMode="auto">
          <a:xfrm rot="5400000" flipV="1">
            <a:off x="7731153" y="3768526"/>
            <a:ext cx="792927" cy="649250"/>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2" name="Line 30"/>
          <p:cNvSpPr>
            <a:spLocks noChangeShapeType="1"/>
          </p:cNvSpPr>
          <p:nvPr/>
        </p:nvSpPr>
        <p:spPr bwMode="auto">
          <a:xfrm rot="16200000" flipV="1">
            <a:off x="7677146" y="3798723"/>
            <a:ext cx="788300" cy="666785"/>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3" name="Line 31"/>
          <p:cNvSpPr>
            <a:spLocks noChangeShapeType="1"/>
          </p:cNvSpPr>
          <p:nvPr/>
        </p:nvSpPr>
        <p:spPr bwMode="auto">
          <a:xfrm rot="5400000" flipV="1">
            <a:off x="8308600" y="3221489"/>
            <a:ext cx="653505" cy="1108816"/>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4" name="Line 32"/>
          <p:cNvSpPr>
            <a:spLocks noChangeShapeType="1"/>
          </p:cNvSpPr>
          <p:nvPr/>
        </p:nvSpPr>
        <p:spPr bwMode="auto">
          <a:xfrm rot="16200000" flipV="1">
            <a:off x="8286320" y="3264409"/>
            <a:ext cx="685643" cy="1175771"/>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5" name="Line 33"/>
          <p:cNvSpPr>
            <a:spLocks noChangeShapeType="1"/>
          </p:cNvSpPr>
          <p:nvPr/>
        </p:nvSpPr>
        <p:spPr bwMode="auto">
          <a:xfrm rot="-5400000" flipH="1" flipV="1">
            <a:off x="7765493" y="2362583"/>
            <a:ext cx="626722" cy="599939"/>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6" name="Line 34"/>
          <p:cNvSpPr>
            <a:spLocks noChangeShapeType="1"/>
          </p:cNvSpPr>
          <p:nvPr/>
        </p:nvSpPr>
        <p:spPr bwMode="auto">
          <a:xfrm rot="5400000" flipH="1" flipV="1">
            <a:off x="7709187" y="2341290"/>
            <a:ext cx="567798" cy="549049"/>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7" name="Line 35"/>
          <p:cNvSpPr>
            <a:spLocks noChangeShapeType="1"/>
          </p:cNvSpPr>
          <p:nvPr/>
        </p:nvSpPr>
        <p:spPr bwMode="auto">
          <a:xfrm rot="-5400000" flipH="1" flipV="1">
            <a:off x="8369116" y="2339003"/>
            <a:ext cx="463346" cy="1127567"/>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8" name="Line 36"/>
          <p:cNvSpPr>
            <a:spLocks noChangeShapeType="1"/>
          </p:cNvSpPr>
          <p:nvPr/>
        </p:nvSpPr>
        <p:spPr bwMode="auto">
          <a:xfrm rot="5400000" flipH="1" flipV="1">
            <a:off x="8371756" y="2399136"/>
            <a:ext cx="516911" cy="1213267"/>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29" name="Line 37"/>
          <p:cNvSpPr>
            <a:spLocks noChangeShapeType="1"/>
          </p:cNvSpPr>
          <p:nvPr/>
        </p:nvSpPr>
        <p:spPr bwMode="auto">
          <a:xfrm rot="-5400000" flipH="1" flipV="1">
            <a:off x="6357200" y="4077819"/>
            <a:ext cx="613330" cy="535659"/>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30" name="Line 38"/>
          <p:cNvSpPr>
            <a:spLocks noChangeShapeType="1"/>
          </p:cNvSpPr>
          <p:nvPr/>
        </p:nvSpPr>
        <p:spPr bwMode="auto">
          <a:xfrm rot="5400000" flipH="1" flipV="1">
            <a:off x="6271875" y="3961445"/>
            <a:ext cx="664216" cy="565118"/>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31" name="Line 39"/>
          <p:cNvSpPr>
            <a:spLocks noChangeShapeType="1"/>
          </p:cNvSpPr>
          <p:nvPr/>
        </p:nvSpPr>
        <p:spPr bwMode="auto">
          <a:xfrm rot="-5400000" flipH="1" flipV="1">
            <a:off x="5936932" y="3358146"/>
            <a:ext cx="535658" cy="1138274"/>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32" name="Line 40"/>
          <p:cNvSpPr>
            <a:spLocks noChangeShapeType="1"/>
          </p:cNvSpPr>
          <p:nvPr/>
        </p:nvSpPr>
        <p:spPr bwMode="auto">
          <a:xfrm rot="5400000" flipH="1" flipV="1">
            <a:off x="5940605" y="3259309"/>
            <a:ext cx="484772" cy="1082034"/>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33" name="Line 41"/>
          <p:cNvSpPr>
            <a:spLocks noChangeShapeType="1"/>
          </p:cNvSpPr>
          <p:nvPr/>
        </p:nvSpPr>
        <p:spPr bwMode="auto">
          <a:xfrm rot="5400000" flipV="1">
            <a:off x="6427045" y="2325218"/>
            <a:ext cx="570477" cy="578513"/>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34" name="Line 42"/>
          <p:cNvSpPr>
            <a:spLocks noChangeShapeType="1"/>
          </p:cNvSpPr>
          <p:nvPr/>
        </p:nvSpPr>
        <p:spPr bwMode="auto">
          <a:xfrm rot="16200000" flipV="1">
            <a:off x="6312054" y="2345175"/>
            <a:ext cx="640111" cy="621364"/>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35" name="Line 43"/>
          <p:cNvSpPr>
            <a:spLocks noChangeShapeType="1"/>
          </p:cNvSpPr>
          <p:nvPr/>
        </p:nvSpPr>
        <p:spPr bwMode="auto">
          <a:xfrm rot="5400000" flipV="1">
            <a:off x="5966979" y="2263032"/>
            <a:ext cx="589226" cy="1186488"/>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sp>
        <p:nvSpPr>
          <p:cNvPr id="236" name="Line 44"/>
          <p:cNvSpPr>
            <a:spLocks noChangeShapeType="1"/>
          </p:cNvSpPr>
          <p:nvPr/>
        </p:nvSpPr>
        <p:spPr bwMode="auto">
          <a:xfrm rot="16200000" flipV="1">
            <a:off x="5854036" y="2374242"/>
            <a:ext cx="535658" cy="1124882"/>
          </a:xfrm>
          <a:prstGeom prst="line">
            <a:avLst/>
          </a:prstGeom>
          <a:noFill/>
          <a:ln w="12700">
            <a:solidFill>
              <a:schemeClr val="tx1"/>
            </a:solidFill>
            <a:round/>
            <a:headEnd/>
            <a:tailEnd type="triangle" w="med" len="med"/>
          </a:ln>
          <a:effectLst/>
        </p:spPr>
        <p:txBody>
          <a:bodyPr wrap="none" anchor="ctr"/>
          <a:lstStyle/>
          <a:p>
            <a:endParaRPr lang="en-US">
              <a:solidFill>
                <a:srgbClr val="000000"/>
              </a:solidFill>
              <a:latin typeface="Georgia" pitchFamily="18" charset="0"/>
            </a:endParaRPr>
          </a:p>
        </p:txBody>
      </p:sp>
      <p:graphicFrame>
        <p:nvGraphicFramePr>
          <p:cNvPr id="41" name="Content Placeholder 7"/>
          <p:cNvGraphicFramePr>
            <a:graphicFrameLocks/>
          </p:cNvGraphicFramePr>
          <p:nvPr>
            <p:extLst>
              <p:ext uri="{D42A27DB-BD31-4B8C-83A1-F6EECF244321}">
                <p14:modId xmlns:p14="http://schemas.microsoft.com/office/powerpoint/2010/main" val="923588704"/>
              </p:ext>
            </p:extLst>
          </p:nvPr>
        </p:nvGraphicFramePr>
        <p:xfrm>
          <a:off x="638729" y="1414700"/>
          <a:ext cx="2557461" cy="4572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Oval 1"/>
          <p:cNvSpPr/>
          <p:nvPr/>
        </p:nvSpPr>
        <p:spPr bwMode="auto">
          <a:xfrm>
            <a:off x="6864122" y="2868717"/>
            <a:ext cx="1013178" cy="101317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000" spc="-50" dirty="0" smtClean="0">
                <a:solidFill>
                  <a:schemeClr val="tx1"/>
                </a:solidFill>
                <a:latin typeface="Segoe UI" pitchFamily="34" charset="0"/>
                <a:ea typeface="Segoe UI" pitchFamily="34" charset="0"/>
                <a:cs typeface="Segoe UI" pitchFamily="34" charset="0"/>
              </a:rPr>
              <a:t>Intelligent Data </a:t>
            </a:r>
            <a:r>
              <a:rPr lang="en-US" sz="1000" spc="-50" dirty="0" smtClean="0">
                <a:solidFill>
                  <a:schemeClr val="tx1"/>
                </a:solidFill>
                <a:latin typeface="Segoe UI" pitchFamily="34" charset="0"/>
                <a:ea typeface="Segoe UI" pitchFamily="34" charset="0"/>
                <a:cs typeface="Segoe UI" pitchFamily="34" charset="0"/>
              </a:rPr>
              <a:t>Framework</a:t>
            </a:r>
            <a:endParaRPr lang="en-US" sz="1000" spc="-50" dirty="0" smtClean="0">
              <a:solidFill>
                <a:schemeClr val="tx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7268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250"/>
                                        <p:tgtEl>
                                          <p:spTgt spid="203"/>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14"/>
                                        </p:tgtEl>
                                        <p:attrNameLst>
                                          <p:attrName>style.visibility</p:attrName>
                                        </p:attrNameLst>
                                      </p:cBhvr>
                                      <p:to>
                                        <p:strVal val="visible"/>
                                      </p:to>
                                    </p:set>
                                    <p:animEffect transition="in" filter="fade">
                                      <p:cBhvr>
                                        <p:cTn id="11" dur="250"/>
                                        <p:tgtEl>
                                          <p:spTgt spid="214"/>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15"/>
                                        </p:tgtEl>
                                        <p:attrNameLst>
                                          <p:attrName>style.visibility</p:attrName>
                                        </p:attrNameLst>
                                      </p:cBhvr>
                                      <p:to>
                                        <p:strVal val="visible"/>
                                      </p:to>
                                    </p:set>
                                    <p:animEffect transition="in" filter="fade">
                                      <p:cBhvr>
                                        <p:cTn id="15" dur="250"/>
                                        <p:tgtEl>
                                          <p:spTgt spid="215"/>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16"/>
                                        </p:tgtEl>
                                        <p:attrNameLst>
                                          <p:attrName>style.visibility</p:attrName>
                                        </p:attrNameLst>
                                      </p:cBhvr>
                                      <p:to>
                                        <p:strVal val="visible"/>
                                      </p:to>
                                    </p:set>
                                    <p:animEffect transition="in" filter="fade">
                                      <p:cBhvr>
                                        <p:cTn id="19" dur="250"/>
                                        <p:tgtEl>
                                          <p:spTgt spid="216"/>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17"/>
                                        </p:tgtEl>
                                        <p:attrNameLst>
                                          <p:attrName>style.visibility</p:attrName>
                                        </p:attrNameLst>
                                      </p:cBhvr>
                                      <p:to>
                                        <p:strVal val="visible"/>
                                      </p:to>
                                    </p:set>
                                    <p:animEffect transition="in" filter="fade">
                                      <p:cBhvr>
                                        <p:cTn id="23" dur="250"/>
                                        <p:tgtEl>
                                          <p:spTgt spid="217"/>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18"/>
                                        </p:tgtEl>
                                        <p:attrNameLst>
                                          <p:attrName>style.visibility</p:attrName>
                                        </p:attrNameLst>
                                      </p:cBhvr>
                                      <p:to>
                                        <p:strVal val="visible"/>
                                      </p:to>
                                    </p:set>
                                    <p:animEffect transition="in" filter="fade">
                                      <p:cBhvr>
                                        <p:cTn id="27" dur="250"/>
                                        <p:tgtEl>
                                          <p:spTgt spid="21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19"/>
                                        </p:tgtEl>
                                        <p:attrNameLst>
                                          <p:attrName>style.visibility</p:attrName>
                                        </p:attrNameLst>
                                      </p:cBhvr>
                                      <p:to>
                                        <p:strVal val="visible"/>
                                      </p:to>
                                    </p:set>
                                    <p:animEffect transition="in" filter="fade">
                                      <p:cBhvr>
                                        <p:cTn id="31" dur="250"/>
                                        <p:tgtEl>
                                          <p:spTgt spid="219"/>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220"/>
                                        </p:tgtEl>
                                        <p:attrNameLst>
                                          <p:attrName>style.visibility</p:attrName>
                                        </p:attrNameLst>
                                      </p:cBhvr>
                                      <p:to>
                                        <p:strVal val="visible"/>
                                      </p:to>
                                    </p:set>
                                    <p:animEffect transition="in" filter="fade">
                                      <p:cBhvr>
                                        <p:cTn id="35" dur="250"/>
                                        <p:tgtEl>
                                          <p:spTgt spid="220"/>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221"/>
                                        </p:tgtEl>
                                        <p:attrNameLst>
                                          <p:attrName>style.visibility</p:attrName>
                                        </p:attrNameLst>
                                      </p:cBhvr>
                                      <p:to>
                                        <p:strVal val="visible"/>
                                      </p:to>
                                    </p:set>
                                    <p:animEffect transition="in" filter="fade">
                                      <p:cBhvr>
                                        <p:cTn id="39" dur="250"/>
                                        <p:tgtEl>
                                          <p:spTgt spid="221"/>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222"/>
                                        </p:tgtEl>
                                        <p:attrNameLst>
                                          <p:attrName>style.visibility</p:attrName>
                                        </p:attrNameLst>
                                      </p:cBhvr>
                                      <p:to>
                                        <p:strVal val="visible"/>
                                      </p:to>
                                    </p:set>
                                    <p:animEffect transition="in" filter="fade">
                                      <p:cBhvr>
                                        <p:cTn id="43" dur="250"/>
                                        <p:tgtEl>
                                          <p:spTgt spid="222"/>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223"/>
                                        </p:tgtEl>
                                        <p:attrNameLst>
                                          <p:attrName>style.visibility</p:attrName>
                                        </p:attrNameLst>
                                      </p:cBhvr>
                                      <p:to>
                                        <p:strVal val="visible"/>
                                      </p:to>
                                    </p:set>
                                    <p:animEffect transition="in" filter="fade">
                                      <p:cBhvr>
                                        <p:cTn id="47" dur="250"/>
                                        <p:tgtEl>
                                          <p:spTgt spid="223"/>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224"/>
                                        </p:tgtEl>
                                        <p:attrNameLst>
                                          <p:attrName>style.visibility</p:attrName>
                                        </p:attrNameLst>
                                      </p:cBhvr>
                                      <p:to>
                                        <p:strVal val="visible"/>
                                      </p:to>
                                    </p:set>
                                    <p:animEffect transition="in" filter="fade">
                                      <p:cBhvr>
                                        <p:cTn id="51" dur="250"/>
                                        <p:tgtEl>
                                          <p:spTgt spid="224"/>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225"/>
                                        </p:tgtEl>
                                        <p:attrNameLst>
                                          <p:attrName>style.visibility</p:attrName>
                                        </p:attrNameLst>
                                      </p:cBhvr>
                                      <p:to>
                                        <p:strVal val="visible"/>
                                      </p:to>
                                    </p:set>
                                    <p:animEffect transition="in" filter="fade">
                                      <p:cBhvr>
                                        <p:cTn id="55" dur="250"/>
                                        <p:tgtEl>
                                          <p:spTgt spid="225"/>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226"/>
                                        </p:tgtEl>
                                        <p:attrNameLst>
                                          <p:attrName>style.visibility</p:attrName>
                                        </p:attrNameLst>
                                      </p:cBhvr>
                                      <p:to>
                                        <p:strVal val="visible"/>
                                      </p:to>
                                    </p:set>
                                    <p:animEffect transition="in" filter="fade">
                                      <p:cBhvr>
                                        <p:cTn id="59" dur="250"/>
                                        <p:tgtEl>
                                          <p:spTgt spid="226"/>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227"/>
                                        </p:tgtEl>
                                        <p:attrNameLst>
                                          <p:attrName>style.visibility</p:attrName>
                                        </p:attrNameLst>
                                      </p:cBhvr>
                                      <p:to>
                                        <p:strVal val="visible"/>
                                      </p:to>
                                    </p:set>
                                    <p:animEffect transition="in" filter="fade">
                                      <p:cBhvr>
                                        <p:cTn id="63" dur="250"/>
                                        <p:tgtEl>
                                          <p:spTgt spid="227"/>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228"/>
                                        </p:tgtEl>
                                        <p:attrNameLst>
                                          <p:attrName>style.visibility</p:attrName>
                                        </p:attrNameLst>
                                      </p:cBhvr>
                                      <p:to>
                                        <p:strVal val="visible"/>
                                      </p:to>
                                    </p:set>
                                    <p:animEffect transition="in" filter="fade">
                                      <p:cBhvr>
                                        <p:cTn id="67" dur="250"/>
                                        <p:tgtEl>
                                          <p:spTgt spid="228"/>
                                        </p:tgtEl>
                                      </p:cBhvr>
                                    </p:animEffect>
                                  </p:childTnLst>
                                </p:cTn>
                              </p:par>
                            </p:childTnLst>
                          </p:cTn>
                        </p:par>
                        <p:par>
                          <p:cTn id="68" fill="hold">
                            <p:stCondLst>
                              <p:cond delay="4000"/>
                            </p:stCondLst>
                            <p:childTnLst>
                              <p:par>
                                <p:cTn id="69" presetID="10" presetClass="entr" presetSubtype="0" fill="hold" grpId="0" nodeType="afterEffect">
                                  <p:stCondLst>
                                    <p:cond delay="0"/>
                                  </p:stCondLst>
                                  <p:childTnLst>
                                    <p:set>
                                      <p:cBhvr>
                                        <p:cTn id="70" dur="1" fill="hold">
                                          <p:stCondLst>
                                            <p:cond delay="0"/>
                                          </p:stCondLst>
                                        </p:cTn>
                                        <p:tgtEl>
                                          <p:spTgt spid="229"/>
                                        </p:tgtEl>
                                        <p:attrNameLst>
                                          <p:attrName>style.visibility</p:attrName>
                                        </p:attrNameLst>
                                      </p:cBhvr>
                                      <p:to>
                                        <p:strVal val="visible"/>
                                      </p:to>
                                    </p:set>
                                    <p:animEffect transition="in" filter="fade">
                                      <p:cBhvr>
                                        <p:cTn id="71" dur="250"/>
                                        <p:tgtEl>
                                          <p:spTgt spid="229"/>
                                        </p:tgtEl>
                                      </p:cBhvr>
                                    </p:animEffect>
                                  </p:childTnLst>
                                </p:cTn>
                              </p:par>
                            </p:childTnLst>
                          </p:cTn>
                        </p:par>
                        <p:par>
                          <p:cTn id="72" fill="hold">
                            <p:stCondLst>
                              <p:cond delay="4250"/>
                            </p:stCondLst>
                            <p:childTnLst>
                              <p:par>
                                <p:cTn id="73" presetID="10" presetClass="entr" presetSubtype="0" fill="hold" grpId="0" nodeType="afterEffect">
                                  <p:stCondLst>
                                    <p:cond delay="0"/>
                                  </p:stCondLst>
                                  <p:childTnLst>
                                    <p:set>
                                      <p:cBhvr>
                                        <p:cTn id="74" dur="1" fill="hold">
                                          <p:stCondLst>
                                            <p:cond delay="0"/>
                                          </p:stCondLst>
                                        </p:cTn>
                                        <p:tgtEl>
                                          <p:spTgt spid="230"/>
                                        </p:tgtEl>
                                        <p:attrNameLst>
                                          <p:attrName>style.visibility</p:attrName>
                                        </p:attrNameLst>
                                      </p:cBhvr>
                                      <p:to>
                                        <p:strVal val="visible"/>
                                      </p:to>
                                    </p:set>
                                    <p:animEffect transition="in" filter="fade">
                                      <p:cBhvr>
                                        <p:cTn id="75" dur="250"/>
                                        <p:tgtEl>
                                          <p:spTgt spid="230"/>
                                        </p:tgtEl>
                                      </p:cBhvr>
                                    </p:animEffect>
                                  </p:childTnLst>
                                </p:cTn>
                              </p:par>
                            </p:childTnLst>
                          </p:cTn>
                        </p:par>
                        <p:par>
                          <p:cTn id="76" fill="hold">
                            <p:stCondLst>
                              <p:cond delay="4500"/>
                            </p:stCondLst>
                            <p:childTnLst>
                              <p:par>
                                <p:cTn id="77" presetID="10" presetClass="entr" presetSubtype="0" fill="hold" grpId="0" nodeType="afterEffect">
                                  <p:stCondLst>
                                    <p:cond delay="0"/>
                                  </p:stCondLst>
                                  <p:childTnLst>
                                    <p:set>
                                      <p:cBhvr>
                                        <p:cTn id="78" dur="1" fill="hold">
                                          <p:stCondLst>
                                            <p:cond delay="0"/>
                                          </p:stCondLst>
                                        </p:cTn>
                                        <p:tgtEl>
                                          <p:spTgt spid="231"/>
                                        </p:tgtEl>
                                        <p:attrNameLst>
                                          <p:attrName>style.visibility</p:attrName>
                                        </p:attrNameLst>
                                      </p:cBhvr>
                                      <p:to>
                                        <p:strVal val="visible"/>
                                      </p:to>
                                    </p:set>
                                    <p:animEffect transition="in" filter="fade">
                                      <p:cBhvr>
                                        <p:cTn id="79" dur="250"/>
                                        <p:tgtEl>
                                          <p:spTgt spid="231"/>
                                        </p:tgtEl>
                                      </p:cBhvr>
                                    </p:animEffect>
                                  </p:childTnLst>
                                </p:cTn>
                              </p:par>
                            </p:childTnLst>
                          </p:cTn>
                        </p:par>
                        <p:par>
                          <p:cTn id="80" fill="hold">
                            <p:stCondLst>
                              <p:cond delay="4750"/>
                            </p:stCondLst>
                            <p:childTnLst>
                              <p:par>
                                <p:cTn id="81" presetID="10" presetClass="entr" presetSubtype="0" fill="hold" grpId="0" nodeType="afterEffect">
                                  <p:stCondLst>
                                    <p:cond delay="0"/>
                                  </p:stCondLst>
                                  <p:childTnLst>
                                    <p:set>
                                      <p:cBhvr>
                                        <p:cTn id="82" dur="1" fill="hold">
                                          <p:stCondLst>
                                            <p:cond delay="0"/>
                                          </p:stCondLst>
                                        </p:cTn>
                                        <p:tgtEl>
                                          <p:spTgt spid="232"/>
                                        </p:tgtEl>
                                        <p:attrNameLst>
                                          <p:attrName>style.visibility</p:attrName>
                                        </p:attrNameLst>
                                      </p:cBhvr>
                                      <p:to>
                                        <p:strVal val="visible"/>
                                      </p:to>
                                    </p:set>
                                    <p:animEffect transition="in" filter="fade">
                                      <p:cBhvr>
                                        <p:cTn id="83" dur="250"/>
                                        <p:tgtEl>
                                          <p:spTgt spid="232"/>
                                        </p:tgtEl>
                                      </p:cBhvr>
                                    </p:animEffect>
                                  </p:childTnLst>
                                </p:cTn>
                              </p:par>
                            </p:childTnLst>
                          </p:cTn>
                        </p:par>
                        <p:par>
                          <p:cTn id="84" fill="hold">
                            <p:stCondLst>
                              <p:cond delay="5000"/>
                            </p:stCondLst>
                            <p:childTnLst>
                              <p:par>
                                <p:cTn id="85" presetID="10" presetClass="entr" presetSubtype="0" fill="hold" grpId="0" nodeType="afterEffect">
                                  <p:stCondLst>
                                    <p:cond delay="0"/>
                                  </p:stCondLst>
                                  <p:childTnLst>
                                    <p:set>
                                      <p:cBhvr>
                                        <p:cTn id="86" dur="1" fill="hold">
                                          <p:stCondLst>
                                            <p:cond delay="0"/>
                                          </p:stCondLst>
                                        </p:cTn>
                                        <p:tgtEl>
                                          <p:spTgt spid="233"/>
                                        </p:tgtEl>
                                        <p:attrNameLst>
                                          <p:attrName>style.visibility</p:attrName>
                                        </p:attrNameLst>
                                      </p:cBhvr>
                                      <p:to>
                                        <p:strVal val="visible"/>
                                      </p:to>
                                    </p:set>
                                    <p:animEffect transition="in" filter="fade">
                                      <p:cBhvr>
                                        <p:cTn id="87" dur="250"/>
                                        <p:tgtEl>
                                          <p:spTgt spid="233"/>
                                        </p:tgtEl>
                                      </p:cBhvr>
                                    </p:animEffect>
                                  </p:childTnLst>
                                </p:cTn>
                              </p:par>
                            </p:childTnLst>
                          </p:cTn>
                        </p:par>
                        <p:par>
                          <p:cTn id="88" fill="hold">
                            <p:stCondLst>
                              <p:cond delay="5250"/>
                            </p:stCondLst>
                            <p:childTnLst>
                              <p:par>
                                <p:cTn id="89" presetID="10" presetClass="entr" presetSubtype="0" fill="hold" grpId="0" nodeType="afterEffect">
                                  <p:stCondLst>
                                    <p:cond delay="0"/>
                                  </p:stCondLst>
                                  <p:childTnLst>
                                    <p:set>
                                      <p:cBhvr>
                                        <p:cTn id="90" dur="1" fill="hold">
                                          <p:stCondLst>
                                            <p:cond delay="0"/>
                                          </p:stCondLst>
                                        </p:cTn>
                                        <p:tgtEl>
                                          <p:spTgt spid="234"/>
                                        </p:tgtEl>
                                        <p:attrNameLst>
                                          <p:attrName>style.visibility</p:attrName>
                                        </p:attrNameLst>
                                      </p:cBhvr>
                                      <p:to>
                                        <p:strVal val="visible"/>
                                      </p:to>
                                    </p:set>
                                    <p:animEffect transition="in" filter="fade">
                                      <p:cBhvr>
                                        <p:cTn id="91" dur="250"/>
                                        <p:tgtEl>
                                          <p:spTgt spid="234"/>
                                        </p:tgtEl>
                                      </p:cBhvr>
                                    </p:animEffect>
                                  </p:childTnLst>
                                </p:cTn>
                              </p:par>
                            </p:childTnLst>
                          </p:cTn>
                        </p:par>
                        <p:par>
                          <p:cTn id="92" fill="hold">
                            <p:stCondLst>
                              <p:cond delay="5500"/>
                            </p:stCondLst>
                            <p:childTnLst>
                              <p:par>
                                <p:cTn id="93" presetID="10" presetClass="entr" presetSubtype="0" fill="hold" grpId="0" nodeType="afterEffect">
                                  <p:stCondLst>
                                    <p:cond delay="0"/>
                                  </p:stCondLst>
                                  <p:childTnLst>
                                    <p:set>
                                      <p:cBhvr>
                                        <p:cTn id="94" dur="1" fill="hold">
                                          <p:stCondLst>
                                            <p:cond delay="0"/>
                                          </p:stCondLst>
                                        </p:cTn>
                                        <p:tgtEl>
                                          <p:spTgt spid="235"/>
                                        </p:tgtEl>
                                        <p:attrNameLst>
                                          <p:attrName>style.visibility</p:attrName>
                                        </p:attrNameLst>
                                      </p:cBhvr>
                                      <p:to>
                                        <p:strVal val="visible"/>
                                      </p:to>
                                    </p:set>
                                    <p:animEffect transition="in" filter="fade">
                                      <p:cBhvr>
                                        <p:cTn id="95" dur="250"/>
                                        <p:tgtEl>
                                          <p:spTgt spid="235"/>
                                        </p:tgtEl>
                                      </p:cBhvr>
                                    </p:animEffect>
                                  </p:childTnLst>
                                </p:cTn>
                              </p:par>
                            </p:childTnLst>
                          </p:cTn>
                        </p:par>
                        <p:par>
                          <p:cTn id="96" fill="hold">
                            <p:stCondLst>
                              <p:cond delay="5750"/>
                            </p:stCondLst>
                            <p:childTnLst>
                              <p:par>
                                <p:cTn id="97" presetID="10" presetClass="entr" presetSubtype="0" fill="hold" grpId="0" nodeType="afterEffect">
                                  <p:stCondLst>
                                    <p:cond delay="0"/>
                                  </p:stCondLst>
                                  <p:childTnLst>
                                    <p:set>
                                      <p:cBhvr>
                                        <p:cTn id="98" dur="1" fill="hold">
                                          <p:stCondLst>
                                            <p:cond delay="0"/>
                                          </p:stCondLst>
                                        </p:cTn>
                                        <p:tgtEl>
                                          <p:spTgt spid="236"/>
                                        </p:tgtEl>
                                        <p:attrNameLst>
                                          <p:attrName>style.visibility</p:attrName>
                                        </p:attrNameLst>
                                      </p:cBhvr>
                                      <p:to>
                                        <p:strVal val="visible"/>
                                      </p:to>
                                    </p:set>
                                    <p:animEffect transition="in" filter="fade">
                                      <p:cBhvr>
                                        <p:cTn id="99" dur="25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7"/>
          <p:cNvSpPr/>
          <p:nvPr/>
        </p:nvSpPr>
        <p:spPr>
          <a:xfrm>
            <a:off x="2910977" y="1007390"/>
            <a:ext cx="5799675" cy="572745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914126"/>
            <a:r>
              <a:rPr lang="en-US" sz="1799" dirty="0" smtClean="0">
                <a:solidFill>
                  <a:prstClr val="black"/>
                </a:solidFill>
              </a:rPr>
              <a:t>Intelligent Data Framework</a:t>
            </a:r>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a:p>
            <a:pPr algn="ctr" defTabSz="914126"/>
            <a:endParaRPr lang="en-US" sz="1799" dirty="0">
              <a:solidFill>
                <a:prstClr val="black"/>
              </a:solidFill>
            </a:endParaRPr>
          </a:p>
        </p:txBody>
      </p:sp>
      <p:grpSp>
        <p:nvGrpSpPr>
          <p:cNvPr id="2" name="Group 1"/>
          <p:cNvGrpSpPr/>
          <p:nvPr/>
        </p:nvGrpSpPr>
        <p:grpSpPr>
          <a:xfrm>
            <a:off x="2056526" y="2267276"/>
            <a:ext cx="8075773" cy="3518042"/>
            <a:chOff x="2057061" y="1669520"/>
            <a:chExt cx="8077877" cy="3518958"/>
          </a:xfrm>
        </p:grpSpPr>
        <p:sp>
          <p:nvSpPr>
            <p:cNvPr id="3" name="Freeform 2"/>
            <p:cNvSpPr/>
            <p:nvPr/>
          </p:nvSpPr>
          <p:spPr>
            <a:xfrm>
              <a:off x="2176882" y="2421034"/>
              <a:ext cx="2108841" cy="694959"/>
            </a:xfrm>
            <a:custGeom>
              <a:avLst/>
              <a:gdLst>
                <a:gd name="connsiteX0" fmla="*/ 0 w 2108841"/>
                <a:gd name="connsiteY0" fmla="*/ 0 h 694959"/>
                <a:gd name="connsiteX1" fmla="*/ 2108841 w 2108841"/>
                <a:gd name="connsiteY1" fmla="*/ 0 h 694959"/>
                <a:gd name="connsiteX2" fmla="*/ 2108841 w 2108841"/>
                <a:gd name="connsiteY2" fmla="*/ 694959 h 694959"/>
                <a:gd name="connsiteX3" fmla="*/ 0 w 2108841"/>
                <a:gd name="connsiteY3" fmla="*/ 694959 h 694959"/>
                <a:gd name="connsiteX4" fmla="*/ 0 w 2108841"/>
                <a:gd name="connsiteY4" fmla="*/ 0 h 694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841" h="694959">
                  <a:moveTo>
                    <a:pt x="0" y="0"/>
                  </a:moveTo>
                  <a:lnTo>
                    <a:pt x="2108841" y="0"/>
                  </a:lnTo>
                  <a:lnTo>
                    <a:pt x="2108841" y="694959"/>
                  </a:lnTo>
                  <a:lnTo>
                    <a:pt x="0" y="6949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393" tIns="25393" rIns="25393" bIns="25393" numCol="1" spcCol="1270" anchor="ctr" anchorCtr="0">
              <a:noAutofit/>
            </a:bodyPr>
            <a:lstStyle/>
            <a:p>
              <a:pPr algn="ctr" defTabSz="888733">
                <a:lnSpc>
                  <a:spcPct val="90000"/>
                </a:lnSpc>
                <a:spcBef>
                  <a:spcPct val="0"/>
                </a:spcBef>
                <a:spcAft>
                  <a:spcPct val="35000"/>
                </a:spcAft>
              </a:pPr>
              <a:r>
                <a:rPr lang="en-US" sz="1999" dirty="0">
                  <a:solidFill>
                    <a:prstClr val="black">
                      <a:hueOff val="0"/>
                      <a:satOff val="0"/>
                      <a:lumOff val="0"/>
                      <a:alphaOff val="0"/>
                    </a:prstClr>
                  </a:solidFill>
                </a:rPr>
                <a:t>Feeder System</a:t>
              </a:r>
              <a:br>
                <a:rPr lang="en-US" sz="1999" dirty="0">
                  <a:solidFill>
                    <a:prstClr val="black">
                      <a:hueOff val="0"/>
                      <a:satOff val="0"/>
                      <a:lumOff val="0"/>
                      <a:alphaOff val="0"/>
                    </a:prstClr>
                  </a:solidFill>
                </a:rPr>
              </a:br>
              <a:r>
                <a:rPr lang="en-US" sz="1999" dirty="0">
                  <a:solidFill>
                    <a:prstClr val="black">
                      <a:hueOff val="0"/>
                      <a:satOff val="0"/>
                      <a:lumOff val="0"/>
                      <a:alphaOff val="0"/>
                    </a:prstClr>
                  </a:solidFill>
                </a:rPr>
                <a:t>Data input/capture</a:t>
              </a:r>
            </a:p>
          </p:txBody>
        </p:sp>
        <p:sp>
          <p:nvSpPr>
            <p:cNvPr id="5" name="Freeform 4"/>
            <p:cNvSpPr/>
            <p:nvPr/>
          </p:nvSpPr>
          <p:spPr>
            <a:xfrm>
              <a:off x="2176882" y="3886464"/>
              <a:ext cx="2108841" cy="1302014"/>
            </a:xfrm>
            <a:custGeom>
              <a:avLst/>
              <a:gdLst>
                <a:gd name="connsiteX0" fmla="*/ 0 w 2108841"/>
                <a:gd name="connsiteY0" fmla="*/ 0 h 1302014"/>
                <a:gd name="connsiteX1" fmla="*/ 2108841 w 2108841"/>
                <a:gd name="connsiteY1" fmla="*/ 0 h 1302014"/>
                <a:gd name="connsiteX2" fmla="*/ 2108841 w 2108841"/>
                <a:gd name="connsiteY2" fmla="*/ 1302014 h 1302014"/>
                <a:gd name="connsiteX3" fmla="*/ 0 w 2108841"/>
                <a:gd name="connsiteY3" fmla="*/ 1302014 h 1302014"/>
                <a:gd name="connsiteX4" fmla="*/ 0 w 2108841"/>
                <a:gd name="connsiteY4" fmla="*/ 0 h 1302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841" h="1302014">
                  <a:moveTo>
                    <a:pt x="0" y="0"/>
                  </a:moveTo>
                  <a:lnTo>
                    <a:pt x="2108841" y="0"/>
                  </a:lnTo>
                  <a:lnTo>
                    <a:pt x="2108841" y="1302014"/>
                  </a:lnTo>
                  <a:lnTo>
                    <a:pt x="0" y="130201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584" tIns="21584" rIns="21584" bIns="21584" numCol="1" spcCol="1270" anchor="t" anchorCtr="0">
              <a:noAutofit/>
            </a:bodyPr>
            <a:lstStyle/>
            <a:p>
              <a:pPr marL="114266" lvl="1" indent="-114266" defTabSz="577677">
                <a:lnSpc>
                  <a:spcPct val="90000"/>
                </a:lnSpc>
                <a:spcBef>
                  <a:spcPct val="0"/>
                </a:spcBef>
                <a:spcAft>
                  <a:spcPct val="15000"/>
                </a:spcAft>
                <a:buFontTx/>
                <a:buChar char="••"/>
              </a:pPr>
              <a:r>
                <a:rPr lang="en-US" sz="1300" dirty="0">
                  <a:solidFill>
                    <a:prstClr val="black">
                      <a:hueOff val="0"/>
                      <a:satOff val="0"/>
                      <a:lumOff val="0"/>
                      <a:alphaOff val="0"/>
                    </a:prstClr>
                  </a:solidFill>
                </a:rPr>
                <a:t>Revenue</a:t>
              </a:r>
            </a:p>
            <a:p>
              <a:pPr marL="114266" lvl="1" indent="-114266" defTabSz="577677">
                <a:lnSpc>
                  <a:spcPct val="90000"/>
                </a:lnSpc>
                <a:spcBef>
                  <a:spcPct val="0"/>
                </a:spcBef>
                <a:spcAft>
                  <a:spcPct val="15000"/>
                </a:spcAft>
                <a:buFontTx/>
                <a:buChar char="••"/>
              </a:pPr>
              <a:r>
                <a:rPr lang="en-US" sz="1300" dirty="0">
                  <a:solidFill>
                    <a:prstClr val="black">
                      <a:hueOff val="0"/>
                      <a:satOff val="0"/>
                      <a:lumOff val="0"/>
                      <a:alphaOff val="0"/>
                    </a:prstClr>
                  </a:solidFill>
                </a:rPr>
                <a:t>Inventory</a:t>
              </a:r>
            </a:p>
            <a:p>
              <a:pPr marL="114266" lvl="1" indent="-114266" defTabSz="577677">
                <a:lnSpc>
                  <a:spcPct val="90000"/>
                </a:lnSpc>
                <a:spcBef>
                  <a:spcPct val="0"/>
                </a:spcBef>
                <a:spcAft>
                  <a:spcPct val="15000"/>
                </a:spcAft>
                <a:buFontTx/>
                <a:buChar char="••"/>
              </a:pPr>
              <a:r>
                <a:rPr lang="en-US" sz="1300" dirty="0">
                  <a:solidFill>
                    <a:prstClr val="black">
                      <a:hueOff val="0"/>
                      <a:satOff val="0"/>
                      <a:lumOff val="0"/>
                      <a:alphaOff val="0"/>
                    </a:prstClr>
                  </a:solidFill>
                </a:rPr>
                <a:t>Grants</a:t>
              </a:r>
            </a:p>
            <a:p>
              <a:pPr marL="114266" lvl="1" indent="-114266" defTabSz="577677">
                <a:lnSpc>
                  <a:spcPct val="90000"/>
                </a:lnSpc>
                <a:spcBef>
                  <a:spcPct val="0"/>
                </a:spcBef>
                <a:spcAft>
                  <a:spcPct val="15000"/>
                </a:spcAft>
                <a:buFontTx/>
                <a:buChar char="••"/>
              </a:pPr>
              <a:r>
                <a:rPr lang="en-US" sz="1300" dirty="0">
                  <a:solidFill>
                    <a:prstClr val="black">
                      <a:hueOff val="0"/>
                      <a:satOff val="0"/>
                      <a:lumOff val="0"/>
                      <a:alphaOff val="0"/>
                    </a:prstClr>
                  </a:solidFill>
                </a:rPr>
                <a:t>Loans</a:t>
              </a:r>
            </a:p>
            <a:p>
              <a:pPr marL="114266" lvl="1" indent="-114266" defTabSz="577677">
                <a:lnSpc>
                  <a:spcPct val="90000"/>
                </a:lnSpc>
                <a:spcBef>
                  <a:spcPct val="0"/>
                </a:spcBef>
                <a:spcAft>
                  <a:spcPct val="15000"/>
                </a:spcAft>
                <a:buFontTx/>
                <a:buChar char="••"/>
              </a:pPr>
              <a:r>
                <a:rPr lang="en-US" sz="1300" dirty="0">
                  <a:solidFill>
                    <a:prstClr val="black">
                      <a:hueOff val="0"/>
                      <a:satOff val="0"/>
                      <a:lumOff val="0"/>
                      <a:alphaOff val="0"/>
                    </a:prstClr>
                  </a:solidFill>
                </a:rPr>
                <a:t>Contracts</a:t>
              </a:r>
            </a:p>
            <a:p>
              <a:pPr marL="114266" lvl="1" indent="-114266" defTabSz="577677">
                <a:lnSpc>
                  <a:spcPct val="90000"/>
                </a:lnSpc>
                <a:spcBef>
                  <a:spcPct val="0"/>
                </a:spcBef>
                <a:spcAft>
                  <a:spcPct val="15000"/>
                </a:spcAft>
                <a:buFontTx/>
                <a:buChar char="••"/>
              </a:pPr>
              <a:r>
                <a:rPr lang="en-US" sz="1300" dirty="0">
                  <a:solidFill>
                    <a:prstClr val="black">
                      <a:hueOff val="0"/>
                      <a:satOff val="0"/>
                      <a:lumOff val="0"/>
                      <a:alphaOff val="0"/>
                    </a:prstClr>
                  </a:solidFill>
                </a:rPr>
                <a:t>Other..</a:t>
              </a:r>
            </a:p>
          </p:txBody>
        </p:sp>
        <p:sp>
          <p:nvSpPr>
            <p:cNvPr id="6" name="Oval 5"/>
            <p:cNvSpPr/>
            <p:nvPr/>
          </p:nvSpPr>
          <p:spPr>
            <a:xfrm>
              <a:off x="2174485" y="2209671"/>
              <a:ext cx="167748" cy="167748"/>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Oval 6"/>
            <p:cNvSpPr/>
            <p:nvPr/>
          </p:nvSpPr>
          <p:spPr>
            <a:xfrm>
              <a:off x="2291909" y="1974822"/>
              <a:ext cx="167748" cy="167748"/>
            </a:xfrm>
            <a:prstGeom prst="ellipse">
              <a:avLst/>
            </a:prstGeom>
          </p:spPr>
          <p:style>
            <a:lnRef idx="2">
              <a:schemeClr val="lt1">
                <a:hueOff val="0"/>
                <a:satOff val="0"/>
                <a:lumOff val="0"/>
                <a:alphaOff val="0"/>
              </a:schemeClr>
            </a:lnRef>
            <a:fillRef idx="1">
              <a:schemeClr val="accent3">
                <a:hueOff val="150589"/>
                <a:satOff val="5556"/>
                <a:lumOff val="-817"/>
                <a:alphaOff val="0"/>
              </a:schemeClr>
            </a:fillRef>
            <a:effectRef idx="0">
              <a:schemeClr val="accent3">
                <a:hueOff val="150589"/>
                <a:satOff val="5556"/>
                <a:lumOff val="-817"/>
                <a:alphaOff val="0"/>
              </a:schemeClr>
            </a:effectRef>
            <a:fontRef idx="minor">
              <a:schemeClr val="lt1"/>
            </a:fontRef>
          </p:style>
        </p:sp>
        <p:sp>
          <p:nvSpPr>
            <p:cNvPr id="8" name="Oval 7"/>
            <p:cNvSpPr/>
            <p:nvPr/>
          </p:nvSpPr>
          <p:spPr>
            <a:xfrm>
              <a:off x="2573727" y="2021792"/>
              <a:ext cx="263605" cy="263605"/>
            </a:xfrm>
            <a:prstGeom prst="ellipse">
              <a:avLst/>
            </a:prstGeom>
          </p:spPr>
          <p:style>
            <a:lnRef idx="2">
              <a:schemeClr val="lt1">
                <a:hueOff val="0"/>
                <a:satOff val="0"/>
                <a:lumOff val="0"/>
                <a:alphaOff val="0"/>
              </a:schemeClr>
            </a:lnRef>
            <a:fillRef idx="1">
              <a:schemeClr val="accent3">
                <a:hueOff val="301178"/>
                <a:satOff val="11111"/>
                <a:lumOff val="-1634"/>
                <a:alphaOff val="0"/>
              </a:schemeClr>
            </a:fillRef>
            <a:effectRef idx="0">
              <a:schemeClr val="accent3">
                <a:hueOff val="301178"/>
                <a:satOff val="11111"/>
                <a:lumOff val="-1634"/>
                <a:alphaOff val="0"/>
              </a:schemeClr>
            </a:effectRef>
            <a:fontRef idx="minor">
              <a:schemeClr val="lt1"/>
            </a:fontRef>
          </p:style>
        </p:sp>
        <p:sp>
          <p:nvSpPr>
            <p:cNvPr id="9" name="Oval 8"/>
            <p:cNvSpPr/>
            <p:nvPr/>
          </p:nvSpPr>
          <p:spPr>
            <a:xfrm>
              <a:off x="2808575" y="1763459"/>
              <a:ext cx="167748" cy="167748"/>
            </a:xfrm>
            <a:prstGeom prst="ellipse">
              <a:avLst/>
            </a:prstGeom>
          </p:spPr>
          <p:style>
            <a:lnRef idx="2">
              <a:schemeClr val="lt1">
                <a:hueOff val="0"/>
                <a:satOff val="0"/>
                <a:lumOff val="0"/>
                <a:alphaOff val="0"/>
              </a:schemeClr>
            </a:lnRef>
            <a:fillRef idx="1">
              <a:schemeClr val="accent3">
                <a:hueOff val="451767"/>
                <a:satOff val="16667"/>
                <a:lumOff val="-2451"/>
                <a:alphaOff val="0"/>
              </a:schemeClr>
            </a:fillRef>
            <a:effectRef idx="0">
              <a:schemeClr val="accent3">
                <a:hueOff val="451767"/>
                <a:satOff val="16667"/>
                <a:lumOff val="-2451"/>
                <a:alphaOff val="0"/>
              </a:schemeClr>
            </a:effectRef>
            <a:fontRef idx="minor">
              <a:schemeClr val="lt1"/>
            </a:fontRef>
          </p:style>
        </p:sp>
        <p:sp>
          <p:nvSpPr>
            <p:cNvPr id="11" name="Oval 10"/>
            <p:cNvSpPr/>
            <p:nvPr/>
          </p:nvSpPr>
          <p:spPr>
            <a:xfrm>
              <a:off x="3113878" y="1669520"/>
              <a:ext cx="167748" cy="167748"/>
            </a:xfrm>
            <a:prstGeom prst="ellipse">
              <a:avLst/>
            </a:prstGeom>
          </p:spPr>
          <p:style>
            <a:lnRef idx="2">
              <a:schemeClr val="lt1">
                <a:hueOff val="0"/>
                <a:satOff val="0"/>
                <a:lumOff val="0"/>
                <a:alphaOff val="0"/>
              </a:schemeClr>
            </a:lnRef>
            <a:fillRef idx="1">
              <a:schemeClr val="accent3">
                <a:hueOff val="602355"/>
                <a:satOff val="22222"/>
                <a:lumOff val="-3268"/>
                <a:alphaOff val="0"/>
              </a:schemeClr>
            </a:fillRef>
            <a:effectRef idx="0">
              <a:schemeClr val="accent3">
                <a:hueOff val="602355"/>
                <a:satOff val="22222"/>
                <a:lumOff val="-3268"/>
                <a:alphaOff val="0"/>
              </a:schemeClr>
            </a:effectRef>
            <a:fontRef idx="minor">
              <a:schemeClr val="lt1"/>
            </a:fontRef>
          </p:style>
        </p:sp>
        <p:sp>
          <p:nvSpPr>
            <p:cNvPr id="12" name="Oval 11"/>
            <p:cNvSpPr/>
            <p:nvPr/>
          </p:nvSpPr>
          <p:spPr>
            <a:xfrm>
              <a:off x="3489635" y="1833914"/>
              <a:ext cx="167748" cy="167748"/>
            </a:xfrm>
            <a:prstGeom prst="ellipse">
              <a:avLst/>
            </a:prstGeom>
          </p:spPr>
          <p:style>
            <a:lnRef idx="2">
              <a:schemeClr val="lt1">
                <a:hueOff val="0"/>
                <a:satOff val="0"/>
                <a:lumOff val="0"/>
                <a:alphaOff val="0"/>
              </a:schemeClr>
            </a:lnRef>
            <a:fillRef idx="1">
              <a:schemeClr val="accent3">
                <a:hueOff val="752944"/>
                <a:satOff val="27778"/>
                <a:lumOff val="-4085"/>
                <a:alphaOff val="0"/>
              </a:schemeClr>
            </a:fillRef>
            <a:effectRef idx="0">
              <a:schemeClr val="accent3">
                <a:hueOff val="752944"/>
                <a:satOff val="27778"/>
                <a:lumOff val="-4085"/>
                <a:alphaOff val="0"/>
              </a:schemeClr>
            </a:effectRef>
            <a:fontRef idx="minor">
              <a:schemeClr val="lt1"/>
            </a:fontRef>
          </p:style>
        </p:sp>
        <p:sp>
          <p:nvSpPr>
            <p:cNvPr id="13" name="Oval 12"/>
            <p:cNvSpPr/>
            <p:nvPr/>
          </p:nvSpPr>
          <p:spPr>
            <a:xfrm>
              <a:off x="3724484" y="1951338"/>
              <a:ext cx="263605" cy="263605"/>
            </a:xfrm>
            <a:prstGeom prst="ellipse">
              <a:avLst/>
            </a:prstGeom>
          </p:spPr>
          <p:style>
            <a:lnRef idx="2">
              <a:schemeClr val="lt1">
                <a:hueOff val="0"/>
                <a:satOff val="0"/>
                <a:lumOff val="0"/>
                <a:alphaOff val="0"/>
              </a:schemeClr>
            </a:lnRef>
            <a:fillRef idx="1">
              <a:schemeClr val="accent3">
                <a:hueOff val="903533"/>
                <a:satOff val="33333"/>
                <a:lumOff val="-4902"/>
                <a:alphaOff val="0"/>
              </a:schemeClr>
            </a:fillRef>
            <a:effectRef idx="0">
              <a:schemeClr val="accent3">
                <a:hueOff val="903533"/>
                <a:satOff val="33333"/>
                <a:lumOff val="-4902"/>
                <a:alphaOff val="0"/>
              </a:schemeClr>
            </a:effectRef>
            <a:fontRef idx="minor">
              <a:schemeClr val="lt1"/>
            </a:fontRef>
          </p:style>
        </p:sp>
        <p:sp>
          <p:nvSpPr>
            <p:cNvPr id="14" name="Oval 13"/>
            <p:cNvSpPr/>
            <p:nvPr/>
          </p:nvSpPr>
          <p:spPr>
            <a:xfrm>
              <a:off x="4053271" y="2209671"/>
              <a:ext cx="167748" cy="167748"/>
            </a:xfrm>
            <a:prstGeom prst="ellipse">
              <a:avLst/>
            </a:prstGeom>
          </p:spPr>
          <p:style>
            <a:lnRef idx="2">
              <a:schemeClr val="lt1">
                <a:hueOff val="0"/>
                <a:satOff val="0"/>
                <a:lumOff val="0"/>
                <a:alphaOff val="0"/>
              </a:schemeClr>
            </a:lnRef>
            <a:fillRef idx="1">
              <a:schemeClr val="accent3">
                <a:hueOff val="1054122"/>
                <a:satOff val="38889"/>
                <a:lumOff val="-5719"/>
                <a:alphaOff val="0"/>
              </a:schemeClr>
            </a:fillRef>
            <a:effectRef idx="0">
              <a:schemeClr val="accent3">
                <a:hueOff val="1054122"/>
                <a:satOff val="38889"/>
                <a:lumOff val="-5719"/>
                <a:alphaOff val="0"/>
              </a:schemeClr>
            </a:effectRef>
            <a:fontRef idx="minor">
              <a:schemeClr val="lt1"/>
            </a:fontRef>
          </p:style>
        </p:sp>
        <p:sp>
          <p:nvSpPr>
            <p:cNvPr id="15" name="Oval 14"/>
            <p:cNvSpPr/>
            <p:nvPr/>
          </p:nvSpPr>
          <p:spPr>
            <a:xfrm>
              <a:off x="4194180" y="2468004"/>
              <a:ext cx="167748" cy="167748"/>
            </a:xfrm>
            <a:prstGeom prst="ellipse">
              <a:avLst/>
            </a:prstGeom>
          </p:spPr>
          <p:style>
            <a:lnRef idx="2">
              <a:schemeClr val="lt1">
                <a:hueOff val="0"/>
                <a:satOff val="0"/>
                <a:lumOff val="0"/>
                <a:alphaOff val="0"/>
              </a:schemeClr>
            </a:lnRef>
            <a:fillRef idx="1">
              <a:schemeClr val="accent3">
                <a:hueOff val="1204711"/>
                <a:satOff val="44444"/>
                <a:lumOff val="-6536"/>
                <a:alphaOff val="0"/>
              </a:schemeClr>
            </a:fillRef>
            <a:effectRef idx="0">
              <a:schemeClr val="accent3">
                <a:hueOff val="1204711"/>
                <a:satOff val="44444"/>
                <a:lumOff val="-6536"/>
                <a:alphaOff val="0"/>
              </a:schemeClr>
            </a:effectRef>
            <a:fontRef idx="minor">
              <a:schemeClr val="lt1"/>
            </a:fontRef>
          </p:style>
        </p:sp>
        <p:sp>
          <p:nvSpPr>
            <p:cNvPr id="16" name="Oval 15"/>
            <p:cNvSpPr/>
            <p:nvPr/>
          </p:nvSpPr>
          <p:spPr>
            <a:xfrm>
              <a:off x="2972969" y="1974822"/>
              <a:ext cx="431353" cy="431353"/>
            </a:xfrm>
            <a:prstGeom prst="ellipse">
              <a:avLst/>
            </a:prstGeom>
          </p:spPr>
          <p:style>
            <a:lnRef idx="2">
              <a:schemeClr val="lt1">
                <a:hueOff val="0"/>
                <a:satOff val="0"/>
                <a:lumOff val="0"/>
                <a:alphaOff val="0"/>
              </a:schemeClr>
            </a:lnRef>
            <a:fillRef idx="1">
              <a:schemeClr val="accent3">
                <a:hueOff val="1355300"/>
                <a:satOff val="50000"/>
                <a:lumOff val="-7353"/>
                <a:alphaOff val="0"/>
              </a:schemeClr>
            </a:fillRef>
            <a:effectRef idx="0">
              <a:schemeClr val="accent3">
                <a:hueOff val="1355300"/>
                <a:satOff val="50000"/>
                <a:lumOff val="-7353"/>
                <a:alphaOff val="0"/>
              </a:schemeClr>
            </a:effectRef>
            <a:fontRef idx="minor">
              <a:schemeClr val="lt1"/>
            </a:fontRef>
          </p:style>
        </p:sp>
        <p:sp>
          <p:nvSpPr>
            <p:cNvPr id="17" name="Oval 16"/>
            <p:cNvSpPr/>
            <p:nvPr/>
          </p:nvSpPr>
          <p:spPr>
            <a:xfrm>
              <a:off x="2057061" y="2867246"/>
              <a:ext cx="167748" cy="167748"/>
            </a:xfrm>
            <a:prstGeom prst="ellipse">
              <a:avLst/>
            </a:prstGeom>
          </p:spPr>
          <p:style>
            <a:lnRef idx="2">
              <a:schemeClr val="lt1">
                <a:hueOff val="0"/>
                <a:satOff val="0"/>
                <a:lumOff val="0"/>
                <a:alphaOff val="0"/>
              </a:schemeClr>
            </a:lnRef>
            <a:fillRef idx="1">
              <a:schemeClr val="accent3">
                <a:hueOff val="1505888"/>
                <a:satOff val="55556"/>
                <a:lumOff val="-8170"/>
                <a:alphaOff val="0"/>
              </a:schemeClr>
            </a:fillRef>
            <a:effectRef idx="0">
              <a:schemeClr val="accent3">
                <a:hueOff val="1505888"/>
                <a:satOff val="55556"/>
                <a:lumOff val="-8170"/>
                <a:alphaOff val="0"/>
              </a:schemeClr>
            </a:effectRef>
            <a:fontRef idx="minor">
              <a:schemeClr val="lt1"/>
            </a:fontRef>
          </p:style>
        </p:sp>
        <p:sp>
          <p:nvSpPr>
            <p:cNvPr id="18" name="Oval 17"/>
            <p:cNvSpPr/>
            <p:nvPr/>
          </p:nvSpPr>
          <p:spPr>
            <a:xfrm>
              <a:off x="2197970" y="3078609"/>
              <a:ext cx="263605" cy="263605"/>
            </a:xfrm>
            <a:prstGeom prst="ellipse">
              <a:avLst/>
            </a:prstGeom>
          </p:spPr>
          <p:style>
            <a:lnRef idx="2">
              <a:schemeClr val="lt1">
                <a:hueOff val="0"/>
                <a:satOff val="0"/>
                <a:lumOff val="0"/>
                <a:alphaOff val="0"/>
              </a:schemeClr>
            </a:lnRef>
            <a:fillRef idx="1">
              <a:schemeClr val="accent3">
                <a:hueOff val="1656477"/>
                <a:satOff val="61111"/>
                <a:lumOff val="-8987"/>
                <a:alphaOff val="0"/>
              </a:schemeClr>
            </a:fillRef>
            <a:effectRef idx="0">
              <a:schemeClr val="accent3">
                <a:hueOff val="1656477"/>
                <a:satOff val="61111"/>
                <a:lumOff val="-8987"/>
                <a:alphaOff val="0"/>
              </a:schemeClr>
            </a:effectRef>
            <a:fontRef idx="minor">
              <a:schemeClr val="lt1"/>
            </a:fontRef>
          </p:style>
        </p:sp>
        <p:sp>
          <p:nvSpPr>
            <p:cNvPr id="19" name="Oval 18"/>
            <p:cNvSpPr/>
            <p:nvPr/>
          </p:nvSpPr>
          <p:spPr>
            <a:xfrm>
              <a:off x="2550242" y="3266488"/>
              <a:ext cx="383425" cy="383425"/>
            </a:xfrm>
            <a:prstGeom prst="ellipse">
              <a:avLst/>
            </a:prstGeom>
          </p:spPr>
          <p:style>
            <a:lnRef idx="2">
              <a:schemeClr val="lt1">
                <a:hueOff val="0"/>
                <a:satOff val="0"/>
                <a:lumOff val="0"/>
                <a:alphaOff val="0"/>
              </a:schemeClr>
            </a:lnRef>
            <a:fillRef idx="1">
              <a:schemeClr val="accent3">
                <a:hueOff val="1807066"/>
                <a:satOff val="66667"/>
                <a:lumOff val="-9804"/>
                <a:alphaOff val="0"/>
              </a:schemeClr>
            </a:fillRef>
            <a:effectRef idx="0">
              <a:schemeClr val="accent3">
                <a:hueOff val="1807066"/>
                <a:satOff val="66667"/>
                <a:lumOff val="-9804"/>
                <a:alphaOff val="0"/>
              </a:schemeClr>
            </a:effectRef>
            <a:fontRef idx="minor">
              <a:schemeClr val="lt1"/>
            </a:fontRef>
          </p:style>
        </p:sp>
        <p:sp>
          <p:nvSpPr>
            <p:cNvPr id="25" name="Oval 24"/>
            <p:cNvSpPr/>
            <p:nvPr/>
          </p:nvSpPr>
          <p:spPr>
            <a:xfrm>
              <a:off x="3043424" y="3571791"/>
              <a:ext cx="167748" cy="167748"/>
            </a:xfrm>
            <a:prstGeom prst="ellipse">
              <a:avLst/>
            </a:prstGeom>
          </p:spPr>
          <p:style>
            <a:lnRef idx="2">
              <a:schemeClr val="lt1">
                <a:hueOff val="0"/>
                <a:satOff val="0"/>
                <a:lumOff val="0"/>
                <a:alphaOff val="0"/>
              </a:schemeClr>
            </a:lnRef>
            <a:fillRef idx="1">
              <a:schemeClr val="accent3">
                <a:hueOff val="1957655"/>
                <a:satOff val="72222"/>
                <a:lumOff val="-10621"/>
                <a:alphaOff val="0"/>
              </a:schemeClr>
            </a:fillRef>
            <a:effectRef idx="0">
              <a:schemeClr val="accent3">
                <a:hueOff val="1957655"/>
                <a:satOff val="72222"/>
                <a:lumOff val="-10621"/>
                <a:alphaOff val="0"/>
              </a:schemeClr>
            </a:effectRef>
            <a:fontRef idx="minor">
              <a:schemeClr val="lt1"/>
            </a:fontRef>
          </p:style>
        </p:sp>
        <p:sp>
          <p:nvSpPr>
            <p:cNvPr id="26" name="Oval 25"/>
            <p:cNvSpPr/>
            <p:nvPr/>
          </p:nvSpPr>
          <p:spPr>
            <a:xfrm>
              <a:off x="3137363" y="3266488"/>
              <a:ext cx="263605" cy="263605"/>
            </a:xfrm>
            <a:prstGeom prst="ellipse">
              <a:avLst/>
            </a:prstGeom>
          </p:spPr>
          <p:style>
            <a:lnRef idx="2">
              <a:schemeClr val="lt1">
                <a:hueOff val="0"/>
                <a:satOff val="0"/>
                <a:lumOff val="0"/>
                <a:alphaOff val="0"/>
              </a:schemeClr>
            </a:lnRef>
            <a:fillRef idx="1">
              <a:schemeClr val="accent3">
                <a:hueOff val="2108244"/>
                <a:satOff val="77778"/>
                <a:lumOff val="-11438"/>
                <a:alphaOff val="0"/>
              </a:schemeClr>
            </a:fillRef>
            <a:effectRef idx="0">
              <a:schemeClr val="accent3">
                <a:hueOff val="2108244"/>
                <a:satOff val="77778"/>
                <a:lumOff val="-11438"/>
                <a:alphaOff val="0"/>
              </a:schemeClr>
            </a:effectRef>
            <a:fontRef idx="minor">
              <a:schemeClr val="lt1"/>
            </a:fontRef>
          </p:style>
        </p:sp>
        <p:sp>
          <p:nvSpPr>
            <p:cNvPr id="27" name="Oval 26"/>
            <p:cNvSpPr/>
            <p:nvPr/>
          </p:nvSpPr>
          <p:spPr>
            <a:xfrm>
              <a:off x="3372211" y="3595275"/>
              <a:ext cx="167748" cy="167748"/>
            </a:xfrm>
            <a:prstGeom prst="ellipse">
              <a:avLst/>
            </a:prstGeom>
          </p:spPr>
          <p:style>
            <a:lnRef idx="2">
              <a:schemeClr val="lt1">
                <a:hueOff val="0"/>
                <a:satOff val="0"/>
                <a:lumOff val="0"/>
                <a:alphaOff val="0"/>
              </a:schemeClr>
            </a:lnRef>
            <a:fillRef idx="1">
              <a:schemeClr val="accent3">
                <a:hueOff val="2258833"/>
                <a:satOff val="83333"/>
                <a:lumOff val="-12255"/>
                <a:alphaOff val="0"/>
              </a:schemeClr>
            </a:fillRef>
            <a:effectRef idx="0">
              <a:schemeClr val="accent3">
                <a:hueOff val="2258833"/>
                <a:satOff val="83333"/>
                <a:lumOff val="-12255"/>
                <a:alphaOff val="0"/>
              </a:schemeClr>
            </a:effectRef>
            <a:fontRef idx="minor">
              <a:schemeClr val="lt1"/>
            </a:fontRef>
          </p:style>
        </p:sp>
        <p:sp>
          <p:nvSpPr>
            <p:cNvPr id="28" name="Oval 27"/>
            <p:cNvSpPr/>
            <p:nvPr/>
          </p:nvSpPr>
          <p:spPr>
            <a:xfrm>
              <a:off x="3583575" y="3219518"/>
              <a:ext cx="383425" cy="383425"/>
            </a:xfrm>
            <a:prstGeom prst="ellipse">
              <a:avLst/>
            </a:prstGeom>
          </p:spPr>
          <p:style>
            <a:lnRef idx="2">
              <a:schemeClr val="lt1">
                <a:hueOff val="0"/>
                <a:satOff val="0"/>
                <a:lumOff val="0"/>
                <a:alphaOff val="0"/>
              </a:schemeClr>
            </a:lnRef>
            <a:fillRef idx="1">
              <a:schemeClr val="accent3">
                <a:hueOff val="2409421"/>
                <a:satOff val="88889"/>
                <a:lumOff val="-13072"/>
                <a:alphaOff val="0"/>
              </a:schemeClr>
            </a:fillRef>
            <a:effectRef idx="0">
              <a:schemeClr val="accent3">
                <a:hueOff val="2409421"/>
                <a:satOff val="88889"/>
                <a:lumOff val="-13072"/>
                <a:alphaOff val="0"/>
              </a:schemeClr>
            </a:effectRef>
            <a:fontRef idx="minor">
              <a:schemeClr val="lt1"/>
            </a:fontRef>
          </p:style>
        </p:sp>
        <p:sp>
          <p:nvSpPr>
            <p:cNvPr id="29" name="Oval 28"/>
            <p:cNvSpPr/>
            <p:nvPr/>
          </p:nvSpPr>
          <p:spPr>
            <a:xfrm>
              <a:off x="4100241" y="3125579"/>
              <a:ext cx="263605" cy="263605"/>
            </a:xfrm>
            <a:prstGeom prst="ellipse">
              <a:avLst/>
            </a:prstGeom>
          </p:spPr>
          <p:style>
            <a:lnRef idx="2">
              <a:schemeClr val="lt1">
                <a:hueOff val="0"/>
                <a:satOff val="0"/>
                <a:lumOff val="0"/>
                <a:alphaOff val="0"/>
              </a:schemeClr>
            </a:lnRef>
            <a:fillRef idx="1">
              <a:schemeClr val="accent3">
                <a:hueOff val="2560010"/>
                <a:satOff val="94444"/>
                <a:lumOff val="-13889"/>
                <a:alphaOff val="0"/>
              </a:schemeClr>
            </a:fillRef>
            <a:effectRef idx="0">
              <a:schemeClr val="accent3">
                <a:hueOff val="2560010"/>
                <a:satOff val="94444"/>
                <a:lumOff val="-13889"/>
                <a:alphaOff val="0"/>
              </a:schemeClr>
            </a:effectRef>
            <a:fontRef idx="minor">
              <a:schemeClr val="lt1"/>
            </a:fontRef>
          </p:style>
        </p:sp>
        <p:sp>
          <p:nvSpPr>
            <p:cNvPr id="30" name="Chevron 29"/>
            <p:cNvSpPr/>
            <p:nvPr/>
          </p:nvSpPr>
          <p:spPr>
            <a:xfrm>
              <a:off x="4363846" y="2021402"/>
              <a:ext cx="774170" cy="1477976"/>
            </a:xfrm>
            <a:prstGeom prst="chevron">
              <a:avLst>
                <a:gd name="adj" fmla="val 62310"/>
              </a:avLst>
            </a:pr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1" name="Freeform 30"/>
            <p:cNvSpPr/>
            <p:nvPr/>
          </p:nvSpPr>
          <p:spPr>
            <a:xfrm>
              <a:off x="5138017" y="2022119"/>
              <a:ext cx="2111375" cy="1477962"/>
            </a:xfrm>
            <a:custGeom>
              <a:avLst/>
              <a:gdLst>
                <a:gd name="connsiteX0" fmla="*/ 0 w 2111375"/>
                <a:gd name="connsiteY0" fmla="*/ 0 h 1477962"/>
                <a:gd name="connsiteX1" fmla="*/ 2111375 w 2111375"/>
                <a:gd name="connsiteY1" fmla="*/ 0 h 1477962"/>
                <a:gd name="connsiteX2" fmla="*/ 2111375 w 2111375"/>
                <a:gd name="connsiteY2" fmla="*/ 1477962 h 1477962"/>
                <a:gd name="connsiteX3" fmla="*/ 0 w 2111375"/>
                <a:gd name="connsiteY3" fmla="*/ 1477962 h 1477962"/>
                <a:gd name="connsiteX4" fmla="*/ 0 w 2111375"/>
                <a:gd name="connsiteY4" fmla="*/ 0 h 147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75" h="1477962">
                  <a:moveTo>
                    <a:pt x="0" y="0"/>
                  </a:moveTo>
                  <a:lnTo>
                    <a:pt x="2111375" y="0"/>
                  </a:lnTo>
                  <a:lnTo>
                    <a:pt x="2111375" y="1477962"/>
                  </a:lnTo>
                  <a:lnTo>
                    <a:pt x="0" y="14779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393" tIns="25393" rIns="25393" bIns="25393" numCol="1" spcCol="1270" anchor="ctr" anchorCtr="0">
              <a:noAutofit/>
            </a:bodyPr>
            <a:lstStyle/>
            <a:p>
              <a:pPr algn="ctr" defTabSz="888733">
                <a:lnSpc>
                  <a:spcPct val="90000"/>
                </a:lnSpc>
                <a:spcBef>
                  <a:spcPct val="0"/>
                </a:spcBef>
                <a:spcAft>
                  <a:spcPct val="35000"/>
                </a:spcAft>
              </a:pPr>
              <a:r>
                <a:rPr lang="en-US" sz="1999" dirty="0">
                  <a:solidFill>
                    <a:prstClr val="black">
                      <a:hueOff val="0"/>
                      <a:satOff val="0"/>
                      <a:lumOff val="0"/>
                      <a:alphaOff val="0"/>
                    </a:prstClr>
                  </a:solidFill>
                </a:rPr>
                <a:t>Core Financials</a:t>
              </a:r>
            </a:p>
          </p:txBody>
        </p:sp>
        <p:sp>
          <p:nvSpPr>
            <p:cNvPr id="32" name="Freeform 31"/>
            <p:cNvSpPr/>
            <p:nvPr/>
          </p:nvSpPr>
          <p:spPr>
            <a:xfrm>
              <a:off x="5138017" y="3886464"/>
              <a:ext cx="2111375" cy="1302014"/>
            </a:xfrm>
            <a:custGeom>
              <a:avLst/>
              <a:gdLst>
                <a:gd name="connsiteX0" fmla="*/ 0 w 2111375"/>
                <a:gd name="connsiteY0" fmla="*/ 0 h 1302014"/>
                <a:gd name="connsiteX1" fmla="*/ 2111375 w 2111375"/>
                <a:gd name="connsiteY1" fmla="*/ 0 h 1302014"/>
                <a:gd name="connsiteX2" fmla="*/ 2111375 w 2111375"/>
                <a:gd name="connsiteY2" fmla="*/ 1302014 h 1302014"/>
                <a:gd name="connsiteX3" fmla="*/ 0 w 2111375"/>
                <a:gd name="connsiteY3" fmla="*/ 1302014 h 1302014"/>
                <a:gd name="connsiteX4" fmla="*/ 0 w 2111375"/>
                <a:gd name="connsiteY4" fmla="*/ 0 h 1302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75" h="1302014">
                  <a:moveTo>
                    <a:pt x="0" y="0"/>
                  </a:moveTo>
                  <a:lnTo>
                    <a:pt x="2111375" y="0"/>
                  </a:lnTo>
                  <a:lnTo>
                    <a:pt x="2111375" y="1302014"/>
                  </a:lnTo>
                  <a:lnTo>
                    <a:pt x="0" y="130201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584" tIns="21584" rIns="21584" bIns="21584" numCol="1" spcCol="1270" anchor="t" anchorCtr="0">
              <a:noAutofit/>
            </a:bodyPr>
            <a:lstStyle/>
            <a:p>
              <a:pPr marL="114266" lvl="1" indent="-114266" defTabSz="577677">
                <a:lnSpc>
                  <a:spcPct val="90000"/>
                </a:lnSpc>
                <a:spcBef>
                  <a:spcPct val="0"/>
                </a:spcBef>
                <a:spcAft>
                  <a:spcPct val="15000"/>
                </a:spcAft>
                <a:buFontTx/>
                <a:buChar char="••"/>
              </a:pPr>
              <a:r>
                <a:rPr lang="en-US" sz="1300" dirty="0">
                  <a:solidFill>
                    <a:prstClr val="black">
                      <a:hueOff val="0"/>
                      <a:satOff val="0"/>
                      <a:lumOff val="0"/>
                      <a:alphaOff val="0"/>
                    </a:prstClr>
                  </a:solidFill>
                </a:rPr>
                <a:t>USSGL</a:t>
              </a:r>
            </a:p>
            <a:p>
              <a:pPr marL="114266" lvl="1" indent="-114266" defTabSz="577677">
                <a:lnSpc>
                  <a:spcPct val="90000"/>
                </a:lnSpc>
                <a:spcBef>
                  <a:spcPct val="0"/>
                </a:spcBef>
                <a:spcAft>
                  <a:spcPct val="15000"/>
                </a:spcAft>
                <a:buFontTx/>
                <a:buChar char="••"/>
              </a:pPr>
              <a:r>
                <a:rPr lang="en-US" sz="1300" dirty="0">
                  <a:solidFill>
                    <a:prstClr val="black">
                      <a:hueOff val="0"/>
                      <a:satOff val="0"/>
                      <a:lumOff val="0"/>
                      <a:alphaOff val="0"/>
                    </a:prstClr>
                  </a:solidFill>
                </a:rPr>
                <a:t>Funds Control</a:t>
              </a:r>
            </a:p>
            <a:p>
              <a:pPr marL="114266" lvl="1" indent="-114266" defTabSz="577677">
                <a:lnSpc>
                  <a:spcPct val="90000"/>
                </a:lnSpc>
                <a:spcBef>
                  <a:spcPct val="0"/>
                </a:spcBef>
                <a:spcAft>
                  <a:spcPct val="15000"/>
                </a:spcAft>
                <a:buFontTx/>
                <a:buChar char="••"/>
              </a:pPr>
              <a:r>
                <a:rPr lang="en-US" sz="1300" dirty="0">
                  <a:solidFill>
                    <a:prstClr val="black">
                      <a:hueOff val="0"/>
                      <a:satOff val="0"/>
                      <a:lumOff val="0"/>
                      <a:alphaOff val="0"/>
                    </a:prstClr>
                  </a:solidFill>
                </a:rPr>
                <a:t>Receivable/Payments Mgmt.</a:t>
              </a:r>
            </a:p>
          </p:txBody>
        </p:sp>
        <p:sp>
          <p:nvSpPr>
            <p:cNvPr id="33" name="Chevron 32"/>
            <p:cNvSpPr/>
            <p:nvPr/>
          </p:nvSpPr>
          <p:spPr>
            <a:xfrm>
              <a:off x="7249392" y="2021402"/>
              <a:ext cx="774170" cy="1477976"/>
            </a:xfrm>
            <a:prstGeom prst="chevron">
              <a:avLst>
                <a:gd name="adj" fmla="val 62310"/>
              </a:avLst>
            </a:prstGeom>
          </p:spPr>
          <p:style>
            <a:lnRef idx="0">
              <a:schemeClr val="lt1">
                <a:hueOff val="0"/>
                <a:satOff val="0"/>
                <a:lumOff val="0"/>
                <a:alphaOff val="0"/>
              </a:schemeClr>
            </a:lnRef>
            <a:fillRef idx="1">
              <a:schemeClr val="accent3">
                <a:hueOff val="2710599"/>
                <a:satOff val="100000"/>
                <a:lumOff val="-14706"/>
                <a:alphaOff val="0"/>
              </a:schemeClr>
            </a:fillRef>
            <a:effectRef idx="0">
              <a:schemeClr val="accent3">
                <a:hueOff val="2710599"/>
                <a:satOff val="100000"/>
                <a:lumOff val="-14706"/>
                <a:alphaOff val="0"/>
              </a:schemeClr>
            </a:effectRef>
            <a:fontRef idx="minor">
              <a:schemeClr val="lt1"/>
            </a:fontRef>
          </p:style>
        </p:sp>
        <p:sp>
          <p:nvSpPr>
            <p:cNvPr id="34" name="Freeform 33"/>
            <p:cNvSpPr/>
            <p:nvPr/>
          </p:nvSpPr>
          <p:spPr>
            <a:xfrm>
              <a:off x="8181916" y="1916551"/>
              <a:ext cx="1794668" cy="1794668"/>
            </a:xfrm>
            <a:custGeom>
              <a:avLst/>
              <a:gdLst>
                <a:gd name="connsiteX0" fmla="*/ 0 w 1794668"/>
                <a:gd name="connsiteY0" fmla="*/ 897334 h 1794668"/>
                <a:gd name="connsiteX1" fmla="*/ 897334 w 1794668"/>
                <a:gd name="connsiteY1" fmla="*/ 0 h 1794668"/>
                <a:gd name="connsiteX2" fmla="*/ 1794668 w 1794668"/>
                <a:gd name="connsiteY2" fmla="*/ 897334 h 1794668"/>
                <a:gd name="connsiteX3" fmla="*/ 897334 w 1794668"/>
                <a:gd name="connsiteY3" fmla="*/ 1794668 h 1794668"/>
                <a:gd name="connsiteX4" fmla="*/ 0 w 1794668"/>
                <a:gd name="connsiteY4" fmla="*/ 897334 h 1794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4668" h="1794668">
                  <a:moveTo>
                    <a:pt x="0" y="897334"/>
                  </a:moveTo>
                  <a:cubicBezTo>
                    <a:pt x="0" y="401750"/>
                    <a:pt x="401750" y="0"/>
                    <a:pt x="897334" y="0"/>
                  </a:cubicBezTo>
                  <a:cubicBezTo>
                    <a:pt x="1392918" y="0"/>
                    <a:pt x="1794668" y="401750"/>
                    <a:pt x="1794668" y="897334"/>
                  </a:cubicBezTo>
                  <a:cubicBezTo>
                    <a:pt x="1794668" y="1392918"/>
                    <a:pt x="1392918" y="1794668"/>
                    <a:pt x="897334" y="1794668"/>
                  </a:cubicBezTo>
                  <a:cubicBezTo>
                    <a:pt x="401750" y="1794668"/>
                    <a:pt x="0" y="1392918"/>
                    <a:pt x="0" y="897334"/>
                  </a:cubicBezTo>
                  <a:close/>
                </a:path>
              </a:pathLst>
            </a:custGeom>
          </p:spPr>
          <p:style>
            <a:lnRef idx="2">
              <a:schemeClr val="lt1">
                <a:hueOff val="0"/>
                <a:satOff val="0"/>
                <a:lumOff val="0"/>
                <a:alphaOff val="0"/>
              </a:schemeClr>
            </a:lnRef>
            <a:fillRef idx="1">
              <a:schemeClr val="accent3">
                <a:hueOff val="2710599"/>
                <a:satOff val="100000"/>
                <a:lumOff val="-14706"/>
                <a:alphaOff val="0"/>
              </a:schemeClr>
            </a:fillRef>
            <a:effectRef idx="0">
              <a:schemeClr val="accent3">
                <a:hueOff val="2710599"/>
                <a:satOff val="100000"/>
                <a:lumOff val="-14706"/>
                <a:alphaOff val="0"/>
              </a:schemeClr>
            </a:effectRef>
            <a:fontRef idx="minor">
              <a:schemeClr val="lt1"/>
            </a:fontRef>
          </p:style>
          <p:txBody>
            <a:bodyPr spcFirstLastPara="0" vert="horz" wrap="square" lIns="262755" tIns="262755" rIns="262755" bIns="262755" numCol="1" spcCol="1270" anchor="ctr" anchorCtr="0">
              <a:noAutofit/>
            </a:bodyPr>
            <a:lstStyle/>
            <a:p>
              <a:pPr algn="ctr" defTabSz="888733">
                <a:lnSpc>
                  <a:spcPct val="90000"/>
                </a:lnSpc>
                <a:spcBef>
                  <a:spcPct val="0"/>
                </a:spcBef>
                <a:spcAft>
                  <a:spcPct val="35000"/>
                </a:spcAft>
              </a:pPr>
              <a:r>
                <a:rPr lang="en-US" sz="1999" dirty="0">
                  <a:solidFill>
                    <a:prstClr val="white"/>
                  </a:solidFill>
                </a:rPr>
                <a:t>Summary Reports w/ Drill Down</a:t>
              </a:r>
            </a:p>
          </p:txBody>
        </p:sp>
        <p:sp>
          <p:nvSpPr>
            <p:cNvPr id="35" name="Freeform 34"/>
            <p:cNvSpPr/>
            <p:nvPr/>
          </p:nvSpPr>
          <p:spPr>
            <a:xfrm>
              <a:off x="8023563" y="3886464"/>
              <a:ext cx="2111375" cy="1302014"/>
            </a:xfrm>
            <a:custGeom>
              <a:avLst/>
              <a:gdLst>
                <a:gd name="connsiteX0" fmla="*/ 0 w 2111375"/>
                <a:gd name="connsiteY0" fmla="*/ 0 h 1302014"/>
                <a:gd name="connsiteX1" fmla="*/ 2111375 w 2111375"/>
                <a:gd name="connsiteY1" fmla="*/ 0 h 1302014"/>
                <a:gd name="connsiteX2" fmla="*/ 2111375 w 2111375"/>
                <a:gd name="connsiteY2" fmla="*/ 1302014 h 1302014"/>
                <a:gd name="connsiteX3" fmla="*/ 0 w 2111375"/>
                <a:gd name="connsiteY3" fmla="*/ 1302014 h 1302014"/>
                <a:gd name="connsiteX4" fmla="*/ 0 w 2111375"/>
                <a:gd name="connsiteY4" fmla="*/ 0 h 1302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75" h="1302014">
                  <a:moveTo>
                    <a:pt x="0" y="0"/>
                  </a:moveTo>
                  <a:lnTo>
                    <a:pt x="2111375" y="0"/>
                  </a:lnTo>
                  <a:lnTo>
                    <a:pt x="2111375" y="1302014"/>
                  </a:lnTo>
                  <a:lnTo>
                    <a:pt x="0" y="130201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584" tIns="21584" rIns="21584" bIns="21584" numCol="1" spcCol="1270" anchor="t" anchorCtr="0">
              <a:noAutofit/>
            </a:bodyPr>
            <a:lstStyle/>
            <a:p>
              <a:pPr marL="114266" lvl="1" indent="-114266" defTabSz="577677">
                <a:lnSpc>
                  <a:spcPct val="90000"/>
                </a:lnSpc>
                <a:spcBef>
                  <a:spcPct val="0"/>
                </a:spcBef>
                <a:spcAft>
                  <a:spcPct val="15000"/>
                </a:spcAft>
                <a:buFontTx/>
                <a:buChar char="••"/>
              </a:pPr>
              <a:r>
                <a:rPr lang="en-US" sz="1300" dirty="0">
                  <a:solidFill>
                    <a:prstClr val="black">
                      <a:hueOff val="0"/>
                      <a:satOff val="0"/>
                      <a:lumOff val="0"/>
                      <a:alphaOff val="0"/>
                    </a:prstClr>
                  </a:solidFill>
                </a:rPr>
                <a:t>OMB</a:t>
              </a:r>
            </a:p>
            <a:p>
              <a:pPr marL="114266" lvl="1" indent="-114266" defTabSz="577677">
                <a:lnSpc>
                  <a:spcPct val="90000"/>
                </a:lnSpc>
                <a:spcBef>
                  <a:spcPct val="0"/>
                </a:spcBef>
                <a:spcAft>
                  <a:spcPct val="15000"/>
                </a:spcAft>
                <a:buFontTx/>
                <a:buChar char="••"/>
              </a:pPr>
              <a:r>
                <a:rPr lang="en-US" sz="1300" dirty="0">
                  <a:solidFill>
                    <a:prstClr val="black">
                      <a:hueOff val="0"/>
                      <a:satOff val="0"/>
                      <a:lumOff val="0"/>
                      <a:alphaOff val="0"/>
                    </a:prstClr>
                  </a:solidFill>
                </a:rPr>
                <a:t>Treasury</a:t>
              </a:r>
            </a:p>
            <a:p>
              <a:pPr marL="114266" lvl="1" indent="-114266" defTabSz="577677">
                <a:lnSpc>
                  <a:spcPct val="90000"/>
                </a:lnSpc>
                <a:spcBef>
                  <a:spcPct val="0"/>
                </a:spcBef>
                <a:spcAft>
                  <a:spcPct val="15000"/>
                </a:spcAft>
                <a:buFontTx/>
                <a:buChar char="••"/>
              </a:pPr>
              <a:r>
                <a:rPr lang="en-US" sz="1300" dirty="0">
                  <a:solidFill>
                    <a:prstClr val="black">
                      <a:hueOff val="0"/>
                      <a:satOff val="0"/>
                      <a:lumOff val="0"/>
                      <a:alphaOff val="0"/>
                    </a:prstClr>
                  </a:solidFill>
                </a:rPr>
                <a:t>Public</a:t>
              </a:r>
            </a:p>
            <a:p>
              <a:pPr marL="114266" lvl="1" indent="-114266" defTabSz="577677">
                <a:lnSpc>
                  <a:spcPct val="90000"/>
                </a:lnSpc>
                <a:spcBef>
                  <a:spcPct val="0"/>
                </a:spcBef>
                <a:spcAft>
                  <a:spcPct val="15000"/>
                </a:spcAft>
                <a:buFontTx/>
                <a:buChar char="••"/>
              </a:pPr>
              <a:r>
                <a:rPr lang="en-US" sz="1300" dirty="0">
                  <a:solidFill>
                    <a:prstClr val="black">
                      <a:hueOff val="0"/>
                      <a:satOff val="0"/>
                      <a:lumOff val="0"/>
                      <a:alphaOff val="0"/>
                    </a:prstClr>
                  </a:solidFill>
                </a:rPr>
                <a:t>Congressional</a:t>
              </a:r>
            </a:p>
            <a:p>
              <a:pPr marL="114266" lvl="1" indent="-114266" defTabSz="577677">
                <a:lnSpc>
                  <a:spcPct val="90000"/>
                </a:lnSpc>
                <a:spcBef>
                  <a:spcPct val="0"/>
                </a:spcBef>
                <a:spcAft>
                  <a:spcPct val="15000"/>
                </a:spcAft>
                <a:buFontTx/>
                <a:buChar char="••"/>
              </a:pPr>
              <a:r>
                <a:rPr lang="en-US" sz="1300" dirty="0">
                  <a:solidFill>
                    <a:prstClr val="black">
                      <a:hueOff val="0"/>
                      <a:satOff val="0"/>
                      <a:lumOff val="0"/>
                      <a:alphaOff val="0"/>
                    </a:prstClr>
                  </a:solidFill>
                </a:rPr>
                <a:t>Program/Managerial Support</a:t>
              </a:r>
            </a:p>
          </p:txBody>
        </p:sp>
      </p:grpSp>
      <p:sp>
        <p:nvSpPr>
          <p:cNvPr id="39" name="Right Arrow 38"/>
          <p:cNvSpPr/>
          <p:nvPr/>
        </p:nvSpPr>
        <p:spPr>
          <a:xfrm>
            <a:off x="2087748" y="5942892"/>
            <a:ext cx="7930972" cy="7659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126"/>
            <a:r>
              <a:rPr lang="en-US" sz="2400" dirty="0">
                <a:ln w="0"/>
                <a:solidFill>
                  <a:prstClr val="black"/>
                </a:solidFill>
              </a:rPr>
              <a:t> Increasingly more summarized information</a:t>
            </a:r>
            <a:endParaRPr lang="en-US" sz="2400" dirty="0">
              <a:solidFill>
                <a:prstClr val="white"/>
              </a:solidFill>
            </a:endParaRPr>
          </a:p>
        </p:txBody>
      </p:sp>
      <p:sp>
        <p:nvSpPr>
          <p:cNvPr id="20" name="Flowchart: Multidocument 19"/>
          <p:cNvSpPr/>
          <p:nvPr/>
        </p:nvSpPr>
        <p:spPr>
          <a:xfrm>
            <a:off x="9392851" y="2591428"/>
            <a:ext cx="530214" cy="36274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21" name="Flowchart: Multidocument 20"/>
          <p:cNvSpPr/>
          <p:nvPr/>
        </p:nvSpPr>
        <p:spPr>
          <a:xfrm>
            <a:off x="9545211" y="2743788"/>
            <a:ext cx="530214" cy="362740"/>
          </a:xfrm>
          <a:prstGeom prst="flowChartMulti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22" name="Flowchart: Multidocument 21"/>
          <p:cNvSpPr/>
          <p:nvPr/>
        </p:nvSpPr>
        <p:spPr>
          <a:xfrm>
            <a:off x="9697571" y="2896148"/>
            <a:ext cx="530214" cy="362740"/>
          </a:xfrm>
          <a:prstGeom prst="flowChartMultidocumen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23" name="Flowchart: Multidocument 22"/>
          <p:cNvSpPr/>
          <p:nvPr/>
        </p:nvSpPr>
        <p:spPr>
          <a:xfrm>
            <a:off x="9849932" y="3048508"/>
            <a:ext cx="530214" cy="362740"/>
          </a:xfrm>
          <a:prstGeom prst="flowChartMultidocumen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24" name="Flowchart: Multidocument 23"/>
          <p:cNvSpPr/>
          <p:nvPr/>
        </p:nvSpPr>
        <p:spPr>
          <a:xfrm>
            <a:off x="10002292" y="3200869"/>
            <a:ext cx="530214" cy="362740"/>
          </a:xfrm>
          <a:prstGeom prst="flowChartMultidocumen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0" name="Rectangle 9"/>
          <p:cNvSpPr/>
          <p:nvPr/>
        </p:nvSpPr>
        <p:spPr>
          <a:xfrm rot="5400000">
            <a:off x="6330749" y="3114173"/>
            <a:ext cx="2270655" cy="482503"/>
          </a:xfrm>
          <a:prstGeom prst="rect">
            <a:avLst/>
          </a:prstGeom>
          <a:solidFill>
            <a:srgbClr val="C00000">
              <a:alpha val="83000"/>
            </a:srgb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smtClean="0">
                <a:solidFill>
                  <a:prstClr val="white"/>
                </a:solidFill>
              </a:rPr>
              <a:t>Mapping to a Standard</a:t>
            </a:r>
            <a:endParaRPr lang="en-US" sz="1799" dirty="0">
              <a:solidFill>
                <a:prstClr val="white"/>
              </a:solidFill>
            </a:endParaRPr>
          </a:p>
        </p:txBody>
      </p:sp>
      <p:sp>
        <p:nvSpPr>
          <p:cNvPr id="40" name="Rectangle 39"/>
          <p:cNvSpPr/>
          <p:nvPr/>
        </p:nvSpPr>
        <p:spPr>
          <a:xfrm rot="5400000">
            <a:off x="6805033" y="3117135"/>
            <a:ext cx="2270655" cy="466062"/>
          </a:xfrm>
          <a:prstGeom prst="rect">
            <a:avLst/>
          </a:prstGeom>
          <a:solidFill>
            <a:srgbClr val="C00000">
              <a:alpha val="83000"/>
            </a:srgb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rPr>
              <a:t>Reporting</a:t>
            </a:r>
          </a:p>
        </p:txBody>
      </p:sp>
      <p:sp>
        <p:nvSpPr>
          <p:cNvPr id="42" name="Title 5"/>
          <p:cNvSpPr txBox="1">
            <a:spLocks/>
          </p:cNvSpPr>
          <p:nvPr/>
        </p:nvSpPr>
        <p:spPr>
          <a:xfrm>
            <a:off x="519113" y="228601"/>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tx1">
                    <a:lumMod val="65000"/>
                    <a:lumOff val="35000"/>
                  </a:schemeClr>
                </a:solidFill>
                <a:effectLst/>
                <a:latin typeface="Segoe UI Light" pitchFamily="34" charset="0"/>
                <a:ea typeface="+mn-ea"/>
                <a:cs typeface="Arial" charset="0"/>
              </a:defRPr>
            </a:lvl1pPr>
          </a:lstStyle>
          <a:p>
            <a:r>
              <a:rPr lang="en-US" dirty="0" smtClean="0"/>
              <a:t>Intelligent Data Framework</a:t>
            </a:r>
            <a:endParaRPr lang="en-US" dirty="0"/>
          </a:p>
        </p:txBody>
      </p:sp>
      <p:sp>
        <p:nvSpPr>
          <p:cNvPr id="43" name="Rectangle 42"/>
          <p:cNvSpPr/>
          <p:nvPr/>
        </p:nvSpPr>
        <p:spPr>
          <a:xfrm rot="5400000">
            <a:off x="6319180" y="3114173"/>
            <a:ext cx="2270655" cy="482503"/>
          </a:xfrm>
          <a:prstGeom prst="rect">
            <a:avLst/>
          </a:prstGeom>
          <a:solidFill>
            <a:srgbClr val="C00000">
              <a:alpha val="36000"/>
            </a:srgb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smtClean="0">
                <a:solidFill>
                  <a:prstClr val="white"/>
                </a:solidFill>
              </a:rPr>
              <a:t>Mapping to a Standard</a:t>
            </a:r>
            <a:endParaRPr lang="en-US" sz="1799" dirty="0">
              <a:solidFill>
                <a:prstClr val="white"/>
              </a:solidFill>
            </a:endParaRPr>
          </a:p>
        </p:txBody>
      </p:sp>
    </p:spTree>
    <p:extLst>
      <p:ext uri="{BB962C8B-B14F-4D97-AF65-F5344CB8AC3E}">
        <p14:creationId xmlns:p14="http://schemas.microsoft.com/office/powerpoint/2010/main" val="35020198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par>
                          <p:cTn id="11" fill="hold">
                            <p:stCondLst>
                              <p:cond delay="500"/>
                            </p:stCondLst>
                            <p:childTnLst>
                              <p:par>
                                <p:cTn id="12" presetID="9" presetClass="emph" presetSubtype="0" grpId="0" nodeType="afterEffect">
                                  <p:stCondLst>
                                    <p:cond delay="0"/>
                                  </p:stCondLst>
                                  <p:childTnLst>
                                    <p:set>
                                      <p:cBhvr rctx="PPT">
                                        <p:cTn id="13" dur="indefinite"/>
                                        <p:tgtEl>
                                          <p:spTgt spid="38"/>
                                        </p:tgtEl>
                                        <p:attrNameLst>
                                          <p:attrName>style.opacity</p:attrName>
                                        </p:attrNameLst>
                                      </p:cBhvr>
                                      <p:to>
                                        <p:strVal val="0.5"/>
                                      </p:to>
                                    </p:set>
                                    <p:animEffect filter="image" prLst="opacity: 0.5">
                                      <p:cBhvr rctx="IE">
                                        <p:cTn id="14" dur="indefinite"/>
                                        <p:tgtEl>
                                          <p:spTgt spid="38"/>
                                        </p:tgtEl>
                                      </p:cBhvr>
                                    </p:animEffect>
                                  </p:childTnLst>
                                </p:cTn>
                              </p:par>
                            </p:childTnLst>
                          </p:cTn>
                        </p:par>
                        <p:par>
                          <p:cTn id="15" fill="hold">
                            <p:stCondLst>
                              <p:cond delay="500"/>
                            </p:stCondLst>
                            <p:childTnLst>
                              <p:par>
                                <p:cTn id="16" presetID="9" presetClass="emph" presetSubtype="0" nodeType="afterEffect">
                                  <p:stCondLst>
                                    <p:cond delay="0"/>
                                  </p:stCondLst>
                                  <p:childTnLst>
                                    <p:set>
                                      <p:cBhvr rctx="PPT">
                                        <p:cTn id="17" dur="indefinite"/>
                                        <p:tgtEl>
                                          <p:spTgt spid="2"/>
                                        </p:tgtEl>
                                        <p:attrNameLst>
                                          <p:attrName>style.opacity</p:attrName>
                                        </p:attrNameLst>
                                      </p:cBhvr>
                                      <p:to>
                                        <p:strVal val="0.5"/>
                                      </p:to>
                                    </p:set>
                                    <p:animEffect filter="image" prLst="opacity: 0.5">
                                      <p:cBhvr rctx="IE">
                                        <p:cTn id="18" dur="indefinite"/>
                                        <p:tgtEl>
                                          <p:spTgt spid="2"/>
                                        </p:tgtEl>
                                      </p:cBhvr>
                                    </p:animEffect>
                                  </p:childTnLst>
                                </p:cTn>
                              </p:par>
                            </p:childTnLst>
                          </p:cTn>
                        </p:par>
                        <p:par>
                          <p:cTn id="19" fill="hold">
                            <p:stCondLst>
                              <p:cond delay="500"/>
                            </p:stCondLst>
                            <p:childTnLst>
                              <p:par>
                                <p:cTn id="20" presetID="9" presetClass="emph" presetSubtype="0" grpId="0" nodeType="afterEffect">
                                  <p:stCondLst>
                                    <p:cond delay="0"/>
                                  </p:stCondLst>
                                  <p:childTnLst>
                                    <p:set>
                                      <p:cBhvr rctx="PPT">
                                        <p:cTn id="21" dur="indefinite"/>
                                        <p:tgtEl>
                                          <p:spTgt spid="39"/>
                                        </p:tgtEl>
                                        <p:attrNameLst>
                                          <p:attrName>style.opacity</p:attrName>
                                        </p:attrNameLst>
                                      </p:cBhvr>
                                      <p:to>
                                        <p:strVal val="0.5"/>
                                      </p:to>
                                    </p:set>
                                    <p:animEffect filter="image" prLst="opacity: 0.5">
                                      <p:cBhvr rctx="IE">
                                        <p:cTn id="22" dur="indefinite"/>
                                        <p:tgtEl>
                                          <p:spTgt spid="39"/>
                                        </p:tgtEl>
                                      </p:cBhvr>
                                    </p:animEffect>
                                  </p:childTnLst>
                                </p:cTn>
                              </p:par>
                            </p:childTnLst>
                          </p:cTn>
                        </p:par>
                        <p:par>
                          <p:cTn id="23" fill="hold">
                            <p:stCondLst>
                              <p:cond delay="500"/>
                            </p:stCondLst>
                            <p:childTnLst>
                              <p:par>
                                <p:cTn id="24" presetID="9" presetClass="emph" presetSubtype="0" grpId="0" nodeType="afterEffect">
                                  <p:stCondLst>
                                    <p:cond delay="0"/>
                                  </p:stCondLst>
                                  <p:childTnLst>
                                    <p:set>
                                      <p:cBhvr rctx="PPT">
                                        <p:cTn id="25" dur="indefinite"/>
                                        <p:tgtEl>
                                          <p:spTgt spid="20"/>
                                        </p:tgtEl>
                                        <p:attrNameLst>
                                          <p:attrName>style.opacity</p:attrName>
                                        </p:attrNameLst>
                                      </p:cBhvr>
                                      <p:to>
                                        <p:strVal val="0.5"/>
                                      </p:to>
                                    </p:set>
                                    <p:animEffect filter="image" prLst="opacity: 0.5">
                                      <p:cBhvr rctx="IE">
                                        <p:cTn id="26" dur="indefinite"/>
                                        <p:tgtEl>
                                          <p:spTgt spid="20"/>
                                        </p:tgtEl>
                                      </p:cBhvr>
                                    </p:animEffect>
                                  </p:childTnLst>
                                </p:cTn>
                              </p:par>
                            </p:childTnLst>
                          </p:cTn>
                        </p:par>
                        <p:par>
                          <p:cTn id="27" fill="hold">
                            <p:stCondLst>
                              <p:cond delay="500"/>
                            </p:stCondLst>
                            <p:childTnLst>
                              <p:par>
                                <p:cTn id="28" presetID="9" presetClass="emph" presetSubtype="0" grpId="0" nodeType="afterEffect">
                                  <p:stCondLst>
                                    <p:cond delay="0"/>
                                  </p:stCondLst>
                                  <p:childTnLst>
                                    <p:set>
                                      <p:cBhvr rctx="PPT">
                                        <p:cTn id="29" dur="indefinite"/>
                                        <p:tgtEl>
                                          <p:spTgt spid="21"/>
                                        </p:tgtEl>
                                        <p:attrNameLst>
                                          <p:attrName>style.opacity</p:attrName>
                                        </p:attrNameLst>
                                      </p:cBhvr>
                                      <p:to>
                                        <p:strVal val="0.5"/>
                                      </p:to>
                                    </p:set>
                                    <p:animEffect filter="image" prLst="opacity: 0.5">
                                      <p:cBhvr rctx="IE">
                                        <p:cTn id="30" dur="indefinite"/>
                                        <p:tgtEl>
                                          <p:spTgt spid="21"/>
                                        </p:tgtEl>
                                      </p:cBhvr>
                                    </p:animEffect>
                                  </p:childTnLst>
                                </p:cTn>
                              </p:par>
                            </p:childTnLst>
                          </p:cTn>
                        </p:par>
                        <p:par>
                          <p:cTn id="31" fill="hold">
                            <p:stCondLst>
                              <p:cond delay="500"/>
                            </p:stCondLst>
                            <p:childTnLst>
                              <p:par>
                                <p:cTn id="32" presetID="9" presetClass="emph" presetSubtype="0" grpId="0" nodeType="afterEffect">
                                  <p:stCondLst>
                                    <p:cond delay="0"/>
                                  </p:stCondLst>
                                  <p:childTnLst>
                                    <p:set>
                                      <p:cBhvr rctx="PPT">
                                        <p:cTn id="33" dur="indefinite"/>
                                        <p:tgtEl>
                                          <p:spTgt spid="22"/>
                                        </p:tgtEl>
                                        <p:attrNameLst>
                                          <p:attrName>style.opacity</p:attrName>
                                        </p:attrNameLst>
                                      </p:cBhvr>
                                      <p:to>
                                        <p:strVal val="0.5"/>
                                      </p:to>
                                    </p:set>
                                    <p:animEffect filter="image" prLst="opacity: 0.5">
                                      <p:cBhvr rctx="IE">
                                        <p:cTn id="34" dur="indefinite"/>
                                        <p:tgtEl>
                                          <p:spTgt spid="22"/>
                                        </p:tgtEl>
                                      </p:cBhvr>
                                    </p:animEffect>
                                  </p:childTnLst>
                                </p:cTn>
                              </p:par>
                            </p:childTnLst>
                          </p:cTn>
                        </p:par>
                        <p:par>
                          <p:cTn id="35" fill="hold">
                            <p:stCondLst>
                              <p:cond delay="500"/>
                            </p:stCondLst>
                            <p:childTnLst>
                              <p:par>
                                <p:cTn id="36" presetID="9" presetClass="emph" presetSubtype="0" grpId="0" nodeType="afterEffect">
                                  <p:stCondLst>
                                    <p:cond delay="0"/>
                                  </p:stCondLst>
                                  <p:childTnLst>
                                    <p:set>
                                      <p:cBhvr rctx="PPT">
                                        <p:cTn id="37" dur="indefinite"/>
                                        <p:tgtEl>
                                          <p:spTgt spid="23"/>
                                        </p:tgtEl>
                                        <p:attrNameLst>
                                          <p:attrName>style.opacity</p:attrName>
                                        </p:attrNameLst>
                                      </p:cBhvr>
                                      <p:to>
                                        <p:strVal val="0.5"/>
                                      </p:to>
                                    </p:set>
                                    <p:animEffect filter="image" prLst="opacity: 0.5">
                                      <p:cBhvr rctx="IE">
                                        <p:cTn id="38" dur="indefinite"/>
                                        <p:tgtEl>
                                          <p:spTgt spid="23"/>
                                        </p:tgtEl>
                                      </p:cBhvr>
                                    </p:animEffect>
                                  </p:childTnLst>
                                </p:cTn>
                              </p:par>
                            </p:childTnLst>
                          </p:cTn>
                        </p:par>
                        <p:par>
                          <p:cTn id="39" fill="hold">
                            <p:stCondLst>
                              <p:cond delay="500"/>
                            </p:stCondLst>
                            <p:childTnLst>
                              <p:par>
                                <p:cTn id="40" presetID="9" presetClass="emph" presetSubtype="0" grpId="0" nodeType="afterEffect">
                                  <p:stCondLst>
                                    <p:cond delay="0"/>
                                  </p:stCondLst>
                                  <p:childTnLst>
                                    <p:set>
                                      <p:cBhvr rctx="PPT">
                                        <p:cTn id="41" dur="indefinite"/>
                                        <p:tgtEl>
                                          <p:spTgt spid="24"/>
                                        </p:tgtEl>
                                        <p:attrNameLst>
                                          <p:attrName>style.opacity</p:attrName>
                                        </p:attrNameLst>
                                      </p:cBhvr>
                                      <p:to>
                                        <p:strVal val="0.5"/>
                                      </p:to>
                                    </p:set>
                                    <p:animEffect filter="image" prLst="opacity: 0.5">
                                      <p:cBhvr rctx="IE">
                                        <p:cTn id="42" dur="indefinite"/>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 nodeType="clickEffect">
                                  <p:stCondLst>
                                    <p:cond delay="0"/>
                                  </p:stCondLst>
                                  <p:childTnLst>
                                    <p:animMotion origin="layout" path="M 0 -3.33333E-6 L -0.23685 0.00811 " pathEditMode="relative" rAng="0" ptsTypes="AA">
                                      <p:cBhvr>
                                        <p:cTn id="46" dur="2000" fill="hold"/>
                                        <p:tgtEl>
                                          <p:spTgt spid="10"/>
                                        </p:tgtEl>
                                        <p:attrNameLst>
                                          <p:attrName>ppt_x</p:attrName>
                                          <p:attrName>ppt_y</p:attrName>
                                        </p:attrNameLst>
                                      </p:cBhvr>
                                      <p:rCtr x="-11849" y="394"/>
                                    </p:animMotion>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0" grpId="0" animBg="1"/>
      <p:bldP spid="21" grpId="0" animBg="1"/>
      <p:bldP spid="22" grpId="0" animBg="1"/>
      <p:bldP spid="23" grpId="0" animBg="1"/>
      <p:bldP spid="24" grpId="0" animBg="1"/>
      <p:bldP spid="10" grpId="0" animBg="1"/>
      <p:bldP spid="10" grpId="1" animBg="1"/>
      <p:bldP spid="40"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Mapping to a Standardized USSGL</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393591369"/>
              </p:ext>
            </p:extLst>
          </p:nvPr>
        </p:nvGraphicFramePr>
        <p:xfrm>
          <a:off x="915510" y="1094517"/>
          <a:ext cx="2665611" cy="4588200"/>
        </p:xfrm>
        <a:graphic>
          <a:graphicData uri="http://schemas.openxmlformats.org/drawingml/2006/table">
            <a:tbl>
              <a:tblPr firstRow="1" bandRow="1">
                <a:tableStyleId>{9D7B26C5-4107-4FEC-AEDC-1716B250A1EF}</a:tableStyleId>
              </a:tblPr>
              <a:tblGrid>
                <a:gridCol w="2665611"/>
              </a:tblGrid>
              <a:tr h="458820">
                <a:tc>
                  <a:txBody>
                    <a:bodyPr/>
                    <a:lstStyle/>
                    <a:p>
                      <a:pPr algn="ctr"/>
                      <a:r>
                        <a:rPr lang="en-US" sz="1000" dirty="0" smtClean="0"/>
                        <a:t>Agency Financial System</a:t>
                      </a:r>
                      <a:endParaRPr lang="en-US" sz="1000" dirty="0">
                        <a:solidFill>
                          <a:sysClr val="windowText" lastClr="000000"/>
                        </a:solidFill>
                      </a:endParaRPr>
                    </a:p>
                  </a:txBody>
                  <a:tcPr marL="91392" marR="91392" marT="45696" marB="45696"/>
                </a:tc>
              </a:tr>
              <a:tr h="458820">
                <a:tc>
                  <a:txBody>
                    <a:bodyPr/>
                    <a:lstStyle/>
                    <a:p>
                      <a:r>
                        <a:rPr lang="en-US" sz="1200" dirty="0" smtClean="0"/>
                        <a:t>Org</a:t>
                      </a:r>
                      <a:endParaRPr lang="en-US" sz="1200" dirty="0">
                        <a:solidFill>
                          <a:schemeClr val="bg1"/>
                        </a:solidFill>
                      </a:endParaRPr>
                    </a:p>
                  </a:txBody>
                  <a:tcPr marL="91392" marR="91392" marT="45696" marB="45696"/>
                </a:tc>
              </a:tr>
              <a:tr h="458820">
                <a:tc>
                  <a:txBody>
                    <a:bodyPr/>
                    <a:lstStyle/>
                    <a:p>
                      <a:r>
                        <a:rPr lang="en-US" sz="1200" dirty="0" err="1" smtClean="0"/>
                        <a:t>Allocation_xfer_Agency_ID</a:t>
                      </a:r>
                      <a:endParaRPr lang="en-US" sz="1200" dirty="0">
                        <a:solidFill>
                          <a:schemeClr val="bg1"/>
                        </a:solidFill>
                      </a:endParaRPr>
                    </a:p>
                  </a:txBody>
                  <a:tcPr marL="91392" marR="91392" marT="45696" marB="45696"/>
                </a:tc>
              </a:tr>
              <a:tr h="458820">
                <a:tc>
                  <a:txBody>
                    <a:bodyPr/>
                    <a:lstStyle/>
                    <a:p>
                      <a:r>
                        <a:rPr lang="en-US" sz="1200" dirty="0" err="1" smtClean="0"/>
                        <a:t>Beg_POA</a:t>
                      </a:r>
                      <a:endParaRPr lang="en-US" sz="1200" dirty="0">
                        <a:solidFill>
                          <a:schemeClr val="bg1"/>
                        </a:solidFill>
                      </a:endParaRPr>
                    </a:p>
                  </a:txBody>
                  <a:tcPr marL="91392" marR="91392" marT="45696" marB="45696"/>
                </a:tc>
              </a:tr>
              <a:tr h="458820">
                <a:tc>
                  <a:txBody>
                    <a:bodyPr/>
                    <a:lstStyle/>
                    <a:p>
                      <a:r>
                        <a:rPr lang="en-US" sz="1200" dirty="0" err="1" smtClean="0"/>
                        <a:t>End_POA</a:t>
                      </a:r>
                      <a:endParaRPr lang="en-US" sz="1200" dirty="0">
                        <a:solidFill>
                          <a:schemeClr val="bg1"/>
                        </a:solidFill>
                      </a:endParaRPr>
                    </a:p>
                  </a:txBody>
                  <a:tcPr marL="91392" marR="91392" marT="45696" marB="45696"/>
                </a:tc>
              </a:tr>
              <a:tr h="458820">
                <a:tc>
                  <a:txBody>
                    <a:bodyPr/>
                    <a:lstStyle/>
                    <a:p>
                      <a:r>
                        <a:rPr lang="en-US" sz="1200" dirty="0" err="1" smtClean="0"/>
                        <a:t>Mainaccountcode</a:t>
                      </a:r>
                      <a:endParaRPr lang="en-US" sz="1200" dirty="0">
                        <a:solidFill>
                          <a:schemeClr val="bg1"/>
                        </a:solidFill>
                      </a:endParaRPr>
                    </a:p>
                  </a:txBody>
                  <a:tcPr marL="91392" marR="91392" marT="45696" marB="45696"/>
                </a:tc>
              </a:tr>
              <a:tr h="458820">
                <a:tc>
                  <a:txBody>
                    <a:bodyPr/>
                    <a:lstStyle/>
                    <a:p>
                      <a:r>
                        <a:rPr lang="en-US" sz="1200" dirty="0" err="1" smtClean="0"/>
                        <a:t>Sub_acctcode</a:t>
                      </a:r>
                      <a:endParaRPr lang="en-US" sz="1200" dirty="0">
                        <a:solidFill>
                          <a:schemeClr val="bg1"/>
                        </a:solidFill>
                      </a:endParaRPr>
                    </a:p>
                  </a:txBody>
                  <a:tcPr marL="91392" marR="91392" marT="45696" marB="45696"/>
                </a:tc>
              </a:tr>
              <a:tr h="458820">
                <a:tc>
                  <a:txBody>
                    <a:bodyPr/>
                    <a:lstStyle/>
                    <a:p>
                      <a:r>
                        <a:rPr lang="en-US" sz="1200" dirty="0" smtClean="0"/>
                        <a:t>FY</a:t>
                      </a:r>
                      <a:endParaRPr lang="en-US" sz="1200" dirty="0" smtClean="0">
                        <a:solidFill>
                          <a:schemeClr val="bg1"/>
                        </a:solidFill>
                      </a:endParaRPr>
                    </a:p>
                  </a:txBody>
                  <a:tcPr marL="91392" marR="91392" marT="45696" marB="45696"/>
                </a:tc>
              </a:tr>
              <a:tr h="458820">
                <a:tc>
                  <a:txBody>
                    <a:bodyPr/>
                    <a:lstStyle/>
                    <a:p>
                      <a:r>
                        <a:rPr lang="en-US" sz="1200" dirty="0" err="1" smtClean="0"/>
                        <a:t>Fiscal_month</a:t>
                      </a:r>
                      <a:endParaRPr lang="en-US" sz="1200" dirty="0" smtClean="0">
                        <a:solidFill>
                          <a:schemeClr val="bg1"/>
                        </a:solidFill>
                      </a:endParaRPr>
                    </a:p>
                  </a:txBody>
                  <a:tcPr marL="91392" marR="91392" marT="45696" marB="45696"/>
                </a:tc>
              </a:tr>
              <a:tr h="4588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a:t>
                      </a:r>
                      <a:endParaRPr lang="en-US" sz="2400" dirty="0" smtClean="0">
                        <a:solidFill>
                          <a:schemeClr val="tx1"/>
                        </a:solidFill>
                      </a:endParaRPr>
                    </a:p>
                  </a:txBody>
                  <a:tcPr marL="91392" marR="91392" marT="45696" marB="45696"/>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634774709"/>
              </p:ext>
            </p:extLst>
          </p:nvPr>
        </p:nvGraphicFramePr>
        <p:xfrm>
          <a:off x="8109471" y="1094518"/>
          <a:ext cx="2665611" cy="4875024"/>
        </p:xfrm>
        <a:graphic>
          <a:graphicData uri="http://schemas.openxmlformats.org/drawingml/2006/table">
            <a:tbl>
              <a:tblPr firstRow="1" bandRow="1">
                <a:tableStyleId>{10A1B5D5-9B99-4C35-A422-299274C87663}</a:tableStyleId>
              </a:tblPr>
              <a:tblGrid>
                <a:gridCol w="2665611"/>
              </a:tblGrid>
              <a:tr h="380802">
                <a:tc>
                  <a:txBody>
                    <a:bodyPr/>
                    <a:lstStyle/>
                    <a:p>
                      <a:pPr algn="ctr"/>
                      <a:r>
                        <a:rPr lang="en-US" sz="1000" dirty="0" smtClean="0"/>
                        <a:t>USSGL</a:t>
                      </a:r>
                      <a:r>
                        <a:rPr lang="en-US" sz="1000" baseline="0" dirty="0" smtClean="0"/>
                        <a:t> Standard</a:t>
                      </a:r>
                      <a:endParaRPr lang="en-US" sz="1000" dirty="0">
                        <a:solidFill>
                          <a:sysClr val="windowText" lastClr="000000"/>
                        </a:solidFill>
                      </a:endParaRPr>
                    </a:p>
                  </a:txBody>
                  <a:tcPr marL="91392" marR="91392" marT="45696" marB="45696"/>
                </a:tc>
              </a:tr>
              <a:tr h="380802">
                <a:tc>
                  <a:txBody>
                    <a:bodyPr/>
                    <a:lstStyle/>
                    <a:p>
                      <a:r>
                        <a:rPr lang="en-US" sz="1200" dirty="0" smtClean="0"/>
                        <a:t>Organization</a:t>
                      </a:r>
                      <a:endParaRPr lang="en-US" sz="1200" dirty="0">
                        <a:solidFill>
                          <a:schemeClr val="bg1"/>
                        </a:solidFill>
                      </a:endParaRPr>
                    </a:p>
                  </a:txBody>
                  <a:tcPr marL="91392" marR="91392" marT="45696" marB="45696"/>
                </a:tc>
              </a:tr>
              <a:tr h="3808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Allocation</a:t>
                      </a:r>
                      <a:r>
                        <a:rPr lang="en-US" sz="1200" baseline="0" dirty="0" smtClean="0"/>
                        <a:t> Transfer Agency ID</a:t>
                      </a:r>
                      <a:endParaRPr lang="en-US" sz="1200" dirty="0" smtClean="0">
                        <a:solidFill>
                          <a:schemeClr val="bg1"/>
                        </a:solidFill>
                      </a:endParaRPr>
                    </a:p>
                  </a:txBody>
                  <a:tcPr marL="91392" marR="91392" marT="45696" marB="45696"/>
                </a:tc>
              </a:tr>
              <a:tr h="3808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Fiscal Period</a:t>
                      </a:r>
                      <a:endParaRPr lang="en-US" sz="1200" dirty="0" smtClean="0">
                        <a:solidFill>
                          <a:schemeClr val="bg1"/>
                        </a:solidFill>
                      </a:endParaRPr>
                    </a:p>
                  </a:txBody>
                  <a:tcPr marL="91392" marR="91392" marT="45696" marB="45696"/>
                </a:tc>
              </a:tr>
              <a:tr h="3808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Year</a:t>
                      </a:r>
                      <a:endParaRPr lang="en-US" sz="1200" dirty="0" smtClean="0">
                        <a:solidFill>
                          <a:schemeClr val="bg1"/>
                        </a:solidFill>
                      </a:endParaRPr>
                    </a:p>
                  </a:txBody>
                  <a:tcPr marL="91392" marR="91392" marT="45696" marB="45696"/>
                </a:tc>
              </a:tr>
              <a:tr h="3808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Month</a:t>
                      </a:r>
                      <a:endParaRPr lang="en-US" sz="1200" dirty="0" smtClean="0">
                        <a:solidFill>
                          <a:schemeClr val="bg1"/>
                        </a:solidFill>
                      </a:endParaRPr>
                    </a:p>
                  </a:txBody>
                  <a:tcPr marL="91392" marR="91392" marT="45696" marB="45696"/>
                </a:tc>
              </a:tr>
              <a:tr h="3808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Period of Availability</a:t>
                      </a:r>
                      <a:endParaRPr lang="en-US" sz="1200" baseline="0" dirty="0" smtClean="0">
                        <a:solidFill>
                          <a:schemeClr val="dk1"/>
                        </a:solidFill>
                      </a:endParaRPr>
                    </a:p>
                  </a:txBody>
                  <a:tcPr marL="91392" marR="91392" marT="45696" marB="45696"/>
                </a:tc>
              </a:tr>
              <a:tr h="4569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Beginning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bg1"/>
                        </a:solidFill>
                      </a:endParaRPr>
                    </a:p>
                  </a:txBody>
                  <a:tcPr marL="91392" marR="91392" marT="45696" marB="45696"/>
                </a:tc>
              </a:tr>
              <a:tr h="3808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Ending</a:t>
                      </a:r>
                      <a:endParaRPr lang="en-US" sz="1200" dirty="0" smtClean="0">
                        <a:solidFill>
                          <a:schemeClr val="bg1"/>
                        </a:solidFill>
                      </a:endParaRPr>
                    </a:p>
                  </a:txBody>
                  <a:tcPr marL="91392" marR="91392" marT="45696" marB="45696"/>
                </a:tc>
              </a:tr>
              <a:tr h="4569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Main Account Code</a:t>
                      </a:r>
                    </a:p>
                    <a:p>
                      <a:endParaRPr lang="en-US" sz="1200" dirty="0" smtClean="0">
                        <a:solidFill>
                          <a:schemeClr val="bg1"/>
                        </a:solidFill>
                      </a:endParaRPr>
                    </a:p>
                  </a:txBody>
                  <a:tcPr marL="91392" marR="91392" marT="45696" marB="45696"/>
                </a:tc>
              </a:tr>
              <a:tr h="4569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Sub Account Code</a:t>
                      </a:r>
                    </a:p>
                    <a:p>
                      <a:endParaRPr lang="en-US" sz="1200" dirty="0" smtClean="0">
                        <a:solidFill>
                          <a:schemeClr val="bg1"/>
                        </a:solidFill>
                      </a:endParaRPr>
                    </a:p>
                  </a:txBody>
                  <a:tcPr marL="91392" marR="91392" marT="45696" marB="45696"/>
                </a:tc>
              </a:tr>
              <a:tr h="456962">
                <a:tc>
                  <a:txBody>
                    <a:bodyPr/>
                    <a:lstStyle/>
                    <a:p>
                      <a:pPr algn="ctr"/>
                      <a:r>
                        <a:rPr lang="en-US" sz="2400" dirty="0" smtClean="0"/>
                        <a:t>…</a:t>
                      </a:r>
                      <a:endParaRPr lang="en-US" sz="2400" dirty="0" smtClean="0">
                        <a:solidFill>
                          <a:schemeClr val="tx1"/>
                        </a:solidFill>
                      </a:endParaRPr>
                    </a:p>
                  </a:txBody>
                  <a:tcPr marL="91392" marR="91392" marT="45696" marB="45696"/>
                </a:tc>
              </a:tr>
            </a:tbl>
          </a:graphicData>
        </a:graphic>
      </p:graphicFrame>
      <p:cxnSp>
        <p:nvCxnSpPr>
          <p:cNvPr id="15" name="Straight Arrow Connector 14"/>
          <p:cNvCxnSpPr/>
          <p:nvPr/>
        </p:nvCxnSpPr>
        <p:spPr>
          <a:xfrm flipV="1">
            <a:off x="3581121" y="1627642"/>
            <a:ext cx="4493459" cy="22848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flipV="1">
            <a:off x="3608714" y="2084604"/>
            <a:ext cx="4493459" cy="22848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a:xfrm>
            <a:off x="3608714" y="2777478"/>
            <a:ext cx="4493459" cy="121113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a:off x="3608714" y="3160138"/>
            <a:ext cx="4493459" cy="128543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a:xfrm>
            <a:off x="3608714" y="3645891"/>
            <a:ext cx="4493459" cy="125664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flipV="1">
            <a:off x="3608715" y="2846208"/>
            <a:ext cx="4465866" cy="168295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p:nvPr/>
        </p:nvCxnSpPr>
        <p:spPr>
          <a:xfrm flipV="1">
            <a:off x="3608715" y="3227009"/>
            <a:ext cx="4465866" cy="17925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p:cNvCxnSpPr/>
          <p:nvPr/>
        </p:nvCxnSpPr>
        <p:spPr>
          <a:xfrm>
            <a:off x="3608714" y="4073596"/>
            <a:ext cx="4493459" cy="12097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748304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1000"/>
                                        <p:tgtEl>
                                          <p:spTgt spid="17"/>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1000"/>
                                        <p:tgtEl>
                                          <p:spTgt spid="18"/>
                                        </p:tgtEl>
                                      </p:cBhvr>
                                    </p:animEffect>
                                  </p:childTnLst>
                                </p:cTn>
                              </p:par>
                              <p:par>
                                <p:cTn id="15" presetID="22" presetClass="entr" presetSubtype="8"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1000"/>
                                        <p:tgtEl>
                                          <p:spTgt spid="20"/>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1000"/>
                                        <p:tgtEl>
                                          <p:spTgt spid="22"/>
                                        </p:tgtEl>
                                      </p:cBhvr>
                                    </p:animEffect>
                                  </p:childTnLst>
                                </p:cTn>
                              </p:par>
                              <p:par>
                                <p:cTn id="22" presetID="22" presetClass="entr" presetSubtype="8"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1000"/>
                                        <p:tgtEl>
                                          <p:spTgt spid="28"/>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1000"/>
                                        <p:tgtEl>
                                          <p:spTgt spid="24"/>
                                        </p:tgtEl>
                                      </p:cBhvr>
                                    </p:animEffect>
                                  </p:childTnLst>
                                </p:cTn>
                              </p:par>
                              <p:par>
                                <p:cTn id="29" presetID="22" presetClass="entr" presetSubtype="8"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64797"/>
          </a:xfrm>
        </p:spPr>
        <p:txBody>
          <a:bodyPr/>
          <a:lstStyle/>
          <a:p>
            <a:r>
              <a:rPr lang="en-US" sz="4800" dirty="0" smtClean="0"/>
              <a:t> Data-Centric Approach Enables ‘Drill Down’</a:t>
            </a:r>
            <a:endParaRPr lang="en-US" sz="4800" dirty="0"/>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875" t="11556" r="23563" b="13222"/>
          <a:stretch/>
        </p:blipFill>
        <p:spPr bwMode="auto">
          <a:xfrm>
            <a:off x="585033" y="1546135"/>
            <a:ext cx="4568430" cy="4639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71298" y="2060628"/>
            <a:ext cx="2641123" cy="20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ltGray">
          <a:xfrm>
            <a:off x="230067" y="2972038"/>
            <a:ext cx="1675527" cy="228481"/>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799" dirty="0" err="1">
              <a:solidFill>
                <a:schemeClr val="bg1"/>
              </a:solidFill>
              <a:latin typeface="Georgia" pitchFamily="18" charset="0"/>
            </a:endParaRPr>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38481" y="3528615"/>
            <a:ext cx="2648261" cy="136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bwMode="ltGray">
          <a:xfrm>
            <a:off x="230067" y="3429000"/>
            <a:ext cx="1675527" cy="228481"/>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799" dirty="0" err="1">
              <a:solidFill>
                <a:schemeClr val="bg1"/>
              </a:solidFill>
              <a:latin typeface="Georgia" pitchFamily="18" charset="0"/>
            </a:endParaRPr>
          </a:p>
        </p:txBody>
      </p:sp>
    </p:spTree>
    <p:extLst>
      <p:ext uri="{BB962C8B-B14F-4D97-AF65-F5344CB8AC3E}">
        <p14:creationId xmlns:p14="http://schemas.microsoft.com/office/powerpoint/2010/main" val="3625527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1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1750"/>
                            </p:stCondLst>
                            <p:childTnLst>
                              <p:par>
                                <p:cTn id="12" presetID="42" presetClass="path" presetSubtype="0" accel="50000" decel="50000" fill="hold" nodeType="afterEffect">
                                  <p:stCondLst>
                                    <p:cond delay="2000"/>
                                  </p:stCondLst>
                                  <p:childTnLst>
                                    <p:animMotion origin="layout" path="M -2.8326E-6 2.22222E-6 L 0.37087 -0.075 " pathEditMode="relative" rAng="0" ptsTypes="AA">
                                      <p:cBhvr>
                                        <p:cTn id="13" dur="2000" fill="hold"/>
                                        <p:tgtEl>
                                          <p:spTgt spid="13"/>
                                        </p:tgtEl>
                                        <p:attrNameLst>
                                          <p:attrName>ppt_x</p:attrName>
                                          <p:attrName>ppt_y</p:attrName>
                                        </p:attrNameLst>
                                      </p:cBhvr>
                                      <p:rCtr x="18537" y="-3750"/>
                                    </p:animMotion>
                                  </p:childTnLst>
                                </p:cTn>
                              </p:par>
                            </p:childTnLst>
                          </p:cTn>
                        </p:par>
                        <p:par>
                          <p:cTn id="14" fill="hold">
                            <p:stCondLst>
                              <p:cond delay="5750"/>
                            </p:stCondLst>
                            <p:childTnLst>
                              <p:par>
                                <p:cTn id="15" presetID="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par>
                          <p:cTn id="17" fill="hold">
                            <p:stCondLst>
                              <p:cond delay="5750"/>
                            </p:stCondLst>
                            <p:childTnLst>
                              <p:par>
                                <p:cTn id="18" presetID="10" presetClass="entr" presetSubtype="0" fill="hold" nodeType="afterEffect">
                                  <p:stCondLst>
                                    <p:cond delay="125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7500"/>
                            </p:stCondLst>
                            <p:childTnLst>
                              <p:par>
                                <p:cTn id="22" presetID="42" presetClass="path" presetSubtype="0" accel="50000" decel="50000" fill="hold" nodeType="afterEffect">
                                  <p:stCondLst>
                                    <p:cond delay="2000"/>
                                  </p:stCondLst>
                                  <p:childTnLst>
                                    <p:animMotion origin="layout" path="M 4.81645E-7 -1.85185E-6 L 0.37334 0.11898 " pathEditMode="relative" rAng="0" ptsTypes="AA">
                                      <p:cBhvr>
                                        <p:cTn id="23" dur="2000" fill="hold"/>
                                        <p:tgtEl>
                                          <p:spTgt spid="14"/>
                                        </p:tgtEl>
                                        <p:attrNameLst>
                                          <p:attrName>ppt_x</p:attrName>
                                          <p:attrName>ppt_y</p:attrName>
                                        </p:attrNameLst>
                                      </p:cBhvr>
                                      <p:rCtr x="18667" y="59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2"/>
          <p:cNvSpPr txBox="1">
            <a:spLocks/>
          </p:cNvSpPr>
          <p:nvPr/>
        </p:nvSpPr>
        <p:spPr>
          <a:xfrm>
            <a:off x="539051" y="108479"/>
            <a:ext cx="11149013" cy="249299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tx1">
                    <a:lumMod val="65000"/>
                    <a:lumOff val="35000"/>
                  </a:schemeClr>
                </a:solidFill>
                <a:effectLst/>
                <a:latin typeface="Segoe UI Light" pitchFamily="34" charset="0"/>
                <a:ea typeface="+mn-ea"/>
                <a:cs typeface="Arial" charset="0"/>
              </a:defRPr>
            </a:lvl1pPr>
          </a:lstStyle>
          <a:p>
            <a:r>
              <a:rPr lang="en-US" dirty="0" smtClean="0">
                <a:solidFill>
                  <a:schemeClr val="tx1"/>
                </a:solidFill>
              </a:rPr>
              <a:t>Intelligent Data Approach</a:t>
            </a:r>
            <a:br>
              <a:rPr lang="en-US" dirty="0" smtClean="0">
                <a:solidFill>
                  <a:schemeClr val="tx1"/>
                </a:solidFill>
              </a:rPr>
            </a:br>
            <a:r>
              <a:rPr lang="en-US" sz="2400" dirty="0">
                <a:solidFill>
                  <a:srgbClr val="000000"/>
                </a:solidFill>
              </a:rPr>
              <a:t>Establishes </a:t>
            </a:r>
            <a:r>
              <a:rPr lang="en-US" sz="2400" b="1" dirty="0">
                <a:solidFill>
                  <a:srgbClr val="000000"/>
                </a:solidFill>
              </a:rPr>
              <a:t>governance</a:t>
            </a:r>
            <a:r>
              <a:rPr lang="en-US" sz="2400" dirty="0">
                <a:solidFill>
                  <a:srgbClr val="000000"/>
                </a:solidFill>
              </a:rPr>
              <a:t> and </a:t>
            </a:r>
            <a:r>
              <a:rPr lang="en-US" sz="2400" b="1" dirty="0">
                <a:solidFill>
                  <a:srgbClr val="000000"/>
                </a:solidFill>
              </a:rPr>
              <a:t>structure</a:t>
            </a:r>
            <a:r>
              <a:rPr lang="en-US" sz="2400" dirty="0">
                <a:solidFill>
                  <a:srgbClr val="000000"/>
                </a:solidFill>
              </a:rPr>
              <a:t> over information assets across the U.S. Government and technological boundaries to improve </a:t>
            </a:r>
            <a:r>
              <a:rPr lang="en-US" sz="2400" b="1" dirty="0">
                <a:solidFill>
                  <a:srgbClr val="000000"/>
                </a:solidFill>
              </a:rPr>
              <a:t>quality efficiency, promote transparency and enable business insight</a:t>
            </a:r>
            <a:r>
              <a:rPr lang="en-US" sz="2400" dirty="0">
                <a:solidFill>
                  <a:srgbClr val="000000"/>
                </a:solidFill>
              </a:rPr>
              <a:t>.</a:t>
            </a:r>
            <a:r>
              <a:rPr lang="en-US" dirty="0" smtClean="0">
                <a:solidFill>
                  <a:schemeClr val="tx1"/>
                </a:solidFill>
              </a:rPr>
              <a:t/>
            </a:r>
            <a:br>
              <a:rPr lang="en-US" dirty="0" smtClean="0">
                <a:solidFill>
                  <a:schemeClr val="tx1"/>
                </a:solidFill>
              </a:rPr>
            </a:br>
            <a:endParaRPr lang="en-US" dirty="0">
              <a:solidFill>
                <a:schemeClr val="tx1"/>
              </a:solidFill>
            </a:endParaRPr>
          </a:p>
        </p:txBody>
      </p:sp>
      <p:grpSp>
        <p:nvGrpSpPr>
          <p:cNvPr id="10" name="Group 9"/>
          <p:cNvGrpSpPr/>
          <p:nvPr/>
        </p:nvGrpSpPr>
        <p:grpSpPr>
          <a:xfrm>
            <a:off x="519113" y="2161107"/>
            <a:ext cx="11149013" cy="4132874"/>
            <a:chOff x="1000124" y="5406812"/>
            <a:chExt cx="6446520" cy="3003364"/>
          </a:xfrm>
        </p:grpSpPr>
        <p:sp>
          <p:nvSpPr>
            <p:cNvPr id="11" name="AutoShape 3"/>
            <p:cNvSpPr>
              <a:spLocks noChangeArrowheads="1"/>
            </p:cNvSpPr>
            <p:nvPr/>
          </p:nvSpPr>
          <p:spPr bwMode="auto">
            <a:xfrm rot="16200000" flipH="1">
              <a:off x="1468249" y="4938688"/>
              <a:ext cx="593609" cy="1529858"/>
            </a:xfrm>
            <a:custGeom>
              <a:avLst/>
              <a:gdLst>
                <a:gd name="connsiteX0" fmla="*/ 0 w 541355"/>
                <a:gd name="connsiteY0" fmla="*/ 0 h 1477802"/>
                <a:gd name="connsiteX1" fmla="*/ 373838 w 541355"/>
                <a:gd name="connsiteY1" fmla="*/ 0 h 1477802"/>
                <a:gd name="connsiteX2" fmla="*/ 541355 w 541355"/>
                <a:gd name="connsiteY2" fmla="*/ 738901 h 1477802"/>
                <a:gd name="connsiteX3" fmla="*/ 373838 w 541355"/>
                <a:gd name="connsiteY3" fmla="*/ 1477802 h 1477802"/>
                <a:gd name="connsiteX4" fmla="*/ 0 w 541355"/>
                <a:gd name="connsiteY4" fmla="*/ 1477802 h 1477802"/>
                <a:gd name="connsiteX5" fmla="*/ 0 w 541355"/>
                <a:gd name="connsiteY5" fmla="*/ 0 h 1477802"/>
                <a:gd name="connsiteX0" fmla="*/ 0 w 593609"/>
                <a:gd name="connsiteY0" fmla="*/ 0 h 1477802"/>
                <a:gd name="connsiteX1" fmla="*/ 373838 w 593609"/>
                <a:gd name="connsiteY1" fmla="*/ 0 h 1477802"/>
                <a:gd name="connsiteX2" fmla="*/ 593609 w 593609"/>
                <a:gd name="connsiteY2" fmla="*/ 747613 h 1477802"/>
                <a:gd name="connsiteX3" fmla="*/ 373838 w 593609"/>
                <a:gd name="connsiteY3" fmla="*/ 1477802 h 1477802"/>
                <a:gd name="connsiteX4" fmla="*/ 0 w 593609"/>
                <a:gd name="connsiteY4" fmla="*/ 1477802 h 1477802"/>
                <a:gd name="connsiteX5" fmla="*/ 0 w 593609"/>
                <a:gd name="connsiteY5" fmla="*/ 0 h 147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609" h="1477802">
                  <a:moveTo>
                    <a:pt x="0" y="0"/>
                  </a:moveTo>
                  <a:lnTo>
                    <a:pt x="373838" y="0"/>
                  </a:lnTo>
                  <a:lnTo>
                    <a:pt x="593609" y="747613"/>
                  </a:lnTo>
                  <a:lnTo>
                    <a:pt x="373838" y="1477802"/>
                  </a:lnTo>
                  <a:lnTo>
                    <a:pt x="0" y="1477802"/>
                  </a:lnTo>
                  <a:lnTo>
                    <a:pt x="0" y="0"/>
                  </a:lnTo>
                  <a:close/>
                </a:path>
              </a:pathLst>
            </a:custGeom>
            <a:solidFill>
              <a:schemeClr val="tx2"/>
            </a:solidFill>
            <a:ln w="12700">
              <a:solidFill>
                <a:schemeClr val="accent1"/>
              </a:solidFill>
              <a:miter lim="800000"/>
              <a:headEnd/>
              <a:tailEnd/>
            </a:ln>
          </p:spPr>
          <p:txBody>
            <a:bodyPr vert="eaVert" lIns="52153" tIns="27432" rIns="52153" bIns="52153" anchor="t" anchorCtr="1">
              <a:noAutofit/>
            </a:bodyPr>
            <a:lstStyle/>
            <a:p>
              <a:pPr defTabSz="1042988" eaLnBrk="0" hangingPunct="0">
                <a:buClrTx/>
                <a:buSzTx/>
                <a:buFontTx/>
                <a:buNone/>
              </a:pPr>
              <a:r>
                <a:rPr lang="en-GB" sz="1600" b="1" dirty="0">
                  <a:solidFill>
                    <a:schemeClr val="bg2"/>
                  </a:solidFill>
                  <a:latin typeface="Georgia" panose="02040502050405020303" pitchFamily="18" charset="0"/>
                  <a:cs typeface="Arial" panose="020B0604020202020204" pitchFamily="34" charset="0"/>
                </a:rPr>
                <a:t>Management Alignment</a:t>
              </a:r>
            </a:p>
          </p:txBody>
        </p:sp>
        <p:sp>
          <p:nvSpPr>
            <p:cNvPr id="12" name="Freeform 4"/>
            <p:cNvSpPr>
              <a:spLocks/>
            </p:cNvSpPr>
            <p:nvPr/>
          </p:nvSpPr>
          <p:spPr bwMode="auto">
            <a:xfrm>
              <a:off x="1000124" y="6277773"/>
              <a:ext cx="1530000" cy="1795155"/>
            </a:xfrm>
            <a:custGeom>
              <a:avLst/>
              <a:gdLst>
                <a:gd name="T0" fmla="*/ 2147483647 w 1590"/>
                <a:gd name="T1" fmla="*/ 0 h 1901"/>
                <a:gd name="T2" fmla="*/ 2147483647 w 1590"/>
                <a:gd name="T3" fmla="*/ 2147483647 h 1901"/>
                <a:gd name="T4" fmla="*/ 2147483647 w 1590"/>
                <a:gd name="T5" fmla="*/ 0 h 1901"/>
                <a:gd name="T6" fmla="*/ 2147483647 w 1590"/>
                <a:gd name="T7" fmla="*/ 2147483647 h 1901"/>
                <a:gd name="T8" fmla="*/ 0 w 1590"/>
                <a:gd name="T9" fmla="*/ 2147483647 h 1901"/>
                <a:gd name="T10" fmla="*/ 2147483647 w 1590"/>
                <a:gd name="T11" fmla="*/ 2147483647 h 1901"/>
                <a:gd name="T12" fmla="*/ 2147483647 w 1590"/>
                <a:gd name="T13" fmla="*/ 2147483647 h 1901"/>
                <a:gd name="T14" fmla="*/ 2147483647 w 1590"/>
                <a:gd name="T15" fmla="*/ 2147483647 h 1901"/>
                <a:gd name="T16" fmla="*/ 2147483647 w 1590"/>
                <a:gd name="T17" fmla="*/ 0 h 19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0"/>
                <a:gd name="T28" fmla="*/ 0 h 1901"/>
                <a:gd name="T29" fmla="*/ 1590 w 1590"/>
                <a:gd name="T30" fmla="*/ 1901 h 1901"/>
                <a:gd name="connsiteX0" fmla="*/ 25 w 9994"/>
                <a:gd name="connsiteY0" fmla="*/ 0 h 9995"/>
                <a:gd name="connsiteX1" fmla="*/ 5013 w 9994"/>
                <a:gd name="connsiteY1" fmla="*/ 1273 h 9995"/>
                <a:gd name="connsiteX2" fmla="*/ 9994 w 9994"/>
                <a:gd name="connsiteY2" fmla="*/ 0 h 9995"/>
                <a:gd name="connsiteX3" fmla="*/ 9994 w 9994"/>
                <a:gd name="connsiteY3" fmla="*/ 9995 h 9995"/>
                <a:gd name="connsiteX4" fmla="*/ 0 w 9994"/>
                <a:gd name="connsiteY4" fmla="*/ 9995 h 9995"/>
                <a:gd name="connsiteX5" fmla="*/ 151 w 9994"/>
                <a:gd name="connsiteY5" fmla="*/ 9995 h 9995"/>
                <a:gd name="connsiteX6" fmla="*/ 50 w 9994"/>
                <a:gd name="connsiteY6" fmla="*/ 9995 h 9995"/>
                <a:gd name="connsiteX7" fmla="*/ 25 w 9994"/>
                <a:gd name="connsiteY7" fmla="*/ 9995 h 9995"/>
                <a:gd name="connsiteX8" fmla="*/ 25 w 9994"/>
                <a:gd name="connsiteY8" fmla="*/ 0 h 9995"/>
                <a:gd name="connsiteX0" fmla="*/ 25 w 10000"/>
                <a:gd name="connsiteY0" fmla="*/ 0 h 10000"/>
                <a:gd name="connsiteX1" fmla="*/ 5075 w 10000"/>
                <a:gd name="connsiteY1" fmla="*/ 1516 h 10000"/>
                <a:gd name="connsiteX2" fmla="*/ 10000 w 10000"/>
                <a:gd name="connsiteY2" fmla="*/ 0 h 10000"/>
                <a:gd name="connsiteX3" fmla="*/ 10000 w 10000"/>
                <a:gd name="connsiteY3" fmla="*/ 10000 h 10000"/>
                <a:gd name="connsiteX4" fmla="*/ 0 w 10000"/>
                <a:gd name="connsiteY4" fmla="*/ 10000 h 10000"/>
                <a:gd name="connsiteX5" fmla="*/ 151 w 10000"/>
                <a:gd name="connsiteY5" fmla="*/ 10000 h 10000"/>
                <a:gd name="connsiteX6" fmla="*/ 50 w 10000"/>
                <a:gd name="connsiteY6" fmla="*/ 10000 h 10000"/>
                <a:gd name="connsiteX7" fmla="*/ 25 w 10000"/>
                <a:gd name="connsiteY7" fmla="*/ 10000 h 10000"/>
                <a:gd name="connsiteX8" fmla="*/ 25 w 10000"/>
                <a:gd name="connsiteY8"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00">
                  <a:moveTo>
                    <a:pt x="25" y="0"/>
                  </a:moveTo>
                  <a:lnTo>
                    <a:pt x="5075" y="1516"/>
                  </a:lnTo>
                  <a:lnTo>
                    <a:pt x="10000" y="0"/>
                  </a:lnTo>
                  <a:lnTo>
                    <a:pt x="10000" y="10000"/>
                  </a:lnTo>
                  <a:lnTo>
                    <a:pt x="0" y="10000"/>
                  </a:lnTo>
                  <a:lnTo>
                    <a:pt x="151" y="10000"/>
                  </a:lnTo>
                  <a:lnTo>
                    <a:pt x="50" y="10000"/>
                  </a:lnTo>
                  <a:lnTo>
                    <a:pt x="25" y="10000"/>
                  </a:lnTo>
                  <a:lnTo>
                    <a:pt x="25" y="0"/>
                  </a:lnTo>
                </a:path>
              </a:pathLst>
            </a:custGeom>
            <a:noFill/>
            <a:ln w="12700" cap="rnd">
              <a:solidFill>
                <a:schemeClr val="accent1"/>
              </a:solidFill>
              <a:round/>
              <a:headEnd/>
              <a:tailEnd/>
            </a:ln>
          </p:spPr>
          <p:txBody>
            <a:bodyPr lIns="52153" tIns="52153" rIns="52153" bIns="52153">
              <a:noAutofit/>
            </a:bodyPr>
            <a:lstStyle/>
            <a:p>
              <a:pPr defTabSz="1042988">
                <a:buClrTx/>
                <a:buSzTx/>
                <a:buFontTx/>
                <a:buNone/>
              </a:pPr>
              <a:endParaRPr lang="en-GB" sz="1100" dirty="0">
                <a:solidFill>
                  <a:schemeClr val="bg1"/>
                </a:solidFill>
                <a:latin typeface="Georgia" panose="02040502050405020303" pitchFamily="18" charset="0"/>
                <a:cs typeface="Arial" panose="020B0604020202020204" pitchFamily="34" charset="0"/>
              </a:endParaRPr>
            </a:p>
          </p:txBody>
        </p:sp>
        <p:sp>
          <p:nvSpPr>
            <p:cNvPr id="13" name="Rectangle 11"/>
            <p:cNvSpPr>
              <a:spLocks noChangeArrowheads="1"/>
            </p:cNvSpPr>
            <p:nvPr/>
          </p:nvSpPr>
          <p:spPr bwMode="auto">
            <a:xfrm>
              <a:off x="1094218" y="6589902"/>
              <a:ext cx="1382282" cy="1399125"/>
            </a:xfrm>
            <a:prstGeom prst="rect">
              <a:avLst/>
            </a:prstGeom>
            <a:noFill/>
            <a:ln w="12700">
              <a:noFill/>
              <a:miter lim="800000"/>
              <a:headEnd/>
              <a:tailEnd/>
            </a:ln>
            <a:effectLst/>
          </p:spPr>
          <p:txBody>
            <a:bodyPr lIns="0" tIns="0" rIns="0" bIns="0">
              <a:noAutofit/>
            </a:bodyPr>
            <a:lstStyle/>
            <a:p>
              <a:pPr indent="-184150" defTabSz="995363">
                <a:buFont typeface="EYInterstate" pitchFamily="2" charset="0"/>
                <a:buNone/>
              </a:pPr>
              <a:r>
                <a:rPr lang="en-US" sz="1400" b="1" dirty="0">
                  <a:solidFill>
                    <a:schemeClr val="tx2"/>
                  </a:solidFill>
                  <a:latin typeface="Georgia" panose="02040502050405020303" pitchFamily="18" charset="0"/>
                  <a:cs typeface="Arial" panose="020B0604020202020204" pitchFamily="34" charset="0"/>
                </a:rPr>
                <a:t>Data </a:t>
              </a:r>
              <a:r>
                <a:rPr lang="en-US" sz="1400" b="1" dirty="0" smtClean="0">
                  <a:solidFill>
                    <a:schemeClr val="tx2"/>
                  </a:solidFill>
                  <a:latin typeface="Georgia" panose="02040502050405020303" pitchFamily="18" charset="0"/>
                  <a:cs typeface="Arial" panose="020B0604020202020204" pitchFamily="34" charset="0"/>
                </a:rPr>
                <a:t>Management</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Data Quality</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Architecture</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Integration</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Synchronization</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Transformation</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Metadata</a:t>
              </a:r>
            </a:p>
          </p:txBody>
        </p:sp>
        <p:sp>
          <p:nvSpPr>
            <p:cNvPr id="14" name="AutoShape 3"/>
            <p:cNvSpPr>
              <a:spLocks noChangeArrowheads="1"/>
            </p:cNvSpPr>
            <p:nvPr/>
          </p:nvSpPr>
          <p:spPr bwMode="auto">
            <a:xfrm rot="16200000" flipH="1">
              <a:off x="3110536" y="4938689"/>
              <a:ext cx="593609" cy="1529858"/>
            </a:xfrm>
            <a:custGeom>
              <a:avLst/>
              <a:gdLst>
                <a:gd name="connsiteX0" fmla="*/ 0 w 541355"/>
                <a:gd name="connsiteY0" fmla="*/ 0 h 1477802"/>
                <a:gd name="connsiteX1" fmla="*/ 373838 w 541355"/>
                <a:gd name="connsiteY1" fmla="*/ 0 h 1477802"/>
                <a:gd name="connsiteX2" fmla="*/ 541355 w 541355"/>
                <a:gd name="connsiteY2" fmla="*/ 738901 h 1477802"/>
                <a:gd name="connsiteX3" fmla="*/ 373838 w 541355"/>
                <a:gd name="connsiteY3" fmla="*/ 1477802 h 1477802"/>
                <a:gd name="connsiteX4" fmla="*/ 0 w 541355"/>
                <a:gd name="connsiteY4" fmla="*/ 1477802 h 1477802"/>
                <a:gd name="connsiteX5" fmla="*/ 0 w 541355"/>
                <a:gd name="connsiteY5" fmla="*/ 0 h 1477802"/>
                <a:gd name="connsiteX0" fmla="*/ 0 w 593609"/>
                <a:gd name="connsiteY0" fmla="*/ 0 h 1477802"/>
                <a:gd name="connsiteX1" fmla="*/ 373838 w 593609"/>
                <a:gd name="connsiteY1" fmla="*/ 0 h 1477802"/>
                <a:gd name="connsiteX2" fmla="*/ 593609 w 593609"/>
                <a:gd name="connsiteY2" fmla="*/ 747613 h 1477802"/>
                <a:gd name="connsiteX3" fmla="*/ 373838 w 593609"/>
                <a:gd name="connsiteY3" fmla="*/ 1477802 h 1477802"/>
                <a:gd name="connsiteX4" fmla="*/ 0 w 593609"/>
                <a:gd name="connsiteY4" fmla="*/ 1477802 h 1477802"/>
                <a:gd name="connsiteX5" fmla="*/ 0 w 593609"/>
                <a:gd name="connsiteY5" fmla="*/ 0 h 147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609" h="1477802">
                  <a:moveTo>
                    <a:pt x="0" y="0"/>
                  </a:moveTo>
                  <a:lnTo>
                    <a:pt x="373838" y="0"/>
                  </a:lnTo>
                  <a:lnTo>
                    <a:pt x="593609" y="747613"/>
                  </a:lnTo>
                  <a:lnTo>
                    <a:pt x="373838" y="1477802"/>
                  </a:lnTo>
                  <a:lnTo>
                    <a:pt x="0" y="1477802"/>
                  </a:lnTo>
                  <a:lnTo>
                    <a:pt x="0" y="0"/>
                  </a:lnTo>
                  <a:close/>
                </a:path>
              </a:pathLst>
            </a:custGeom>
            <a:solidFill>
              <a:schemeClr val="accent1"/>
            </a:solidFill>
            <a:ln w="12700">
              <a:solidFill>
                <a:schemeClr val="tx2">
                  <a:lumMod val="60000"/>
                  <a:lumOff val="40000"/>
                </a:schemeClr>
              </a:solidFill>
              <a:miter lim="800000"/>
              <a:headEnd/>
              <a:tailEnd/>
            </a:ln>
          </p:spPr>
          <p:txBody>
            <a:bodyPr vert="eaVert" lIns="52153" tIns="27432" rIns="52153" bIns="52153" anchor="t" anchorCtr="1">
              <a:noAutofit/>
            </a:bodyPr>
            <a:lstStyle/>
            <a:p>
              <a:pPr defTabSz="1042988" eaLnBrk="0" hangingPunct="0">
                <a:buClrTx/>
                <a:buSzTx/>
                <a:buFontTx/>
                <a:buNone/>
              </a:pPr>
              <a:r>
                <a:rPr lang="en-GB" sz="1600" b="1" dirty="0">
                  <a:solidFill>
                    <a:schemeClr val="bg2"/>
                  </a:solidFill>
                  <a:latin typeface="Georgia" panose="02040502050405020303" pitchFamily="18" charset="0"/>
                  <a:cs typeface="Arial" panose="020B0604020202020204" pitchFamily="34" charset="0"/>
                </a:rPr>
                <a:t>Strategic </a:t>
              </a:r>
              <a:r>
                <a:rPr lang="en-GB" sz="1600" b="1" dirty="0" smtClean="0">
                  <a:solidFill>
                    <a:schemeClr val="bg2"/>
                  </a:solidFill>
                  <a:latin typeface="Georgia" panose="02040502050405020303" pitchFamily="18" charset="0"/>
                  <a:cs typeface="Arial" panose="020B0604020202020204" pitchFamily="34" charset="0"/>
                </a:rPr>
                <a:t>Objectives</a:t>
              </a:r>
              <a:endParaRPr lang="en-GB" sz="1600" b="1" dirty="0">
                <a:solidFill>
                  <a:schemeClr val="bg2"/>
                </a:solidFill>
                <a:latin typeface="Georgia" panose="02040502050405020303" pitchFamily="18" charset="0"/>
                <a:cs typeface="Arial" panose="020B0604020202020204" pitchFamily="34" charset="0"/>
              </a:endParaRPr>
            </a:p>
          </p:txBody>
        </p:sp>
        <p:sp>
          <p:nvSpPr>
            <p:cNvPr id="15" name="Freeform 4"/>
            <p:cNvSpPr>
              <a:spLocks/>
            </p:cNvSpPr>
            <p:nvPr/>
          </p:nvSpPr>
          <p:spPr bwMode="auto">
            <a:xfrm>
              <a:off x="2642364" y="6277775"/>
              <a:ext cx="1530000" cy="1795155"/>
            </a:xfrm>
            <a:custGeom>
              <a:avLst/>
              <a:gdLst>
                <a:gd name="T0" fmla="*/ 2147483647 w 1590"/>
                <a:gd name="T1" fmla="*/ 0 h 1901"/>
                <a:gd name="T2" fmla="*/ 2147483647 w 1590"/>
                <a:gd name="T3" fmla="*/ 2147483647 h 1901"/>
                <a:gd name="T4" fmla="*/ 2147483647 w 1590"/>
                <a:gd name="T5" fmla="*/ 0 h 1901"/>
                <a:gd name="T6" fmla="*/ 2147483647 w 1590"/>
                <a:gd name="T7" fmla="*/ 2147483647 h 1901"/>
                <a:gd name="T8" fmla="*/ 0 w 1590"/>
                <a:gd name="T9" fmla="*/ 2147483647 h 1901"/>
                <a:gd name="T10" fmla="*/ 2147483647 w 1590"/>
                <a:gd name="T11" fmla="*/ 2147483647 h 1901"/>
                <a:gd name="T12" fmla="*/ 2147483647 w 1590"/>
                <a:gd name="T13" fmla="*/ 2147483647 h 1901"/>
                <a:gd name="T14" fmla="*/ 2147483647 w 1590"/>
                <a:gd name="T15" fmla="*/ 2147483647 h 1901"/>
                <a:gd name="T16" fmla="*/ 2147483647 w 1590"/>
                <a:gd name="T17" fmla="*/ 0 h 19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0"/>
                <a:gd name="T28" fmla="*/ 0 h 1901"/>
                <a:gd name="T29" fmla="*/ 1590 w 1590"/>
                <a:gd name="T30" fmla="*/ 1901 h 1901"/>
                <a:gd name="connsiteX0" fmla="*/ 25 w 9994"/>
                <a:gd name="connsiteY0" fmla="*/ 0 h 9995"/>
                <a:gd name="connsiteX1" fmla="*/ 5013 w 9994"/>
                <a:gd name="connsiteY1" fmla="*/ 1273 h 9995"/>
                <a:gd name="connsiteX2" fmla="*/ 9994 w 9994"/>
                <a:gd name="connsiteY2" fmla="*/ 0 h 9995"/>
                <a:gd name="connsiteX3" fmla="*/ 9994 w 9994"/>
                <a:gd name="connsiteY3" fmla="*/ 9995 h 9995"/>
                <a:gd name="connsiteX4" fmla="*/ 0 w 9994"/>
                <a:gd name="connsiteY4" fmla="*/ 9995 h 9995"/>
                <a:gd name="connsiteX5" fmla="*/ 151 w 9994"/>
                <a:gd name="connsiteY5" fmla="*/ 9995 h 9995"/>
                <a:gd name="connsiteX6" fmla="*/ 50 w 9994"/>
                <a:gd name="connsiteY6" fmla="*/ 9995 h 9995"/>
                <a:gd name="connsiteX7" fmla="*/ 25 w 9994"/>
                <a:gd name="connsiteY7" fmla="*/ 9995 h 9995"/>
                <a:gd name="connsiteX8" fmla="*/ 25 w 9994"/>
                <a:gd name="connsiteY8" fmla="*/ 0 h 9995"/>
                <a:gd name="connsiteX0" fmla="*/ 25 w 10000"/>
                <a:gd name="connsiteY0" fmla="*/ 0 h 10000"/>
                <a:gd name="connsiteX1" fmla="*/ 5075 w 10000"/>
                <a:gd name="connsiteY1" fmla="*/ 1516 h 10000"/>
                <a:gd name="connsiteX2" fmla="*/ 10000 w 10000"/>
                <a:gd name="connsiteY2" fmla="*/ 0 h 10000"/>
                <a:gd name="connsiteX3" fmla="*/ 10000 w 10000"/>
                <a:gd name="connsiteY3" fmla="*/ 10000 h 10000"/>
                <a:gd name="connsiteX4" fmla="*/ 0 w 10000"/>
                <a:gd name="connsiteY4" fmla="*/ 10000 h 10000"/>
                <a:gd name="connsiteX5" fmla="*/ 151 w 10000"/>
                <a:gd name="connsiteY5" fmla="*/ 10000 h 10000"/>
                <a:gd name="connsiteX6" fmla="*/ 50 w 10000"/>
                <a:gd name="connsiteY6" fmla="*/ 10000 h 10000"/>
                <a:gd name="connsiteX7" fmla="*/ 25 w 10000"/>
                <a:gd name="connsiteY7" fmla="*/ 10000 h 10000"/>
                <a:gd name="connsiteX8" fmla="*/ 25 w 10000"/>
                <a:gd name="connsiteY8"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00">
                  <a:moveTo>
                    <a:pt x="25" y="0"/>
                  </a:moveTo>
                  <a:lnTo>
                    <a:pt x="5075" y="1516"/>
                  </a:lnTo>
                  <a:lnTo>
                    <a:pt x="10000" y="0"/>
                  </a:lnTo>
                  <a:lnTo>
                    <a:pt x="10000" y="10000"/>
                  </a:lnTo>
                  <a:lnTo>
                    <a:pt x="0" y="10000"/>
                  </a:lnTo>
                  <a:lnTo>
                    <a:pt x="151" y="10000"/>
                  </a:lnTo>
                  <a:lnTo>
                    <a:pt x="50" y="10000"/>
                  </a:lnTo>
                  <a:lnTo>
                    <a:pt x="25" y="10000"/>
                  </a:lnTo>
                  <a:lnTo>
                    <a:pt x="25" y="0"/>
                  </a:lnTo>
                </a:path>
              </a:pathLst>
            </a:custGeom>
            <a:noFill/>
            <a:ln w="12700" cap="rnd">
              <a:solidFill>
                <a:schemeClr val="tx2">
                  <a:lumMod val="60000"/>
                  <a:lumOff val="40000"/>
                </a:schemeClr>
              </a:solidFill>
              <a:round/>
              <a:headEnd/>
              <a:tailEnd/>
            </a:ln>
          </p:spPr>
          <p:txBody>
            <a:bodyPr lIns="52153" tIns="52153" rIns="52153" bIns="52153">
              <a:noAutofit/>
            </a:bodyPr>
            <a:lstStyle/>
            <a:p>
              <a:pPr defTabSz="1042988">
                <a:buClrTx/>
                <a:buSzTx/>
                <a:buFontTx/>
                <a:buNone/>
              </a:pPr>
              <a:endParaRPr lang="en-GB" sz="1100" dirty="0">
                <a:solidFill>
                  <a:schemeClr val="bg1"/>
                </a:solidFill>
                <a:latin typeface="Georgia" panose="02040502050405020303" pitchFamily="18" charset="0"/>
                <a:cs typeface="Arial" panose="020B0604020202020204" pitchFamily="34" charset="0"/>
              </a:endParaRPr>
            </a:p>
          </p:txBody>
        </p:sp>
        <p:sp>
          <p:nvSpPr>
            <p:cNvPr id="16" name="Rectangle 11"/>
            <p:cNvSpPr>
              <a:spLocks noChangeArrowheads="1"/>
            </p:cNvSpPr>
            <p:nvPr/>
          </p:nvSpPr>
          <p:spPr bwMode="auto">
            <a:xfrm>
              <a:off x="2713699" y="6589902"/>
              <a:ext cx="1381536" cy="1399125"/>
            </a:xfrm>
            <a:prstGeom prst="rect">
              <a:avLst/>
            </a:prstGeom>
            <a:noFill/>
            <a:ln w="12700">
              <a:noFill/>
              <a:miter lim="800000"/>
              <a:headEnd/>
              <a:tailEnd/>
            </a:ln>
            <a:effectLst/>
          </p:spPr>
          <p:txBody>
            <a:bodyPr lIns="0" tIns="0" rIns="0" bIns="0">
              <a:noAutofit/>
            </a:bodyPr>
            <a:lstStyle/>
            <a:p>
              <a:pPr indent="-184150" defTabSz="995363">
                <a:buFont typeface="EYInterstate" pitchFamily="2" charset="0"/>
                <a:buNone/>
              </a:pPr>
              <a:r>
                <a:rPr lang="en-US" sz="1400" b="1" dirty="0">
                  <a:solidFill>
                    <a:schemeClr val="accent1"/>
                  </a:solidFill>
                  <a:latin typeface="Georgia" panose="02040502050405020303" pitchFamily="18" charset="0"/>
                  <a:cs typeface="Arial" panose="020B0604020202020204" pitchFamily="34" charset="0"/>
                </a:rPr>
                <a:t>Business Process Management</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Design</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Modeling</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Execution</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Monitoring</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Optimization</a:t>
              </a:r>
            </a:p>
          </p:txBody>
        </p:sp>
        <p:sp>
          <p:nvSpPr>
            <p:cNvPr id="17" name="AutoShape 3"/>
            <p:cNvSpPr>
              <a:spLocks noChangeArrowheads="1"/>
            </p:cNvSpPr>
            <p:nvPr/>
          </p:nvSpPr>
          <p:spPr bwMode="auto">
            <a:xfrm rot="16200000" flipH="1">
              <a:off x="4747723" y="4938690"/>
              <a:ext cx="593609" cy="1529858"/>
            </a:xfrm>
            <a:custGeom>
              <a:avLst/>
              <a:gdLst>
                <a:gd name="connsiteX0" fmla="*/ 0 w 541355"/>
                <a:gd name="connsiteY0" fmla="*/ 0 h 1477802"/>
                <a:gd name="connsiteX1" fmla="*/ 373838 w 541355"/>
                <a:gd name="connsiteY1" fmla="*/ 0 h 1477802"/>
                <a:gd name="connsiteX2" fmla="*/ 541355 w 541355"/>
                <a:gd name="connsiteY2" fmla="*/ 738901 h 1477802"/>
                <a:gd name="connsiteX3" fmla="*/ 373838 w 541355"/>
                <a:gd name="connsiteY3" fmla="*/ 1477802 h 1477802"/>
                <a:gd name="connsiteX4" fmla="*/ 0 w 541355"/>
                <a:gd name="connsiteY4" fmla="*/ 1477802 h 1477802"/>
                <a:gd name="connsiteX5" fmla="*/ 0 w 541355"/>
                <a:gd name="connsiteY5" fmla="*/ 0 h 1477802"/>
                <a:gd name="connsiteX0" fmla="*/ 0 w 593609"/>
                <a:gd name="connsiteY0" fmla="*/ 0 h 1477802"/>
                <a:gd name="connsiteX1" fmla="*/ 373838 w 593609"/>
                <a:gd name="connsiteY1" fmla="*/ 0 h 1477802"/>
                <a:gd name="connsiteX2" fmla="*/ 593609 w 593609"/>
                <a:gd name="connsiteY2" fmla="*/ 747613 h 1477802"/>
                <a:gd name="connsiteX3" fmla="*/ 373838 w 593609"/>
                <a:gd name="connsiteY3" fmla="*/ 1477802 h 1477802"/>
                <a:gd name="connsiteX4" fmla="*/ 0 w 593609"/>
                <a:gd name="connsiteY4" fmla="*/ 1477802 h 1477802"/>
                <a:gd name="connsiteX5" fmla="*/ 0 w 593609"/>
                <a:gd name="connsiteY5" fmla="*/ 0 h 147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609" h="1477802">
                  <a:moveTo>
                    <a:pt x="0" y="0"/>
                  </a:moveTo>
                  <a:lnTo>
                    <a:pt x="373838" y="0"/>
                  </a:lnTo>
                  <a:lnTo>
                    <a:pt x="593609" y="747613"/>
                  </a:lnTo>
                  <a:lnTo>
                    <a:pt x="373838" y="1477802"/>
                  </a:lnTo>
                  <a:lnTo>
                    <a:pt x="0" y="1477802"/>
                  </a:lnTo>
                  <a:lnTo>
                    <a:pt x="0" y="0"/>
                  </a:lnTo>
                  <a:close/>
                </a:path>
              </a:pathLst>
            </a:custGeom>
            <a:solidFill>
              <a:schemeClr val="accent2"/>
            </a:solidFill>
            <a:ln w="12700">
              <a:solidFill>
                <a:schemeClr val="accent3">
                  <a:lumMod val="40000"/>
                  <a:lumOff val="60000"/>
                </a:schemeClr>
              </a:solidFill>
              <a:miter lim="800000"/>
              <a:headEnd/>
              <a:tailEnd/>
            </a:ln>
          </p:spPr>
          <p:txBody>
            <a:bodyPr vert="eaVert" lIns="52153" tIns="27432" rIns="52153" bIns="52153" anchor="t" anchorCtr="1">
              <a:noAutofit/>
            </a:bodyPr>
            <a:lstStyle/>
            <a:p>
              <a:pPr defTabSz="1042988" eaLnBrk="0" hangingPunct="0">
                <a:buClrTx/>
                <a:buSzTx/>
                <a:buFontTx/>
                <a:buNone/>
              </a:pPr>
              <a:r>
                <a:rPr lang="en-GB" sz="1600" b="1" dirty="0">
                  <a:solidFill>
                    <a:schemeClr val="bg1"/>
                  </a:solidFill>
                  <a:latin typeface="Georgia" panose="02040502050405020303" pitchFamily="18" charset="0"/>
                  <a:cs typeface="Arial" panose="020B0604020202020204" pitchFamily="34" charset="0"/>
                </a:rPr>
                <a:t>Mission &amp; </a:t>
              </a:r>
              <a:r>
                <a:rPr lang="en-GB" sz="1600" b="1" dirty="0" smtClean="0">
                  <a:solidFill>
                    <a:schemeClr val="bg1"/>
                  </a:solidFill>
                  <a:latin typeface="Georgia" panose="02040502050405020303" pitchFamily="18" charset="0"/>
                  <a:cs typeface="Arial" panose="020B0604020202020204" pitchFamily="34" charset="0"/>
                </a:rPr>
                <a:t>Vision</a:t>
              </a:r>
              <a:endParaRPr lang="en-GB" sz="1600" b="1" dirty="0">
                <a:solidFill>
                  <a:schemeClr val="bg1"/>
                </a:solidFill>
                <a:latin typeface="Georgia" panose="02040502050405020303" pitchFamily="18" charset="0"/>
                <a:cs typeface="Arial" panose="020B0604020202020204" pitchFamily="34" charset="0"/>
              </a:endParaRPr>
            </a:p>
          </p:txBody>
        </p:sp>
        <p:sp>
          <p:nvSpPr>
            <p:cNvPr id="18" name="Freeform 4"/>
            <p:cNvSpPr>
              <a:spLocks/>
            </p:cNvSpPr>
            <p:nvPr/>
          </p:nvSpPr>
          <p:spPr bwMode="auto">
            <a:xfrm>
              <a:off x="4279504" y="6277776"/>
              <a:ext cx="1530000" cy="1795155"/>
            </a:xfrm>
            <a:custGeom>
              <a:avLst/>
              <a:gdLst>
                <a:gd name="T0" fmla="*/ 2147483647 w 1590"/>
                <a:gd name="T1" fmla="*/ 0 h 1901"/>
                <a:gd name="T2" fmla="*/ 2147483647 w 1590"/>
                <a:gd name="T3" fmla="*/ 2147483647 h 1901"/>
                <a:gd name="T4" fmla="*/ 2147483647 w 1590"/>
                <a:gd name="T5" fmla="*/ 0 h 1901"/>
                <a:gd name="T6" fmla="*/ 2147483647 w 1590"/>
                <a:gd name="T7" fmla="*/ 2147483647 h 1901"/>
                <a:gd name="T8" fmla="*/ 0 w 1590"/>
                <a:gd name="T9" fmla="*/ 2147483647 h 1901"/>
                <a:gd name="T10" fmla="*/ 2147483647 w 1590"/>
                <a:gd name="T11" fmla="*/ 2147483647 h 1901"/>
                <a:gd name="T12" fmla="*/ 2147483647 w 1590"/>
                <a:gd name="T13" fmla="*/ 2147483647 h 1901"/>
                <a:gd name="T14" fmla="*/ 2147483647 w 1590"/>
                <a:gd name="T15" fmla="*/ 2147483647 h 1901"/>
                <a:gd name="T16" fmla="*/ 2147483647 w 1590"/>
                <a:gd name="T17" fmla="*/ 0 h 19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0"/>
                <a:gd name="T28" fmla="*/ 0 h 1901"/>
                <a:gd name="T29" fmla="*/ 1590 w 1590"/>
                <a:gd name="T30" fmla="*/ 1901 h 1901"/>
                <a:gd name="connsiteX0" fmla="*/ 25 w 9994"/>
                <a:gd name="connsiteY0" fmla="*/ 0 h 9995"/>
                <a:gd name="connsiteX1" fmla="*/ 5013 w 9994"/>
                <a:gd name="connsiteY1" fmla="*/ 1273 h 9995"/>
                <a:gd name="connsiteX2" fmla="*/ 9994 w 9994"/>
                <a:gd name="connsiteY2" fmla="*/ 0 h 9995"/>
                <a:gd name="connsiteX3" fmla="*/ 9994 w 9994"/>
                <a:gd name="connsiteY3" fmla="*/ 9995 h 9995"/>
                <a:gd name="connsiteX4" fmla="*/ 0 w 9994"/>
                <a:gd name="connsiteY4" fmla="*/ 9995 h 9995"/>
                <a:gd name="connsiteX5" fmla="*/ 151 w 9994"/>
                <a:gd name="connsiteY5" fmla="*/ 9995 h 9995"/>
                <a:gd name="connsiteX6" fmla="*/ 50 w 9994"/>
                <a:gd name="connsiteY6" fmla="*/ 9995 h 9995"/>
                <a:gd name="connsiteX7" fmla="*/ 25 w 9994"/>
                <a:gd name="connsiteY7" fmla="*/ 9995 h 9995"/>
                <a:gd name="connsiteX8" fmla="*/ 25 w 9994"/>
                <a:gd name="connsiteY8" fmla="*/ 0 h 9995"/>
                <a:gd name="connsiteX0" fmla="*/ 25 w 10000"/>
                <a:gd name="connsiteY0" fmla="*/ 0 h 10000"/>
                <a:gd name="connsiteX1" fmla="*/ 5075 w 10000"/>
                <a:gd name="connsiteY1" fmla="*/ 1516 h 10000"/>
                <a:gd name="connsiteX2" fmla="*/ 10000 w 10000"/>
                <a:gd name="connsiteY2" fmla="*/ 0 h 10000"/>
                <a:gd name="connsiteX3" fmla="*/ 10000 w 10000"/>
                <a:gd name="connsiteY3" fmla="*/ 10000 h 10000"/>
                <a:gd name="connsiteX4" fmla="*/ 0 w 10000"/>
                <a:gd name="connsiteY4" fmla="*/ 10000 h 10000"/>
                <a:gd name="connsiteX5" fmla="*/ 151 w 10000"/>
                <a:gd name="connsiteY5" fmla="*/ 10000 h 10000"/>
                <a:gd name="connsiteX6" fmla="*/ 50 w 10000"/>
                <a:gd name="connsiteY6" fmla="*/ 10000 h 10000"/>
                <a:gd name="connsiteX7" fmla="*/ 25 w 10000"/>
                <a:gd name="connsiteY7" fmla="*/ 10000 h 10000"/>
                <a:gd name="connsiteX8" fmla="*/ 25 w 10000"/>
                <a:gd name="connsiteY8"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00">
                  <a:moveTo>
                    <a:pt x="25" y="0"/>
                  </a:moveTo>
                  <a:lnTo>
                    <a:pt x="5075" y="1516"/>
                  </a:lnTo>
                  <a:lnTo>
                    <a:pt x="10000" y="0"/>
                  </a:lnTo>
                  <a:lnTo>
                    <a:pt x="10000" y="10000"/>
                  </a:lnTo>
                  <a:lnTo>
                    <a:pt x="0" y="10000"/>
                  </a:lnTo>
                  <a:lnTo>
                    <a:pt x="151" y="10000"/>
                  </a:lnTo>
                  <a:lnTo>
                    <a:pt x="50" y="10000"/>
                  </a:lnTo>
                  <a:lnTo>
                    <a:pt x="25" y="10000"/>
                  </a:lnTo>
                  <a:lnTo>
                    <a:pt x="25" y="0"/>
                  </a:lnTo>
                </a:path>
              </a:pathLst>
            </a:custGeom>
            <a:noFill/>
            <a:ln w="12700" cap="rnd">
              <a:solidFill>
                <a:schemeClr val="accent2"/>
              </a:solidFill>
              <a:round/>
              <a:headEnd/>
              <a:tailEnd/>
            </a:ln>
          </p:spPr>
          <p:txBody>
            <a:bodyPr lIns="52153" tIns="52153" rIns="52153" bIns="52153">
              <a:noAutofit/>
            </a:bodyPr>
            <a:lstStyle/>
            <a:p>
              <a:pPr defTabSz="1042988">
                <a:buClrTx/>
                <a:buSzTx/>
                <a:buFontTx/>
                <a:buNone/>
              </a:pPr>
              <a:endParaRPr lang="en-GB" sz="1100" dirty="0">
                <a:solidFill>
                  <a:schemeClr val="bg1"/>
                </a:solidFill>
                <a:latin typeface="Georgia" panose="02040502050405020303" pitchFamily="18" charset="0"/>
                <a:cs typeface="Arial" panose="020B0604020202020204" pitchFamily="34" charset="0"/>
              </a:endParaRPr>
            </a:p>
          </p:txBody>
        </p:sp>
        <p:sp>
          <p:nvSpPr>
            <p:cNvPr id="19" name="Rectangle 11"/>
            <p:cNvSpPr>
              <a:spLocks noChangeArrowheads="1"/>
            </p:cNvSpPr>
            <p:nvPr/>
          </p:nvSpPr>
          <p:spPr bwMode="auto">
            <a:xfrm>
              <a:off x="4342704" y="6589902"/>
              <a:ext cx="1383552" cy="1399125"/>
            </a:xfrm>
            <a:prstGeom prst="rect">
              <a:avLst/>
            </a:prstGeom>
            <a:noFill/>
            <a:ln w="12700">
              <a:noFill/>
              <a:miter lim="800000"/>
              <a:headEnd/>
              <a:tailEnd/>
            </a:ln>
            <a:effectLst/>
          </p:spPr>
          <p:txBody>
            <a:bodyPr lIns="0" tIns="0" rIns="0" bIns="0">
              <a:noAutofit/>
            </a:bodyPr>
            <a:lstStyle/>
            <a:p>
              <a:pPr indent="-184150" defTabSz="995363">
                <a:buFont typeface="EYInterstate" pitchFamily="2" charset="0"/>
                <a:buNone/>
              </a:pPr>
              <a:r>
                <a:rPr lang="en-US" sz="1400" b="1" dirty="0">
                  <a:solidFill>
                    <a:schemeClr val="accent2"/>
                  </a:solidFill>
                  <a:latin typeface="Georgia" panose="02040502050405020303" pitchFamily="18" charset="0"/>
                  <a:cs typeface="Arial" panose="020B0604020202020204" pitchFamily="34" charset="0"/>
                </a:rPr>
                <a:t>Compliance Management</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Policy</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Standards</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Privacy</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Security</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Business Rules</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Risk Management</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Sensitivity</a:t>
              </a:r>
            </a:p>
          </p:txBody>
        </p:sp>
        <p:sp>
          <p:nvSpPr>
            <p:cNvPr id="20" name="AutoShape 3"/>
            <p:cNvSpPr>
              <a:spLocks noChangeArrowheads="1"/>
            </p:cNvSpPr>
            <p:nvPr/>
          </p:nvSpPr>
          <p:spPr bwMode="auto">
            <a:xfrm rot="16200000" flipH="1">
              <a:off x="6384910" y="4938691"/>
              <a:ext cx="593609" cy="1529858"/>
            </a:xfrm>
            <a:custGeom>
              <a:avLst/>
              <a:gdLst>
                <a:gd name="connsiteX0" fmla="*/ 0 w 541355"/>
                <a:gd name="connsiteY0" fmla="*/ 0 h 1477802"/>
                <a:gd name="connsiteX1" fmla="*/ 373838 w 541355"/>
                <a:gd name="connsiteY1" fmla="*/ 0 h 1477802"/>
                <a:gd name="connsiteX2" fmla="*/ 541355 w 541355"/>
                <a:gd name="connsiteY2" fmla="*/ 738901 h 1477802"/>
                <a:gd name="connsiteX3" fmla="*/ 373838 w 541355"/>
                <a:gd name="connsiteY3" fmla="*/ 1477802 h 1477802"/>
                <a:gd name="connsiteX4" fmla="*/ 0 w 541355"/>
                <a:gd name="connsiteY4" fmla="*/ 1477802 h 1477802"/>
                <a:gd name="connsiteX5" fmla="*/ 0 w 541355"/>
                <a:gd name="connsiteY5" fmla="*/ 0 h 1477802"/>
                <a:gd name="connsiteX0" fmla="*/ 0 w 593609"/>
                <a:gd name="connsiteY0" fmla="*/ 0 h 1477802"/>
                <a:gd name="connsiteX1" fmla="*/ 373838 w 593609"/>
                <a:gd name="connsiteY1" fmla="*/ 0 h 1477802"/>
                <a:gd name="connsiteX2" fmla="*/ 593609 w 593609"/>
                <a:gd name="connsiteY2" fmla="*/ 747613 h 1477802"/>
                <a:gd name="connsiteX3" fmla="*/ 373838 w 593609"/>
                <a:gd name="connsiteY3" fmla="*/ 1477802 h 1477802"/>
                <a:gd name="connsiteX4" fmla="*/ 0 w 593609"/>
                <a:gd name="connsiteY4" fmla="*/ 1477802 h 1477802"/>
                <a:gd name="connsiteX5" fmla="*/ 0 w 593609"/>
                <a:gd name="connsiteY5" fmla="*/ 0 h 147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609" h="1477802">
                  <a:moveTo>
                    <a:pt x="0" y="0"/>
                  </a:moveTo>
                  <a:lnTo>
                    <a:pt x="373838" y="0"/>
                  </a:lnTo>
                  <a:lnTo>
                    <a:pt x="593609" y="747613"/>
                  </a:lnTo>
                  <a:lnTo>
                    <a:pt x="373838" y="1477802"/>
                  </a:lnTo>
                  <a:lnTo>
                    <a:pt x="0" y="1477802"/>
                  </a:lnTo>
                  <a:lnTo>
                    <a:pt x="0" y="0"/>
                  </a:lnTo>
                  <a:close/>
                </a:path>
              </a:pathLst>
            </a:custGeom>
            <a:solidFill>
              <a:schemeClr val="accent3"/>
            </a:solidFill>
            <a:ln w="12700">
              <a:solidFill>
                <a:schemeClr val="accent3">
                  <a:lumMod val="60000"/>
                  <a:lumOff val="40000"/>
                </a:schemeClr>
              </a:solidFill>
              <a:miter lim="800000"/>
              <a:headEnd/>
              <a:tailEnd/>
            </a:ln>
          </p:spPr>
          <p:txBody>
            <a:bodyPr vert="eaVert" lIns="52153" tIns="27432" rIns="52153" bIns="52153" anchor="t" anchorCtr="1">
              <a:noAutofit/>
            </a:bodyPr>
            <a:lstStyle/>
            <a:p>
              <a:pPr defTabSz="1042988" eaLnBrk="0" hangingPunct="0">
                <a:buClrTx/>
                <a:buSzTx/>
                <a:buFontTx/>
                <a:buNone/>
              </a:pPr>
              <a:r>
                <a:rPr lang="en-GB" sz="1600" b="1" dirty="0" smtClean="0">
                  <a:solidFill>
                    <a:schemeClr val="bg2"/>
                  </a:solidFill>
                  <a:latin typeface="Georgia" panose="02040502050405020303" pitchFamily="18" charset="0"/>
                  <a:cs typeface="Arial" panose="020B0604020202020204" pitchFamily="34" charset="0"/>
                </a:rPr>
                <a:t>Stewardship</a:t>
              </a:r>
              <a:endParaRPr lang="en-GB" sz="1600" b="1" dirty="0">
                <a:solidFill>
                  <a:schemeClr val="bg2"/>
                </a:solidFill>
                <a:latin typeface="Georgia" panose="02040502050405020303" pitchFamily="18" charset="0"/>
                <a:cs typeface="Arial" panose="020B0604020202020204" pitchFamily="34" charset="0"/>
              </a:endParaRPr>
            </a:p>
          </p:txBody>
        </p:sp>
        <p:sp>
          <p:nvSpPr>
            <p:cNvPr id="21" name="Freeform 4"/>
            <p:cNvSpPr>
              <a:spLocks/>
            </p:cNvSpPr>
            <p:nvPr/>
          </p:nvSpPr>
          <p:spPr bwMode="auto">
            <a:xfrm>
              <a:off x="5916644" y="6277775"/>
              <a:ext cx="1530000" cy="1795155"/>
            </a:xfrm>
            <a:custGeom>
              <a:avLst/>
              <a:gdLst>
                <a:gd name="T0" fmla="*/ 2147483647 w 1590"/>
                <a:gd name="T1" fmla="*/ 0 h 1901"/>
                <a:gd name="T2" fmla="*/ 2147483647 w 1590"/>
                <a:gd name="T3" fmla="*/ 2147483647 h 1901"/>
                <a:gd name="T4" fmla="*/ 2147483647 w 1590"/>
                <a:gd name="T5" fmla="*/ 0 h 1901"/>
                <a:gd name="T6" fmla="*/ 2147483647 w 1590"/>
                <a:gd name="T7" fmla="*/ 2147483647 h 1901"/>
                <a:gd name="T8" fmla="*/ 0 w 1590"/>
                <a:gd name="T9" fmla="*/ 2147483647 h 1901"/>
                <a:gd name="T10" fmla="*/ 2147483647 w 1590"/>
                <a:gd name="T11" fmla="*/ 2147483647 h 1901"/>
                <a:gd name="T12" fmla="*/ 2147483647 w 1590"/>
                <a:gd name="T13" fmla="*/ 2147483647 h 1901"/>
                <a:gd name="T14" fmla="*/ 2147483647 w 1590"/>
                <a:gd name="T15" fmla="*/ 2147483647 h 1901"/>
                <a:gd name="T16" fmla="*/ 2147483647 w 1590"/>
                <a:gd name="T17" fmla="*/ 0 h 19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0"/>
                <a:gd name="T28" fmla="*/ 0 h 1901"/>
                <a:gd name="T29" fmla="*/ 1590 w 1590"/>
                <a:gd name="T30" fmla="*/ 1901 h 1901"/>
                <a:gd name="connsiteX0" fmla="*/ 25 w 9994"/>
                <a:gd name="connsiteY0" fmla="*/ 0 h 9995"/>
                <a:gd name="connsiteX1" fmla="*/ 5013 w 9994"/>
                <a:gd name="connsiteY1" fmla="*/ 1273 h 9995"/>
                <a:gd name="connsiteX2" fmla="*/ 9994 w 9994"/>
                <a:gd name="connsiteY2" fmla="*/ 0 h 9995"/>
                <a:gd name="connsiteX3" fmla="*/ 9994 w 9994"/>
                <a:gd name="connsiteY3" fmla="*/ 9995 h 9995"/>
                <a:gd name="connsiteX4" fmla="*/ 0 w 9994"/>
                <a:gd name="connsiteY4" fmla="*/ 9995 h 9995"/>
                <a:gd name="connsiteX5" fmla="*/ 151 w 9994"/>
                <a:gd name="connsiteY5" fmla="*/ 9995 h 9995"/>
                <a:gd name="connsiteX6" fmla="*/ 50 w 9994"/>
                <a:gd name="connsiteY6" fmla="*/ 9995 h 9995"/>
                <a:gd name="connsiteX7" fmla="*/ 25 w 9994"/>
                <a:gd name="connsiteY7" fmla="*/ 9995 h 9995"/>
                <a:gd name="connsiteX8" fmla="*/ 25 w 9994"/>
                <a:gd name="connsiteY8" fmla="*/ 0 h 9995"/>
                <a:gd name="connsiteX0" fmla="*/ 25 w 10000"/>
                <a:gd name="connsiteY0" fmla="*/ 0 h 10000"/>
                <a:gd name="connsiteX1" fmla="*/ 5075 w 10000"/>
                <a:gd name="connsiteY1" fmla="*/ 1516 h 10000"/>
                <a:gd name="connsiteX2" fmla="*/ 10000 w 10000"/>
                <a:gd name="connsiteY2" fmla="*/ 0 h 10000"/>
                <a:gd name="connsiteX3" fmla="*/ 10000 w 10000"/>
                <a:gd name="connsiteY3" fmla="*/ 10000 h 10000"/>
                <a:gd name="connsiteX4" fmla="*/ 0 w 10000"/>
                <a:gd name="connsiteY4" fmla="*/ 10000 h 10000"/>
                <a:gd name="connsiteX5" fmla="*/ 151 w 10000"/>
                <a:gd name="connsiteY5" fmla="*/ 10000 h 10000"/>
                <a:gd name="connsiteX6" fmla="*/ 50 w 10000"/>
                <a:gd name="connsiteY6" fmla="*/ 10000 h 10000"/>
                <a:gd name="connsiteX7" fmla="*/ 25 w 10000"/>
                <a:gd name="connsiteY7" fmla="*/ 10000 h 10000"/>
                <a:gd name="connsiteX8" fmla="*/ 25 w 10000"/>
                <a:gd name="connsiteY8"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00">
                  <a:moveTo>
                    <a:pt x="25" y="0"/>
                  </a:moveTo>
                  <a:lnTo>
                    <a:pt x="5075" y="1516"/>
                  </a:lnTo>
                  <a:lnTo>
                    <a:pt x="10000" y="0"/>
                  </a:lnTo>
                  <a:lnTo>
                    <a:pt x="10000" y="10000"/>
                  </a:lnTo>
                  <a:lnTo>
                    <a:pt x="0" y="10000"/>
                  </a:lnTo>
                  <a:lnTo>
                    <a:pt x="151" y="10000"/>
                  </a:lnTo>
                  <a:lnTo>
                    <a:pt x="50" y="10000"/>
                  </a:lnTo>
                  <a:lnTo>
                    <a:pt x="25" y="10000"/>
                  </a:lnTo>
                  <a:lnTo>
                    <a:pt x="25" y="0"/>
                  </a:lnTo>
                </a:path>
              </a:pathLst>
            </a:custGeom>
            <a:noFill/>
            <a:ln w="12700" cap="rnd">
              <a:solidFill>
                <a:schemeClr val="accent3"/>
              </a:solidFill>
              <a:round/>
              <a:headEnd/>
              <a:tailEnd/>
            </a:ln>
          </p:spPr>
          <p:txBody>
            <a:bodyPr lIns="52153" tIns="52153" rIns="52153" bIns="52153">
              <a:noAutofit/>
            </a:bodyPr>
            <a:lstStyle/>
            <a:p>
              <a:pPr defTabSz="1042988">
                <a:buClrTx/>
                <a:buSzTx/>
                <a:buFontTx/>
                <a:buNone/>
              </a:pPr>
              <a:endParaRPr lang="en-GB" sz="1100" dirty="0">
                <a:solidFill>
                  <a:schemeClr val="bg1"/>
                </a:solidFill>
                <a:latin typeface="Georgia" panose="02040502050405020303" pitchFamily="18" charset="0"/>
                <a:cs typeface="Arial" panose="020B0604020202020204" pitchFamily="34" charset="0"/>
              </a:endParaRPr>
            </a:p>
          </p:txBody>
        </p:sp>
        <p:sp>
          <p:nvSpPr>
            <p:cNvPr id="22" name="Rectangle 11"/>
            <p:cNvSpPr>
              <a:spLocks noChangeArrowheads="1"/>
            </p:cNvSpPr>
            <p:nvPr/>
          </p:nvSpPr>
          <p:spPr bwMode="auto">
            <a:xfrm>
              <a:off x="6000286" y="6589902"/>
              <a:ext cx="1313729" cy="1281718"/>
            </a:xfrm>
            <a:prstGeom prst="rect">
              <a:avLst/>
            </a:prstGeom>
            <a:noFill/>
            <a:ln w="12700">
              <a:noFill/>
              <a:miter lim="800000"/>
              <a:headEnd/>
              <a:tailEnd/>
            </a:ln>
            <a:effectLst/>
          </p:spPr>
          <p:txBody>
            <a:bodyPr lIns="0" tIns="0" rIns="0" bIns="0">
              <a:noAutofit/>
            </a:bodyPr>
            <a:lstStyle/>
            <a:p>
              <a:pPr indent="-184150" defTabSz="995363">
                <a:buFont typeface="EYInterstate" pitchFamily="2" charset="0"/>
                <a:buNone/>
              </a:pPr>
              <a:r>
                <a:rPr lang="en-US" sz="1400" b="1" dirty="0">
                  <a:solidFill>
                    <a:schemeClr val="accent3"/>
                  </a:solidFill>
                  <a:latin typeface="Georgia" panose="02040502050405020303" pitchFamily="18" charset="0"/>
                  <a:cs typeface="Arial" panose="020B0604020202020204" pitchFamily="34" charset="0"/>
                </a:rPr>
                <a:t>People Management</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People &amp; Roles</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Change </a:t>
              </a:r>
              <a:r>
                <a:rPr lang="en-US" sz="1400" kern="0" dirty="0" smtClean="0">
                  <a:solidFill>
                    <a:srgbClr val="000000"/>
                  </a:solidFill>
                  <a:latin typeface="Georgia" panose="02040502050405020303" pitchFamily="18" charset="0"/>
                  <a:cs typeface="Arial" panose="020B0604020202020204" pitchFamily="34" charset="0"/>
                </a:rPr>
                <a:t>Management</a:t>
              </a:r>
              <a:endParaRPr lang="en-US" sz="1400" kern="0" dirty="0">
                <a:solidFill>
                  <a:srgbClr val="000000"/>
                </a:solidFill>
                <a:latin typeface="Georgia" panose="02040502050405020303" pitchFamily="18" charset="0"/>
                <a:cs typeface="Arial" panose="020B0604020202020204" pitchFamily="34" charset="0"/>
              </a:endParaRP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Communication</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Ownership</a:t>
              </a:r>
            </a:p>
            <a:p>
              <a:pPr marL="231775" lvl="1" indent="-231775" defTabSz="995363" eaLnBrk="0" hangingPunct="0">
                <a:buSzPct val="100000"/>
                <a:buFont typeface="Arial" pitchFamily="34" charset="0"/>
                <a:buChar char="•"/>
                <a:defRPr/>
              </a:pPr>
              <a:r>
                <a:rPr lang="en-US" sz="1400" kern="0" dirty="0">
                  <a:solidFill>
                    <a:srgbClr val="000000"/>
                  </a:solidFill>
                  <a:latin typeface="Georgia" panose="02040502050405020303" pitchFamily="18" charset="0"/>
                  <a:cs typeface="Arial" panose="020B0604020202020204" pitchFamily="34" charset="0"/>
                </a:rPr>
                <a:t>Accountability</a:t>
              </a:r>
            </a:p>
            <a:p>
              <a:pPr marL="231775" lvl="1" indent="-231775" defTabSz="995363" eaLnBrk="0" hangingPunct="0">
                <a:buSzPct val="100000"/>
                <a:buFont typeface="Arial" pitchFamily="34" charset="0"/>
                <a:buChar char="•"/>
                <a:defRPr/>
              </a:pPr>
              <a:r>
                <a:rPr lang="en-US" sz="1400" kern="0" dirty="0" smtClean="0">
                  <a:solidFill>
                    <a:srgbClr val="000000"/>
                  </a:solidFill>
                  <a:latin typeface="Georgia" panose="02040502050405020303" pitchFamily="18" charset="0"/>
                  <a:cs typeface="Arial" panose="020B0604020202020204" pitchFamily="34" charset="0"/>
                </a:rPr>
                <a:t>Collaboration</a:t>
              </a:r>
            </a:p>
            <a:p>
              <a:pPr marL="231775" lvl="1" indent="-231775" defTabSz="995363" eaLnBrk="0" hangingPunct="0">
                <a:buSzPct val="100000"/>
                <a:buFont typeface="Arial" pitchFamily="34" charset="0"/>
                <a:buChar char="•"/>
                <a:defRPr/>
              </a:pPr>
              <a:r>
                <a:rPr lang="en-US" sz="1400" kern="0" dirty="0" smtClean="0">
                  <a:solidFill>
                    <a:srgbClr val="000000"/>
                  </a:solidFill>
                  <a:latin typeface="Georgia" panose="02040502050405020303" pitchFamily="18" charset="0"/>
                  <a:cs typeface="Arial" panose="020B0604020202020204" pitchFamily="34" charset="0"/>
                </a:rPr>
                <a:t>Content Management</a:t>
              </a:r>
              <a:endParaRPr lang="en-US" sz="1400" kern="0" dirty="0">
                <a:solidFill>
                  <a:srgbClr val="000000"/>
                </a:solidFill>
                <a:latin typeface="Georgia" panose="02040502050405020303" pitchFamily="18" charset="0"/>
                <a:cs typeface="Arial" panose="020B0604020202020204" pitchFamily="34" charset="0"/>
              </a:endParaRPr>
            </a:p>
          </p:txBody>
        </p:sp>
        <p:sp>
          <p:nvSpPr>
            <p:cNvPr id="23" name="Content Placeholder 2"/>
            <p:cNvSpPr txBox="1">
              <a:spLocks/>
            </p:cNvSpPr>
            <p:nvPr/>
          </p:nvSpPr>
          <p:spPr>
            <a:xfrm>
              <a:off x="1000124" y="6032920"/>
              <a:ext cx="6446520" cy="219188"/>
            </a:xfrm>
            <a:prstGeom prst="rect">
              <a:avLst/>
            </a:prstGeom>
            <a:solidFill>
              <a:srgbClr val="C0BAA7"/>
            </a:solidFill>
            <a:ln w="9525">
              <a:solidFill>
                <a:srgbClr val="C0BAA7"/>
              </a:solidFill>
            </a:ln>
          </p:spPr>
          <p:txBody>
            <a:bodyPr lIns="45720" tIns="27432" rIns="45720" bIns="27432" anchor="ctr" anchorCtr="1">
              <a:spAutoFit/>
            </a:bodyPr>
            <a:lstStyle/>
            <a:p>
              <a:pPr indent="-191036">
                <a:buClr>
                  <a:schemeClr val="tx1"/>
                </a:buClr>
                <a:defRPr/>
              </a:pPr>
              <a:r>
                <a:rPr lang="en-US" sz="1600" b="1" dirty="0">
                  <a:solidFill>
                    <a:schemeClr val="bg2"/>
                  </a:solidFill>
                  <a:latin typeface="Georgia" panose="02040502050405020303" pitchFamily="18" charset="0"/>
                  <a:cs typeface="Arial" panose="020B0604020202020204" pitchFamily="34" charset="0"/>
                </a:rPr>
                <a:t>Data Governance</a:t>
              </a:r>
            </a:p>
          </p:txBody>
        </p:sp>
        <p:sp>
          <p:nvSpPr>
            <p:cNvPr id="24" name="Content Placeholder 2"/>
            <p:cNvSpPr txBox="1">
              <a:spLocks/>
            </p:cNvSpPr>
            <p:nvPr/>
          </p:nvSpPr>
          <p:spPr>
            <a:xfrm>
              <a:off x="1000124" y="8190988"/>
              <a:ext cx="6446520" cy="219188"/>
            </a:xfrm>
            <a:prstGeom prst="rect">
              <a:avLst/>
            </a:prstGeom>
            <a:solidFill>
              <a:srgbClr val="C0BAA7"/>
            </a:solidFill>
            <a:ln w="9525">
              <a:solidFill>
                <a:srgbClr val="C0BAA7"/>
              </a:solidFill>
            </a:ln>
          </p:spPr>
          <p:txBody>
            <a:bodyPr lIns="45720" tIns="27432" rIns="45720" bIns="27432" anchor="ctr" anchorCtr="1">
              <a:spAutoFit/>
            </a:bodyPr>
            <a:lstStyle/>
            <a:p>
              <a:pPr indent="-191036">
                <a:buClr>
                  <a:schemeClr val="tx1"/>
                </a:buClr>
                <a:defRPr/>
              </a:pPr>
              <a:r>
                <a:rPr lang="en-US" sz="1600" b="1" dirty="0" smtClean="0">
                  <a:solidFill>
                    <a:schemeClr val="bg2"/>
                  </a:solidFill>
                  <a:latin typeface="Georgia" panose="02040502050405020303" pitchFamily="18" charset="0"/>
                  <a:cs typeface="Arial" panose="020B0604020202020204" pitchFamily="34" charset="0"/>
                </a:rPr>
                <a:t>Technology</a:t>
              </a:r>
              <a:endParaRPr lang="en-US" sz="1600" b="1" dirty="0">
                <a:solidFill>
                  <a:schemeClr val="bg2"/>
                </a:solidFill>
                <a:latin typeface="Georgia" panose="02040502050405020303" pitchFamily="18" charset="0"/>
                <a:cs typeface="Arial" panose="020B0604020202020204" pitchFamily="34" charset="0"/>
              </a:endParaRPr>
            </a:p>
          </p:txBody>
        </p:sp>
      </p:grpSp>
    </p:spTree>
    <p:extLst>
      <p:ext uri="{BB962C8B-B14F-4D97-AF65-F5344CB8AC3E}">
        <p14:creationId xmlns:p14="http://schemas.microsoft.com/office/powerpoint/2010/main" val="127053614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47897"/>
          </a:xfrm>
        </p:spPr>
        <p:txBody>
          <a:bodyPr/>
          <a:lstStyle/>
          <a:p>
            <a:r>
              <a:rPr lang="en-US" dirty="0" smtClean="0"/>
              <a:t>The USSGL by Debit and Credit</a:t>
            </a:r>
            <a:endParaRPr lang="en-US" dirty="0"/>
          </a:p>
        </p:txBody>
      </p:sp>
      <p:pic>
        <p:nvPicPr>
          <p:cNvPr id="2050" name="Picture 2"/>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tretch>
            <a:fillRect/>
          </a:stretch>
        </p:blipFill>
        <p:spPr bwMode="auto">
          <a:xfrm>
            <a:off x="1313168" y="976499"/>
            <a:ext cx="9574557" cy="5058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709191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Finance Metro Template Light 16x9">
  <a:themeElements>
    <a:clrScheme name="PwC Print Ocean">
      <a:dk1>
        <a:srgbClr val="000000"/>
      </a:dk1>
      <a:lt1>
        <a:srgbClr val="FFFFFF"/>
      </a:lt1>
      <a:dk2>
        <a:srgbClr val="00457C"/>
      </a:dk2>
      <a:lt2>
        <a:srgbClr val="FFFFFF"/>
      </a:lt2>
      <a:accent1>
        <a:srgbClr val="00A5D9"/>
      </a:accent1>
      <a:accent2>
        <a:srgbClr val="3DA8D5"/>
      </a:accent2>
      <a:accent3>
        <a:srgbClr val="8BCBE6"/>
      </a:accent3>
      <a:accent4>
        <a:srgbClr val="B1DCEE"/>
      </a:accent4>
      <a:accent5>
        <a:srgbClr val="D8EEF7"/>
      </a:accent5>
      <a:accent6>
        <a:srgbClr val="00457C"/>
      </a:accent6>
      <a:hlink>
        <a:srgbClr val="2666A6"/>
      </a:hlink>
      <a:folHlink>
        <a:srgbClr val="334063"/>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PwC Print Ocean">
      <a:dk1>
        <a:srgbClr val="000000"/>
      </a:dk1>
      <a:lt1>
        <a:srgbClr val="FFFFFF"/>
      </a:lt1>
      <a:dk2>
        <a:srgbClr val="00457C"/>
      </a:dk2>
      <a:lt2>
        <a:srgbClr val="FFFFFF"/>
      </a:lt2>
      <a:accent1>
        <a:srgbClr val="00A5D9"/>
      </a:accent1>
      <a:accent2>
        <a:srgbClr val="3DA8D5"/>
      </a:accent2>
      <a:accent3>
        <a:srgbClr val="8BCBE6"/>
      </a:accent3>
      <a:accent4>
        <a:srgbClr val="B1DCEE"/>
      </a:accent4>
      <a:accent5>
        <a:srgbClr val="D8EEF7"/>
      </a:accent5>
      <a:accent6>
        <a:srgbClr val="00457C"/>
      </a:accent6>
      <a:hlink>
        <a:srgbClr val="2666A6"/>
      </a:hlink>
      <a:folHlink>
        <a:srgbClr val="334063"/>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1106D32C00E844BD4A2A4244ED6C29" ma:contentTypeVersion="2" ma:contentTypeDescription="Create a new document." ma:contentTypeScope="" ma:versionID="5a3720bb3199625eea02c43f101d5d35">
  <xsd:schema xmlns:xsd="http://www.w3.org/2001/XMLSchema" xmlns:xs="http://www.w3.org/2001/XMLSchema" xmlns:p="http://schemas.microsoft.com/office/2006/metadata/properties" xmlns:ns2="d392d62e-295f-46da-952d-a5236e5ec45b" xmlns:ns3="230e9df3-be65-4c73-a93b-d1236ebd677e" targetNamespace="http://schemas.microsoft.com/office/2006/metadata/properties" ma:root="true" ma:fieldsID="6d352a9ff69826280afaa07f64d97aec" ns2:_="" ns3:_="">
    <xsd:import namespace="d392d62e-295f-46da-952d-a5236e5ec45b"/>
    <xsd:import namespace="230e9df3-be65-4c73-a93b-d1236ebd677e"/>
    <xsd:element name="properties">
      <xsd:complexType>
        <xsd:sequence>
          <xsd:element name="documentManagement">
            <xsd:complexType>
              <xsd:all>
                <xsd:element ref="ns2:Layout"/>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92d62e-295f-46da-952d-a5236e5ec45b" elementFormDefault="qualified">
    <xsd:import namespace="http://schemas.microsoft.com/office/2006/documentManagement/types"/>
    <xsd:import namespace="http://schemas.microsoft.com/office/infopath/2007/PartnerControls"/>
    <xsd:element name="Layout" ma:index="8" ma:displayName="Layout" ma:default="Standard" ma:format="Dropdown" ma:internalName="Layout">
      <xsd:simpleType>
        <xsd:restriction base="dms:Choice">
          <xsd:enumeration value="Standard"/>
          <xsd:enumeration value="Widescree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Layout xmlns="d392d62e-295f-46da-952d-a5236e5ec45b">Widescreen</Layout>
    <_dlc_DocId xmlns="230e9df3-be65-4c73-a93b-d1236ebd677e">FWDOC-124-27</_dlc_DocId>
    <_dlc_DocIdUrl xmlns="230e9df3-be65-4c73-a93b-d1236ebd677e">
      <Url>http://finweb/brand/_layouts/DocIdRedir.aspx?ID=FWDOC-124-27</Url>
      <Description>FWDOC-124-27</Description>
    </_dlc_DocIdUrl>
  </documentManagement>
</p:properties>
</file>

<file path=customXml/itemProps1.xml><?xml version="1.0" encoding="utf-8"?>
<ds:datastoreItem xmlns:ds="http://schemas.openxmlformats.org/officeDocument/2006/customXml" ds:itemID="{525721F3-DD80-4888-97BC-AC919589FD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92d62e-295f-46da-952d-a5236e5ec45b"/>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480144-6D6B-4A6A-8292-880613EA974C}">
  <ds:schemaRefs>
    <ds:schemaRef ds:uri="http://schemas.microsoft.com/sharepoint/events"/>
  </ds:schemaRefs>
</ds:datastoreItem>
</file>

<file path=customXml/itemProps3.xml><?xml version="1.0" encoding="utf-8"?>
<ds:datastoreItem xmlns:ds="http://schemas.openxmlformats.org/officeDocument/2006/customXml" ds:itemID="{5C5982C9-20C5-4F8E-8366-BA6587DC042F}">
  <ds:schemaRefs>
    <ds:schemaRef ds:uri="http://schemas.microsoft.com/sharepoint/v3/contenttype/forms"/>
  </ds:schemaRefs>
</ds:datastoreItem>
</file>

<file path=customXml/itemProps4.xml><?xml version="1.0" encoding="utf-8"?>
<ds:datastoreItem xmlns:ds="http://schemas.openxmlformats.org/officeDocument/2006/customXml" ds:itemID="{ED26AEC1-240A-44D9-AAB7-B88285630594}">
  <ds:schemaRefs>
    <ds:schemaRef ds:uri="http://www.w3.org/XML/1998/namespace"/>
    <ds:schemaRef ds:uri="http://purl.org/dc/dcmitype/"/>
    <ds:schemaRef ds:uri="http://purl.org/dc/terms/"/>
    <ds:schemaRef ds:uri="230e9df3-be65-4c73-a93b-d1236ebd677e"/>
    <ds:schemaRef ds:uri="http://schemas.microsoft.com/office/2006/documentManagement/types"/>
    <ds:schemaRef ds:uri="d392d62e-295f-46da-952d-a5236e5ec45b"/>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Finance Metro Template Light 16x9</Template>
  <TotalTime>0</TotalTime>
  <Words>1470</Words>
  <Application>Microsoft Office PowerPoint</Application>
  <PresentationFormat>Custom</PresentationFormat>
  <Paragraphs>196</Paragraphs>
  <Slides>13</Slides>
  <Notes>12</Notes>
  <HiddenSlides>1</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Finance Metro Template Light 16x9</vt:lpstr>
      <vt:lpstr>Metro Template Colored Titles Segoe UI 16x9</vt:lpstr>
      <vt:lpstr>Intelligent Data Framework</vt:lpstr>
      <vt:lpstr>Today’s Common Pain Points</vt:lpstr>
      <vt:lpstr>Tomorrow’s Process Enhancements</vt:lpstr>
      <vt:lpstr>Tomorrow’s Process Enhancements</vt:lpstr>
      <vt:lpstr>PowerPoint Presentation</vt:lpstr>
      <vt:lpstr> Mapping to a Standardized USSGL</vt:lpstr>
      <vt:lpstr> Data-Centric Approach Enables ‘Drill Down’</vt:lpstr>
      <vt:lpstr>PowerPoint Presentation</vt:lpstr>
      <vt:lpstr>The USSGL by Debit and Credit</vt:lpstr>
      <vt:lpstr>Applying a Different Lens</vt:lpstr>
      <vt:lpstr>Obligations</vt:lpstr>
      <vt:lpstr>Fund Balance with Treasury Amount</vt:lpstr>
      <vt:lpstr>Intelligent Data Benefits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2012-01-13T19:01:50Z</dcterms:created>
  <dcterms:modified xsi:type="dcterms:W3CDTF">2014-09-26T00:25:53Z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0x0101007F1106D32C00E844BD4A2A4244ED6C29</vt:lpwstr>
  </property>
  <property fmtid="{D5CDD505-2E9C-101B-9397-08002B2CF9AE}" pid="3" name="_dlc_DocIdItemGuid">
    <vt:lpwstr>5d2a0747-25cb-4b89-9adc-9cdfbf4af862</vt:lpwstr>
  </property>
</Properties>
</file>