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710" r:id="rId2"/>
  </p:sldMasterIdLst>
  <p:notesMasterIdLst>
    <p:notesMasterId r:id="rId11"/>
  </p:notesMasterIdLst>
  <p:sldIdLst>
    <p:sldId id="336" r:id="rId3"/>
    <p:sldId id="362" r:id="rId4"/>
    <p:sldId id="363" r:id="rId5"/>
    <p:sldId id="442" r:id="rId6"/>
    <p:sldId id="406" r:id="rId7"/>
    <p:sldId id="444" r:id="rId8"/>
    <p:sldId id="445" r:id="rId9"/>
    <p:sldId id="446" r:id="rId1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A1D"/>
    <a:srgbClr val="883E2B"/>
    <a:srgbClr val="FFFFCC"/>
    <a:srgbClr val="C5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93846" autoAdjust="0"/>
  </p:normalViewPr>
  <p:slideViewPr>
    <p:cSldViewPr snapToGrid="0" snapToObjects="1">
      <p:cViewPr>
        <p:scale>
          <a:sx n="113" d="100"/>
          <a:sy n="113" d="100"/>
        </p:scale>
        <p:origin x="-306" y="216"/>
      </p:cViewPr>
      <p:guideLst>
        <p:guide orient="horz" pos="207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89"/>
            <a:ext cx="5608320" cy="4642485"/>
          </a:xfr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kern="120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E215-D3C6-D84F-8ECF-5127C851821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0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8941C1-A3EE-4D2E-AC97-B53CED6670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3C577F-83AC-444F-A648-838F3F3205CD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2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98600" y="4621161"/>
            <a:ext cx="6146800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5184" y="126215"/>
            <a:ext cx="2133600" cy="365125"/>
          </a:xfrm>
          <a:prstGeom prst="rect">
            <a:avLst/>
          </a:prstGeom>
        </p:spPr>
        <p:txBody>
          <a:bodyPr/>
          <a:lstStyle/>
          <a:p>
            <a:fld id="{8F516FD0-C93A-1348-85E0-3F3CBC73EE20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5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G-ti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5500" b="1" i="0" spc="-15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 smtClean="0"/>
              <a:t>SUBTITLE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100" b="0" i="0">
                <a:solidFill>
                  <a:srgbClr val="949C9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7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275"/>
            <a:ext cx="8089900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0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8274"/>
            <a:ext cx="8089900" cy="1420403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2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275"/>
            <a:ext cx="8089900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5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275"/>
            <a:ext cx="8229600" cy="8113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>
          <a:xfrm>
            <a:off x="6694488" y="1270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8B8B8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275"/>
            <a:ext cx="8229600" cy="8113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5184" y="126215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8B8B8B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5184" y="126215"/>
            <a:ext cx="2133600" cy="365125"/>
          </a:xfrm>
          <a:prstGeom prst="rect">
            <a:avLst/>
          </a:prstGeom>
        </p:spPr>
        <p:txBody>
          <a:bodyPr/>
          <a:lstStyle/>
          <a:p>
            <a:fld id="{8F516FD0-C93A-1348-85E0-3F3CBC73EE20}" type="datetimeFigureOut">
              <a:rPr lang="en-US" smtClean="0"/>
              <a:pPr/>
              <a:t>9/24/2014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2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iem_2_cove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-blank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FOOTER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" y="6252130"/>
            <a:ext cx="9123667" cy="60587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 b="0" i="0">
                <a:solidFill>
                  <a:srgbClr val="1F497D"/>
                </a:solidFill>
                <a:latin typeface="Tw Cen MT"/>
                <a:cs typeface="Tw Cen MT"/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5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8" r:id="rId5"/>
    <p:sldLayoutId id="2147483756" r:id="rId6"/>
    <p:sldLayoutId id="2147483760" r:id="rId7"/>
    <p:sldLayoutId id="2147483761" r:id="rId8"/>
    <p:sldLayoutId id="2147483762" r:id="rId9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4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pc="-80" dirty="0" err="1" smtClean="0">
                <a:cs typeface="Tw Cen MT"/>
              </a:rPr>
              <a:t>Niem</a:t>
            </a:r>
            <a:r>
              <a:rPr lang="en-US" spc="-80" dirty="0" smtClean="0">
                <a:cs typeface="Tw Cen MT"/>
              </a:rPr>
              <a:t> </a:t>
            </a:r>
            <a:r>
              <a:rPr lang="en-US" dirty="0" smtClean="0"/>
              <a:t>OVERVIEW</a:t>
            </a:r>
            <a:endParaRPr lang="en-US" spc="-80" dirty="0">
              <a:cs typeface="Tw Cen M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6" name="Rounded Rectangle 25"/>
          <p:cNvSpPr/>
          <p:nvPr/>
        </p:nvSpPr>
        <p:spPr bwMode="auto">
          <a:xfrm>
            <a:off x="6030920" y="2643920"/>
            <a:ext cx="2598609" cy="3244166"/>
          </a:xfrm>
          <a:prstGeom prst="roundRect">
            <a:avLst>
              <a:gd name="adj" fmla="val 5374"/>
            </a:avLst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anchor="t" anchorCtr="0"/>
          <a:lstStyle/>
          <a:p>
            <a:pPr algn="ctr">
              <a:lnSpc>
                <a:spcPct val="90000"/>
              </a:lnSpc>
              <a:defRPr/>
            </a:pPr>
            <a:r>
              <a:rPr lang="en-US" b="1" spc="-50" dirty="0" smtClean="0">
                <a:solidFill>
                  <a:srgbClr val="00506F"/>
                </a:solidFill>
                <a:cs typeface="Arial"/>
              </a:rPr>
              <a:t>Support Framework</a:t>
            </a:r>
            <a:endParaRPr lang="en-US" b="1" spc="-50" dirty="0">
              <a:solidFill>
                <a:srgbClr val="00506F"/>
              </a:solidFill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3263168" y="2643920"/>
            <a:ext cx="2598609" cy="3244166"/>
          </a:xfrm>
          <a:prstGeom prst="roundRect">
            <a:avLst>
              <a:gd name="adj" fmla="val 5374"/>
            </a:avLst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anchor="t" anchorCtr="0"/>
          <a:lstStyle/>
          <a:p>
            <a:pPr algn="ctr">
              <a:lnSpc>
                <a:spcPct val="90000"/>
              </a:lnSpc>
              <a:defRPr/>
            </a:pPr>
            <a:r>
              <a:rPr lang="en-US" b="1" spc="-50" dirty="0" smtClean="0">
                <a:solidFill>
                  <a:srgbClr val="00506F"/>
                </a:solidFill>
                <a:cs typeface="Arial"/>
              </a:rPr>
              <a:t>Technical Framework</a:t>
            </a:r>
            <a:endParaRPr lang="en-US" b="1" spc="-50" dirty="0">
              <a:solidFill>
                <a:srgbClr val="00506F"/>
              </a:solidFill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473686" y="2643920"/>
            <a:ext cx="2598609" cy="3244166"/>
          </a:xfrm>
          <a:prstGeom prst="roundRect">
            <a:avLst>
              <a:gd name="adj" fmla="val 5374"/>
            </a:avLst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anchor="t" anchorCtr="0"/>
          <a:lstStyle/>
          <a:p>
            <a:pPr algn="ctr">
              <a:lnSpc>
                <a:spcPct val="90000"/>
              </a:lnSpc>
              <a:defRPr/>
            </a:pPr>
            <a:r>
              <a:rPr lang="en-US" b="1" spc="-50" dirty="0" smtClean="0">
                <a:solidFill>
                  <a:srgbClr val="00506F"/>
                </a:solidFill>
                <a:cs typeface="Arial"/>
              </a:rPr>
              <a:t>Community</a:t>
            </a:r>
            <a:endParaRPr lang="en-US" b="1" spc="-50" dirty="0">
              <a:solidFill>
                <a:srgbClr val="00506F"/>
              </a:solidFill>
              <a:cs typeface="Arial"/>
            </a:endParaRPr>
          </a:p>
        </p:txBody>
      </p:sp>
      <p:grpSp>
        <p:nvGrpSpPr>
          <p:cNvPr id="31" name="Group 59"/>
          <p:cNvGrpSpPr/>
          <p:nvPr/>
        </p:nvGrpSpPr>
        <p:grpSpPr>
          <a:xfrm>
            <a:off x="547688" y="3189460"/>
            <a:ext cx="2451100" cy="2642088"/>
            <a:chOff x="433388" y="3569312"/>
            <a:chExt cx="2451100" cy="2642088"/>
          </a:xfrm>
          <a:gradFill flip="none" rotWithShape="1">
            <a:gsLst>
              <a:gs pos="0">
                <a:srgbClr val="CEDEE0"/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</p:grpSpPr>
        <p:sp>
          <p:nvSpPr>
            <p:cNvPr id="32" name="Rounded Rectangle 31"/>
            <p:cNvSpPr/>
            <p:nvPr/>
          </p:nvSpPr>
          <p:spPr>
            <a:xfrm>
              <a:off x="433388" y="3569312"/>
              <a:ext cx="2451100" cy="628650"/>
            </a:xfrm>
            <a:prstGeom prst="roundRect">
              <a:avLst/>
            </a:prstGeom>
            <a:grpFill/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8B8B8B"/>
                  </a:solidFill>
                  <a:cs typeface="Arial"/>
                </a:rPr>
                <a:t>Formal Governance </a:t>
              </a:r>
              <a:r>
                <a:rPr lang="en-US" sz="1200" b="1" dirty="0" smtClean="0">
                  <a:solidFill>
                    <a:srgbClr val="8B8B8B"/>
                  </a:solidFill>
                  <a:cs typeface="Arial"/>
                </a:rPr>
                <a:t>Processes</a:t>
              </a:r>
              <a:endParaRPr lang="en-US" sz="1200" b="1" dirty="0">
                <a:solidFill>
                  <a:srgbClr val="8B8B8B"/>
                </a:solidFill>
                <a:cs typeface="Aria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33388" y="4239966"/>
              <a:ext cx="2451100" cy="628650"/>
            </a:xfrm>
            <a:prstGeom prst="roundRect">
              <a:avLst/>
            </a:prstGeom>
            <a:grpFill/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buFont typeface="Wingdings 2" pitchFamily="18" charset="2"/>
                <a:buNone/>
                <a:defRPr/>
              </a:pPr>
              <a:r>
                <a:rPr lang="en-US" sz="1200" b="1" dirty="0">
                  <a:solidFill>
                    <a:srgbClr val="7F7F7F"/>
                  </a:solidFill>
                  <a:cs typeface="Arial"/>
                </a:rPr>
                <a:t>Online Repositories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33388" y="4912337"/>
              <a:ext cx="2451100" cy="628650"/>
            </a:xfrm>
            <a:prstGeom prst="roundRect">
              <a:avLst/>
            </a:prstGeom>
            <a:grpFill/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buFont typeface="Wingdings 2" pitchFamily="18" charset="2"/>
                <a:buNone/>
                <a:defRPr/>
              </a:pPr>
              <a:r>
                <a:rPr lang="en-US" sz="1200" b="1" dirty="0">
                  <a:solidFill>
                    <a:srgbClr val="7F7F7F"/>
                  </a:solidFill>
                  <a:cs typeface="Arial"/>
                </a:rPr>
                <a:t>Mission-Oriented Domains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33388" y="5582750"/>
              <a:ext cx="2451100" cy="628650"/>
            </a:xfrm>
            <a:prstGeom prst="roundRect">
              <a:avLst/>
            </a:prstGeom>
            <a:grpFill/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buFont typeface="Wingdings 2" pitchFamily="18" charset="2"/>
                <a:buNone/>
                <a:defRPr/>
              </a:pPr>
              <a:r>
                <a:rPr lang="en-US" sz="1200" b="1" dirty="0">
                  <a:solidFill>
                    <a:srgbClr val="7F7F7F"/>
                  </a:solidFill>
                  <a:cs typeface="Arial"/>
                </a:rPr>
                <a:t>Self-Managing </a:t>
              </a:r>
              <a:r>
                <a:rPr lang="en-US" sz="1200" b="1" dirty="0" smtClean="0">
                  <a:solidFill>
                    <a:srgbClr val="7F7F7F"/>
                  </a:solidFill>
                  <a:cs typeface="Arial"/>
                </a:rPr>
                <a:t/>
              </a:r>
              <a:br>
                <a:rPr lang="en-US" sz="1200" b="1" dirty="0" smtClean="0">
                  <a:solidFill>
                    <a:srgbClr val="7F7F7F"/>
                  </a:solidFill>
                  <a:cs typeface="Arial"/>
                </a:rPr>
              </a:br>
              <a:r>
                <a:rPr lang="en-US" sz="1200" b="1" dirty="0" smtClean="0">
                  <a:solidFill>
                    <a:srgbClr val="7F7F7F"/>
                  </a:solidFill>
                  <a:cs typeface="Arial"/>
                </a:rPr>
                <a:t>Domain </a:t>
              </a:r>
              <a:r>
                <a:rPr lang="en-US" sz="1200" b="1" dirty="0">
                  <a:solidFill>
                    <a:srgbClr val="7F7F7F"/>
                  </a:solidFill>
                  <a:cs typeface="Arial"/>
                </a:rPr>
                <a:t>Stewards</a:t>
              </a:r>
            </a:p>
          </p:txBody>
        </p:sp>
      </p:grpSp>
      <p:grpSp>
        <p:nvGrpSpPr>
          <p:cNvPr id="36" name="Group 60"/>
          <p:cNvGrpSpPr/>
          <p:nvPr/>
        </p:nvGrpSpPr>
        <p:grpSpPr>
          <a:xfrm>
            <a:off x="3329843" y="3189460"/>
            <a:ext cx="2451100" cy="2642088"/>
            <a:chOff x="433388" y="3569312"/>
            <a:chExt cx="2451100" cy="2642088"/>
          </a:xfrm>
          <a:gradFill flip="none" rotWithShape="1">
            <a:gsLst>
              <a:gs pos="0">
                <a:srgbClr val="CEDEE0"/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</p:grpSpPr>
        <p:sp>
          <p:nvSpPr>
            <p:cNvPr id="37" name="Rounded Rectangle 36"/>
            <p:cNvSpPr/>
            <p:nvPr/>
          </p:nvSpPr>
          <p:spPr>
            <a:xfrm>
              <a:off x="433388" y="3569312"/>
              <a:ext cx="2451100" cy="628650"/>
            </a:xfrm>
            <a:prstGeom prst="roundRect">
              <a:avLst/>
            </a:prstGeom>
            <a:grpFill/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>
                  <a:solidFill>
                    <a:srgbClr val="7F7F7F"/>
                  </a:solidFill>
                  <a:cs typeface="Arial"/>
                </a:rPr>
                <a:t>Data Model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33388" y="4239966"/>
              <a:ext cx="2451100" cy="628650"/>
            </a:xfrm>
            <a:prstGeom prst="roundRect">
              <a:avLst/>
            </a:prstGeom>
            <a:grpFill/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buFont typeface="Wingdings 2" pitchFamily="18" charset="2"/>
                <a:buNone/>
                <a:defRPr/>
              </a:pPr>
              <a:r>
                <a:rPr lang="en-US" sz="1200" b="1" dirty="0">
                  <a:solidFill>
                    <a:srgbClr val="7F7F7F"/>
                  </a:solidFill>
                  <a:cs typeface="Arial"/>
                </a:rPr>
                <a:t>XML Design Rules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33388" y="4912337"/>
              <a:ext cx="2451100" cy="628650"/>
            </a:xfrm>
            <a:prstGeom prst="roundRect">
              <a:avLst/>
            </a:prstGeom>
            <a:grpFill/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buFont typeface="Wingdings 2" pitchFamily="18" charset="2"/>
                <a:buNone/>
                <a:defRPr/>
              </a:pPr>
              <a:r>
                <a:rPr lang="en-US" sz="1200" b="1" dirty="0">
                  <a:solidFill>
                    <a:srgbClr val="7F7F7F"/>
                  </a:solidFill>
                  <a:cs typeface="Arial"/>
                </a:rPr>
                <a:t>Development Methodology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33388" y="5582750"/>
              <a:ext cx="2451100" cy="628650"/>
            </a:xfrm>
            <a:prstGeom prst="roundRect">
              <a:avLst/>
            </a:prstGeom>
            <a:grpFill/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buFont typeface="Wingdings 2" pitchFamily="18" charset="2"/>
                <a:buNone/>
                <a:defRPr/>
              </a:pPr>
              <a:r>
                <a:rPr lang="en-US" sz="1200" b="1" dirty="0">
                  <a:solidFill>
                    <a:srgbClr val="7F7F7F"/>
                  </a:solidFill>
                  <a:cs typeface="Arial"/>
                </a:rPr>
                <a:t>Predefined </a:t>
              </a:r>
              <a:r>
                <a:rPr lang="en-US" sz="1200" b="1" dirty="0" smtClean="0">
                  <a:solidFill>
                    <a:srgbClr val="7F7F7F"/>
                  </a:solidFill>
                  <a:cs typeface="Arial"/>
                </a:rPr>
                <a:t/>
              </a:r>
              <a:br>
                <a:rPr lang="en-US" sz="1200" b="1" dirty="0" smtClean="0">
                  <a:solidFill>
                    <a:srgbClr val="7F7F7F"/>
                  </a:solidFill>
                  <a:cs typeface="Arial"/>
                </a:rPr>
              </a:br>
              <a:r>
                <a:rPr lang="en-US" sz="1200" b="1" dirty="0" smtClean="0">
                  <a:solidFill>
                    <a:srgbClr val="7F7F7F"/>
                  </a:solidFill>
                  <a:cs typeface="Arial"/>
                </a:rPr>
                <a:t>Deliverables </a:t>
              </a:r>
              <a:r>
                <a:rPr lang="en-US" sz="1200" b="1" dirty="0">
                  <a:solidFill>
                    <a:srgbClr val="7F7F7F"/>
                  </a:solidFill>
                  <a:cs typeface="Arial"/>
                </a:rPr>
                <a:t>(IEPD)</a:t>
              </a:r>
            </a:p>
          </p:txBody>
        </p:sp>
      </p:grpSp>
      <p:grpSp>
        <p:nvGrpSpPr>
          <p:cNvPr id="41" name="Group 65"/>
          <p:cNvGrpSpPr/>
          <p:nvPr/>
        </p:nvGrpSpPr>
        <p:grpSpPr>
          <a:xfrm>
            <a:off x="6096974" y="3189460"/>
            <a:ext cx="2451100" cy="2642088"/>
            <a:chOff x="433388" y="3569312"/>
            <a:chExt cx="2451100" cy="2642088"/>
          </a:xfrm>
          <a:gradFill flip="none" rotWithShape="1">
            <a:gsLst>
              <a:gs pos="0">
                <a:srgbClr val="CEDEE0"/>
              </a:gs>
              <a:gs pos="100000">
                <a:schemeClr val="bg1">
                  <a:lumMod val="95000"/>
                </a:schemeClr>
              </a:gs>
            </a:gsLst>
            <a:lin ang="16200000" scaled="0"/>
            <a:tileRect/>
          </a:gradFill>
        </p:grpSpPr>
        <p:sp>
          <p:nvSpPr>
            <p:cNvPr id="42" name="Rounded Rectangle 41"/>
            <p:cNvSpPr/>
            <p:nvPr/>
          </p:nvSpPr>
          <p:spPr>
            <a:xfrm>
              <a:off x="433388" y="3569312"/>
              <a:ext cx="2451100" cy="628650"/>
            </a:xfrm>
            <a:prstGeom prst="roundRect">
              <a:avLst/>
            </a:prstGeom>
            <a:grpFill/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buFont typeface="Wingdings 2" pitchFamily="18" charset="2"/>
                <a:buNone/>
                <a:defRPr/>
              </a:pPr>
              <a:r>
                <a:rPr lang="en-US" sz="1200" b="1" dirty="0">
                  <a:solidFill>
                    <a:srgbClr val="7F7F7F"/>
                  </a:solidFill>
                  <a:cs typeface="Arial"/>
                </a:rPr>
                <a:t>Tools for Development </a:t>
              </a:r>
              <a:r>
                <a:rPr lang="en-US" sz="1200" b="1" dirty="0" smtClean="0">
                  <a:solidFill>
                    <a:srgbClr val="7F7F7F"/>
                  </a:solidFill>
                  <a:cs typeface="Arial"/>
                </a:rPr>
                <a:t/>
              </a:r>
              <a:br>
                <a:rPr lang="en-US" sz="1200" b="1" dirty="0" smtClean="0">
                  <a:solidFill>
                    <a:srgbClr val="7F7F7F"/>
                  </a:solidFill>
                  <a:cs typeface="Arial"/>
                </a:rPr>
              </a:br>
              <a:r>
                <a:rPr lang="en-US" sz="1200" b="1" dirty="0" smtClean="0">
                  <a:solidFill>
                    <a:srgbClr val="7F7F7F"/>
                  </a:solidFill>
                  <a:cs typeface="Arial"/>
                </a:rPr>
                <a:t>and </a:t>
              </a:r>
              <a:r>
                <a:rPr lang="en-US" sz="1200" b="1" dirty="0">
                  <a:solidFill>
                    <a:srgbClr val="7F7F7F"/>
                  </a:solidFill>
                  <a:cs typeface="Arial"/>
                </a:rPr>
                <a:t>Discovery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33388" y="4239966"/>
              <a:ext cx="2451100" cy="628650"/>
            </a:xfrm>
            <a:prstGeom prst="roundRect">
              <a:avLst/>
            </a:prstGeom>
            <a:grpFill/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buFont typeface="Wingdings 2" pitchFamily="18" charset="2"/>
                <a:buNone/>
                <a:defRPr/>
              </a:pPr>
              <a:r>
                <a:rPr lang="en-US" sz="1200" b="1" dirty="0">
                  <a:solidFill>
                    <a:srgbClr val="7F7F7F"/>
                  </a:solidFill>
                  <a:cs typeface="Arial"/>
                </a:rPr>
                <a:t>Established </a:t>
              </a:r>
              <a:r>
                <a:rPr lang="en-US" sz="1200" b="1" dirty="0" smtClean="0">
                  <a:solidFill>
                    <a:srgbClr val="7F7F7F"/>
                  </a:solidFill>
                  <a:cs typeface="Arial"/>
                </a:rPr>
                <a:t/>
              </a:r>
              <a:br>
                <a:rPr lang="en-US" sz="1200" b="1" dirty="0" smtClean="0">
                  <a:solidFill>
                    <a:srgbClr val="7F7F7F"/>
                  </a:solidFill>
                  <a:cs typeface="Arial"/>
                </a:rPr>
              </a:br>
              <a:r>
                <a:rPr lang="en-US" sz="1200" b="1" dirty="0" smtClean="0">
                  <a:solidFill>
                    <a:srgbClr val="7F7F7F"/>
                  </a:solidFill>
                  <a:cs typeface="Arial"/>
                </a:rPr>
                <a:t>Training Program</a:t>
              </a:r>
              <a:endParaRPr lang="en-US" sz="1200" b="1" dirty="0">
                <a:solidFill>
                  <a:srgbClr val="7F7F7F"/>
                </a:solidFill>
                <a:cs typeface="Arial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33388" y="4912337"/>
              <a:ext cx="2451100" cy="628650"/>
            </a:xfrm>
            <a:prstGeom prst="roundRect">
              <a:avLst/>
            </a:prstGeom>
            <a:grpFill/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buFont typeface="Wingdings 2" pitchFamily="18" charset="2"/>
                <a:buNone/>
                <a:defRPr/>
              </a:pPr>
              <a:r>
                <a:rPr lang="en-US" sz="1200" b="1" dirty="0">
                  <a:solidFill>
                    <a:srgbClr val="7F7F7F"/>
                  </a:solidFill>
                  <a:cs typeface="Arial"/>
                </a:rPr>
                <a:t>Implementation Support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33388" y="5582750"/>
              <a:ext cx="2451100" cy="628650"/>
            </a:xfrm>
            <a:prstGeom prst="roundRect">
              <a:avLst/>
            </a:prstGeom>
            <a:grpFill/>
            <a:ln>
              <a:solidFill>
                <a:srgbClr val="9EB3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buFont typeface="Wingdings 2" pitchFamily="18" charset="2"/>
                <a:buNone/>
                <a:defRPr/>
              </a:pPr>
              <a:r>
                <a:rPr lang="en-US" sz="1200" b="1" dirty="0">
                  <a:solidFill>
                    <a:srgbClr val="7F7F7F"/>
                  </a:solidFill>
                  <a:cs typeface="Arial"/>
                </a:rPr>
                <a:t>Help Desk &amp; </a:t>
              </a:r>
              <a:r>
                <a:rPr lang="en-US" sz="1200" b="1" dirty="0" smtClean="0">
                  <a:solidFill>
                    <a:srgbClr val="7F7F7F"/>
                  </a:solidFill>
                  <a:cs typeface="Arial"/>
                </a:rPr>
                <a:t/>
              </a:r>
              <a:br>
                <a:rPr lang="en-US" sz="1200" b="1" dirty="0" smtClean="0">
                  <a:solidFill>
                    <a:srgbClr val="7F7F7F"/>
                  </a:solidFill>
                  <a:cs typeface="Arial"/>
                </a:rPr>
              </a:br>
              <a:r>
                <a:rPr lang="en-US" sz="1200" b="1" dirty="0" smtClean="0">
                  <a:solidFill>
                    <a:srgbClr val="7F7F7F"/>
                  </a:solidFill>
                  <a:cs typeface="Arial"/>
                </a:rPr>
                <a:t>Knowledge </a:t>
              </a:r>
              <a:r>
                <a:rPr lang="en-US" sz="1200" b="1" dirty="0">
                  <a:solidFill>
                    <a:srgbClr val="7F7F7F"/>
                  </a:solidFill>
                  <a:cs typeface="Arial"/>
                </a:rPr>
                <a:t>Center</a:t>
              </a:r>
            </a:p>
          </p:txBody>
        </p:sp>
      </p:grpSp>
      <p:sp>
        <p:nvSpPr>
          <p:cNvPr id="23" name="Content Placeholder 52"/>
          <p:cNvSpPr txBox="1">
            <a:spLocks/>
          </p:cNvSpPr>
          <p:nvPr/>
        </p:nvSpPr>
        <p:spPr>
          <a:xfrm>
            <a:off x="301752" y="1199633"/>
            <a:ext cx="8503920" cy="124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tx1"/>
              </a:buClr>
              <a:buSzPct val="90000"/>
              <a:buFont typeface="Wingdings" charset="2"/>
              <a:buNone/>
              <a:defRPr sz="1400" b="1" i="0" kern="120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/>
              </a:buClr>
              <a:buSzPct val="90000"/>
              <a:buFont typeface="Wingdings" charset="2"/>
              <a:buNone/>
              <a:defRPr sz="2000" b="1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tx1"/>
              </a:buClr>
              <a:buSzPct val="90000"/>
              <a:buFont typeface="Wingdings" charset="2"/>
              <a:buNone/>
              <a:defRPr sz="1800" b="1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/>
              </a:buClr>
              <a:buSzPct val="90000"/>
              <a:buFont typeface="Wingdings" charset="2"/>
              <a:buNone/>
              <a:defRPr sz="1800" b="1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tx1"/>
              </a:buClr>
              <a:buSzPct val="90000"/>
              <a:buFont typeface="Wingdings" charset="2"/>
              <a:buNone/>
              <a:defRPr sz="1800" b="1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8B8B8B"/>
              </a:buClr>
            </a:pPr>
            <a:r>
              <a:rPr lang="en-US" sz="1500" dirty="0">
                <a:solidFill>
                  <a:srgbClr val="7F7F7F"/>
                </a:solidFill>
              </a:rPr>
              <a:t>NIEM connects communities of people </a:t>
            </a:r>
            <a:r>
              <a:rPr lang="en-US" sz="1500" b="0" dirty="0">
                <a:solidFill>
                  <a:srgbClr val="7F7F7F"/>
                </a:solidFill>
              </a:rPr>
              <a:t>who share a common need to </a:t>
            </a:r>
            <a:r>
              <a:rPr lang="en-US" sz="1500" b="0" dirty="0" smtClean="0">
                <a:solidFill>
                  <a:srgbClr val="7F7F7F"/>
                </a:solidFill>
              </a:rPr>
              <a:t>exchange information </a:t>
            </a:r>
            <a:br>
              <a:rPr lang="en-US" sz="1500" b="0" dirty="0" smtClean="0">
                <a:solidFill>
                  <a:srgbClr val="7F7F7F"/>
                </a:solidFill>
              </a:rPr>
            </a:br>
            <a:r>
              <a:rPr lang="en-US" sz="1500" b="0" dirty="0" smtClean="0">
                <a:solidFill>
                  <a:srgbClr val="7F7F7F"/>
                </a:solidFill>
              </a:rPr>
              <a:t>in </a:t>
            </a:r>
            <a:r>
              <a:rPr lang="en-US" sz="1500" b="0" dirty="0">
                <a:solidFill>
                  <a:srgbClr val="7F7F7F"/>
                </a:solidFill>
              </a:rPr>
              <a:t>order to advance their </a:t>
            </a:r>
            <a:r>
              <a:rPr lang="en-US" sz="1500" b="0" dirty="0" smtClean="0">
                <a:solidFill>
                  <a:srgbClr val="7F7F7F"/>
                </a:solidFill>
              </a:rPr>
              <a:t>missions.  </a:t>
            </a:r>
            <a:r>
              <a:rPr lang="en-US" sz="1500" dirty="0" smtClean="0">
                <a:solidFill>
                  <a:srgbClr val="7F7F7F"/>
                </a:solidFill>
              </a:rPr>
              <a:t>NIEM provides </a:t>
            </a:r>
            <a:r>
              <a:rPr lang="en-US" sz="1500" dirty="0">
                <a:solidFill>
                  <a:srgbClr val="7F7F7F"/>
                </a:solidFill>
              </a:rPr>
              <a:t>a foundation </a:t>
            </a:r>
            <a:r>
              <a:rPr lang="en-US" sz="1500" b="0" dirty="0">
                <a:solidFill>
                  <a:srgbClr val="7F7F7F"/>
                </a:solidFill>
              </a:rPr>
              <a:t>for </a:t>
            </a:r>
            <a:r>
              <a:rPr lang="en-US" sz="1500" b="0" dirty="0" smtClean="0">
                <a:solidFill>
                  <a:srgbClr val="7F7F7F"/>
                </a:solidFill>
              </a:rPr>
              <a:t>information </a:t>
            </a:r>
            <a:br>
              <a:rPr lang="en-US" sz="1500" b="0" dirty="0" smtClean="0">
                <a:solidFill>
                  <a:srgbClr val="7F7F7F"/>
                </a:solidFill>
              </a:rPr>
            </a:br>
            <a:r>
              <a:rPr lang="en-US" sz="1500" b="0" dirty="0" smtClean="0">
                <a:solidFill>
                  <a:srgbClr val="7F7F7F"/>
                </a:solidFill>
              </a:rPr>
              <a:t>exchange </a:t>
            </a:r>
            <a:r>
              <a:rPr lang="en-US" sz="1500" b="0" dirty="0">
                <a:solidFill>
                  <a:srgbClr val="7F7F7F"/>
                </a:solidFill>
              </a:rPr>
              <a:t>between federal, state, local, </a:t>
            </a:r>
            <a:r>
              <a:rPr lang="en-US" sz="1500" b="0" dirty="0" smtClean="0">
                <a:solidFill>
                  <a:srgbClr val="7F7F7F"/>
                </a:solidFill>
              </a:rPr>
              <a:t>and tribal agencies. Much </a:t>
            </a:r>
            <a:r>
              <a:rPr lang="en-US" sz="1500" b="0" dirty="0">
                <a:solidFill>
                  <a:srgbClr val="7F7F7F"/>
                </a:solidFill>
              </a:rPr>
              <a:t>more than a data model, </a:t>
            </a:r>
            <a:r>
              <a:rPr lang="en-US" sz="1500" b="0" dirty="0" smtClean="0">
                <a:solidFill>
                  <a:srgbClr val="7F7F7F"/>
                </a:solidFill>
              </a:rPr>
              <a:t/>
            </a:r>
            <a:br>
              <a:rPr lang="en-US" sz="1500" b="0" dirty="0" smtClean="0">
                <a:solidFill>
                  <a:srgbClr val="7F7F7F"/>
                </a:solidFill>
              </a:rPr>
            </a:br>
            <a:r>
              <a:rPr lang="en-US" sz="1500" dirty="0" smtClean="0">
                <a:solidFill>
                  <a:srgbClr val="7F7F7F"/>
                </a:solidFill>
              </a:rPr>
              <a:t>NIEM </a:t>
            </a:r>
            <a:r>
              <a:rPr lang="en-US" sz="1500" dirty="0">
                <a:solidFill>
                  <a:srgbClr val="7F7F7F"/>
                </a:solidFill>
              </a:rPr>
              <a:t>offers </a:t>
            </a:r>
            <a:r>
              <a:rPr lang="en-US" sz="1500" dirty="0" smtClean="0">
                <a:solidFill>
                  <a:srgbClr val="7F7F7F"/>
                </a:solidFill>
              </a:rPr>
              <a:t>an </a:t>
            </a:r>
            <a:r>
              <a:rPr lang="en-US" sz="1500" dirty="0">
                <a:solidFill>
                  <a:srgbClr val="7F7F7F"/>
                </a:solidFill>
              </a:rPr>
              <a:t>active user community </a:t>
            </a:r>
            <a:r>
              <a:rPr lang="en-US" sz="1500" b="0" dirty="0">
                <a:solidFill>
                  <a:srgbClr val="7F7F7F"/>
                </a:solidFill>
              </a:rPr>
              <a:t>as well as a technical and support framework.</a:t>
            </a:r>
          </a:p>
        </p:txBody>
      </p:sp>
    </p:spTree>
    <p:extLst>
      <p:ext uri="{BB962C8B-B14F-4D97-AF65-F5344CB8AC3E}">
        <p14:creationId xmlns:p14="http://schemas.microsoft.com/office/powerpoint/2010/main" val="405702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 bwMode="auto">
          <a:xfrm>
            <a:off x="4657640" y="1295400"/>
            <a:ext cx="4099559" cy="4557695"/>
          </a:xfrm>
          <a:prstGeom prst="roundRect">
            <a:avLst>
              <a:gd name="adj" fmla="val 5374"/>
            </a:avLst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anchor="t" anchorCtr="0"/>
          <a:lstStyle/>
          <a:p>
            <a:pPr algn="ctr">
              <a:defRPr/>
            </a:pPr>
            <a:r>
              <a:rPr lang="en-US" sz="2100" b="1" spc="-50" dirty="0">
                <a:solidFill>
                  <a:srgbClr val="00506F"/>
                </a:solidFill>
                <a:cs typeface="Arial"/>
              </a:rPr>
              <a:t>Repeatable, Reusable Process</a:t>
            </a:r>
          </a:p>
          <a:p>
            <a:pPr algn="ctr">
              <a:defRPr/>
            </a:pPr>
            <a:r>
              <a:rPr lang="en-US" sz="1400" dirty="0" smtClean="0">
                <a:solidFill>
                  <a:srgbClr val="00506F"/>
                </a:solidFill>
                <a:cs typeface="Arial"/>
              </a:rPr>
              <a:t>(Information Exchange Development Lifecycle</a:t>
            </a:r>
            <a:r>
              <a:rPr lang="en-US" sz="1400" spc="-50" dirty="0">
                <a:solidFill>
                  <a:srgbClr val="00506F"/>
                </a:solidFill>
                <a:cs typeface="Arial"/>
              </a:rPr>
              <a:t>)</a:t>
            </a:r>
            <a:endParaRPr lang="en-US" sz="1400" b="1" spc="-50" dirty="0">
              <a:solidFill>
                <a:srgbClr val="00506F"/>
              </a:solidFill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65665" y="1295399"/>
            <a:ext cx="4099559" cy="4506795"/>
          </a:xfrm>
          <a:prstGeom prst="roundRect">
            <a:avLst>
              <a:gd name="adj" fmla="val 5374"/>
            </a:avLst>
          </a:prstGeom>
          <a:gradFill>
            <a:gsLst>
              <a:gs pos="0">
                <a:srgbClr val="9EB3B6"/>
              </a:gs>
              <a:gs pos="100000">
                <a:schemeClr val="bg1"/>
              </a:gs>
            </a:gsLst>
          </a:gra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anchor="t" anchorCtr="0"/>
          <a:lstStyle/>
          <a:p>
            <a:pPr algn="ctr">
              <a:defRPr/>
            </a:pPr>
            <a:r>
              <a:rPr lang="en-US" sz="2100" b="1" spc="-50" dirty="0">
                <a:solidFill>
                  <a:srgbClr val="00506F"/>
                </a:solidFill>
                <a:cs typeface="Arial"/>
              </a:rPr>
              <a:t>Common Language</a:t>
            </a:r>
            <a:br>
              <a:rPr lang="en-US" sz="2100" b="1" spc="-50" dirty="0">
                <a:solidFill>
                  <a:srgbClr val="00506F"/>
                </a:solidFill>
                <a:cs typeface="Arial"/>
              </a:rPr>
            </a:br>
            <a:r>
              <a:rPr lang="en-US" sz="1400" dirty="0" smtClean="0">
                <a:solidFill>
                  <a:srgbClr val="00506F"/>
                </a:solidFill>
                <a:cs typeface="Arial"/>
              </a:rPr>
              <a:t>(Community-driven Data Model)</a:t>
            </a:r>
            <a:endParaRPr lang="en-US" sz="1400" dirty="0">
              <a:solidFill>
                <a:srgbClr val="00506F"/>
              </a:solidFill>
              <a:cs typeface="Arial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2742" y="5246191"/>
            <a:ext cx="3765404" cy="60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1588" algn="ctr">
              <a:spcBef>
                <a:spcPct val="20000"/>
              </a:spcBef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Built and governed by the business users at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f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ederal, state, local,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t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ribal, international, and private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s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ectors</a:t>
            </a:r>
            <a:endParaRPr lang="en-US" sz="1200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17" name="Picture 16" descr="NIEM-flow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01" y="2231091"/>
            <a:ext cx="2877086" cy="2950858"/>
          </a:xfrm>
          <a:prstGeom prst="rect">
            <a:avLst/>
          </a:prstGeom>
        </p:spPr>
      </p:pic>
      <p:sp>
        <p:nvSpPr>
          <p:cNvPr id="18" name="Title 5"/>
          <p:cNvSpPr txBox="1">
            <a:spLocks/>
          </p:cNvSpPr>
          <p:nvPr/>
        </p:nvSpPr>
        <p:spPr>
          <a:xfrm>
            <a:off x="255754" y="131380"/>
            <a:ext cx="6646041" cy="472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500" b="1" kern="1200" cap="all">
                <a:solidFill>
                  <a:schemeClr val="bg1"/>
                </a:solidFill>
                <a:effectLst/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How niem works</a:t>
            </a:r>
            <a:endParaRPr lang="en-US" dirty="0"/>
          </a:p>
        </p:txBody>
      </p:sp>
      <p:pic>
        <p:nvPicPr>
          <p:cNvPr id="19" name="Picture 18" descr="NIEM_Fish_Hook_mode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02" y="2231091"/>
            <a:ext cx="3261524" cy="326152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niem works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954" y="1914529"/>
            <a:ext cx="4838477" cy="3067184"/>
          </a:xfrm>
        </p:spPr>
      </p:pic>
      <p:sp>
        <p:nvSpPr>
          <p:cNvPr id="5" name="Rectangle 4"/>
          <p:cNvSpPr/>
          <p:nvPr/>
        </p:nvSpPr>
        <p:spPr>
          <a:xfrm>
            <a:off x="789048" y="940574"/>
            <a:ext cx="76901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B8B8B"/>
                </a:solidFill>
              </a:rPr>
              <a:t>Think of the NIEM data model as a mature and stable data dictionary of agreed-upon terms, </a:t>
            </a:r>
            <a:r>
              <a:rPr lang="en-US" sz="1400" dirty="0" smtClean="0">
                <a:solidFill>
                  <a:srgbClr val="8B8B8B"/>
                </a:solidFill>
              </a:rPr>
              <a:t>definitions, and formats independent </a:t>
            </a:r>
            <a:r>
              <a:rPr lang="en-US" sz="1400" dirty="0">
                <a:solidFill>
                  <a:srgbClr val="8B8B8B"/>
                </a:solidFill>
              </a:rPr>
              <a:t>of how information is stored in individual agency systems</a:t>
            </a:r>
            <a:r>
              <a:rPr lang="en-US" sz="1400" dirty="0" smtClean="0">
                <a:solidFill>
                  <a:srgbClr val="8B8B8B"/>
                </a:solidFill>
              </a:rPr>
              <a:t>. </a:t>
            </a:r>
          </a:p>
          <a:p>
            <a:endParaRPr lang="en-US" sz="1400" dirty="0">
              <a:solidFill>
                <a:srgbClr val="8B8B8B"/>
              </a:solidFill>
            </a:endParaRPr>
          </a:p>
          <a:p>
            <a:r>
              <a:rPr lang="en-US" sz="1400" dirty="0" smtClean="0">
                <a:solidFill>
                  <a:srgbClr val="8B8B8B"/>
                </a:solidFill>
              </a:rPr>
              <a:t>The </a:t>
            </a:r>
            <a:r>
              <a:rPr lang="en-US" sz="1400" dirty="0">
                <a:solidFill>
                  <a:srgbClr val="8B8B8B"/>
                </a:solidFill>
              </a:rPr>
              <a:t>data model consists of two sets of closely related vocabularies: </a:t>
            </a:r>
            <a:r>
              <a:rPr lang="en-US" sz="1400" b="1" i="1" dirty="0" smtClean="0">
                <a:solidFill>
                  <a:srgbClr val="8B8B8B"/>
                </a:solidFill>
              </a:rPr>
              <a:t>NIEM </a:t>
            </a:r>
            <a:r>
              <a:rPr lang="en-US" sz="1400" b="1" i="1" dirty="0">
                <a:solidFill>
                  <a:srgbClr val="8B8B8B"/>
                </a:solidFill>
              </a:rPr>
              <a:t>Core </a:t>
            </a:r>
            <a:r>
              <a:rPr lang="en-US" sz="1400" dirty="0">
                <a:solidFill>
                  <a:srgbClr val="8B8B8B"/>
                </a:solidFill>
              </a:rPr>
              <a:t>and individual </a:t>
            </a:r>
            <a:r>
              <a:rPr lang="en-US" sz="1400" b="1" i="1" dirty="0">
                <a:solidFill>
                  <a:srgbClr val="8B8B8B"/>
                </a:solidFill>
              </a:rPr>
              <a:t>NIEM Domains</a:t>
            </a:r>
            <a:r>
              <a:rPr lang="en-US" sz="1400" dirty="0">
                <a:solidFill>
                  <a:srgbClr val="8B8B8B"/>
                </a:solidFill>
              </a:rPr>
              <a:t>. </a:t>
            </a:r>
            <a:r>
              <a:rPr lang="en-US" sz="1400" dirty="0" smtClean="0">
                <a:solidFill>
                  <a:srgbClr val="8B8B8B"/>
                </a:solidFill>
              </a:rPr>
              <a:t> </a:t>
            </a:r>
          </a:p>
          <a:p>
            <a:endParaRPr lang="en-US" sz="1400" dirty="0">
              <a:solidFill>
                <a:srgbClr val="8B8B8B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89048" y="2425966"/>
            <a:ext cx="2739866" cy="361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2713" indent="-112713">
              <a:lnSpc>
                <a:spcPct val="90000"/>
              </a:lnSpc>
              <a:spcBef>
                <a:spcPct val="20000"/>
              </a:spcBef>
              <a:buClr>
                <a:srgbClr val="8B8B8B"/>
              </a:buClr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</a:rPr>
              <a:t>Biometrics</a:t>
            </a:r>
          </a:p>
          <a:p>
            <a:pPr marL="112713" indent="-112713">
              <a:lnSpc>
                <a:spcPct val="90000"/>
              </a:lnSpc>
              <a:spcBef>
                <a:spcPct val="20000"/>
              </a:spcBef>
              <a:buClr>
                <a:srgbClr val="8B8B8B"/>
              </a:buClr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</a:rPr>
              <a:t>Chemical, Biological, Radiological, &amp; Nuclear</a:t>
            </a:r>
          </a:p>
          <a:p>
            <a:pPr marL="112713" indent="-112713">
              <a:lnSpc>
                <a:spcPct val="90000"/>
              </a:lnSpc>
              <a:spcBef>
                <a:spcPct val="20000"/>
              </a:spcBef>
              <a:buClr>
                <a:srgbClr val="8B8B8B"/>
              </a:buClr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</a:rPr>
              <a:t>Cyber </a:t>
            </a:r>
            <a:r>
              <a:rPr lang="en-US" sz="1200" i="1" dirty="0" smtClean="0">
                <a:solidFill>
                  <a:prstClr val="white">
                    <a:lumMod val="50000"/>
                  </a:prstClr>
                </a:solidFill>
              </a:rPr>
              <a:t>(emerging)</a:t>
            </a:r>
          </a:p>
          <a:p>
            <a:pPr marL="112713" indent="-112713">
              <a:lnSpc>
                <a:spcPct val="90000"/>
              </a:lnSpc>
              <a:spcBef>
                <a:spcPct val="20000"/>
              </a:spcBef>
              <a:buClr>
                <a:srgbClr val="8B8B8B"/>
              </a:buClr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</a:rPr>
              <a:t>Children, Youth, and Family Services</a:t>
            </a:r>
          </a:p>
          <a:p>
            <a:pPr marL="112713" indent="-112713">
              <a:lnSpc>
                <a:spcPct val="90000"/>
              </a:lnSpc>
              <a:spcBef>
                <a:spcPct val="20000"/>
              </a:spcBef>
              <a:buClr>
                <a:srgbClr val="8B8B8B"/>
              </a:buClr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</a:rPr>
              <a:t>Emergency Management</a:t>
            </a:r>
          </a:p>
          <a:p>
            <a:pPr marL="112713" indent="-112713">
              <a:lnSpc>
                <a:spcPct val="90000"/>
              </a:lnSpc>
              <a:spcBef>
                <a:spcPct val="20000"/>
              </a:spcBef>
              <a:buClr>
                <a:srgbClr val="8B8B8B"/>
              </a:buClr>
              <a:buFont typeface="Arial"/>
              <a:buChar char="•"/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Health </a:t>
            </a:r>
            <a:r>
              <a:rPr lang="en-US" sz="1200" i="1" dirty="0">
                <a:solidFill>
                  <a:prstClr val="white">
                    <a:lumMod val="50000"/>
                  </a:prstClr>
                </a:solidFill>
              </a:rPr>
              <a:t>(emerging)</a:t>
            </a:r>
          </a:p>
          <a:p>
            <a:pPr marL="112713" indent="-112713">
              <a:lnSpc>
                <a:spcPct val="90000"/>
              </a:lnSpc>
              <a:spcBef>
                <a:spcPct val="20000"/>
              </a:spcBef>
              <a:buClr>
                <a:srgbClr val="8B8B8B"/>
              </a:buClr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</a:rPr>
              <a:t>Human Services </a:t>
            </a:r>
            <a:r>
              <a:rPr lang="en-US" sz="1200" i="1" dirty="0" smtClean="0">
                <a:solidFill>
                  <a:prstClr val="white">
                    <a:lumMod val="50000"/>
                  </a:prstClr>
                </a:solidFill>
              </a:rPr>
              <a:t>(emerging)</a:t>
            </a:r>
          </a:p>
          <a:p>
            <a:pPr marL="112713" indent="-112713">
              <a:lnSpc>
                <a:spcPct val="90000"/>
              </a:lnSpc>
              <a:spcBef>
                <a:spcPct val="20000"/>
              </a:spcBef>
              <a:buClr>
                <a:srgbClr val="8B8B8B"/>
              </a:buClr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</a:rPr>
              <a:t>Immigration</a:t>
            </a:r>
          </a:p>
          <a:p>
            <a:pPr marL="112713" indent="-112713">
              <a:lnSpc>
                <a:spcPct val="90000"/>
              </a:lnSpc>
              <a:spcBef>
                <a:spcPct val="20000"/>
              </a:spcBef>
              <a:buClr>
                <a:srgbClr val="8B8B8B"/>
              </a:buClr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</a:rPr>
              <a:t>Infrastructure Protection</a:t>
            </a:r>
          </a:p>
          <a:p>
            <a:pPr marL="112713" indent="-112713">
              <a:lnSpc>
                <a:spcPct val="90000"/>
              </a:lnSpc>
              <a:spcBef>
                <a:spcPct val="20000"/>
              </a:spcBef>
              <a:buClr>
                <a:srgbClr val="8B8B8B"/>
              </a:buClr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</a:rPr>
              <a:t>Intelligence</a:t>
            </a:r>
          </a:p>
          <a:p>
            <a:pPr marL="112713" indent="-112713">
              <a:lnSpc>
                <a:spcPct val="90000"/>
              </a:lnSpc>
              <a:spcBef>
                <a:spcPct val="20000"/>
              </a:spcBef>
              <a:buClr>
                <a:srgbClr val="8B8B8B"/>
              </a:buClr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</a:rPr>
              <a:t>International Trade</a:t>
            </a:r>
          </a:p>
          <a:p>
            <a:pPr marL="112713" indent="-112713">
              <a:lnSpc>
                <a:spcPct val="90000"/>
              </a:lnSpc>
              <a:spcBef>
                <a:spcPct val="20000"/>
              </a:spcBef>
              <a:buClr>
                <a:srgbClr val="8B8B8B"/>
              </a:buClr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</a:rPr>
              <a:t>Justice</a:t>
            </a:r>
          </a:p>
          <a:p>
            <a:pPr marL="112713" indent="-112713">
              <a:lnSpc>
                <a:spcPct val="90000"/>
              </a:lnSpc>
              <a:spcBef>
                <a:spcPct val="20000"/>
              </a:spcBef>
              <a:buClr>
                <a:srgbClr val="8B8B8B"/>
              </a:buClr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</a:rPr>
              <a:t>Maritime</a:t>
            </a:r>
          </a:p>
          <a:p>
            <a:pPr marL="112713" indent="-112713">
              <a:lnSpc>
                <a:spcPct val="90000"/>
              </a:lnSpc>
              <a:spcBef>
                <a:spcPct val="20000"/>
              </a:spcBef>
              <a:buClr>
                <a:srgbClr val="8B8B8B"/>
              </a:buClr>
              <a:buFont typeface="Arial"/>
              <a:buChar char="•"/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</a:rPr>
              <a:t>Military Operations</a:t>
            </a:r>
          </a:p>
          <a:p>
            <a:pPr marL="112713" indent="-112713">
              <a:lnSpc>
                <a:spcPct val="90000"/>
              </a:lnSpc>
              <a:spcBef>
                <a:spcPct val="20000"/>
              </a:spcBef>
              <a:buClr>
                <a:srgbClr val="8B8B8B"/>
              </a:buClr>
              <a:buFont typeface="Arial"/>
              <a:buChar char="•"/>
              <a:defRPr/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</a:rPr>
              <a:t>Screening</a:t>
            </a:r>
          </a:p>
          <a:p>
            <a:pPr marL="112713" indent="-112713">
              <a:lnSpc>
                <a:spcPct val="90000"/>
              </a:lnSpc>
              <a:spcBef>
                <a:spcPct val="20000"/>
              </a:spcBef>
              <a:buClr>
                <a:srgbClr val="1F497D"/>
              </a:buClr>
              <a:buFont typeface="Arial"/>
              <a:buChar char="•"/>
              <a:defRPr/>
            </a:pP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322647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1" kern="1200" cap="all">
                <a:solidFill>
                  <a:srgbClr val="7F7F7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600" spc="-80" dirty="0">
                <a:solidFill>
                  <a:srgbClr val="00506F"/>
                </a:solidFill>
                <a:latin typeface="Tw Cen MT"/>
                <a:cs typeface="Tw Cen MT"/>
              </a:rPr>
              <a:t>model overview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433" y="4981712"/>
            <a:ext cx="244659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5487731" y="3219454"/>
            <a:ext cx="713044" cy="17335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 txBox="1">
            <a:spLocks/>
          </p:cNvSpPr>
          <p:nvPr/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E814A3B-586F-6741-A578-6A3C03C31D10}" type="slidenum">
              <a:rPr lang="en-US" sz="1100" smtClean="0">
                <a:solidFill>
                  <a:srgbClr val="1F497D"/>
                </a:solidFill>
              </a:rPr>
              <a:pPr algn="ctr">
                <a:defRPr/>
              </a:pPr>
              <a:t>4</a:t>
            </a:fld>
            <a:endParaRPr lang="en-US" sz="11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4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spc="-80" dirty="0" smtClean="0">
                <a:solidFill>
                  <a:srgbClr val="00506F"/>
                </a:solidFill>
                <a:latin typeface="Tw Cen MT"/>
                <a:cs typeface="Tw Cen MT"/>
              </a:rPr>
              <a:t>NIEM Governing Structure</a:t>
            </a:r>
            <a:endParaRPr lang="en-US" sz="3600" spc="-80" dirty="0">
              <a:solidFill>
                <a:srgbClr val="00506F"/>
              </a:solidFill>
              <a:latin typeface="Tw Cen MT"/>
              <a:cs typeface="Tw Cen MT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18" y="911225"/>
            <a:ext cx="5868432" cy="5393922"/>
          </a:xfrm>
          <a:prstGeom prst="rect">
            <a:avLst/>
          </a:prstGeom>
        </p:spPr>
      </p:pic>
      <p:sp>
        <p:nvSpPr>
          <p:cNvPr id="4" name="Text Box 4"/>
          <p:cNvSpPr txBox="1"/>
          <p:nvPr/>
        </p:nvSpPr>
        <p:spPr>
          <a:xfrm>
            <a:off x="723900" y="4567684"/>
            <a:ext cx="2898607" cy="124256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val="1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i="1" dirty="0" smtClean="0">
                <a:solidFill>
                  <a:srgbClr val="8B8B8B"/>
                </a:solidFill>
              </a:rPr>
              <a:t>Example of a NIEM </a:t>
            </a:r>
            <a:r>
              <a:rPr lang="en-US" sz="900" b="1" i="1" dirty="0">
                <a:solidFill>
                  <a:srgbClr val="8B8B8B"/>
                </a:solidFill>
              </a:rPr>
              <a:t>domain’s cross-jurisdictional governance </a:t>
            </a:r>
            <a:r>
              <a:rPr lang="en-US" sz="900" b="1" i="1" dirty="0" smtClean="0">
                <a:solidFill>
                  <a:srgbClr val="8B8B8B"/>
                </a:solidFill>
              </a:rPr>
              <a:t>structure: </a:t>
            </a:r>
            <a:endParaRPr lang="en-US" sz="900" i="1" dirty="0">
              <a:solidFill>
                <a:srgbClr val="8B8B8B"/>
              </a:solidFill>
            </a:endParaRPr>
          </a:p>
          <a:p>
            <a:endParaRPr lang="en-US" sz="900" b="1" dirty="0" smtClean="0">
              <a:solidFill>
                <a:srgbClr val="1F497D"/>
              </a:solidFill>
              <a:ea typeface="MS Gothic"/>
              <a:cs typeface="Times New Roman"/>
            </a:endParaRPr>
          </a:p>
          <a:p>
            <a:r>
              <a:rPr lang="en-US" sz="900" b="1" dirty="0" smtClean="0">
                <a:solidFill>
                  <a:srgbClr val="1F497D"/>
                </a:solidFill>
                <a:ea typeface="MS Gothic"/>
                <a:cs typeface="Times New Roman"/>
              </a:rPr>
              <a:t>NIEM </a:t>
            </a:r>
            <a:r>
              <a:rPr lang="en-US" sz="900" b="1" dirty="0">
                <a:solidFill>
                  <a:srgbClr val="1F497D"/>
                </a:solidFill>
                <a:ea typeface="MS Gothic"/>
                <a:cs typeface="Times New Roman"/>
              </a:rPr>
              <a:t>Children, Youth, and Family Services (CYFS)</a:t>
            </a:r>
            <a:r>
              <a:rPr lang="en-US" sz="900" dirty="0">
                <a:solidFill>
                  <a:srgbClr val="1F497D"/>
                </a:solidFill>
                <a:ea typeface="MS Gothic"/>
                <a:cs typeface="Times New Roman"/>
              </a:rPr>
              <a:t> domain supports timely, complete, accurate, and efficient information sharing to improve outcomes for children and youth whose circumstances make them particularly vulnerable. </a:t>
            </a:r>
            <a:endParaRPr lang="en-US" sz="1200" dirty="0">
              <a:solidFill>
                <a:srgbClr val="8B8B8B"/>
              </a:solidFill>
              <a:ea typeface="Cambria"/>
              <a:cs typeface="Times New Roman"/>
            </a:endParaRPr>
          </a:p>
          <a:p>
            <a:r>
              <a:rPr lang="en-US" sz="900" baseline="-25000" dirty="0">
                <a:solidFill>
                  <a:srgbClr val="7F7F7F"/>
                </a:solidFill>
                <a:ea typeface="Cambria"/>
                <a:cs typeface="Arial"/>
              </a:rPr>
              <a:t> </a:t>
            </a:r>
            <a:endParaRPr lang="en-US" sz="1200" dirty="0">
              <a:solidFill>
                <a:srgbClr val="8B8B8B"/>
              </a:solidFill>
              <a:ea typeface="Cambria"/>
              <a:cs typeface="Times New Roman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E814A3B-586F-6741-A578-6A3C03C31D10}" type="slidenum">
              <a:rPr lang="en-US" sz="1100" smtClean="0">
                <a:solidFill>
                  <a:srgbClr val="1F497D"/>
                </a:solidFill>
              </a:rPr>
              <a:pPr algn="ctr">
                <a:defRPr/>
              </a:pPr>
              <a:t>5</a:t>
            </a:fld>
            <a:endParaRPr lang="en-US" sz="11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9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Financial Touch-points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37076" y="1665810"/>
            <a:ext cx="4038600" cy="331311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1F497D"/>
                </a:solidFill>
              </a:rPr>
              <a:t>Government </a:t>
            </a:r>
            <a:r>
              <a:rPr lang="en-US" sz="1400" b="1" dirty="0">
                <a:solidFill>
                  <a:srgbClr val="1F497D"/>
                </a:solidFill>
              </a:rPr>
              <a:t>Financials</a:t>
            </a:r>
          </a:p>
          <a:p>
            <a:pPr lvl="1"/>
            <a:r>
              <a:rPr lang="en-US" sz="1200" dirty="0">
                <a:cs typeface="Arial" charset="0"/>
              </a:rPr>
              <a:t>American Recovery and Reinvestment Act of 2009 (</a:t>
            </a:r>
            <a:r>
              <a:rPr lang="en-US" sz="1200" dirty="0" smtClean="0">
                <a:cs typeface="Arial" charset="0"/>
              </a:rPr>
              <a:t>ARRA)</a:t>
            </a:r>
            <a:r>
              <a:rPr lang="en-US" sz="1200" dirty="0" smtClean="0"/>
              <a:t> - </a:t>
            </a:r>
            <a:r>
              <a:rPr lang="en-US" sz="1200" dirty="0" smtClean="0"/>
              <a:t>Recovery.gov</a:t>
            </a:r>
          </a:p>
          <a:p>
            <a:pPr lvl="1"/>
            <a:r>
              <a:rPr lang="en-US" sz="1200" dirty="0" smtClean="0"/>
              <a:t>Contracts/Grants/Cooperative </a:t>
            </a:r>
            <a:r>
              <a:rPr lang="en-US" sz="1200" dirty="0"/>
              <a:t>Agreements</a:t>
            </a:r>
          </a:p>
          <a:p>
            <a:pPr lvl="1"/>
            <a:r>
              <a:rPr lang="en-US" sz="1200" dirty="0" smtClean="0"/>
              <a:t>Research &amp; Development</a:t>
            </a:r>
            <a:endParaRPr lang="en-US" sz="1200" dirty="0" smtClean="0"/>
          </a:p>
          <a:p>
            <a:pPr marL="0" indent="0">
              <a:buNone/>
            </a:pPr>
            <a:r>
              <a:rPr lang="en-US" sz="1400" b="1" dirty="0" smtClean="0">
                <a:solidFill>
                  <a:srgbClr val="1F497D"/>
                </a:solidFill>
              </a:rPr>
              <a:t>Management</a:t>
            </a:r>
          </a:p>
          <a:p>
            <a:pPr lvl="1"/>
            <a:r>
              <a:rPr lang="en-US" sz="1200" dirty="0" smtClean="0"/>
              <a:t>Investment Management (CPIC) &amp; </a:t>
            </a:r>
            <a:r>
              <a:rPr lang="en-US" sz="1200" dirty="0"/>
              <a:t>IT Dashboard</a:t>
            </a:r>
          </a:p>
          <a:p>
            <a:pPr lvl="2"/>
            <a:r>
              <a:rPr lang="en-US" sz="900" dirty="0"/>
              <a:t>OMB Exhibit 53</a:t>
            </a:r>
          </a:p>
          <a:p>
            <a:pPr lvl="2"/>
            <a:r>
              <a:rPr lang="en-US" sz="900" dirty="0"/>
              <a:t>OMB Exhibit 300</a:t>
            </a:r>
          </a:p>
          <a:p>
            <a:pPr lvl="2"/>
            <a:r>
              <a:rPr lang="en-US" sz="900" dirty="0" err="1"/>
              <a:t>TechStat</a:t>
            </a:r>
            <a:endParaRPr lang="en-US" sz="900" dirty="0"/>
          </a:p>
          <a:p>
            <a:pPr lvl="1"/>
            <a:r>
              <a:rPr lang="en-US" sz="1200" dirty="0" smtClean="0"/>
              <a:t>Travel Management</a:t>
            </a:r>
            <a:endParaRPr lang="en-US" sz="1200" dirty="0"/>
          </a:p>
          <a:p>
            <a:pPr lvl="1"/>
            <a:r>
              <a:rPr lang="en-US" sz="1200" dirty="0" smtClean="0"/>
              <a:t>Real/Personal  Property Management</a:t>
            </a:r>
            <a:endParaRPr lang="en-US" sz="1200" dirty="0"/>
          </a:p>
          <a:p>
            <a:pPr lvl="1"/>
            <a:r>
              <a:rPr lang="en-US" sz="1200" dirty="0" smtClean="0"/>
              <a:t>Fleet/Asset Management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1F497D"/>
                </a:solidFill>
              </a:rPr>
              <a:t>Treasury</a:t>
            </a:r>
            <a:endParaRPr lang="en-US" sz="1400" b="1" dirty="0">
              <a:solidFill>
                <a:srgbClr val="1F497D"/>
              </a:solidFill>
            </a:endParaRPr>
          </a:p>
          <a:p>
            <a:pPr lvl="1"/>
            <a:r>
              <a:rPr lang="en-US" sz="1200" dirty="0" smtClean="0"/>
              <a:t>Financial Crimes Enforcement</a:t>
            </a:r>
          </a:p>
          <a:p>
            <a:pPr lvl="1"/>
            <a:r>
              <a:rPr lang="en-US" sz="1200" dirty="0" smtClean="0"/>
              <a:t>Foreign </a:t>
            </a:r>
            <a:r>
              <a:rPr lang="en-US" sz="1200" dirty="0" smtClean="0"/>
              <a:t>Assets Control</a:t>
            </a:r>
            <a:endParaRPr lang="en-US" sz="1200" dirty="0"/>
          </a:p>
          <a:p>
            <a:pPr lvl="1"/>
            <a:endParaRPr lang="en-US" sz="12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2056" name="Picture 8" descr="http://www.propublica.org/images/articles/treasury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981" y="5539422"/>
            <a:ext cx="540192" cy="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growinggreencommunities.com/wp-content/uploads/2011/09/gsa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864" y="5633814"/>
            <a:ext cx="573011" cy="37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0" descr="data:image/jpeg;base64,/9j/4AAQSkZJRgABAQAAAQABAAD/2wCEAAkGBhQQEBQUExQWFRUWGBQVFhcXFxUXFBUYIBcXGBQXGhYXHCYfGRwlGhcUIC8gJCcpLSwsHB8xNTAqNSYrLCkBCQoKDgwOGg8PGiokHyUqKSwvKSwsLSwsLywpLCwsLCwsLCwsLCksLCksLCwsLCksLCkpLCwsLCwsLCksLCwsLP/AABEIAOEA4QMBIgACEQEDEQH/xAAcAAACAgMBAQAAAAAAAAAAAAAABwUGAQMECAL/xABLEAACAQMABQgDCwoFBAMBAAABAgMABBEFBhIhMQcTIkFRYXGRMoGhFBcjQlJTcpKisdIzNENic4Kys8HiVGOTwvAVJNHxFoPho//EABsBAAIDAQEBAAAAAAAAAAAAAAADAgQFAQYH/8QAMxEAAgIBAgQFAgUDBQEAAAAAAAECAxEEIRIxQVETIjJhcQUUM4GRobEjNFIVQtHw8cH/2gAMAwEAAhEDEQA/AHjRRRQAUUUUAFFFFABWKM1Aaz682ujx8NJl8ZESdKU/u/FHecCuxi5PCON45k/muHSmnILVdqeaOIfrsFz4A7z6qTWl+Vi/vpOaso2iDcBGvOTkdpbGF9Q3dtfWiuRu9um5y8lERO87RM058d+B9Y+FWlplHeyWP5FeJn0otuleW6yiyIVlnPUVXYT6z4P2aqt5y63UhxBbxJ2Z25X8hsirvonke0fBgujTt2ysSPqLhfMGrbZaKhgGIoo4x2Iir9wo46I8ot/IYm+bEkNbtPXH5NZwP8u2CjzZf61kW+sT/wCL+tEnsyKepoFH3KXKCO+H3bEUbHWJd+br/UiPs2qx/wBb1gg3styQPlQpIPYpp71ij7rPOC/Q54XuxGQ8s+kIDieKNvpxvC3nnHsqx6M5d4GwJ7eSPvQrIvl0T7KZs9urjDqrA9TAEeRqtaV5MdH3GS1uqMfjRfBnyXon1ijxKZeqOPgOGa5M7tC66Wd5uguI2b5BOzJ9R8N7Km80ndOchLDpWk+1jeEmGCPCRBjzUeNQkOtGltCsEnDmPgFmzJGR2JMDkeG1u7KPAhP8OX5MONr1IftZqjaq8rdpeYST/t5Tu2ZCNhj+rJuB8Dg1eA1VpwlB4khqknyM0UUVE6FFFFABRRRQAUUUUAFFFFABRRWKAM1ovLxIUZ5GVEUZZmICgdpJri1g1hhsYDNO+yo3AcWdupVXrJ/5upI6S0vfaxXXNRKViU5EecRRDqklb4zf+lHXT6qXPd7LuLnPh26k5rhyxSTMYNHhlBOzzuzmVz2RJ8XPUSM9wrXqtyNS3B56/dkDHaMYOZn73c52fafCr9qXyeW+jVDAc5OR0pmG/vCD4i+G89ZNWvNMlqFBcNW3v1IqDlvIj9DaAgs49i3iWNevZG9u9mO9j3k11Xd4kSF5HVFHFmIVR6zurdSC171V0lNfTZjuLiMOTE2CyBDvUKOAwDjd2UqqHiy80sE5S4VshgaZ5ZrGDIjL3Df5Ywn+o+B5Zqm6S5drp88zDFEOottSN/tFL/SeiJrZgs8bRMRkK4wcduK7oNS76RQyWszKwBDKuVI6iCONacdNRFZf8lZ2TZLTcomlJ0kkFwwSPY2zGsaBdptlOC53ndxqHk1yvm43dwf/ALXH3GmjqPqA40PdxzxmOW52wFYYZQo+ByOrpgt6xSz/APgmkP8ABz/UNdrnS21ssHJKez3NCa23o4Xdx/rSf+a7bblG0jGd13KfpbLj7amoC4t2jdkcFWU4YHiD1g1rqz4cH0Qvia6jB0fy230eOcEMw70KN5oceyrbojl0tpMC4ikhPylxKnsww+qaSNFJlpKpdCatkj1VofWC3vF2reZJR17JGR4rxHrrtuLZJFKOqup3FWAKkd4O415Mt7ho2DozIw4MpKsPAjfTD1X5aLiDCXQ90R8NsYWZR4+i/rwe+qVmilHeDyOjcnsyy62cikMuXsyIX+abJhbuHEp7R3CqnoXXa/0JL7nuUZ4x+ikO8L2wycCO7ePCnPq/rNb30fOW8gcfGHB0PYynev8AzGazp7V2C+iMVwgderqZT8pWG9TSo3teS1ZX7knDrE+dXNZ4L+LnIH2huDKdzoexl6j7D1E1LUgNYNU7zQNwLm3dmizhZQOAz+TmTgQe3gerBpoaicoUWk49k4juFGXjzx/XQ9a+0dfUTG2jC44PMSUZ74fMt9FYzWarDAooooAKKKKACiiigAqM1g0/FZW7zTHCr1fGZviqo6yf+cK7rm5WNGd2CqoLMx3BQBkknsxSD07pafWHSKww5ESkiMHOyifHncdp/wDCjicvpq8R5fJcyE5cK9z4VbvWS+z6EaeJjt4z1frO2PX3Abnfq7q3DYQCGBcKN5J3u7dbMes/d1V86s6uRWFusEI3DezH0nb4zse0+zcKiNf9fo9GRYGHuHHwcfUBw23xwUH1k7h1kTssdrUILboiMYqCyzs1w13g0bFtSnakYHm4lI237/1V7WPtpJX3KjfyXQnEpj2c7MS/kQp4qyn087sk7+zFVzSek5LmVpZnLyOclj7ABwAHUBuFaIlBYBjhSQGIGSBnpHHXuzurQp0sa1vuyvO1yex6i1U0w93ZQTyII2kQOVBJA3nBGeojBx1Z6+NV7lT1sn0fbI0CrmVjGZDv5vdkYXgScHGdwxwNKzW3lImu1EMG1BaoAqopw7hdyl2HgOiN3j1Zl5QXutHyWd5mQ4DQzcXDqcqrj4wIyu1xGd+eNVo6SSak1tnkNdqxgqVzctI7O7M7scszHLMe0k8asuouutzYzJHF8JHI6qYGJ2SWIGUPxGyeI3doNVapfVPSkdpdpcSqXEW06IPjyYxGCTuUAnJPdwNaNkU4NYyV4vDPUNKDlf11uopzZx/AxlFYup+ElDZyM/FXIIIG89vVVJ0vyhXtxcrOZmjZCTGsZISPu2fjZHEtnPhurdrfriNJxQPIgS5i2kcqPg5YzvDD5JDA9Hf6RweoUKtK4TTlv/8AB07U00iqgUUUVplYKKKKACiiigDq0ZpSW2lEsMjRyLwZT7CODDuO6nfqDyrR3pWG42Yrjgp4RzH9XPot+qePV2BDVkGkXURtW/PuMhNxPW08CyKVdQysCGVgCCDxBB4ikfr5qFJoqYXlkWEKsGBGdu3bqyeuM8MnwOc1OcmXKiZCtpeP09yxTN8fsRz8rsbr4HfxassKupVgGVgQQRkEHcQQeIrJTnp54f8A6WsKxZKlyea/JpKLZbCXEY+ETqYcOcT9U9Y6ju7KuANIPXPVibQd6lzakiItmI8dg/GhftUjOM8R3inFqhrRHpG1WaPcfRkTO+Nx6Snu6wesEUXVJJThyf7HYSfpfMm6KKKrDAooooAKwaKhtb9YlsLOWdt5UYRflSHci+fHuzXUm3hHG8bi45Z9cSzCwhJPomfZ4sTgxxbvUxH0R21ceTbUoaOtgXA90S4aU/J+TGD2Ln1kk9lL/ki1ba8u5L6fLiNiwJ/STt0i37oOfEjsp13E6xozsQqqCzE7gABkk92Kt3tQSpj+fyKgsvjZsNecOVKxeLStxtktt7MiE7+gRuUdykMo8KfmgdZLe+j5y3kDr19TKexlO9T41G63as2E490XqriJcbbOyALnOCVIzv4de/dxqGns8Ke6O2R41seaqxU/rXf2Tvs2Nvzcan8ozSGSTwVmIRfVk93CtuqOkLFX2L+320J/Kq0gdPpKrYZe8DI7+rZ43w8WGU8b4ybeTXVwX2kEjcZjVXkkHVgDZUfWZar+kbBreaSF/SjdkPipIz68Z9dekdVNWbK2UzWSrsyqvTV2cMoJIwWJ6yf+CobXTVzRMW3d3sY2nO/DyBpGAAwqKwycAf1xVGOszY9nge6vKefqKkNN3sMspNvAIIxuVdpnYjtZmJ39w3Dv41cNR5dE3JWG8txFKcBZOclEUh7+n0GPZwPdwq7OzhjxNMSo5eDh1Z1N906Lv7jGWj2Oa8U+Emx4oQtU2vVWidAQ2kHMQoFi6XRyTnaJLZLHJzk0tddNEaF0auybfnJyMrCssoPcXO10F9p6gap1avik1hvL2HTqwhP0VsuJQzswVUBOQq7Wyo7BtEnzNa60SuFFFFBwKKKKACiiigAp58k/KCbtPctw2Z0HQY8ZkHb2uvX2jf20jK32V68MiSRsVdGDKw4gjgf/AM6xmkX0q2OBkJ8LPUumtDx3cDwSjKOMHtHYwPUQcEGkdq/pGXV/SjxTE80SEl7HjP5OYDtGc/WFOPUzWddI2iTLgN6Mi/IkHpDw4EdxFVzlg1S91WnuiNczW4LbhvaLi69+PSHge2sumXDJ1z5P+S1NZXEi/RyBgCCCCAQRvBHURX3S35F9avdFqbZzmS3A2Mne0J9H6p6Phs0yKr2QcJOLJxfEshRRRUCRg0k+WnTrXF3FZRdLm9klR8aZ8BF9SkfXNOa9u1ijeRjhUVnY9wBJ9gpG8mFm2kdMPdSDIQvcN2bbEiIerJI+gKt6ZYzY+i/cVZviPccWqugFsbOKBfiL0j8pzvdvWxPsqh8tmtXNwrZoelL05cdUQPRX95h5Ke2mhJKFUsxwACSTwAG8nyry3rRpw315NcHg7HZB6kG6MfVA9ealpK/Es4pdNyNsuGOEMXUnTtvoXRnPTdKe6POpEuOcZBlYs/JT0myflbsmpJdc4NO2E9qwEV0yEpGTkO69JDG3xt4G7j40lndnOSSzHA37ycABR5YAHgK339i9tO8T9GSJ9k4PBgeII9Rz4Vdemi3xN+bmJVrSx0OWsqpJwBkncB2ngBQzEkk7yckntPXWY3KkEEggggjiCN4Iq4JHbfa9W+g7SGzjAmnjRVdAcKjcZC7jOCWLHZGTv34qM1803b6Z0Xz8BxLbMsjxtjnERuhJuHFd6naG7o9R3UrtG6OkuZlijG07k4HacFjk+o1zRyld4JBII3HG4jDA46iNxFU46WMWmn5luOdrxjoYqZ1M0SLq+gjbGxtbchPARp03yTwGBj11C19pIQCASNoYbB4jIOD2jIG7uq3JZTSFLZjv0vy228VyscaNNECRJKpx/pg+mB25GerNU3lcSKeWC9t2V4rhCjMvzidTDiG2GAwd/Rqk2+jnkillUZSHm9s9m22wvtrQJDslcnZJBIycEgEA47cEjPearV6aMJKUHy5jJWOSwz4oooq0KCiiigAooooAKKKKACiiigC78k+tXuO+EbnENxiNuxX/AET+fRPc3dXoIjI315Gr01qDrD7usIZSenjYk+mu5j69zeusrXVYami3RLbAoLtDoHTgYZEO0GHfbybmHfs7/qCn+jggEHIO8d46qWXLnoLnLaO5A6ULbDfs33ex9nzNT3JTpv3VoyLaOXizA3b0cbB9aFaVd/UrjZ15MlDyycS40UUVTHFI5X9K8xouRQcGZkhHgTtP9hWHrrg5ENE83YPMR0p5Cf3U6C+3b86hOXzSG+1i7BLKfsqv+6mPqdo73Po+2i61ijz9Ijab7RNW5eXTpd2JW9nwQ/Kzpj3NouUA4aYiFf3s7f2A9IXQ2gJrxylugdwM7O2isR3B2G1jrxwpkcvekcyWsA6lklPrIRfubzpVQzMjBlJVlOVKkhgeogjgavaSDVWVzYm1+bcYOp3JdeLfQNcwFIUcSOS0bA7PSVcKxJywX21LcqHJ3c3N9z9rDziyIvOYZFw69H4zDioXyNW3kq1iuL2yL3GGKOY0fGGkAAyWHDIJxkccVK666ZltbCae3Cs6KGG1kqFyAzYHHAJOO6qjvtVvTPL2GqEeE89ab1TubIKbmMR7XogvGWbtIVWJx34xX1oTVC6vVLW8QkCnDYkjDL4qzAgd+Kj9IaSkuJGlmdpJG4sxye4dw7huFfWi9Ky2sqywu0brwZezrBHBh3HdWp5+Hpn9irtn2GpyU8n1za3jT3UXN7EZWPLI2WY4Y9EnGFBG/wCVVe1m5K733ZObe3LwmRmjYPGBst0sYZgRgkj1U5NVNKSXFjBPOqo8iB2A3Lv9E7+GVwcdWarvK3rJc2Vqht8LzjmN5MZePokrs53AnDbzwxu7suF9rt2xl7exacI8IjdMaEms5ObnUI+MldtGYDvCE7PrqWseTu/njWSKDbRhlWWWEg/b9lV15CxJJJJJJJJJJPEkneT31YdSNZ7qzuUW2OeddEMTZ5uQkhRkfFO/0hv8RWnPjUcrGSssN7jQ1K5Pnj0TcwXCbEtzt5GQSoA2Yd4JG4ja49dLb3rdJ9dqf9SH8dejiwBx1nhSa5ZtaLpbg2gbm4Civ0chpQcghm7AQRsjceus7T3WSm0sb77liyEVEWFxAY3ZWxlTg7LKwz14ZSQfUa15obgfXTm19AWKXnGjdTcWCW6Ig27d8I822wUY2kyQMnIPfWhO3gaXPJXjHiEzminDfTc5p+GF545o0lmcQCMDmGWAlAx2RtbySN5G7wqH0DpyW6l5+aLEsNjetHOUHwzKRsSAbIUlMld2aX9w8Zx0yS8P3FtRmmxPbm8LQ4BlvNF205ICgvMkpJbd8YqersrrvtJ4j0k8U8drzd7HCkjRhxspCiFANlt5ZT1Vz7n2O+H7iczRTh1bbOi7Z5HjMPMaQluYSgaSYc42CoC/FZhk5GMj1QF7pOP/AKKtzj/uJUTRznA4Rszu+e1o9lc11XtvGOuDnh7ZF7RTO1PaVbGzSCOJzcS3omjkKos6qmFUuVJyAcgDsro1ZOzbWFvheauLfSTTqVUiRlLBCxIzuwMb6JajGdv+7/8AB1V5FTTX5CNM7MlxbE7mCzJ4jCSeYKH1GuSbH/SzfYGZNHw2ecDfLzxic/S2AD6qrPJvpDmNK2rdTPzR8HBX+IrXLH41ctuQRXBJHoPWTRQu7SeA/pI3UdzY6B9TYNKnkH0mVuLi3bdtosoH6ynZf2MPKnQKQ+hR7i1nKDcpuJU/dlUlfay+VZ9HmrnD2z+hYntJMfFFfG33UVUyOEbyxNz2l4ouyOCP60jk/wAQp6IuAB2bqRWvI2tZEB+dsh/LP9TT2q3qPw4L2E1+qXyefOWW629LOPm44U+yXP8AHVHp16+8kst7dtcQSxrzgXbWTaGGChcqVB3EAbjVc94m9+et/rS/gq9TqK41pZK865OT2IG718lWyisrbMUKJiRhulmY75DkeipYncN5HE9VY1V19ls0aCQGa1cMjxE71VgQxjPxTgno+ie7jU/7xN789b/Wl/BR7xN789b/AFpfwUcenxjKO8Nmci4YAE43jqJ4kdRPfX1EFLDazs5G1jjs56WO/GaYvvE3vz1v9aX8FHvE3vz1v9aX8FN+5q/yIeHLsV7W7X2a/wARj4K2TASFTuwPRLn453DdwHV219rr5LLYSWd1mVCAYZDvlidSGQEn003Y37wCd54VO+8Ve/PW/nL+Cj3ir356385fwUrxNPhLKJ8NguKltV9MLZ3K3DJzhjDNGvAGTGym0epRkndv3Crl7xN789b/AFpfwUe8Te/PW/1pfwUyWopksORFVzXQqGltbrq5uBcSTMJFOYyhKiLuQA9Eff15rs1o1ybSMMHPqPdEJZecUALLGcHpD4rBlB3bjk8OFWP3ib3563+tL+Cse8Ve/PW/1pfwVDxaNnlbHeGwXBFWO/16mnM5dIvhmt5CMPhHhwEZOluyBg5zkZ4VZPeKvfnrf60v4KPeKvfnrfzl/BUpX0S5s4oTXJEDdcoMr3CXK29tFOsnOGREfak6JQq+05ypB7juG/dXydf5uejdYoEjjjkhECo3MmOQ5lVgW2jtHBzkcB35sHvFXvz1v5y/grPvE3vz1v5y/gqHHp+6JcNhW49fJ1vYrtViVoYxDHGFYQrGFZQmNrax0iePHyr40Zrk8MUsTQQTpLLz7CZXbp4xkbLj/mas/vE3vz1v5y/go94m9+et/OX8Fd8TT90c4bCtWuvM0XMBY4tmEXKqmy+yyTEmRGG1wGd2McBnNcNvrC6W8UBSN44pzcAMGO0xAUo2/BTA4bj31c/eKvfnrfzl/BWPeJvfnrfzl/BXfFo7hw2EDojlBmtlASG3OzLJNFtI3wBfPOLHhhhSCV38BWrR+vk8MAiCQsUEyxSshMsKykmVUOcb8niDirJ7xN789b+cv4KPeJvfnrfzl/BUXZp32O4sKY2skpsVsujzKyGUHft5wejnONnJJ4ca4LK4Mcsbjijo49TA/wBKYXvE3vz1v5y/grbachFyXXnZ4QmRtFNtnx14BUDPian49KTwyPBPsO1GyAR176RPKR8BrAkg3Za0l8iFP8FPWKMKoA4AADwHCkdy4jZ0jC3+RGfKWSs7SfiY9mWLfSPOio73QaKrcJPImteG2dZUP+bZH2Rj+lPakTyvLzOmIpe1LeT6sjA/winqrZGe3fVnUeiD9iFfql8lY0/ruttKYljLlcbRzsgZGQOBycY86jffLPzH2/7aiNeYdm9f9ZUb2bP+2oCvGanX6iFsop8mUrL7FJrJdvfLPzH2/wC2j3yz8x9v+2qTRVf/AFLUf5EPuLO5dvfLPzH2/wC2sjlKJ4Qfb3/w1SKn9SNHiW7UnhGDJ69wX2nPqptOu1Ntigpc2ShdZKSWRl2kjMil12WIBKg5wezPXXDp/Sz20XOLHzgB6XSwVHbwOd/GpSvieEOpUjIYEEdoO416eSk4tJ79zSaeMIpPvln5j/8Ap/bWPfLPzH2/7aqF/aGKV4z8RmXyO4+WK0V5WX1DUxbTkZbvsW2S7++WfmPt/wBtS2r2uK3chjKFGwSN+0CBx34GDSyqxahfnq/Qk+4U7S/UL53RjJ7NjK75uaTZbtc9cE0ZbiV1LszBEQHG02CTluoAA5Ph21W9WOVCe+uI41sWVHOGl2mKIMEk52MdXbxrk5ePzW2/bN/LNc3J5yoq3uWxeEruWFZA4IJCnZypGRkgD116Jz8+Mnpq9OnpvEUcvfrySGuKzQKzTjLMVquXKoxUbTAEgZxk43DPVvrdWm7uBGjOxwqKzMewAZPsFB1CsuuWyaI4l0e8Z7Hdl++OtHv+H/Bj/V/squ6/cpI0pEkSwGNUfnAS+0x6LLjAGB6XbVHqnK1p7M9PRoKpwTshh9ssbXv+H/Bj/V/so9/w/wCDH+r/AGUpaKj4su47/TtP/j+7G17/AIf8GP8AV/srdZ8vKs6iS1KoSAzLJtFR27JUZ8M0n62W8Rd1UcWZV8yB/Wuq2RGX07T4e37nrOOQMARvBGR4UjuXM50jCP8AIQecslPGGPZUDsAHlupFcph5/TyR8cG0j82DH+OtjR+vPszx13L8xye56Kk9miq3ETwJ3l9sOlay9qyxE/VZf91MzVLSHuixtpeO3FGT9LZAb7QNVzlj0Xz2i3ccYXSX1Z2X+yxPqrn5E9K87o4xE9KCRl/dbpr7Sw9VWZebTp9mLW1j9z65SLXEkUnylZT6jkfeap1M7Xux5y0ZhxjIf1cG9hPlSxrw/wBUr4L2++5Q1McT+QoozWM1mYK5mrjybY5ybt2U+9s/0qnVP6kaQEV2oPCQGP17ivtGPXVzQyUNRFvuNpeJpsaNFAr4nmCKzMcBQST2AbzXs84RsCp1u/PZsfKHnsLURW+/uzNK8h+OzN5ncPLFaCa8LdLisk13ZiTeZNhVi1C/PV+hJ9wqu5qxag/nq/Qk+4U7R/jw+UTp9a+THLx+a237Zv5Zqn8mGn7GzeWS6X4VQphfBc44MqqBub9bs7Ou4cvH5rbftm/lmkrXqbHwzye90NSt0nA3jLfL5PTeqWuUGko3aHaBQ4ZHADLnOydxIwQCRv6j2VPZpDagcokOjbSeMxMZmJdWBBRzgKqt1qBx687+Bq0cmHKJPdzSxXcke5NtGwqfGwy7sA+kuOvxp0LU8JmXqNDODlKK8q7jQ2qqWsfKVZ2dwLeYsWxlyq7Sx5xgN17wc7s7vGqRpflduINJuoKvaxyFCiquWUbi23vO0DkjgKq2v+skOkb5ZYkZFwsbM2AXw3pbPxdxx18BXJWrGw3T/TpOS8ReVrOxH65XFtJeymzXZhyNnGdljjpMqn0VJ4Du6s4EJTe1w5JIILF3tVleZCrb2Ls6ZwyhQAM4Odwzupd6G1SuLi5ig5qRC7YJdHUKo3u3SA4DNV5Qlk2tPqqpVZT2XfnsQtFXrlE5OU0YiSpMXR32Ajr0xuLZ2huIwOyqLUZRcXhliq6F0eOHIKsPJ/o/n9J2qYyBIrnwTp/7RVepn8hmh9u4nuCN0aCNT+s29vJV+0K7BZkhWss8OiUvYdQpD6NPu3WcsN4FxI3dsxKQPai06NPaTFrazTH9HG7+JA6I9ZwKUnIVo0yXVxcNv2ECZ7WdtpvYntrbo8sJy9sfqeGs3kkOnBor6oqnkcc+kbJZ4ZIm9GRGRvAgg/fSS5J79rHSslpKcc5twtnhzsZJQ+sbY9Yp6mkfyxaGe0v4ryLo86VbI+LNHgjzUKf3Wq5pnxZrfUVZtiXYdk0IdSp3hgQR2g7jSc0jZGCV424oSPEdR9YxTV1c02t7axTpwkUEj5LcHX1MCPVVZ5Q9D+jcKOGEk/2N57vKvP8A1XTuUOLrH+BOphxR4l0LHofRFusaNHGgDKrA4BY5GeJ39dSLQKRgqCPAVVtQNNB4uYY9KP0e9O7wJx5Vbc1b00oWVKUUh9bUopogtJam28wPQ5tvlJ0fMcDVA05q/JZuNrepPQccD/4am5iubSOj0njaNxlWGO8dhHeKRqtBC1ZisSF20RmsrZkPqprKLmMKxxKo6Q+UPlD+vZ5VCa8azhgbeI5H6Rhw+gD9/l21Vb20e2mZCSGQ4yNxPYR4g+2rPqVqqJMTyjK/o1PA/rEdmeA9dZsNTfqI/bpb8m/Yrqydi8Pr1Zy6u6lPcAPLlI+IHx3HaM+iO/8A91eLHV6CEdCJQe0jabzO+pACs1rafR1ULZb9y1XTGC2PhoQRjAx4CuWPQ8KSCRY1V8EbQAB38eHGu2oiTTYN4luu87LtJ3bhsr49fl20+fBHDl3wvkY+FcyjcvH5rbftm/lmktTq5ePzW2/bN/LNJWkXeo9b9L/t18sKMUVIaJ1fuLssLeJpdjBbZx0c5xxI7D5Uo0ZSUVlsY/JJqxY3VtMZFEsxJR1b9Gh9Apjtxna45GN3XZ9B8j1nbytI4afpZjWTGyg6gQPTPee7dXDyQakvaLJcToyTPmNUbcVQEEkjtZvYB20yauwguFZR5TV6iStmoTeGYAr6rh0rpiG1QPPIsaEhQzHAJwSB5A186I1gguwxt5UlCkBtg5wTvGaZkocLxnGxC6/6jjSkKrtmOSPaMZ4oSQMh16xuG8bxv40s9G8id3IkjSukTANsLnbLsM4yRuVTjjvO/gKepqv693k8Oj55LbHOIuc8SFz02A+UFyRnspc64vdlzTau6CVUHzfXoea7i3aJ2RwVZCVZTxUg4INei+TXV82WjokYYkf4WTtDNggHwXZHqNJ3k31bOkL9S+WjjPPSk5O1vyqkniWbj3A16K4UuiPUvfVb84q/Ni35cNO81Zpbg9Kd8t+zTDHzbYHnUryR6E9zaMjJGHnJnbtw2BGPqBfM0tNNzHTmnBGhzFtCJSOqFMmVx9LpEHvWn7FEFUKowAAABwAG4CtW3+nVGvvuzzsPNJyPqis0VTHBUDrvq0NIWUkG4PjajJ+LIu9D4Hge4mp6sGuxk4vKONZWBK8jWs5t7h7GbKiRmMYb4kw3PH6wPNe+nLdWyyIyMMqwKkdxpO8sWqLQTLfwZUMy86V4xygjm5R2ZwAT8oDtq/cn+uK6StQ5wJkwsy9jY3OB8luI9Y6qtaiCsj4i5Pn8ioPHkZS7+0ksLnAJDIdpG+UvUe/rBHjV40DrrFOAshEcnDB9Fj+qx+47669Z9XxdxYGBIuSh7+tT3HFKyaEoxVgQwOCDxB7K8hY7Pp9nk9LKkuLTy25MdoNBpNWulpot0crqOwMceR3Vul1iuWGDPJ9bH3VZX1iGPSxv3cexI6bT3XpMxjgXWLwUDpH+KmXDCEUKowAAAOoAbgKW2ocO3ebR37KO2/ecnC5z+8at+susy2agAbUjeivUB8pu776lobIxrnqJ7ZbCiSUXY+rJ2vmSUKCSQAOJJwB6zSquNb7pyTzpXuUAAf1qOur+SX8pIz/SYkeXCoz+sVr0xbCWrj0RdtYNfFUFLc7TcC/xV8PlH2eNQuorlr4EkklZCSd5J3b6rdWLUL89X6En3Cs6Gqs1Gpg5d1sV42yssWe5jl4/Nbb9s38s0ladXLx+a237Zv5ZpK1v3es9/wDS/wC3Xywq78m+v0eizIskTOspUl0I2lwCANk7iN5PEVSKl9W9VZ9IyGOBQcAF2YgIgO4En1HcATS4tp7FvUQrnW1ZyPTtrOJEV14MAwzxwRkffWZ5NlSeOAT5CtGirUxQRRsQzIiISNwJCgEgHwrpkTaBB4EEVonitsiA125TjpO3WEwCLEiybW2W4KwxjZHyuPdXPqLyhHRaSqIRLzhRt77ONkEY4HPGrDylcnVtY2iyWyybZlVDlmcbJVyd3iBvrk5L9Q4L9JzcpJlGQLhmTcVYt47wKp4nx+56VWab7Xl5c8vf9Rz6Hv8A3RbxTY2ecjjk2c5xtKGxnrxmumaAOrKwyrAqR2gjBHlWvR9ksMSRJnZjVUXJydlQFXJ69wroq4eaeM7ERq/qxb2CMlvHsBjtNvZiTjA3sScAdXj21XOVjW33FZmNGxNOCi44qn6R/I4Hee6rfpTScdtC8srBURSzE9n9SdwA6zSIsLaXWLSpdwViGC/+VAD0YwflNv8AWWPVVjT1pvilyQu6xv3bLnyJ6q8zA124w0w2Ys9UQPH95hnwVe2mfWuCEIoVQAqgKoHAAbgB6q2Uuyx2ScmdjHhWAooopZIKKKKAOe+sUnjeORQyOpVlPAgjeKQl7a3GrmkgyZaJs7JPozRZ6SMep13eBweBr0HUPrRqzFpC3aGUbjvVh6Ub9Tr3/eMin028DxLk+YuceLlzN2gtNxXsCTQttI49anrVh1EHcRUXrXqoLkc5HgSgepx2Hv7DSj0bpK71cvmjlXajbeyj0Jk4CWMngw7/AAPUaeWhdNRXkKzQOHRvMHrVhxVh1g0rV6SMo4e8X1I7WLhkKGWIoxVgQw3EHcQeyvimnrHqql2NodCUcHxx7mHWPupbaS0ZJbvsSLsnq6ww7Qesf83V4zV6Keneea7mdbTKt+xY+Thfh5T2Rj+L/wDKhdZbsy3cxPUxUdwXcB9/nU5yb/l5f2a/xVV758yyHtdz9o1O2WNJBe7JSf8ASS9zRRRRWaVwqxahfnq/Qk+4VXasWoX56v0JPuFWtH+PD5Qyn1r5McvH5rbftm/lmkrTq5ePzW2/bN/LNJWvU3es+ifS/wC3Xywqc1Q1sk0bcGaNQ+UZGQkhSDgjeOwgHzqDopSeHlGhOEZxcZcmOnUXlbN3cmG6Ece3jmSuQu1v6DFid56j3Y6xTQrzZydvbLpCJrpwiKdpcjoGT9HtH4oB35O7IFN/WTlTtbGdYW2pD+kMeyREMdHOT0ieOBvxv7qt1z8uZM8zrtJi5Rpi+RcyuayFqL0BrLBfRmS3fbUHZO4gqcZwQw3HBFStOW+5ltOLwzFYeQAEncBvJO4CsSOFBJIAAJJO4AdZNJTlF5R2vm9x2W00bEIzLnauDnGwgG/Yz9bw4uqqdjwhcpKKOXlB1xk0vdJaWYLxBwFA/Tyb+mexBvxnvY9VNbUjVFNG2oiXDSN0pXx6b4/hHADs8TUPya8nq6Oj52UBrmQdI8REvHm1P3nrPcKvIpl1qx4cOS/cjCL9T5mcUUUVWGhRRRQAUUUUAFFFFAENrTqtDpGAxTDtKOMbcbfKU/eOB66Srpfat3eR0o3PHfzFwo6j8hwPWO8V6Drk0louK5iaKZFkjbcVYZHj3HsI3irFVzh5XvHsLlDO65kPqjrxb6SjzE2zIBl4mwJE7/1l/WG7w4VM3+j4502JFDKe3q7weo0mdaeSq5sZPdFg0jqp2gFJ90ReGPyg8N/aDxqR1S5bMYjv14bufQfzIxwPevlUrNNGazXuuxFT/wBsy+6D1U9yTu6NlGXAB9IHIPHrHGlrcxMrkMCrZOQQQePYacOj9JxXEYkhkWRDwZCGHs4HuovtFxTjEiK47xvHgeI9VYOq+nKyKjDbGdvkXZQpRSjsJmimBpDk5jbJikZO5umv9D7agLrUS6TgquP1W3+TYrCs+n31/wC3PwUpUTj0K9Vi1C/PV+hJ9wqLm0HOnpQyD9wkeY3VOahaPk91bZRgqqwJIIGTjAGeJrmkqmr4ZT5hVF8a26nNy8fmtt+2b+WaStPblq0RLPZxtEhfmpNpwoJYKVI2sDeQDjPj40mbXV25l/J28z/RikI88V6a5PiPf/TLIrT7tc2R9FW3R/JVpGb9BzY7ZGVfZkn2VbtEchB3G5uP3Il/3v8AhqCrk+hZs11FfOX6Clx/z+lXPVfkpu7zDOvueL5Ug6ZH6sfH1nA8ac2gdRbOywYYV2x+kbpyfWbh6sVOs4AJO4DeeweNOjR3Mq/6s3tUse7IXVXVOHRsPNQ7R2jtOzHLO2MZPUN3UKkNLaYhtYmlnkWNF4lvYAOJPcN9UnWzlitrbaS3xcSjdkH4FT+s49LwXzFUGw0FpHWCYSysREDgSMCIkHWIox6R8PW1aVem24p7IwLLnKTfNm/W3X250zKLW0RxExwEH5SbvkPBUHHHDtPVTC5PuTZNHLzsmJLlhgt8WMHiqZ9rcT3CprVTUy30dHswr0jjbkbBkc956h2KNwqexRZcscFawv5IxhvmXMKKKKrDQooooAKKKKACiiigAooooAKKKKAMEVVNa+Te00hlmXm5T+ljwGP0hwf17++rZRUoycHmLwcaT5iFvtQNJ6JkMtqzuvHbgJ2iP14TnPkwqS0Hy5zRnYvIRJjcWj6Eg8Y23Z7srToqH01qla3v5xAjn5WMOPB1w3tqz9xGe1sc+/UV4bXpZF6I5UNH3OAJxGx+LL8GfDLdE+o1Z4ZlcBlIYHgQQQfWKWeluQmB8m3nki/VcCRfPcw8zVal5H9JWxzbyI3fFK8LeRwPbR4dMvTLHyHFNc0PWsYpE7OsNvu/7oj/AOuYefSrP/zXTybmSb12gP3JR9o3ykv1DxV2Y9qMUiBr3p1uCS+q0/8AKVk6R1hn4C6GeyJI/aVFH2r6yX6h4q7Mep3VB6V14srXPO3MQPyVbbf6qZNKX3uNM3f5d2A/zrgsPqIWqZ0VyCYwbi58VhQD7T5/ho8GqPqn+gccnyR0ac5d41yLWBnPy5egnjsDLH17NVYxaX06d+2YT2/A2w9Xx/tGmxoTk1sLTBSBXcfHl+Ebx6W4eoCrOBXfGrr/AA4/mw4JS9TF1qtyM29vh7k+6ZBg7JGIVP0OLfveVMNIwoAAAA3ADcAOoAV90VWnZKbzJjIxUeRis0UVAkFFFFABRRRQAUUUUAFFFFABRRRQAUUUUAFFFFABWKKKACiiiugfDV9iiiodQM1rPGsUVNAfYrNFFcOhQKKK4cM0UUV0AooooAKKKKACiiigAooooA//2Q=="/>
          <p:cNvSpPr>
            <a:spLocks noChangeAspect="1" noChangeArrowheads="1"/>
          </p:cNvSpPr>
          <p:nvPr/>
        </p:nvSpPr>
        <p:spPr bwMode="auto">
          <a:xfrm>
            <a:off x="63500" y="-1039813"/>
            <a:ext cx="2143125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130" y="5533123"/>
            <a:ext cx="546491" cy="54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29" descr="data:image/jpeg;base64,/9j/4AAQSkZJRgABAQAAAQABAAD/2wCEAAkGBggGBRUREBQUEhUWFBkYFRgYGCIXHhodGRwmHCMnHBkdJyYnFxwvHB0eHy8gJDM1LiwsFh4xNjQqNSYrLSkBCQoKDQsNGQ4OGTUkHiQ0LzU1LDE1MzU1NTU1NTUrNTU1NTU2KzUzLTUsNDY0NSksMDY0NDU1NDYwLzY1LDQyKf/AABEIADAAcwMBIgACEQEDEQH/xAAcAAABBQEBAQAAAAAAAAAAAAAAAwQFBgcBAgj/xAA2EAABAgQEAwcCAwkAAAAAAAABAgMABAURBhIhMRNBUQciYXGBkbFyoRQyUhU0QmJzssLR4f/EABgBAQADAQAAAAAAAAAAAAAAAAABAgME/8QAIREAAgICAQQDAAAAAAAAAAAAAAECEQMhMRJRkfAyscH/2gAMAwEAAhEDEQA/ANxhKZmGpSWUtZCUpBKidgBCsQeNTbBkx/SV8RMVbSBS8W9oi5wS4kllLbjtlqtZSghQGnRJ9yI0OlTSpyTzHqY+d5VYyy9zYBw+neEa0jtIoFEpoSXC4vXutjN99h7x2ZsNVGC7/ZRPuXuCMgmO1Wuz1RBl20oaB2UkXI8VE2HpGh0LFdOrIypcRxOaAoEj239IwnhlDksnZOQQQRiSEEEEAEEEEAEEEEAEEEEAZFO4wxHhavrZ4rcwlKiUoc0VlOo72l9NL+ELVftRZqeHHWHmHGnFtqSCO8m5HXpFixngBjEcxxRou1rg8vHrFBqGAK1SweGSpPQ/62juhLDKnLT8e+CjtCOF8HrxPTEkEjKVC0OcQYadwWptwNIdQVALKrm1z9h4wtgrGjuHZzgOMoy3OdQOXIOZPKEsXY9dxBVgWkn8MiySCPz5iLk9LcvKNGsryO/jzzojVFqxVhqlSUwyhuVQ6XM1wpSrAJA2APjHKfQ5GmPhSZRtl5K02UklWh33Oh294fY/xPLYVn5R1xouglabhVikWFzb+L/kS9KmGalOPqSQpOYFJGu6AY4eqfTy6L6F6tVnpCmtKQAVOKSnXXcX2huqtzzDRC0pvlukjz5j39o8YmmRJ0mXVww4eIiwKim3dPS94UkZtNSrV8pCSyjQ8iFLjMkfO1BbVGdd5oSoj0F45Tp16ZSjMb5hc6W5XhOqpCcOzI/lX/bHaT+7tfT/AIiAGb9dnRVHUICCloga87gHf1h/JVUzU+U2snhoV5FWa4PsIr85P5atNthuxzt2Vcm57u45adOkWRfClpfNoDcXgBvX65+x2UBIzOOKshPLQXJPgB8iEJeo1FpIU7ZSdL2Ta1+kcq8qHsUy6jqnI4B53Sfj4idU2lSLHaAIZquLWk/UoDyCiB9oIk0yDKRoBBADmKN2l4vFFpnAZUPxDmgAFylJ3PgeQi8EXEVao4DkKhVy+UjOTcq5nl8RpjcYyuSshmKGWcW6mXRqo6uc9fE9B8xp2HMFy0vQlF1BPla518bRN0zs+p1Mn+IlIH3+YtKWkpRblGmbO8mlx+kJUZZjCv0bFk+1KrbmW3ElQSFITlNx+oKNrW3i6YWoyaLSSkCwtDybw1ITc6l0oGZJuD0vEmhsIRaMW9UixU5+rsVB9DHBmAW1gg2RlNhbXv7WizS0u2gZgLG0KfhWc17C8KAWioK3W60xLNrYU0+sOAgqQEW7wtzUPiPbVRTTaalZbdVlGwy32+oCJ1cs04bkAx0y7ZTawgCqyVVkn5tx4MTAKyCQrh7gW07/AIQ5anFViqWCFoQGynvZdSSP0k8hE+JRgD8oj0hhts6C0AVYz8zTpnhPoU42k3bWnVST43IuLadYkHq+46xZlCsx2KwAkeetz6RNOMtujUAx4RKMoOgEAISnGRKpBuo21J3MEPLWggD/2Q=="/>
          <p:cNvSpPr>
            <a:spLocks noChangeAspect="1" noChangeArrowheads="1"/>
          </p:cNvSpPr>
          <p:nvPr/>
        </p:nvSpPr>
        <p:spPr bwMode="auto">
          <a:xfrm>
            <a:off x="63500" y="-223838"/>
            <a:ext cx="1095375" cy="4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NIEM_flower_mode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03" y="1532466"/>
            <a:ext cx="3890348" cy="399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Soon!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56" y="953969"/>
            <a:ext cx="8423198" cy="5049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1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Soon!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3" y="1026570"/>
            <a:ext cx="8768580" cy="4337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6036" y="5651858"/>
            <a:ext cx="765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Stay tuned to NIEM.gov for information on how </a:t>
            </a:r>
            <a:r>
              <a:rPr lang="en-US" b="1" i="1" u="sng" dirty="0" smtClean="0"/>
              <a:t>YOU</a:t>
            </a:r>
            <a:r>
              <a:rPr lang="en-US" b="1" i="1" dirty="0" smtClean="0"/>
              <a:t> can contribute!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501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IEM-WHIT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NIEM_bluegradient.thmx</Template>
  <TotalTime>2779</TotalTime>
  <Words>307</Words>
  <Application>Microsoft Office PowerPoint</Application>
  <PresentationFormat>On-screen Show (4:3)</PresentationFormat>
  <Paragraphs>78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NIEM-WHITE</vt:lpstr>
      <vt:lpstr>PowerPoint Presentation</vt:lpstr>
      <vt:lpstr>Niem OVERVIEW</vt:lpstr>
      <vt:lpstr>How niem works</vt:lpstr>
      <vt:lpstr>PowerPoint Presentation</vt:lpstr>
      <vt:lpstr>NIEM Governing Structure</vt:lpstr>
      <vt:lpstr>Financial Touch-points</vt:lpstr>
      <vt:lpstr>Launching Soon!</vt:lpstr>
      <vt:lpstr>Launching Soon!</vt:lpstr>
    </vt:vector>
  </TitlesOfParts>
  <Company>LMD Agency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 Wilkins</dc:creator>
  <cp:lastModifiedBy>Stekervetz, Justin</cp:lastModifiedBy>
  <cp:revision>480</cp:revision>
  <dcterms:created xsi:type="dcterms:W3CDTF">2011-09-30T13:41:21Z</dcterms:created>
  <dcterms:modified xsi:type="dcterms:W3CDTF">2014-09-25T02:24:03Z</dcterms:modified>
</cp:coreProperties>
</file>