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398" r:id="rId3"/>
    <p:sldId id="397" r:id="rId4"/>
    <p:sldId id="399" r:id="rId5"/>
  </p:sldIdLst>
  <p:sldSz cx="9144000" cy="6858000" type="screen4x3"/>
  <p:notesSz cx="6881813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ce Kraus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515" autoAdjust="0"/>
  </p:normalViewPr>
  <p:slideViewPr>
    <p:cSldViewPr snapToObjects="1">
      <p:cViewPr>
        <p:scale>
          <a:sx n="66" d="100"/>
          <a:sy n="66" d="100"/>
        </p:scale>
        <p:origin x="-1854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24EE-E10D-4BFA-A1EB-12CD2332D0D4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B808F-CCEF-4C6E-ACB0-8EDA6F519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4421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4421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58A768-2715-4A67-9A07-F4312C3B6AF4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990"/>
            <a:ext cx="5505450" cy="4182980"/>
          </a:xfrm>
          <a:prstGeom prst="rect">
            <a:avLst/>
          </a:prstGeom>
        </p:spPr>
        <p:txBody>
          <a:bodyPr vert="horz" lIns="91851" tIns="45926" rIns="91851" bIns="4592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383"/>
            <a:ext cx="2982119" cy="464420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30383"/>
            <a:ext cx="2982119" cy="464420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792612-BBCF-46BA-A6FA-9B16120C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7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A15A1-755B-4B0F-9E6A-7F1DDE140EFD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17540-C29B-497E-9A54-9B1A15702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650E6-9033-47B7-B49F-49F6B1EC70A6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42175-0A4F-47AE-B54D-E4758074F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45BE-5E5A-45BD-BC20-96A5BF8FBF9A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67403-4A73-4159-977F-BCB58B9E7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defTabSz="914400">
              <a:defRPr/>
            </a:pPr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78600"/>
            <a:ext cx="91440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1450" defTabSz="914400">
              <a:tabLst>
                <a:tab pos="971550" algn="ctr"/>
                <a:tab pos="1943100" algn="ctr"/>
                <a:tab pos="2914650" algn="ctr"/>
                <a:tab pos="3886200" algn="ctr"/>
                <a:tab pos="4629150" algn="ctr"/>
                <a:tab pos="5314950" algn="ctr"/>
                <a:tab pos="5943600" algn="ctr"/>
                <a:tab pos="6515100" algn="ctr"/>
                <a:tab pos="7143750" algn="ctr"/>
                <a:tab pos="7715250" algn="ctr"/>
                <a:tab pos="8286750" algn="ctr"/>
              </a:tabLst>
              <a:defRPr/>
            </a:pPr>
            <a:r>
              <a:rPr lang="en-US" sz="800">
                <a:solidFill>
                  <a:srgbClr val="FFFFFF"/>
                </a:solidFill>
                <a:latin typeface="Helvetica 55 Roman" pitchFamily="50" charset="0"/>
              </a:rPr>
              <a:t>	AQR Capital Management, LLC	|	Two Greenwich Plaza, Third Floor	 | 	Greenwich, CT 06830	 |	T: 203.742.3600	 | 	F: 203.742.3100	 |	www.aqr.com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28600" y="6572250"/>
            <a:ext cx="868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 defTabSz="914400">
              <a:defRPr/>
            </a:pPr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905000" y="0"/>
            <a:ext cx="0" cy="11334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 defTabSz="914400">
              <a:defRPr/>
            </a:pPr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257925"/>
            <a:ext cx="9144000" cy="6000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defTabSz="914400">
              <a:defRPr/>
            </a:pPr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0"/>
            <a:ext cx="9145588" cy="6858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defTabSz="914400">
              <a:defRPr/>
            </a:pPr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auto">
          <a:xfrm>
            <a:off x="0" y="0"/>
            <a:ext cx="457200" cy="685800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defTabSz="914400">
              <a:defRPr/>
            </a:pPr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806450" y="0"/>
            <a:ext cx="0" cy="7953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 defTabSz="914400">
              <a:defRPr/>
            </a:pPr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76400" y="1924050"/>
            <a:ext cx="5791200" cy="819150"/>
          </a:xfrm>
        </p:spPr>
        <p:txBody>
          <a:bodyPr lIns="91440" anchor="t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6100"/>
            <a:ext cx="6400800" cy="609600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3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buFont typeface="Arial" pitchFamily="34" charset="0"/>
              <a:buChar char="•"/>
              <a:defRPr sz="1600"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ADBD9-DF83-4344-A953-CC64AC160B66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34C2-1738-493C-893D-25F369F93B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4C23-0665-4192-9209-00E34D91AD6B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D4672-0AB1-41EE-B60E-851555046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9FE45-6EF7-457C-9037-DE627570CEAE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89928-F485-49DF-9230-E6CCCBD86F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8986-1CB9-4DD8-93FB-122869BDD104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4C85-4689-4305-887A-B0E97165A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3A05F-B026-4AF8-BF86-37C08771D455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63314-8134-45E4-A598-9ADAD24742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F2C8F-4F96-429B-85A7-5695F39F91B1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32BAF-71F6-4EC6-B646-1AE70C820B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BBF88-8066-47EE-85AB-709D983A8757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92EC7-29B0-4A46-9263-85C531A5CA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ABB06-BF38-4928-B905-01298B95C824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6DF36-6F05-4E32-92D9-89A3A6E2F3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ACB88F-246D-46F3-8F14-2A4D526B995F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7F94D1-F571-461C-9024-2B07CD2B5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66775"/>
            <a:ext cx="82296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61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8305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24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9pPr>
    </p:titleStyle>
    <p:bodyStyle>
      <a:lvl1pPr marL="228600" indent="-228600" algn="just" rtl="0" eaLnBrk="0" fontAlgn="base" hangingPunct="0">
        <a:spcBef>
          <a:spcPct val="40000"/>
        </a:spcBef>
        <a:spcAft>
          <a:spcPct val="0"/>
        </a:spcAft>
        <a:buFont typeface="Wingdings 3" pitchFamily="18" charset="2"/>
        <a:buChar char="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just" rtl="0" eaLnBrk="0" fontAlgn="base" hangingPunct="0"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800100" indent="-171450" algn="just" rtl="0" eaLnBrk="0" fontAlgn="base" hangingPunct="0">
        <a:spcBef>
          <a:spcPct val="40000"/>
        </a:spcBef>
        <a:spcAft>
          <a:spcPct val="0"/>
        </a:spcAft>
        <a:buFont typeface="Franklin Gothic Book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1085850" indent="-171450" algn="just" rtl="0" eaLnBrk="0" fontAlgn="base" hangingPunct="0">
        <a:spcBef>
          <a:spcPct val="40000"/>
        </a:spcBef>
        <a:spcAft>
          <a:spcPct val="0"/>
        </a:spcAft>
        <a:buSzPct val="80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4pPr>
      <a:lvl5pPr marL="1314450" indent="-114300" algn="just" rtl="0" eaLnBrk="0" fontAlgn="base" hangingPunct="0">
        <a:spcBef>
          <a:spcPct val="40000"/>
        </a:spcBef>
        <a:spcAft>
          <a:spcPct val="0"/>
        </a:spcAft>
        <a:buSzPct val="80000"/>
        <a:buFont typeface="Franklin Gothic Book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1771650" indent="-114300" algn="just" rtl="0" fontAlgn="base">
        <a:spcBef>
          <a:spcPct val="40000"/>
        </a:spcBef>
        <a:spcAft>
          <a:spcPct val="0"/>
        </a:spcAft>
        <a:buSzPct val="80000"/>
        <a:buFont typeface="Franklin Gothic Book" pitchFamily="34" charset="0"/>
        <a:buChar char="–"/>
        <a:defRPr sz="1000">
          <a:solidFill>
            <a:schemeClr val="tx1"/>
          </a:solidFill>
          <a:latin typeface="+mn-lt"/>
        </a:defRPr>
      </a:lvl6pPr>
      <a:lvl7pPr marL="2228850" indent="-114300" algn="just" rtl="0" fontAlgn="base">
        <a:spcBef>
          <a:spcPct val="40000"/>
        </a:spcBef>
        <a:spcAft>
          <a:spcPct val="0"/>
        </a:spcAft>
        <a:buSzPct val="80000"/>
        <a:buFont typeface="Franklin Gothic Book" pitchFamily="34" charset="0"/>
        <a:buChar char="–"/>
        <a:defRPr sz="1000">
          <a:solidFill>
            <a:schemeClr val="tx1"/>
          </a:solidFill>
          <a:latin typeface="+mn-lt"/>
        </a:defRPr>
      </a:lvl7pPr>
      <a:lvl8pPr marL="2686050" indent="-114300" algn="just" rtl="0" fontAlgn="base">
        <a:spcBef>
          <a:spcPct val="40000"/>
        </a:spcBef>
        <a:spcAft>
          <a:spcPct val="0"/>
        </a:spcAft>
        <a:buSzPct val="80000"/>
        <a:buFont typeface="Franklin Gothic Book" pitchFamily="34" charset="0"/>
        <a:buChar char="–"/>
        <a:defRPr sz="1000">
          <a:solidFill>
            <a:schemeClr val="tx1"/>
          </a:solidFill>
          <a:latin typeface="+mn-lt"/>
        </a:defRPr>
      </a:lvl8pPr>
      <a:lvl9pPr marL="3143250" indent="-114300" algn="just" rtl="0" fontAlgn="base">
        <a:spcBef>
          <a:spcPct val="40000"/>
        </a:spcBef>
        <a:spcAft>
          <a:spcPct val="0"/>
        </a:spcAft>
        <a:buSzPct val="80000"/>
        <a:buFont typeface="Franklin Gothic Book" pitchFamily="34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Recent SEC Staff Observations on XBRL Submissions by Corporate Issuers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Scott W. Bauguess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Deputy Chief Economist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U.S. Securities and Exchange Commission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September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26, 2014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457200"/>
            <a:ext cx="9144000" cy="762000"/>
          </a:xfrm>
          <a:prstGeom prst="rect">
            <a:avLst/>
          </a:prstGeom>
          <a:solidFill>
            <a:schemeClr val="bg2">
              <a:lumMod val="10000"/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/>
          <a:srcRect r="61054"/>
          <a:stretch/>
        </p:blipFill>
        <p:spPr bwMode="auto">
          <a:xfrm>
            <a:off x="457200" y="-152400"/>
            <a:ext cx="1661886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18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762000"/>
          </a:xfrm>
          <a:prstGeom prst="rect">
            <a:avLst/>
          </a:prstGeom>
          <a:solidFill>
            <a:schemeClr val="bg2">
              <a:lumMod val="10000"/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/>
          <a:srcRect r="61054"/>
          <a:stretch/>
        </p:blipFill>
        <p:spPr bwMode="auto">
          <a:xfrm>
            <a:off x="457200" y="-152400"/>
            <a:ext cx="1661886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XBRL Custom Tag Rates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991600" cy="27432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5948064"/>
            <a:ext cx="838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Estimates for years 2009 through 2012 are based on a sample of filings submitted in the respective year. 2013 estimates are based on the most recent 2013 filings as of October 30, 2013. </a:t>
            </a:r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smtClean="0"/>
              <a:t>www.sec.gov/dera/reportspubs/assessment-custom-tag-rates-xbrl.html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943" y="1752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Average Custom Tag Rates by Year (Primary Financial Statements</a:t>
            </a:r>
            <a:r>
              <a:rPr lang="en-US" b="1" dirty="0" smtClean="0"/>
              <a:t>) </a:t>
            </a:r>
          </a:p>
          <a:p>
            <a:pPr algn="ctr"/>
            <a:r>
              <a:rPr lang="en-US" b="1" dirty="0" smtClean="0"/>
              <a:t>for corporate issuers that file periodic reports with the SEC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52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762000"/>
          </a:xfrm>
          <a:prstGeom prst="rect">
            <a:avLst/>
          </a:prstGeom>
          <a:solidFill>
            <a:schemeClr val="bg2">
              <a:lumMod val="10000"/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/>
          <a:srcRect r="61054"/>
          <a:stretch/>
        </p:blipFill>
        <p:spPr bwMode="auto">
          <a:xfrm>
            <a:off x="457200" y="-152400"/>
            <a:ext cx="1661886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Growth in XBRL 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948064"/>
            <a:ext cx="838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Estimates for years 2009 through 2012 are based on a sample of filings submitted in the respective year. 2013 estimates are based on the most recent 2013 filings as of October 30, 2013. </a:t>
            </a:r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smtClean="0"/>
              <a:t>www.sec.gov/dera/reportspubs/assessment-custom-tag-rates-xbrl.html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943" y="17526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Third-Party </a:t>
            </a:r>
            <a:r>
              <a:rPr lang="en-US" b="1" dirty="0" smtClean="0"/>
              <a:t>XBRL Service Provider </a:t>
            </a:r>
            <a:r>
              <a:rPr lang="en-US" b="1" dirty="0"/>
              <a:t>Increase by Year</a:t>
            </a:r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98931"/>
            <a:ext cx="5943600" cy="3468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7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EW Master Template Mar08">
  <a:themeElements>
    <a:clrScheme name="NEW Master Template Mar08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NEW Master Template Mar08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 Master Template Mar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aster Template Mar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aster Template Mar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aster Template Mar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aster Template Mar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Master Template Mar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aster Template Mar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aster Template Mar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aster Template Mar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aster Template Mar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aster Template Mar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Master Template Mar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21851</TotalTime>
  <Words>130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1_NEW Master Template Mar08</vt:lpstr>
      <vt:lpstr>Recent SEC Staff Observations on XBRL Submissions by Corporate Issuers</vt:lpstr>
      <vt:lpstr>    XBRL Custom Tag Rates</vt:lpstr>
      <vt:lpstr>    Growth in XBRL Services</vt:lpstr>
    </vt:vector>
  </TitlesOfParts>
  <Company>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SEC US</dc:creator>
  <cp:lastModifiedBy>DERA</cp:lastModifiedBy>
  <cp:revision>576</cp:revision>
  <cp:lastPrinted>2014-02-05T20:55:44Z</cp:lastPrinted>
  <dcterms:created xsi:type="dcterms:W3CDTF">2010-04-14T10:28:57Z</dcterms:created>
  <dcterms:modified xsi:type="dcterms:W3CDTF">2014-09-26T01:19:21Z</dcterms:modified>
</cp:coreProperties>
</file>