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6247"/>
          </a:xfrm>
          <a:prstGeom prst="rect">
            <a:avLst/>
          </a:prstGeom>
        </p:spPr>
        <p:txBody>
          <a:bodyPr vert="horz" lIns="91330" tIns="45665" rIns="91330" bIns="45665" rtlCol="0"/>
          <a:lstStyle>
            <a:lvl1pPr algn="l">
              <a:defRPr sz="1200"/>
            </a:lvl1pPr>
          </a:lstStyle>
          <a:p>
            <a:endParaRPr lang="en-US"/>
          </a:p>
        </p:txBody>
      </p:sp>
      <p:sp>
        <p:nvSpPr>
          <p:cNvPr id="3" name="Date Placeholder 2"/>
          <p:cNvSpPr>
            <a:spLocks noGrp="1"/>
          </p:cNvSpPr>
          <p:nvPr>
            <p:ph type="dt" sz="quarter" idx="1"/>
          </p:nvPr>
        </p:nvSpPr>
        <p:spPr>
          <a:xfrm>
            <a:off x="3971292" y="1"/>
            <a:ext cx="3037523" cy="466247"/>
          </a:xfrm>
          <a:prstGeom prst="rect">
            <a:avLst/>
          </a:prstGeom>
        </p:spPr>
        <p:txBody>
          <a:bodyPr vert="horz" lIns="91330" tIns="45665" rIns="91330" bIns="45665" rtlCol="0"/>
          <a:lstStyle>
            <a:lvl1pPr algn="r">
              <a:defRPr sz="1200"/>
            </a:lvl1pPr>
          </a:lstStyle>
          <a:p>
            <a:fld id="{20A013FE-5F0C-4E42-A208-26DB5F08F1C9}" type="datetimeFigureOut">
              <a:rPr lang="en-US" smtClean="0"/>
              <a:t>9/24/2014</a:t>
            </a:fld>
            <a:endParaRPr lang="en-US"/>
          </a:p>
        </p:txBody>
      </p:sp>
      <p:sp>
        <p:nvSpPr>
          <p:cNvPr id="4" name="Footer Placeholder 3"/>
          <p:cNvSpPr>
            <a:spLocks noGrp="1"/>
          </p:cNvSpPr>
          <p:nvPr>
            <p:ph type="ftr" sz="quarter" idx="2"/>
          </p:nvPr>
        </p:nvSpPr>
        <p:spPr>
          <a:xfrm>
            <a:off x="0" y="8830153"/>
            <a:ext cx="3037523" cy="466247"/>
          </a:xfrm>
          <a:prstGeom prst="rect">
            <a:avLst/>
          </a:prstGeom>
        </p:spPr>
        <p:txBody>
          <a:bodyPr vert="horz" lIns="91330" tIns="45665" rIns="91330" bIns="45665" rtlCol="0" anchor="b"/>
          <a:lstStyle>
            <a:lvl1pPr algn="l">
              <a:defRPr sz="1200"/>
            </a:lvl1pPr>
          </a:lstStyle>
          <a:p>
            <a:endParaRPr lang="en-US"/>
          </a:p>
        </p:txBody>
      </p:sp>
      <p:sp>
        <p:nvSpPr>
          <p:cNvPr id="5" name="Slide Number Placeholder 4"/>
          <p:cNvSpPr>
            <a:spLocks noGrp="1"/>
          </p:cNvSpPr>
          <p:nvPr>
            <p:ph type="sldNum" sz="quarter" idx="3"/>
          </p:nvPr>
        </p:nvSpPr>
        <p:spPr>
          <a:xfrm>
            <a:off x="3971292" y="8830153"/>
            <a:ext cx="3037523" cy="466247"/>
          </a:xfrm>
          <a:prstGeom prst="rect">
            <a:avLst/>
          </a:prstGeom>
        </p:spPr>
        <p:txBody>
          <a:bodyPr vert="horz" lIns="91330" tIns="45665" rIns="91330" bIns="45665" rtlCol="0" anchor="b"/>
          <a:lstStyle>
            <a:lvl1pPr algn="r">
              <a:defRPr sz="1200"/>
            </a:lvl1pPr>
          </a:lstStyle>
          <a:p>
            <a:fld id="{FA9E3FF2-FC7B-423A-A6A5-E9DC099F6B7D}" type="slidenum">
              <a:rPr lang="en-US" smtClean="0"/>
              <a:t>‹#›</a:t>
            </a:fld>
            <a:endParaRPr lang="en-US"/>
          </a:p>
        </p:txBody>
      </p:sp>
    </p:spTree>
    <p:extLst>
      <p:ext uri="{BB962C8B-B14F-4D97-AF65-F5344CB8AC3E}">
        <p14:creationId xmlns:p14="http://schemas.microsoft.com/office/powerpoint/2010/main" val="3930208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5" tIns="46588" rIns="93175" bIns="46588" rtlCol="0"/>
          <a:lstStyle>
            <a:lvl1pPr algn="r">
              <a:defRPr sz="1200"/>
            </a:lvl1pPr>
          </a:lstStyle>
          <a:p>
            <a:fld id="{28F9A0D4-4A08-4818-971E-188A1FE549A3}" type="datetimeFigureOut">
              <a:rPr lang="en-US" smtClean="0"/>
              <a:t>9/24/2014</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5" tIns="46588" rIns="93175"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5" tIns="46588" rIns="93175" bIns="4658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5" tIns="46588" rIns="93175"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5" tIns="46588" rIns="93175" bIns="46588" rtlCol="0" anchor="b"/>
          <a:lstStyle>
            <a:lvl1pPr algn="r">
              <a:defRPr sz="1200"/>
            </a:lvl1pPr>
          </a:lstStyle>
          <a:p>
            <a:fld id="{4ED96B60-A215-4EAB-8C37-E04CA29DEB9F}" type="slidenum">
              <a:rPr lang="en-US" smtClean="0"/>
              <a:t>‹#›</a:t>
            </a:fld>
            <a:endParaRPr lang="en-US"/>
          </a:p>
        </p:txBody>
      </p:sp>
    </p:spTree>
    <p:extLst>
      <p:ext uri="{BB962C8B-B14F-4D97-AF65-F5344CB8AC3E}">
        <p14:creationId xmlns:p14="http://schemas.microsoft.com/office/powerpoint/2010/main" val="2110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417FD-CBEC-42B3-8F16-A974C8CCB320}" type="datetime1">
              <a:rPr lang="en-US" smtClean="0"/>
              <a:t>9/24/2014</a:t>
            </a:fld>
            <a:endParaRPr lang="en-US"/>
          </a:p>
        </p:txBody>
      </p:sp>
      <p:sp>
        <p:nvSpPr>
          <p:cNvPr id="6" name="Slide Number Placeholder 5"/>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265875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C1F31-B49E-4CB9-AB0A-05C75C4E78BB}" type="datetime1">
              <a:rPr lang="en-US" smtClean="0"/>
              <a:t>9/24/2014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6" name="Slide Number Placeholder 5"/>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147849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12B78-E2F0-4657-9D6B-C918710A3DBB}" type="datetime1">
              <a:rPr lang="en-US" smtClean="0"/>
              <a:t>9/24/2014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6" name="Slide Number Placeholder 5"/>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13147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B262A-37DF-4208-B342-A4537B5876C3}" type="datetime1">
              <a:rPr lang="en-US" smtClean="0"/>
              <a:t>9/24/2014</a:t>
            </a:fld>
            <a:endParaRPr lang="en-US"/>
          </a:p>
        </p:txBody>
      </p:sp>
      <p:sp>
        <p:nvSpPr>
          <p:cNvPr id="6" name="Slide Number Placeholder 5"/>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369730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17E55-8E53-47E9-B432-A0440B2C68F8}" type="datetime1">
              <a:rPr lang="en-US" smtClean="0"/>
              <a:t>9/24/2014</a:t>
            </a:fld>
            <a:endParaRPr lang="en-US"/>
          </a:p>
        </p:txBody>
      </p:sp>
      <p:sp>
        <p:nvSpPr>
          <p:cNvPr id="6" name="Slide Number Placeholder 5"/>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114551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BE0379-B7B9-4D14-B8C4-D82A462C5A48}" type="datetime1">
              <a:rPr lang="en-US" smtClean="0"/>
              <a:t>9/24/2014</a:t>
            </a:fld>
            <a:endParaRPr lang="en-US"/>
          </a:p>
        </p:txBody>
      </p:sp>
      <p:sp>
        <p:nvSpPr>
          <p:cNvPr id="7" name="Slide Number Placeholder 6"/>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35184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A5DF2-D3A5-46A8-8983-9CA95FD39748}" type="datetime1">
              <a:rPr lang="en-US" smtClean="0"/>
              <a:t>9/24/2014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9" name="Slide Number Placeholder 8"/>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219845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7903EF-A1B9-456C-8DA9-037E007A9922}" type="datetime1">
              <a:rPr lang="en-US" smtClean="0"/>
              <a:t>9/24/2014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5" name="Slide Number Placeholder 4"/>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429270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2AF70-E074-4604-9E64-B17C20BE3A59}" type="datetime1">
              <a:rPr lang="en-US" smtClean="0"/>
              <a:t>9/24/2014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4" name="Slide Number Placeholder 3"/>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249951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62C2C-B2CE-42F9-BEC1-A55FE8873D75}" type="datetime1">
              <a:rPr lang="en-US" smtClean="0"/>
              <a:t>9/24/2014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7" name="Slide Number Placeholder 6"/>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56525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DB2C9-1638-46E5-B6AF-E4F4F4CDC299}" type="datetime1">
              <a:rPr lang="en-US" smtClean="0"/>
              <a:t>9/24/2014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FFATA Data Elements - An Exercise in Standardization.  HHS-DoD Presentation to ACE, Tuesday, June 10, 2014</a:t>
            </a:r>
            <a:endParaRPr lang="en-US"/>
          </a:p>
        </p:txBody>
      </p:sp>
      <p:sp>
        <p:nvSpPr>
          <p:cNvPr id="7" name="Slide Number Placeholder 6"/>
          <p:cNvSpPr>
            <a:spLocks noGrp="1"/>
          </p:cNvSpPr>
          <p:nvPr>
            <p:ph type="sldNum" sz="quarter" idx="12"/>
          </p:nvPr>
        </p:nvSpPr>
        <p:spPr/>
        <p:txBody>
          <a:bodyPr/>
          <a:lstStyle/>
          <a:p>
            <a:fld id="{21CE680A-077E-4547-847E-1C06853E44FB}" type="slidenum">
              <a:rPr lang="en-US" smtClean="0"/>
              <a:t>‹#›</a:t>
            </a:fld>
            <a:endParaRPr lang="en-US"/>
          </a:p>
        </p:txBody>
      </p:sp>
    </p:spTree>
    <p:extLst>
      <p:ext uri="{BB962C8B-B14F-4D97-AF65-F5344CB8AC3E}">
        <p14:creationId xmlns:p14="http://schemas.microsoft.com/office/powerpoint/2010/main" val="200369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2F3F9-AED0-43C3-BB08-0211B3AEEF3B}" type="datetime1">
              <a:rPr lang="en-US" smtClean="0"/>
              <a:t>9/24/2014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E680A-077E-4547-847E-1C06853E44FB}" type="slidenum">
              <a:rPr lang="en-US" smtClean="0"/>
              <a:t>‹#›</a:t>
            </a:fld>
            <a:endParaRPr lang="en-US"/>
          </a:p>
        </p:txBody>
      </p:sp>
    </p:spTree>
    <p:extLst>
      <p:ext uri="{BB962C8B-B14F-4D97-AF65-F5344CB8AC3E}">
        <p14:creationId xmlns:p14="http://schemas.microsoft.com/office/powerpoint/2010/main" val="1940646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Grants &amp; Acquisition Data Elements</a:t>
            </a:r>
            <a:br>
              <a:rPr lang="en-US" dirty="0" smtClean="0"/>
            </a:br>
            <a:r>
              <a:rPr lang="en-US" dirty="0" smtClean="0"/>
              <a:t>An Exercise in Standardization</a:t>
            </a:r>
            <a:endParaRPr lang="en-US" dirty="0"/>
          </a:p>
        </p:txBody>
      </p:sp>
      <p:sp>
        <p:nvSpPr>
          <p:cNvPr id="3" name="Subtitle 2"/>
          <p:cNvSpPr>
            <a:spLocks noGrp="1"/>
          </p:cNvSpPr>
          <p:nvPr>
            <p:ph type="subTitle" idx="1"/>
          </p:nvPr>
        </p:nvSpPr>
        <p:spPr/>
        <p:txBody>
          <a:bodyPr>
            <a:normAutofit/>
          </a:bodyPr>
          <a:lstStyle/>
          <a:p>
            <a:r>
              <a:rPr lang="en-US" sz="2400" dirty="0" smtClean="0"/>
              <a:t>Presentation at the DATA Act Town Hall</a:t>
            </a:r>
          </a:p>
          <a:p>
            <a:r>
              <a:rPr lang="en-US" sz="2400" dirty="0" smtClean="0"/>
              <a:t>September 2014</a:t>
            </a:r>
            <a:endParaRPr lang="en-US" sz="2400" dirty="0"/>
          </a:p>
        </p:txBody>
      </p:sp>
    </p:spTree>
    <p:extLst>
      <p:ext uri="{BB962C8B-B14F-4D97-AF65-F5344CB8AC3E}">
        <p14:creationId xmlns:p14="http://schemas.microsoft.com/office/powerpoint/2010/main" val="311583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a:bodyPr>
          <a:lstStyle/>
          <a:p>
            <a:r>
              <a:rPr lang="en-US" dirty="0" smtClean="0"/>
              <a:t>Next Steps</a:t>
            </a:r>
            <a:endParaRPr lang="en-US" dirty="0"/>
          </a:p>
        </p:txBody>
      </p:sp>
      <p:sp>
        <p:nvSpPr>
          <p:cNvPr id="4" name="Slide Number Placeholder 3"/>
          <p:cNvSpPr>
            <a:spLocks noGrp="1"/>
          </p:cNvSpPr>
          <p:nvPr>
            <p:ph type="sldNum" sz="quarter" idx="12"/>
          </p:nvPr>
        </p:nvSpPr>
        <p:spPr/>
        <p:txBody>
          <a:bodyPr/>
          <a:lstStyle/>
          <a:p>
            <a:fld id="{21CE680A-077E-4547-847E-1C06853E44FB}" type="slidenum">
              <a:rPr lang="en-US" smtClean="0"/>
              <a:t>10</a:t>
            </a:fld>
            <a:endParaRPr lang="en-US"/>
          </a:p>
        </p:txBody>
      </p:sp>
      <p:sp>
        <p:nvSpPr>
          <p:cNvPr id="6" name="Content Placeholder 5"/>
          <p:cNvSpPr>
            <a:spLocks noGrp="1"/>
          </p:cNvSpPr>
          <p:nvPr>
            <p:ph idx="1"/>
          </p:nvPr>
        </p:nvSpPr>
        <p:spPr/>
        <p:txBody>
          <a:bodyPr>
            <a:normAutofit fontScale="62500" lnSpcReduction="20000"/>
          </a:bodyPr>
          <a:lstStyle/>
          <a:p>
            <a:pPr lvl="0"/>
            <a:r>
              <a:rPr lang="en-US" dirty="0"/>
              <a:t>OMB, Treasury, Interagency Advisory Committee (IAC) and the Award Committee on E-</a:t>
            </a:r>
            <a:r>
              <a:rPr lang="en-US" dirty="0" err="1"/>
              <a:t>gov</a:t>
            </a:r>
            <a:r>
              <a:rPr lang="en-US" dirty="0"/>
              <a:t>  (ACE) agree that iterative progress must be made on the development, review and proposal of common financial data standards, in order to ensure DATA Act deadlines are met, while preserving time for substantive review of more complex data standards issues.</a:t>
            </a:r>
          </a:p>
          <a:p>
            <a:r>
              <a:rPr lang="en-US" dirty="0"/>
              <a:t>A Tiered or Phased Approach to Data Standardization Analysis is under consideration based on the principles of: leveraging work already underway, looking for areas of commonality which might evoke “quick” wins, and ensuring adequate time &amp; cross-community collaboration for more complex data </a:t>
            </a:r>
            <a:r>
              <a:rPr lang="en-US" dirty="0" smtClean="0"/>
              <a:t>standards</a:t>
            </a:r>
          </a:p>
          <a:p>
            <a:pPr lvl="0"/>
            <a:r>
              <a:rPr lang="en-US" dirty="0" smtClean="0">
                <a:ea typeface="Calibri"/>
                <a:cs typeface="Times New Roman"/>
              </a:rPr>
              <a:t>Award Committee on E-</a:t>
            </a:r>
            <a:r>
              <a:rPr lang="en-US" dirty="0" err="1" smtClean="0">
                <a:ea typeface="Calibri"/>
                <a:cs typeface="Times New Roman"/>
              </a:rPr>
              <a:t>Gov</a:t>
            </a:r>
            <a:r>
              <a:rPr lang="en-US" dirty="0" smtClean="0">
                <a:ea typeface="Calibri"/>
                <a:cs typeface="Times New Roman"/>
              </a:rPr>
              <a:t> </a:t>
            </a:r>
            <a:r>
              <a:rPr lang="en-US" dirty="0">
                <a:ea typeface="Calibri"/>
                <a:cs typeface="Times New Roman"/>
              </a:rPr>
              <a:t>to take the lead on examining the FFATA data elements and definitions and for setting the standards – collaboratively between acquisition and grants communities and in consultation with others – for data elements related to award amount, place of performance, period of performance, and “Recipient” organization </a:t>
            </a:r>
            <a:r>
              <a:rPr lang="en-US" dirty="0" smtClean="0"/>
              <a:t> </a:t>
            </a:r>
            <a:endParaRPr lang="en-US" dirty="0"/>
          </a:p>
        </p:txBody>
      </p:sp>
    </p:spTree>
    <p:extLst>
      <p:ext uri="{BB962C8B-B14F-4D97-AF65-F5344CB8AC3E}">
        <p14:creationId xmlns:p14="http://schemas.microsoft.com/office/powerpoint/2010/main" val="282319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5800" y="1371600"/>
            <a:ext cx="7772400" cy="1500187"/>
          </a:xfrm>
          <a:solidFill>
            <a:schemeClr val="tx2">
              <a:lumMod val="20000"/>
              <a:lumOff val="80000"/>
            </a:schemeClr>
          </a:solidFill>
        </p:spPr>
        <p:txBody>
          <a:bodyPr vert="horz" lIns="91440" tIns="45720" rIns="91440" bIns="45720" rtlCol="0" anchor="ctr" anchorCtr="0">
            <a:normAutofit/>
          </a:bodyPr>
          <a:lstStyle/>
          <a:p>
            <a:pPr algn="ctr"/>
            <a:r>
              <a:rPr lang="en-US" sz="4000" dirty="0">
                <a:solidFill>
                  <a:schemeClr val="tx1"/>
                </a:solidFill>
              </a:rPr>
              <a:t>Back-Up Material</a:t>
            </a:r>
          </a:p>
        </p:txBody>
      </p:sp>
      <p:sp>
        <p:nvSpPr>
          <p:cNvPr id="4" name="Slide Number Placeholder 3"/>
          <p:cNvSpPr>
            <a:spLocks noGrp="1"/>
          </p:cNvSpPr>
          <p:nvPr>
            <p:ph type="sldNum" sz="quarter" idx="12"/>
          </p:nvPr>
        </p:nvSpPr>
        <p:spPr/>
        <p:txBody>
          <a:bodyPr/>
          <a:lstStyle/>
          <a:p>
            <a:fld id="{21CE680A-077E-4547-847E-1C06853E44FB}" type="slidenum">
              <a:rPr lang="en-US" smtClean="0"/>
              <a:t>11</a:t>
            </a:fld>
            <a:endParaRPr lang="en-US"/>
          </a:p>
        </p:txBody>
      </p:sp>
    </p:spTree>
    <p:extLst>
      <p:ext uri="{BB962C8B-B14F-4D97-AF65-F5344CB8AC3E}">
        <p14:creationId xmlns:p14="http://schemas.microsoft.com/office/powerpoint/2010/main" val="4148038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tx2">
              <a:lumMod val="20000"/>
              <a:lumOff val="80000"/>
            </a:schemeClr>
          </a:solidFill>
        </p:spPr>
        <p:txBody>
          <a:bodyPr>
            <a:normAutofit fontScale="90000"/>
          </a:bodyPr>
          <a:lstStyle/>
          <a:p>
            <a:r>
              <a:rPr lang="en-US" sz="4900" dirty="0" smtClean="0"/>
              <a:t>FFATA Requirements </a:t>
            </a:r>
            <a:r>
              <a:rPr lang="en-US" dirty="0" smtClean="0"/>
              <a:t/>
            </a:r>
            <a:br>
              <a:rPr lang="en-US" dirty="0" smtClean="0"/>
            </a:br>
            <a:r>
              <a:rPr lang="en-US" sz="4000" dirty="0" smtClean="0"/>
              <a:t>for Federal Awards</a:t>
            </a:r>
            <a:endParaRPr lang="en-US" sz="4000" dirty="0"/>
          </a:p>
        </p:txBody>
      </p:sp>
      <p:sp>
        <p:nvSpPr>
          <p:cNvPr id="7" name="Content Placeholder 6"/>
          <p:cNvSpPr>
            <a:spLocks noGrp="1"/>
          </p:cNvSpPr>
          <p:nvPr>
            <p:ph idx="1"/>
          </p:nvPr>
        </p:nvSpPr>
        <p:spPr>
          <a:xfrm>
            <a:off x="457200" y="1600200"/>
            <a:ext cx="8229600" cy="4953000"/>
          </a:xfrm>
        </p:spPr>
        <p:txBody>
          <a:bodyPr>
            <a:noAutofit/>
          </a:bodyPr>
          <a:lstStyle/>
          <a:p>
            <a:r>
              <a:rPr lang="en-US" sz="1300" dirty="0" smtClean="0"/>
              <a:t>Name of the entity receiving the award</a:t>
            </a:r>
          </a:p>
          <a:p>
            <a:r>
              <a:rPr lang="en-US" sz="1300" dirty="0" smtClean="0"/>
              <a:t>Amount of the award</a:t>
            </a:r>
          </a:p>
          <a:p>
            <a:r>
              <a:rPr lang="en-US" sz="1300" dirty="0" smtClean="0"/>
              <a:t>Transaction type</a:t>
            </a:r>
          </a:p>
          <a:p>
            <a:r>
              <a:rPr lang="en-US" sz="1300" dirty="0" smtClean="0"/>
              <a:t>Funding agency</a:t>
            </a:r>
          </a:p>
          <a:p>
            <a:r>
              <a:rPr lang="en-US" sz="1300" dirty="0" smtClean="0"/>
              <a:t>North American Industry Classification System (NAICS) code</a:t>
            </a:r>
          </a:p>
          <a:p>
            <a:r>
              <a:rPr lang="en-US" sz="1300" dirty="0" smtClean="0"/>
              <a:t>Catalog of Federal Domestic Assistance (CFDA) number</a:t>
            </a:r>
          </a:p>
          <a:p>
            <a:r>
              <a:rPr lang="en-US" sz="1300" dirty="0" smtClean="0"/>
              <a:t>Program source</a:t>
            </a:r>
          </a:p>
          <a:p>
            <a:r>
              <a:rPr lang="en-US" sz="1300" dirty="0" smtClean="0"/>
              <a:t>Award title descriptive of the purpose of each funding action</a:t>
            </a:r>
          </a:p>
          <a:p>
            <a:r>
              <a:rPr lang="en-US" sz="1300" dirty="0" smtClean="0"/>
              <a:t>Location of the entity receiving the award (including the city, state, congressional district, and country)</a:t>
            </a:r>
          </a:p>
          <a:p>
            <a:r>
              <a:rPr lang="en-US" sz="1300" dirty="0" smtClean="0"/>
              <a:t>Primary location of performance under the award (including the city, state, congressional district, and country)</a:t>
            </a:r>
          </a:p>
          <a:p>
            <a:r>
              <a:rPr lang="en-US" sz="1300" dirty="0" smtClean="0"/>
              <a:t>Unique identifier of the entity receiving the award</a:t>
            </a:r>
          </a:p>
          <a:p>
            <a:r>
              <a:rPr lang="en-US" sz="1300" dirty="0" smtClean="0"/>
              <a:t>Unique identifier of the parent entity of the recipient, should the entity be owned by another entity</a:t>
            </a:r>
          </a:p>
          <a:p>
            <a:r>
              <a:rPr lang="en-US" sz="1300" dirty="0" smtClean="0"/>
              <a:t>Names and total compensation of the five most highly compensated officers of the entity if—</a:t>
            </a:r>
          </a:p>
          <a:p>
            <a:pPr lvl="1">
              <a:buFont typeface="Arial" panose="020B0604020202020204" pitchFamily="34" charset="0"/>
              <a:buChar char="•"/>
            </a:pPr>
            <a:r>
              <a:rPr lang="en-US" sz="1100" dirty="0" smtClean="0"/>
              <a:t>The entity in the preceding fiscal year received—</a:t>
            </a:r>
          </a:p>
          <a:p>
            <a:pPr lvl="2"/>
            <a:r>
              <a:rPr lang="en-US" sz="1000" dirty="0" smtClean="0"/>
              <a:t>80 percent or more of its annual gross revenues in Federal awards; and</a:t>
            </a:r>
          </a:p>
          <a:p>
            <a:pPr lvl="2"/>
            <a:r>
              <a:rPr lang="en-US" sz="1000" dirty="0" smtClean="0"/>
              <a:t>$25,000,000 or more in annual gross revenues from Federal awards; and</a:t>
            </a:r>
          </a:p>
          <a:p>
            <a:pPr lvl="1">
              <a:buFont typeface="Arial" panose="020B0604020202020204" pitchFamily="34" charset="0"/>
              <a:buChar char="•"/>
            </a:pPr>
            <a:r>
              <a:rPr lang="en-US" sz="1100" dirty="0" smtClean="0"/>
              <a:t>The public does not have access to information about the compensation of the senior executives of the entity through periodic reports filed under section 13(a) or 15(d) of the Securities Exchange Act of 1934 (15 U.S.C. 78m(a), 78o(d)) or section 6104 of the Internal Revenue Code of 1986.</a:t>
            </a:r>
          </a:p>
          <a:p>
            <a:r>
              <a:rPr lang="en-US" sz="1300" dirty="0" smtClean="0"/>
              <a:t>Any other relevant information specified by the Office of Management and Budget</a:t>
            </a:r>
          </a:p>
          <a:p>
            <a:pPr marL="0" indent="0">
              <a:buNone/>
            </a:pPr>
            <a:endParaRPr lang="en-US" sz="1300" dirty="0"/>
          </a:p>
        </p:txBody>
      </p:sp>
      <p:sp>
        <p:nvSpPr>
          <p:cNvPr id="4" name="Slide Number Placeholder 3"/>
          <p:cNvSpPr>
            <a:spLocks noGrp="1"/>
          </p:cNvSpPr>
          <p:nvPr>
            <p:ph type="sldNum" sz="quarter" idx="12"/>
          </p:nvPr>
        </p:nvSpPr>
        <p:spPr/>
        <p:txBody>
          <a:bodyPr/>
          <a:lstStyle/>
          <a:p>
            <a:fld id="{21CE680A-077E-4547-847E-1C06853E44FB}" type="slidenum">
              <a:rPr lang="en-US" smtClean="0"/>
              <a:t>12</a:t>
            </a:fld>
            <a:endParaRPr lang="en-US"/>
          </a:p>
        </p:txBody>
      </p:sp>
    </p:spTree>
    <p:extLst>
      <p:ext uri="{BB962C8B-B14F-4D97-AF65-F5344CB8AC3E}">
        <p14:creationId xmlns:p14="http://schemas.microsoft.com/office/powerpoint/2010/main" val="2135566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marL="425196" lvl="0">
              <a:spcBef>
                <a:spcPts val="600"/>
              </a:spcBef>
              <a:buSzPct val="80000"/>
            </a:pPr>
            <a:r>
              <a:rPr lang="en-US" sz="1800" dirty="0">
                <a:solidFill>
                  <a:prstClr val="black"/>
                </a:solidFill>
                <a:latin typeface="Calibri" panose="020F0502020204030204" pitchFamily="34" charset="0"/>
              </a:rPr>
              <a:t>Federal Funding Accountability &amp; Transparency Act (FFATA) of 2006 established specific reporting requirements for federal awards (e.g., contracts, grants, loans) at the prime and sub-tier </a:t>
            </a:r>
            <a:r>
              <a:rPr lang="en-US" sz="1800" dirty="0" smtClean="0">
                <a:solidFill>
                  <a:prstClr val="black"/>
                </a:solidFill>
                <a:latin typeface="Calibri" panose="020F0502020204030204" pitchFamily="34" charset="0"/>
              </a:rPr>
              <a:t>levels</a:t>
            </a:r>
            <a:endParaRPr lang="en-US" sz="1800" dirty="0">
              <a:solidFill>
                <a:prstClr val="black"/>
              </a:solidFill>
              <a:latin typeface="Calibri" panose="020F0502020204030204" pitchFamily="34" charset="0"/>
            </a:endParaRPr>
          </a:p>
          <a:p>
            <a:pPr marL="425196" lvl="0">
              <a:spcBef>
                <a:spcPts val="600"/>
              </a:spcBef>
              <a:buSzPct val="80000"/>
            </a:pPr>
            <a:r>
              <a:rPr lang="en-US" sz="1800" dirty="0">
                <a:solidFill>
                  <a:prstClr val="black"/>
                </a:solidFill>
                <a:latin typeface="Calibri" panose="020F0502020204030204" pitchFamily="34" charset="0"/>
              </a:rPr>
              <a:t>OMB issued guidance for reporting the required data based on existing reporting requirements for FAADS (grants) and FPDS (contracts</a:t>
            </a:r>
            <a:r>
              <a:rPr lang="en-US" sz="1800" dirty="0" smtClean="0">
                <a:solidFill>
                  <a:prstClr val="black"/>
                </a:solidFill>
                <a:latin typeface="Calibri" panose="020F0502020204030204" pitchFamily="34" charset="0"/>
              </a:rPr>
              <a:t>)</a:t>
            </a:r>
            <a:endParaRPr lang="en-US" sz="1800" dirty="0">
              <a:solidFill>
                <a:prstClr val="black"/>
              </a:solidFill>
              <a:latin typeface="Calibri" panose="020F0502020204030204" pitchFamily="34" charset="0"/>
            </a:endParaRPr>
          </a:p>
          <a:p>
            <a:pPr marL="425196" lvl="0">
              <a:spcBef>
                <a:spcPts val="600"/>
              </a:spcBef>
              <a:buSzPct val="80000"/>
            </a:pPr>
            <a:r>
              <a:rPr lang="en-US" sz="1800" dirty="0">
                <a:solidFill>
                  <a:prstClr val="black"/>
                </a:solidFill>
                <a:latin typeface="Calibri" panose="020F0502020204030204" pitchFamily="34" charset="0"/>
              </a:rPr>
              <a:t>FFATA was amended in 2008 adding additional data elements for executive compensation.  The FAR and Title 2 incorporated the </a:t>
            </a:r>
            <a:r>
              <a:rPr lang="en-US" sz="1800" dirty="0" smtClean="0">
                <a:solidFill>
                  <a:prstClr val="black"/>
                </a:solidFill>
                <a:latin typeface="Calibri" panose="020F0502020204030204" pitchFamily="34" charset="0"/>
              </a:rPr>
              <a:t>requirements</a:t>
            </a:r>
            <a:endParaRPr lang="en-US" sz="1800" dirty="0">
              <a:solidFill>
                <a:prstClr val="black"/>
              </a:solidFill>
              <a:latin typeface="Calibri" panose="020F0502020204030204" pitchFamily="34" charset="0"/>
            </a:endParaRPr>
          </a:p>
          <a:p>
            <a:pPr marL="425196" lvl="0">
              <a:spcBef>
                <a:spcPts val="600"/>
              </a:spcBef>
              <a:buSzPct val="80000"/>
            </a:pPr>
            <a:r>
              <a:rPr lang="en-US" sz="1800" dirty="0">
                <a:solidFill>
                  <a:prstClr val="black"/>
                </a:solidFill>
                <a:latin typeface="Calibri" panose="020F0502020204030204" pitchFamily="34" charset="0"/>
              </a:rPr>
              <a:t>FFATA was amended in 2014 by the Digital Accountability and Transparency Act (DATA Act).  It contained provisions such as: full disclosure of Federal funds; simplifying reporting; and data </a:t>
            </a:r>
            <a:r>
              <a:rPr lang="en-US" sz="1800" dirty="0" smtClean="0">
                <a:solidFill>
                  <a:prstClr val="black"/>
                </a:solidFill>
                <a:latin typeface="Calibri" panose="020F0502020204030204" pitchFamily="34" charset="0"/>
              </a:rPr>
              <a:t>standardization</a:t>
            </a:r>
            <a:endParaRPr lang="en-US" sz="1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21CE680A-077E-4547-847E-1C06853E44FB}" type="slidenum">
              <a:rPr lang="en-US" smtClean="0"/>
              <a:t>2</a:t>
            </a:fld>
            <a:endParaRPr lang="en-US"/>
          </a:p>
        </p:txBody>
      </p:sp>
    </p:spTree>
    <p:extLst>
      <p:ext uri="{BB962C8B-B14F-4D97-AF65-F5344CB8AC3E}">
        <p14:creationId xmlns:p14="http://schemas.microsoft.com/office/powerpoint/2010/main" val="655664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Autofit/>
          </a:bodyPr>
          <a:lstStyle/>
          <a:p>
            <a:r>
              <a:rPr lang="en-US" sz="3600" dirty="0"/>
              <a:t>HHS and DOD </a:t>
            </a:r>
            <a:br>
              <a:rPr lang="en-US" sz="3600" dirty="0"/>
            </a:br>
            <a:r>
              <a:rPr lang="en-US" sz="3600" dirty="0"/>
              <a:t>Volunteer to Examine FFATA Data Elements </a:t>
            </a:r>
          </a:p>
        </p:txBody>
      </p:sp>
      <p:sp>
        <p:nvSpPr>
          <p:cNvPr id="3" name="Content Placeholder 2"/>
          <p:cNvSpPr>
            <a:spLocks noGrp="1"/>
          </p:cNvSpPr>
          <p:nvPr>
            <p:ph idx="1"/>
          </p:nvPr>
        </p:nvSpPr>
        <p:spPr/>
        <p:txBody>
          <a:bodyPr>
            <a:normAutofit fontScale="92500" lnSpcReduction="20000"/>
          </a:bodyPr>
          <a:lstStyle/>
          <a:p>
            <a:pPr marL="368046" lvl="0" indent="-285750">
              <a:spcBef>
                <a:spcPts val="600"/>
              </a:spcBef>
              <a:buSzPct val="80000"/>
            </a:pPr>
            <a:r>
              <a:rPr lang="en-US" sz="1800" dirty="0">
                <a:latin typeface="Gill Sans MT"/>
              </a:rPr>
              <a:t>February </a:t>
            </a:r>
            <a:r>
              <a:rPr lang="en-US" sz="1800" dirty="0" smtClean="0">
                <a:latin typeface="Gill Sans MT"/>
              </a:rPr>
              <a:t>2014– </a:t>
            </a:r>
            <a:r>
              <a:rPr lang="en-US" sz="1800" dirty="0">
                <a:latin typeface="Gill Sans MT"/>
              </a:rPr>
              <a:t>HHS and </a:t>
            </a:r>
            <a:r>
              <a:rPr lang="en-US" sz="1800" dirty="0" err="1">
                <a:latin typeface="Gill Sans MT"/>
              </a:rPr>
              <a:t>DoD</a:t>
            </a:r>
            <a:r>
              <a:rPr lang="en-US" sz="1800" dirty="0">
                <a:latin typeface="Gill Sans MT"/>
              </a:rPr>
              <a:t> volunteered to examine the FFATA data elements to improve the usefulness of the data available to the </a:t>
            </a:r>
            <a:r>
              <a:rPr lang="en-US" sz="1800" dirty="0" smtClean="0">
                <a:latin typeface="Gill Sans MT"/>
              </a:rPr>
              <a:t>public</a:t>
            </a:r>
            <a:r>
              <a:rPr lang="en-US" sz="1800" dirty="0">
                <a:latin typeface="Gill Sans MT"/>
              </a:rPr>
              <a:t>:</a:t>
            </a:r>
            <a:r>
              <a:rPr lang="en-US" sz="1800" dirty="0" smtClean="0">
                <a:latin typeface="Gill Sans MT"/>
              </a:rPr>
              <a:t> </a:t>
            </a:r>
            <a:endParaRPr lang="en-US" sz="1800" dirty="0">
              <a:latin typeface="Gill Sans MT"/>
            </a:endParaRPr>
          </a:p>
          <a:p>
            <a:pPr marL="688086" lvl="1">
              <a:spcBef>
                <a:spcPts val="550"/>
              </a:spcBef>
              <a:buFont typeface="Arial" panose="020B0604020202020204" pitchFamily="34" charset="0"/>
              <a:buChar char="•"/>
            </a:pPr>
            <a:r>
              <a:rPr lang="en-US" sz="1500" dirty="0">
                <a:latin typeface="Gill Sans MT"/>
              </a:rPr>
              <a:t>Goals</a:t>
            </a:r>
          </a:p>
          <a:p>
            <a:pPr marL="944118" lvl="2" indent="-285750"/>
            <a:r>
              <a:rPr lang="en-US" sz="1400" dirty="0">
                <a:latin typeface="Gill Sans MT"/>
              </a:rPr>
              <a:t>Improve the data in </a:t>
            </a:r>
            <a:r>
              <a:rPr lang="en-US" sz="1400" dirty="0" err="1">
                <a:latin typeface="Gill Sans MT"/>
              </a:rPr>
              <a:t>USASpending</a:t>
            </a:r>
            <a:r>
              <a:rPr lang="en-US" sz="1400" dirty="0">
                <a:latin typeface="Gill Sans MT"/>
              </a:rPr>
              <a:t> for both grants and contracts</a:t>
            </a:r>
          </a:p>
          <a:p>
            <a:pPr marL="944118" lvl="2" indent="-285750"/>
            <a:r>
              <a:rPr lang="en-US" sz="1400" dirty="0">
                <a:latin typeface="Gill Sans MT"/>
              </a:rPr>
              <a:t>Increase synergy between the business of grants and contracts</a:t>
            </a:r>
          </a:p>
          <a:p>
            <a:pPr marL="944118" lvl="2" indent="-285750"/>
            <a:r>
              <a:rPr lang="en-US" sz="1400" dirty="0" smtClean="0">
                <a:latin typeface="Gill Sans MT"/>
              </a:rPr>
              <a:t>Identify </a:t>
            </a:r>
            <a:r>
              <a:rPr lang="en-US" sz="1400" dirty="0">
                <a:latin typeface="Gill Sans MT"/>
              </a:rPr>
              <a:t>areas that require focused work</a:t>
            </a:r>
          </a:p>
          <a:p>
            <a:pPr marL="914400" lvl="2" indent="0">
              <a:buNone/>
            </a:pPr>
            <a:endParaRPr lang="en-US" sz="1300" dirty="0">
              <a:latin typeface="Gill Sans MT"/>
            </a:endParaRPr>
          </a:p>
          <a:p>
            <a:pPr marL="368046" lvl="0" indent="-285750">
              <a:spcBef>
                <a:spcPts val="600"/>
              </a:spcBef>
              <a:buSzPct val="80000"/>
            </a:pPr>
            <a:r>
              <a:rPr lang="en-US" sz="1800" dirty="0">
                <a:latin typeface="Gill Sans MT"/>
              </a:rPr>
              <a:t>HHS/</a:t>
            </a:r>
            <a:r>
              <a:rPr lang="en-US" sz="1800" dirty="0" err="1">
                <a:latin typeface="Gill Sans MT"/>
              </a:rPr>
              <a:t>DoD</a:t>
            </a:r>
            <a:r>
              <a:rPr lang="en-US" sz="1800" dirty="0">
                <a:latin typeface="Gill Sans MT"/>
              </a:rPr>
              <a:t> established the following scope and assumptions:</a:t>
            </a:r>
          </a:p>
          <a:p>
            <a:pPr marL="688086" lvl="1">
              <a:spcBef>
                <a:spcPts val="550"/>
              </a:spcBef>
              <a:buFont typeface="Arial" panose="020B0604020202020204" pitchFamily="34" charset="0"/>
              <a:buChar char="•"/>
            </a:pPr>
            <a:r>
              <a:rPr lang="en-US" sz="1500" dirty="0">
                <a:latin typeface="Gill Sans MT"/>
              </a:rPr>
              <a:t>Scope: </a:t>
            </a:r>
          </a:p>
          <a:p>
            <a:pPr marL="944118" lvl="2" indent="-285750"/>
            <a:r>
              <a:rPr lang="en-US" sz="1400" dirty="0">
                <a:latin typeface="Gill Sans MT"/>
              </a:rPr>
              <a:t>FAR-based contracts, grants (mandatory and discretionary), and cooperative agreements; loans and other financial assistance excluded</a:t>
            </a:r>
          </a:p>
          <a:p>
            <a:pPr marL="944118" lvl="2" indent="-285750"/>
            <a:r>
              <a:rPr lang="en-US" sz="1400" dirty="0" smtClean="0">
                <a:latin typeface="Gill Sans MT"/>
              </a:rPr>
              <a:t>Examined 72 Data Elements and associated Data Definitions in the context of the presumed intent of FFATA</a:t>
            </a:r>
            <a:endParaRPr lang="en-US" sz="1400" dirty="0">
              <a:latin typeface="Gill Sans MT"/>
            </a:endParaRPr>
          </a:p>
          <a:p>
            <a:pPr marL="688086" lvl="1">
              <a:spcBef>
                <a:spcPts val="550"/>
              </a:spcBef>
              <a:buFont typeface="Arial" panose="020B0604020202020204" pitchFamily="34" charset="0"/>
              <a:buChar char="•"/>
            </a:pPr>
            <a:r>
              <a:rPr lang="en-US" sz="1500" dirty="0">
                <a:latin typeface="Gill Sans MT"/>
              </a:rPr>
              <a:t>Assumptions:</a:t>
            </a:r>
          </a:p>
          <a:p>
            <a:pPr marL="944118" lvl="2" indent="-285750"/>
            <a:r>
              <a:rPr lang="en-US" sz="1400" dirty="0">
                <a:latin typeface="Gill Sans MT"/>
              </a:rPr>
              <a:t>Data elements across </a:t>
            </a:r>
            <a:r>
              <a:rPr lang="en-US" sz="1400" dirty="0" smtClean="0">
                <a:latin typeface="Gill Sans MT"/>
              </a:rPr>
              <a:t>acquisitions and </a:t>
            </a:r>
            <a:r>
              <a:rPr lang="en-US" sz="1400" dirty="0">
                <a:latin typeface="Gill Sans MT"/>
              </a:rPr>
              <a:t>grants communities can be standardized, understanding there are some data elements that are truly unique to </a:t>
            </a:r>
            <a:r>
              <a:rPr lang="en-US" sz="1400" dirty="0" smtClean="0">
                <a:latin typeface="Gill Sans MT"/>
              </a:rPr>
              <a:t>acquisition </a:t>
            </a:r>
            <a:r>
              <a:rPr lang="en-US" sz="1400" dirty="0">
                <a:latin typeface="Gill Sans MT"/>
              </a:rPr>
              <a:t>and grants</a:t>
            </a:r>
          </a:p>
          <a:p>
            <a:pPr marL="944118" lvl="2" indent="-285750"/>
            <a:r>
              <a:rPr lang="en-US" sz="1400" dirty="0">
                <a:latin typeface="Gill Sans MT"/>
              </a:rPr>
              <a:t>Authoritative sources for individual data elements </a:t>
            </a:r>
            <a:r>
              <a:rPr lang="en-US" sz="1400" dirty="0" smtClean="0">
                <a:latin typeface="Gill Sans MT"/>
              </a:rPr>
              <a:t>will need to </a:t>
            </a:r>
            <a:r>
              <a:rPr lang="en-US" sz="1400" dirty="0">
                <a:latin typeface="Gill Sans MT"/>
              </a:rPr>
              <a:t>be resourced to support maintenance over time</a:t>
            </a:r>
          </a:p>
          <a:p>
            <a:pPr marL="944118" lvl="2" indent="-285750"/>
            <a:r>
              <a:rPr lang="en-US" sz="1400" dirty="0" smtClean="0">
                <a:latin typeface="Gill Sans MT"/>
              </a:rPr>
              <a:t>Technical formats/systems </a:t>
            </a:r>
            <a:r>
              <a:rPr lang="en-US" sz="1400" dirty="0">
                <a:latin typeface="Gill Sans MT"/>
              </a:rPr>
              <a:t>will be modified accordingly</a:t>
            </a:r>
          </a:p>
          <a:p>
            <a:pPr marL="944118" lvl="2" indent="-285750"/>
            <a:r>
              <a:rPr lang="en-US" sz="1400" dirty="0">
                <a:latin typeface="Gill Sans MT"/>
              </a:rPr>
              <a:t>Agencies will be provided the opportunity to review proposed Data Element </a:t>
            </a:r>
            <a:r>
              <a:rPr lang="en-US" sz="1400" dirty="0" smtClean="0">
                <a:latin typeface="Gill Sans MT"/>
              </a:rPr>
              <a:t>Names </a:t>
            </a:r>
            <a:r>
              <a:rPr lang="en-US" sz="1400" dirty="0">
                <a:latin typeface="Gill Sans MT"/>
              </a:rPr>
              <a:t>&amp; </a:t>
            </a:r>
            <a:r>
              <a:rPr lang="en-US" sz="1400" dirty="0" smtClean="0">
                <a:latin typeface="Gill Sans MT"/>
              </a:rPr>
              <a:t>Definitions</a:t>
            </a:r>
            <a:endParaRPr lang="en-US" sz="1400" dirty="0">
              <a:latin typeface="Gill Sans MT"/>
            </a:endParaRPr>
          </a:p>
          <a:p>
            <a:pPr marL="944118" lvl="2" indent="-285750"/>
            <a:r>
              <a:rPr lang="en-US" sz="1400" dirty="0">
                <a:latin typeface="Gill Sans MT"/>
              </a:rPr>
              <a:t>Agencies will be provided adequate time to implement the final resolutions</a:t>
            </a:r>
          </a:p>
        </p:txBody>
      </p:sp>
      <p:sp>
        <p:nvSpPr>
          <p:cNvPr id="4" name="Slide Number Placeholder 3"/>
          <p:cNvSpPr>
            <a:spLocks noGrp="1"/>
          </p:cNvSpPr>
          <p:nvPr>
            <p:ph type="sldNum" sz="quarter" idx="12"/>
          </p:nvPr>
        </p:nvSpPr>
        <p:spPr/>
        <p:txBody>
          <a:bodyPr/>
          <a:lstStyle/>
          <a:p>
            <a:fld id="{21CE680A-077E-4547-847E-1C06853E44FB}" type="slidenum">
              <a:rPr lang="en-US" smtClean="0"/>
              <a:t>3</a:t>
            </a:fld>
            <a:endParaRPr lang="en-US"/>
          </a:p>
        </p:txBody>
      </p:sp>
    </p:spTree>
    <p:extLst>
      <p:ext uri="{BB962C8B-B14F-4D97-AF65-F5344CB8AC3E}">
        <p14:creationId xmlns:p14="http://schemas.microsoft.com/office/powerpoint/2010/main" val="19703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38200" y="1600200"/>
            <a:ext cx="7772400" cy="1500187"/>
          </a:xfrm>
          <a:solidFill>
            <a:schemeClr val="tx2">
              <a:lumMod val="20000"/>
              <a:lumOff val="80000"/>
            </a:schemeClr>
          </a:solidFill>
        </p:spPr>
        <p:txBody>
          <a:bodyPr anchor="ctr">
            <a:normAutofit/>
          </a:bodyPr>
          <a:lstStyle/>
          <a:p>
            <a:pPr algn="ctr"/>
            <a:r>
              <a:rPr lang="en-US" sz="4000" dirty="0" smtClean="0">
                <a:solidFill>
                  <a:schemeClr val="tx1"/>
                </a:solidFill>
              </a:rPr>
              <a:t>Analytic Findings for Consideration</a:t>
            </a:r>
            <a:endParaRPr lang="en-US" sz="4000" dirty="0">
              <a:solidFill>
                <a:schemeClr val="tx1"/>
              </a:solidFill>
            </a:endParaRPr>
          </a:p>
        </p:txBody>
      </p:sp>
      <p:sp>
        <p:nvSpPr>
          <p:cNvPr id="4" name="Slide Number Placeholder 3"/>
          <p:cNvSpPr>
            <a:spLocks noGrp="1"/>
          </p:cNvSpPr>
          <p:nvPr>
            <p:ph type="sldNum" sz="quarter" idx="12"/>
          </p:nvPr>
        </p:nvSpPr>
        <p:spPr/>
        <p:txBody>
          <a:bodyPr/>
          <a:lstStyle/>
          <a:p>
            <a:fld id="{21CE680A-077E-4547-847E-1C06853E44FB}" type="slidenum">
              <a:rPr lang="en-US" smtClean="0"/>
              <a:t>4</a:t>
            </a:fld>
            <a:endParaRPr lang="en-US"/>
          </a:p>
        </p:txBody>
      </p:sp>
    </p:spTree>
    <p:extLst>
      <p:ext uri="{BB962C8B-B14F-4D97-AF65-F5344CB8AC3E}">
        <p14:creationId xmlns:p14="http://schemas.microsoft.com/office/powerpoint/2010/main" val="276390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tx2">
              <a:lumMod val="20000"/>
              <a:lumOff val="80000"/>
            </a:schemeClr>
          </a:solidFill>
        </p:spPr>
        <p:txBody>
          <a:bodyPr>
            <a:noAutofit/>
          </a:bodyPr>
          <a:lstStyle/>
          <a:p>
            <a:r>
              <a:rPr lang="en-US" sz="3900" dirty="0" smtClean="0"/>
              <a:t>Data Area – Identification of the Award</a:t>
            </a:r>
            <a:endParaRPr lang="en-US" sz="3900" dirty="0"/>
          </a:p>
        </p:txBody>
      </p:sp>
      <p:sp>
        <p:nvSpPr>
          <p:cNvPr id="6" name="Content Placeholder 5"/>
          <p:cNvSpPr>
            <a:spLocks noGrp="1"/>
          </p:cNvSpPr>
          <p:nvPr>
            <p:ph idx="1"/>
          </p:nvPr>
        </p:nvSpPr>
        <p:spPr/>
        <p:txBody>
          <a:bodyPr>
            <a:normAutofit fontScale="55000" lnSpcReduction="20000"/>
          </a:bodyPr>
          <a:lstStyle/>
          <a:p>
            <a:r>
              <a:rPr lang="en-US" sz="3600" dirty="0" smtClean="0"/>
              <a:t>Includes:</a:t>
            </a:r>
            <a:r>
              <a:rPr lang="en-US" sz="4500" dirty="0" smtClean="0"/>
              <a:t>  </a:t>
            </a:r>
          </a:p>
          <a:p>
            <a:pPr lvl="1">
              <a:buFont typeface="Arial" panose="020B0604020202020204" pitchFamily="34" charset="0"/>
              <a:buChar char="•"/>
            </a:pPr>
            <a:r>
              <a:rPr lang="en-US" sz="3200" dirty="0" smtClean="0"/>
              <a:t>Award identifiers, descriptions, CFDA numbers, and NAICS codes</a:t>
            </a:r>
          </a:p>
          <a:p>
            <a:endParaRPr lang="en-US" dirty="0"/>
          </a:p>
          <a:p>
            <a:r>
              <a:rPr lang="en-US" sz="3600" dirty="0" smtClean="0"/>
              <a:t>Challenge</a:t>
            </a:r>
            <a:r>
              <a:rPr lang="en-US" dirty="0" smtClean="0"/>
              <a:t>: </a:t>
            </a:r>
          </a:p>
          <a:p>
            <a:pPr lvl="1">
              <a:buFont typeface="Arial" panose="020B0604020202020204" pitchFamily="34" charset="0"/>
              <a:buChar char="•"/>
            </a:pPr>
            <a:r>
              <a:rPr lang="en-US" sz="3300" dirty="0" smtClean="0"/>
              <a:t>different award identifiers and schemas in the grants and acquisition portfolio</a:t>
            </a:r>
          </a:p>
          <a:p>
            <a:endParaRPr lang="en-US" dirty="0" smtClean="0"/>
          </a:p>
          <a:p>
            <a:r>
              <a:rPr lang="en-US" dirty="0" smtClean="0"/>
              <a:t>Recommendations:</a:t>
            </a:r>
          </a:p>
          <a:p>
            <a:pPr lvl="1">
              <a:buFont typeface="Arial" panose="020B0604020202020204" pitchFamily="34" charset="0"/>
              <a:buChar char="•"/>
            </a:pPr>
            <a:r>
              <a:rPr lang="en-US" sz="3300" dirty="0" smtClean="0"/>
              <a:t>No policy changes required for unique award IDs</a:t>
            </a:r>
          </a:p>
          <a:p>
            <a:pPr lvl="1">
              <a:buFont typeface="Arial" panose="020B0604020202020204" pitchFamily="34" charset="0"/>
              <a:buChar char="•"/>
            </a:pPr>
            <a:r>
              <a:rPr lang="en-US" sz="3300" dirty="0" smtClean="0"/>
              <a:t>No Process changes for award IDS or NAICS</a:t>
            </a:r>
          </a:p>
          <a:p>
            <a:pPr lvl="1">
              <a:buFont typeface="Arial" panose="020B0604020202020204" pitchFamily="34" charset="0"/>
              <a:buChar char="•"/>
            </a:pPr>
            <a:r>
              <a:rPr lang="en-US" sz="3300" dirty="0" smtClean="0"/>
              <a:t>Policy clarification for the use of CFDA in regards to whether the requirement for CFDAs is to identify programs or funding </a:t>
            </a:r>
          </a:p>
          <a:p>
            <a:pPr lvl="1">
              <a:buFont typeface="Arial" panose="020B0604020202020204" pitchFamily="34" charset="0"/>
              <a:buChar char="•"/>
            </a:pPr>
            <a:r>
              <a:rPr lang="en-US" sz="3300" dirty="0" smtClean="0"/>
              <a:t>Authoritative sources (the definitive source for the data based in policy, statute, regulation, and as appropriate, captured electronically by the associated business system) remain as currently identified: </a:t>
            </a:r>
          </a:p>
          <a:p>
            <a:pPr lvl="2"/>
            <a:r>
              <a:rPr lang="en-US" sz="3100" dirty="0" smtClean="0"/>
              <a:t>CFDA application maintained by GSA</a:t>
            </a:r>
          </a:p>
          <a:p>
            <a:pPr lvl="2"/>
            <a:r>
              <a:rPr lang="en-US" sz="3100" dirty="0" smtClean="0"/>
              <a:t>NAICS list maintained by Census</a:t>
            </a:r>
          </a:p>
          <a:p>
            <a:endParaRPr lang="en-US" dirty="0"/>
          </a:p>
        </p:txBody>
      </p:sp>
      <p:sp>
        <p:nvSpPr>
          <p:cNvPr id="4" name="Slide Number Placeholder 3"/>
          <p:cNvSpPr>
            <a:spLocks noGrp="1"/>
          </p:cNvSpPr>
          <p:nvPr>
            <p:ph type="sldNum" sz="quarter" idx="12"/>
          </p:nvPr>
        </p:nvSpPr>
        <p:spPr/>
        <p:txBody>
          <a:bodyPr/>
          <a:lstStyle/>
          <a:p>
            <a:fld id="{21CE680A-077E-4547-847E-1C06853E44FB}" type="slidenum">
              <a:rPr lang="en-US" smtClean="0"/>
              <a:t>5</a:t>
            </a:fld>
            <a:endParaRPr lang="en-US" dirty="0"/>
          </a:p>
        </p:txBody>
      </p:sp>
    </p:spTree>
    <p:extLst>
      <p:ext uri="{BB962C8B-B14F-4D97-AF65-F5344CB8AC3E}">
        <p14:creationId xmlns:p14="http://schemas.microsoft.com/office/powerpoint/2010/main" val="3367829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fontScale="90000"/>
          </a:bodyPr>
          <a:lstStyle/>
          <a:p>
            <a:r>
              <a:rPr lang="en-US" dirty="0" smtClean="0"/>
              <a:t>Data Area </a:t>
            </a:r>
            <a:br>
              <a:rPr lang="en-US" dirty="0" smtClean="0"/>
            </a:br>
            <a:r>
              <a:rPr lang="en-US" sz="4000" dirty="0" smtClean="0"/>
              <a:t>Awardee / Recipient Information</a:t>
            </a:r>
            <a:endParaRPr lang="en-US" sz="4000" dirty="0"/>
          </a:p>
        </p:txBody>
      </p:sp>
      <p:sp>
        <p:nvSpPr>
          <p:cNvPr id="3" name="Content Placeholder 2"/>
          <p:cNvSpPr>
            <a:spLocks noGrp="1"/>
          </p:cNvSpPr>
          <p:nvPr>
            <p:ph idx="1"/>
          </p:nvPr>
        </p:nvSpPr>
        <p:spPr/>
        <p:txBody>
          <a:bodyPr>
            <a:normAutofit fontScale="70000" lnSpcReduction="20000"/>
          </a:bodyPr>
          <a:lstStyle/>
          <a:p>
            <a:r>
              <a:rPr lang="en-US" sz="2600" dirty="0"/>
              <a:t>Includes:  </a:t>
            </a:r>
          </a:p>
          <a:p>
            <a:pPr lvl="1">
              <a:buFont typeface="Arial" panose="020B0604020202020204" pitchFamily="34" charset="0"/>
              <a:buChar char="•"/>
            </a:pPr>
            <a:r>
              <a:rPr lang="en-US" sz="2300" dirty="0" smtClean="0"/>
              <a:t>Entity name, entity and parent identifiers, address and compensation</a:t>
            </a:r>
          </a:p>
          <a:p>
            <a:pPr lvl="1">
              <a:buFont typeface="Arial" panose="020B0604020202020204" pitchFamily="34" charset="0"/>
              <a:buChar char="•"/>
            </a:pPr>
            <a:endParaRPr lang="en-US" sz="2600" dirty="0" smtClean="0"/>
          </a:p>
          <a:p>
            <a:r>
              <a:rPr lang="en-US" sz="2600" dirty="0"/>
              <a:t>Challenge: </a:t>
            </a:r>
          </a:p>
          <a:p>
            <a:pPr lvl="1">
              <a:buFont typeface="Arial" panose="020B0604020202020204" pitchFamily="34" charset="0"/>
              <a:buChar char="•"/>
            </a:pPr>
            <a:r>
              <a:rPr lang="en-US" sz="2300" dirty="0"/>
              <a:t>while each entity reported via FFATA has an “entity name, address, etc.,” the name of that entity could be different depending on the authoritative source of the information</a:t>
            </a:r>
          </a:p>
          <a:p>
            <a:endParaRPr lang="en-US" sz="2600" dirty="0" smtClean="0"/>
          </a:p>
          <a:p>
            <a:r>
              <a:rPr lang="en-US" sz="2600" dirty="0"/>
              <a:t>Recommendations:</a:t>
            </a:r>
          </a:p>
          <a:p>
            <a:pPr lvl="1">
              <a:buFont typeface="Arial" panose="020B0604020202020204" pitchFamily="34" charset="0"/>
              <a:buChar char="•"/>
            </a:pPr>
            <a:r>
              <a:rPr lang="en-US" sz="2300" dirty="0"/>
              <a:t>SAM should be considered the authoritative </a:t>
            </a:r>
            <a:r>
              <a:rPr lang="en-US" sz="2300" dirty="0" smtClean="0"/>
              <a:t>source:</a:t>
            </a:r>
          </a:p>
          <a:p>
            <a:pPr lvl="2"/>
            <a:r>
              <a:rPr lang="en-US" sz="2300" dirty="0" smtClean="0"/>
              <a:t>SAM must have a business process to ensure data validity and accuracy</a:t>
            </a:r>
          </a:p>
          <a:p>
            <a:pPr lvl="2"/>
            <a:r>
              <a:rPr lang="en-US" sz="2300" dirty="0" smtClean="0"/>
              <a:t>Governing </a:t>
            </a:r>
            <a:r>
              <a:rPr lang="en-US" sz="2300" dirty="0"/>
              <a:t>bodies must ensure agency’s </a:t>
            </a:r>
            <a:r>
              <a:rPr lang="en-US" sz="2300" dirty="0" smtClean="0"/>
              <a:t>accurate </a:t>
            </a:r>
            <a:r>
              <a:rPr lang="en-US" sz="2300" dirty="0"/>
              <a:t>use of SAM data</a:t>
            </a:r>
          </a:p>
          <a:p>
            <a:pPr lvl="1">
              <a:buFont typeface="Arial" panose="020B0604020202020204" pitchFamily="34" charset="0"/>
              <a:buChar char="•"/>
            </a:pPr>
            <a:r>
              <a:rPr lang="en-US" sz="2300" dirty="0"/>
              <a:t>Updated agency business processes as necessary</a:t>
            </a:r>
          </a:p>
          <a:p>
            <a:pPr lvl="1">
              <a:buFont typeface="Arial" panose="020B0604020202020204" pitchFamily="34" charset="0"/>
              <a:buChar char="•"/>
            </a:pPr>
            <a:r>
              <a:rPr lang="en-US" sz="2300" dirty="0"/>
              <a:t>Updated agency systems to include this data in their records </a:t>
            </a:r>
          </a:p>
          <a:p>
            <a:pPr lvl="1">
              <a:buFont typeface="Arial" panose="020B0604020202020204" pitchFamily="34" charset="0"/>
              <a:buChar char="•"/>
            </a:pPr>
            <a:r>
              <a:rPr lang="en-US" sz="2300" dirty="0"/>
              <a:t>Resources provided to governing body and/or managing partner to maintain SAM as the authoritative source so that is also considered as a trusted source throughout the Federal community</a:t>
            </a:r>
          </a:p>
          <a:p>
            <a:endParaRPr lang="en-US" dirty="0"/>
          </a:p>
        </p:txBody>
      </p:sp>
      <p:sp>
        <p:nvSpPr>
          <p:cNvPr id="4" name="Slide Number Placeholder 3"/>
          <p:cNvSpPr>
            <a:spLocks noGrp="1"/>
          </p:cNvSpPr>
          <p:nvPr>
            <p:ph type="sldNum" sz="quarter" idx="12"/>
          </p:nvPr>
        </p:nvSpPr>
        <p:spPr/>
        <p:txBody>
          <a:bodyPr/>
          <a:lstStyle/>
          <a:p>
            <a:fld id="{21CE680A-077E-4547-847E-1C06853E44FB}" type="slidenum">
              <a:rPr lang="en-US" smtClean="0"/>
              <a:t>6</a:t>
            </a:fld>
            <a:endParaRPr lang="en-US"/>
          </a:p>
        </p:txBody>
      </p:sp>
    </p:spTree>
    <p:extLst>
      <p:ext uri="{BB962C8B-B14F-4D97-AF65-F5344CB8AC3E}">
        <p14:creationId xmlns:p14="http://schemas.microsoft.com/office/powerpoint/2010/main" val="2915772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tx2">
              <a:lumMod val="20000"/>
              <a:lumOff val="80000"/>
            </a:schemeClr>
          </a:solidFill>
        </p:spPr>
        <p:txBody>
          <a:bodyPr>
            <a:noAutofit/>
          </a:bodyPr>
          <a:lstStyle/>
          <a:p>
            <a:r>
              <a:rPr lang="en-US" sz="4000" dirty="0"/>
              <a:t>Data Area</a:t>
            </a:r>
            <a:r>
              <a:rPr lang="en-US" sz="4800" dirty="0"/>
              <a:t/>
            </a:r>
            <a:br>
              <a:rPr lang="en-US" sz="4800" dirty="0"/>
            </a:br>
            <a:r>
              <a:rPr lang="en-US" sz="3600" dirty="0"/>
              <a:t>Place of Performance</a:t>
            </a:r>
          </a:p>
        </p:txBody>
      </p:sp>
      <p:sp>
        <p:nvSpPr>
          <p:cNvPr id="6" name="Content Placeholder 5"/>
          <p:cNvSpPr>
            <a:spLocks noGrp="1"/>
          </p:cNvSpPr>
          <p:nvPr>
            <p:ph idx="1"/>
          </p:nvPr>
        </p:nvSpPr>
        <p:spPr>
          <a:xfrm>
            <a:off x="457200" y="1600200"/>
            <a:ext cx="8229600" cy="4724400"/>
          </a:xfrm>
        </p:spPr>
        <p:txBody>
          <a:bodyPr>
            <a:normAutofit fontScale="40000" lnSpcReduction="20000"/>
          </a:bodyPr>
          <a:lstStyle/>
          <a:p>
            <a:r>
              <a:rPr lang="en-US" sz="5000" dirty="0" smtClean="0"/>
              <a:t>Includes:</a:t>
            </a:r>
          </a:p>
          <a:p>
            <a:pPr lvl="1">
              <a:buFont typeface="Arial" panose="020B0604020202020204" pitchFamily="34" charset="0"/>
              <a:buChar char="•"/>
            </a:pPr>
            <a:r>
              <a:rPr lang="en-US" sz="4300" dirty="0"/>
              <a:t>Predominant place of </a:t>
            </a:r>
            <a:r>
              <a:rPr lang="en-US" sz="4300" dirty="0" smtClean="0"/>
              <a:t>performance</a:t>
            </a:r>
          </a:p>
          <a:p>
            <a:pPr marL="457200" lvl="1" indent="0">
              <a:buNone/>
            </a:pPr>
            <a:endParaRPr lang="en-US" sz="3000" dirty="0"/>
          </a:p>
          <a:p>
            <a:r>
              <a:rPr lang="en-US" sz="5000" dirty="0"/>
              <a:t>Challenge: </a:t>
            </a:r>
          </a:p>
          <a:p>
            <a:pPr lvl="1">
              <a:buFont typeface="Arial" panose="020B0604020202020204" pitchFamily="34" charset="0"/>
              <a:buChar char="•"/>
            </a:pPr>
            <a:r>
              <a:rPr lang="en-US" sz="4300" dirty="0"/>
              <a:t>the place where the activity is performed is captured differently for acquisitions and grants, and there are even differences within the grants community.  Additionally – the Congress imposes not geographic “place” indicators, but also quantitative indicators to explain the expanse of the physical territory being </a:t>
            </a:r>
            <a:r>
              <a:rPr lang="en-US" sz="4300" dirty="0" smtClean="0"/>
              <a:t>serviced</a:t>
            </a:r>
            <a:endParaRPr lang="en-US" sz="4300" dirty="0"/>
          </a:p>
          <a:p>
            <a:pPr lvl="1"/>
            <a:endParaRPr lang="en-US" dirty="0" smtClean="0"/>
          </a:p>
          <a:p>
            <a:r>
              <a:rPr lang="en-US" sz="5000" dirty="0" smtClean="0"/>
              <a:t>Recommendations:	</a:t>
            </a:r>
          </a:p>
          <a:p>
            <a:pPr lvl="1">
              <a:buFont typeface="Arial" panose="020B0604020202020204" pitchFamily="34" charset="0"/>
              <a:buChar char="•"/>
            </a:pPr>
            <a:r>
              <a:rPr lang="en-US" sz="4300" dirty="0"/>
              <a:t>Confirm the intended goal of “place of performance data”</a:t>
            </a:r>
          </a:p>
          <a:p>
            <a:pPr lvl="1">
              <a:buFont typeface="Arial" panose="020B0604020202020204" pitchFamily="34" charset="0"/>
              <a:buChar char="•"/>
            </a:pPr>
            <a:r>
              <a:rPr lang="en-US" sz="4300" dirty="0"/>
              <a:t>Re-evaluate the data requirements in this area to ensure the data collected meets the intended goal</a:t>
            </a:r>
          </a:p>
          <a:p>
            <a:pPr lvl="1">
              <a:buFont typeface="Arial" panose="020B0604020202020204" pitchFamily="34" charset="0"/>
              <a:buChar char="•"/>
            </a:pPr>
            <a:r>
              <a:rPr lang="en-US" sz="4300" dirty="0"/>
              <a:t>If place codes are maintained an authoritative source and collection mechanism is required</a:t>
            </a:r>
          </a:p>
          <a:p>
            <a:pPr lvl="1">
              <a:buFont typeface="Arial" panose="020B0604020202020204" pitchFamily="34" charset="0"/>
              <a:buChar char="•"/>
            </a:pPr>
            <a:r>
              <a:rPr lang="en-US" sz="4300" dirty="0"/>
              <a:t>Confirm what “place” means – is it a physical building, or can it be a location or landmark</a:t>
            </a:r>
          </a:p>
          <a:p>
            <a:pPr lvl="1">
              <a:buFont typeface="Arial" panose="020B0604020202020204" pitchFamily="34" charset="0"/>
              <a:buChar char="•"/>
            </a:pPr>
            <a:r>
              <a:rPr lang="en-US" sz="4300" dirty="0"/>
              <a:t>Determine how to identify place of performance for Indian tribes</a:t>
            </a:r>
          </a:p>
          <a:p>
            <a:endParaRPr lang="en-US" dirty="0"/>
          </a:p>
        </p:txBody>
      </p:sp>
      <p:sp>
        <p:nvSpPr>
          <p:cNvPr id="4" name="Slide Number Placeholder 3"/>
          <p:cNvSpPr>
            <a:spLocks noGrp="1"/>
          </p:cNvSpPr>
          <p:nvPr>
            <p:ph type="sldNum" sz="quarter" idx="12"/>
          </p:nvPr>
        </p:nvSpPr>
        <p:spPr/>
        <p:txBody>
          <a:bodyPr/>
          <a:lstStyle/>
          <a:p>
            <a:fld id="{21CE680A-077E-4547-847E-1C06853E44FB}" type="slidenum">
              <a:rPr lang="en-US" smtClean="0"/>
              <a:t>7</a:t>
            </a:fld>
            <a:endParaRPr lang="en-US"/>
          </a:p>
        </p:txBody>
      </p:sp>
    </p:spTree>
    <p:extLst>
      <p:ext uri="{BB962C8B-B14F-4D97-AF65-F5344CB8AC3E}">
        <p14:creationId xmlns:p14="http://schemas.microsoft.com/office/powerpoint/2010/main" val="269849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tx2">
              <a:lumMod val="20000"/>
              <a:lumOff val="80000"/>
            </a:schemeClr>
          </a:solidFill>
        </p:spPr>
        <p:txBody>
          <a:bodyPr>
            <a:normAutofit fontScale="90000"/>
          </a:bodyPr>
          <a:lstStyle/>
          <a:p>
            <a:r>
              <a:rPr lang="en-US" dirty="0" smtClean="0"/>
              <a:t>Data Area</a:t>
            </a:r>
            <a:br>
              <a:rPr lang="en-US" dirty="0" smtClean="0"/>
            </a:br>
            <a:r>
              <a:rPr lang="en-US" sz="4000" dirty="0" smtClean="0"/>
              <a:t>Period of Performance</a:t>
            </a:r>
            <a:endParaRPr lang="en-US" sz="4000" dirty="0"/>
          </a:p>
        </p:txBody>
      </p:sp>
      <p:sp>
        <p:nvSpPr>
          <p:cNvPr id="6" name="Content Placeholder 5"/>
          <p:cNvSpPr>
            <a:spLocks noGrp="1"/>
          </p:cNvSpPr>
          <p:nvPr>
            <p:ph idx="1"/>
          </p:nvPr>
        </p:nvSpPr>
        <p:spPr/>
        <p:txBody>
          <a:bodyPr>
            <a:normAutofit/>
          </a:bodyPr>
          <a:lstStyle/>
          <a:p>
            <a:r>
              <a:rPr lang="en-US" sz="2000" dirty="0" smtClean="0"/>
              <a:t>Includes</a:t>
            </a:r>
            <a:r>
              <a:rPr lang="en-US" sz="2400" dirty="0" smtClean="0"/>
              <a:t>:  </a:t>
            </a:r>
          </a:p>
          <a:p>
            <a:pPr lvl="1">
              <a:buFont typeface="Arial" panose="020B0604020202020204" pitchFamily="34" charset="0"/>
              <a:buChar char="•"/>
            </a:pPr>
            <a:r>
              <a:rPr lang="en-US" sz="1800" dirty="0" smtClean="0"/>
              <a:t>Period of Performance start and end dates</a:t>
            </a:r>
          </a:p>
          <a:p>
            <a:pPr lvl="1">
              <a:buFont typeface="Arial" panose="020B0604020202020204" pitchFamily="34" charset="0"/>
              <a:buChar char="•"/>
            </a:pPr>
            <a:endParaRPr lang="en-US" sz="1800" dirty="0" smtClean="0"/>
          </a:p>
          <a:p>
            <a:r>
              <a:rPr lang="en-US" sz="2000" dirty="0" smtClean="0"/>
              <a:t>Challenge: </a:t>
            </a:r>
          </a:p>
          <a:p>
            <a:pPr lvl="1">
              <a:buFont typeface="Arial" panose="020B0604020202020204" pitchFamily="34" charset="0"/>
              <a:buChar char="•"/>
            </a:pPr>
            <a:r>
              <a:rPr lang="en-US" sz="1800" dirty="0"/>
              <a:t>the periods of performance of grants and contracts are measured in different ways </a:t>
            </a:r>
            <a:endParaRPr lang="en-US" sz="1800" dirty="0" smtClean="0"/>
          </a:p>
          <a:p>
            <a:pPr lvl="1">
              <a:buFont typeface="Arial" panose="020B0604020202020204" pitchFamily="34" charset="0"/>
              <a:buChar char="•"/>
            </a:pPr>
            <a:endParaRPr lang="en-US" sz="1800" dirty="0"/>
          </a:p>
          <a:p>
            <a:r>
              <a:rPr lang="en-US" sz="2000" dirty="0"/>
              <a:t>Recommendations:  </a:t>
            </a:r>
          </a:p>
          <a:p>
            <a:pPr lvl="1">
              <a:buFont typeface="Arial" panose="020B0604020202020204" pitchFamily="34" charset="0"/>
              <a:buChar char="•"/>
            </a:pPr>
            <a:r>
              <a:rPr lang="en-US" sz="1800" dirty="0"/>
              <a:t>Clear guidance of expected data for period of performance</a:t>
            </a:r>
          </a:p>
          <a:p>
            <a:pPr lvl="1">
              <a:buFont typeface="Arial" panose="020B0604020202020204" pitchFamily="34" charset="0"/>
              <a:buChar char="•"/>
            </a:pPr>
            <a:r>
              <a:rPr lang="en-US" sz="1800" dirty="0"/>
              <a:t>Establish governance process to ensure use of standards and their incorporation into business processes</a:t>
            </a:r>
            <a:r>
              <a:rPr lang="en-US" sz="800" dirty="0"/>
              <a:t>  </a:t>
            </a:r>
            <a:endParaRPr lang="en-US" sz="1000" dirty="0"/>
          </a:p>
          <a:p>
            <a:pPr lvl="1">
              <a:buFont typeface="Arial" panose="020B0604020202020204" pitchFamily="34" charset="0"/>
              <a:buChar char="•"/>
            </a:pPr>
            <a:r>
              <a:rPr lang="en-US" sz="1800" dirty="0" smtClean="0"/>
              <a:t>Updated </a:t>
            </a:r>
            <a:r>
              <a:rPr lang="en-US" sz="1800" dirty="0"/>
              <a:t>agency business processes as necessary</a:t>
            </a:r>
          </a:p>
          <a:p>
            <a:pPr lvl="1">
              <a:buFont typeface="Arial" panose="020B0604020202020204" pitchFamily="34" charset="0"/>
              <a:buChar char="•"/>
            </a:pPr>
            <a:r>
              <a:rPr lang="en-US" sz="1800" dirty="0"/>
              <a:t>Updated agency systems as necessary to follow guidance </a:t>
            </a:r>
          </a:p>
        </p:txBody>
      </p:sp>
      <p:sp>
        <p:nvSpPr>
          <p:cNvPr id="4" name="Slide Number Placeholder 3"/>
          <p:cNvSpPr>
            <a:spLocks noGrp="1"/>
          </p:cNvSpPr>
          <p:nvPr>
            <p:ph type="sldNum" sz="quarter" idx="12"/>
          </p:nvPr>
        </p:nvSpPr>
        <p:spPr/>
        <p:txBody>
          <a:bodyPr/>
          <a:lstStyle/>
          <a:p>
            <a:fld id="{21CE680A-077E-4547-847E-1C06853E44FB}" type="slidenum">
              <a:rPr lang="en-US" smtClean="0"/>
              <a:t>8</a:t>
            </a:fld>
            <a:endParaRPr lang="en-US"/>
          </a:p>
        </p:txBody>
      </p:sp>
    </p:spTree>
    <p:extLst>
      <p:ext uri="{BB962C8B-B14F-4D97-AF65-F5344CB8AC3E}">
        <p14:creationId xmlns:p14="http://schemas.microsoft.com/office/powerpoint/2010/main" val="278118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fontScale="90000"/>
          </a:bodyPr>
          <a:lstStyle/>
          <a:p>
            <a:r>
              <a:rPr lang="en-US" dirty="0" smtClean="0"/>
              <a:t>Data Area</a:t>
            </a:r>
            <a:br>
              <a:rPr lang="en-US" dirty="0" smtClean="0"/>
            </a:br>
            <a:r>
              <a:rPr lang="en-US" sz="4000" dirty="0" smtClean="0"/>
              <a:t>Identification of Agencies</a:t>
            </a:r>
            <a:endParaRPr lang="en-US" sz="4000" dirty="0"/>
          </a:p>
        </p:txBody>
      </p:sp>
      <p:sp>
        <p:nvSpPr>
          <p:cNvPr id="3" name="Content Placeholder 2"/>
          <p:cNvSpPr>
            <a:spLocks noGrp="1"/>
          </p:cNvSpPr>
          <p:nvPr>
            <p:ph idx="1"/>
          </p:nvPr>
        </p:nvSpPr>
        <p:spPr>
          <a:xfrm>
            <a:off x="457200" y="1600200"/>
            <a:ext cx="8229600" cy="4800600"/>
          </a:xfrm>
        </p:spPr>
        <p:txBody>
          <a:bodyPr>
            <a:normAutofit fontScale="40000" lnSpcReduction="20000"/>
          </a:bodyPr>
          <a:lstStyle/>
          <a:p>
            <a:r>
              <a:rPr lang="en-US" sz="5000" dirty="0"/>
              <a:t>Includes</a:t>
            </a:r>
            <a:r>
              <a:rPr lang="en-US" sz="4200" dirty="0"/>
              <a:t>: </a:t>
            </a:r>
          </a:p>
          <a:p>
            <a:pPr lvl="1">
              <a:buFont typeface="Arial" panose="020B0604020202020204" pitchFamily="34" charset="0"/>
              <a:buChar char="•"/>
            </a:pPr>
            <a:r>
              <a:rPr lang="en-US" sz="4500" dirty="0" smtClean="0"/>
              <a:t>Funding and awarding agency information</a:t>
            </a:r>
          </a:p>
          <a:p>
            <a:pPr lvl="1">
              <a:buFont typeface="Arial" panose="020B0604020202020204" pitchFamily="34" charset="0"/>
              <a:buChar char="•"/>
            </a:pPr>
            <a:endParaRPr lang="en-US" sz="3300" dirty="0" smtClean="0"/>
          </a:p>
          <a:p>
            <a:r>
              <a:rPr lang="en-US" sz="5000" dirty="0"/>
              <a:t>Challenges</a:t>
            </a:r>
            <a:r>
              <a:rPr lang="en-US" sz="4200" dirty="0"/>
              <a:t>: </a:t>
            </a:r>
          </a:p>
          <a:p>
            <a:pPr lvl="1">
              <a:buFont typeface="Arial" panose="020B0604020202020204" pitchFamily="34" charset="0"/>
              <a:buChar char="•"/>
            </a:pPr>
            <a:r>
              <a:rPr lang="en-US" sz="4500" dirty="0"/>
              <a:t>there are different definitions for funding and awarding agency</a:t>
            </a:r>
          </a:p>
          <a:p>
            <a:pPr lvl="1">
              <a:buFont typeface="Arial" panose="020B0604020202020204" pitchFamily="34" charset="0"/>
              <a:buChar char="•"/>
            </a:pPr>
            <a:r>
              <a:rPr lang="en-US" sz="4500" dirty="0"/>
              <a:t>there are differing standards/practices for identifying an </a:t>
            </a:r>
            <a:r>
              <a:rPr lang="en-US" sz="4500" dirty="0" smtClean="0"/>
              <a:t>agency</a:t>
            </a:r>
          </a:p>
          <a:p>
            <a:pPr marL="457200" lvl="1" indent="0">
              <a:buNone/>
            </a:pPr>
            <a:endParaRPr lang="en-US" sz="3800" dirty="0"/>
          </a:p>
          <a:p>
            <a:r>
              <a:rPr lang="en-US" sz="5000" dirty="0" smtClean="0"/>
              <a:t>Recommendations: </a:t>
            </a:r>
          </a:p>
          <a:p>
            <a:pPr lvl="1">
              <a:buFont typeface="Arial" panose="020B0604020202020204" pitchFamily="34" charset="0"/>
              <a:buChar char="•"/>
            </a:pPr>
            <a:r>
              <a:rPr lang="en-US" sz="4500" dirty="0" smtClean="0"/>
              <a:t>Establishment of a single authoritative source for both Grants and Acquisitions</a:t>
            </a:r>
          </a:p>
          <a:p>
            <a:pPr lvl="1">
              <a:buFont typeface="Arial" panose="020B0604020202020204" pitchFamily="34" charset="0"/>
              <a:buChar char="•"/>
            </a:pPr>
            <a:r>
              <a:rPr lang="en-US" sz="4500" dirty="0" smtClean="0"/>
              <a:t>Clear guidance of expected data for awarding and funding agency information </a:t>
            </a:r>
          </a:p>
          <a:p>
            <a:pPr lvl="1">
              <a:buFont typeface="Arial" panose="020B0604020202020204" pitchFamily="34" charset="0"/>
              <a:buChar char="•"/>
            </a:pPr>
            <a:r>
              <a:rPr lang="en-US" sz="4500" dirty="0" smtClean="0"/>
              <a:t>Establish governance process to ensure use of standards and their incorporation into business processes</a:t>
            </a:r>
            <a:r>
              <a:rPr lang="en-US" sz="1050" dirty="0" smtClean="0"/>
              <a:t> </a:t>
            </a:r>
            <a:r>
              <a:rPr lang="en-US" sz="900" dirty="0" smtClean="0"/>
              <a:t> </a:t>
            </a:r>
            <a:endParaRPr lang="en-US" sz="2300" dirty="0" smtClean="0"/>
          </a:p>
          <a:p>
            <a:pPr lvl="1">
              <a:buFont typeface="Arial" panose="020B0604020202020204" pitchFamily="34" charset="0"/>
              <a:buChar char="•"/>
            </a:pPr>
            <a:r>
              <a:rPr lang="en-US" sz="4500" dirty="0" smtClean="0"/>
              <a:t>Updated collection mechanisms </a:t>
            </a:r>
          </a:p>
          <a:p>
            <a:pPr lvl="1">
              <a:buFont typeface="Arial" panose="020B0604020202020204" pitchFamily="34" charset="0"/>
              <a:buChar char="•"/>
            </a:pPr>
            <a:r>
              <a:rPr lang="en-US" sz="4500" dirty="0" smtClean="0"/>
              <a:t>Updated agency business processes as necessary</a:t>
            </a:r>
          </a:p>
          <a:p>
            <a:pPr lvl="1">
              <a:buFont typeface="Arial" panose="020B0604020202020204" pitchFamily="34" charset="0"/>
              <a:buChar char="•"/>
            </a:pPr>
            <a:r>
              <a:rPr lang="en-US" sz="4500" dirty="0" smtClean="0"/>
              <a:t>Updated agency systems to include this data in their records </a:t>
            </a:r>
          </a:p>
          <a:p>
            <a:pPr lvl="1">
              <a:buFont typeface="Arial" panose="020B0604020202020204" pitchFamily="34" charset="0"/>
              <a:buChar char="•"/>
            </a:pPr>
            <a:r>
              <a:rPr lang="en-US" sz="4500" dirty="0" smtClean="0"/>
              <a:t>Resources provided to maintain the authoritative source as a trusted source for use throughout the Federal community</a:t>
            </a:r>
          </a:p>
          <a:p>
            <a:pPr marL="0" indent="0">
              <a:buNone/>
            </a:pPr>
            <a:endParaRPr lang="en-US" sz="4000" dirty="0"/>
          </a:p>
        </p:txBody>
      </p:sp>
      <p:sp>
        <p:nvSpPr>
          <p:cNvPr id="4" name="Slide Number Placeholder 3"/>
          <p:cNvSpPr>
            <a:spLocks noGrp="1"/>
          </p:cNvSpPr>
          <p:nvPr>
            <p:ph type="sldNum" sz="quarter" idx="12"/>
          </p:nvPr>
        </p:nvSpPr>
        <p:spPr/>
        <p:txBody>
          <a:bodyPr/>
          <a:lstStyle/>
          <a:p>
            <a:fld id="{21CE680A-077E-4547-847E-1C06853E44FB}" type="slidenum">
              <a:rPr lang="en-US" smtClean="0"/>
              <a:t>9</a:t>
            </a:fld>
            <a:endParaRPr lang="en-US"/>
          </a:p>
        </p:txBody>
      </p:sp>
    </p:spTree>
    <p:extLst>
      <p:ext uri="{BB962C8B-B14F-4D97-AF65-F5344CB8AC3E}">
        <p14:creationId xmlns:p14="http://schemas.microsoft.com/office/powerpoint/2010/main" val="3225233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1187</Words>
  <Application>Microsoft Office PowerPoint</Application>
  <PresentationFormat>On-screen Show (4:3)</PresentationFormat>
  <Paragraphs>130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Office Theme</vt:lpstr>
      <vt:lpstr>Grants &amp; Acquisition Data Elements An Exercise in Standardization</vt:lpstr>
      <vt:lpstr>Background</vt:lpstr>
      <vt:lpstr>HHS and DOD  Volunteer to Examine FFATA Data Elements </vt:lpstr>
      <vt:lpstr>PowerPoint Presentation</vt:lpstr>
      <vt:lpstr>Data Area – Identification of the Award</vt:lpstr>
      <vt:lpstr>Data Area  Awardee / Recipient Information</vt:lpstr>
      <vt:lpstr>Data Area Place of Performance</vt:lpstr>
      <vt:lpstr>Data Area Period of Performance</vt:lpstr>
      <vt:lpstr>Data Area Identification of Agencies</vt:lpstr>
      <vt:lpstr>Next Steps</vt:lpstr>
      <vt:lpstr>PowerPoint Presentation</vt:lpstr>
      <vt:lpstr>FFATA Requirements  for Federal Awards</vt:lpstr>
    </vt:vector>
  </TitlesOfParts>
  <Company>DHHS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FFATA Data Elements An Exercise in Standardization</dc:title>
  <dc:creator>Boris de Souza</dc:creator>
  <cp:lastModifiedBy>Mohammed, Rehana</cp:lastModifiedBy>
  <cp:revision>38</cp:revision>
  <cp:lastPrinted>2014-09-24T13:43:47Z</cp:lastPrinted>
  <dcterms:created xsi:type="dcterms:W3CDTF">2014-06-04T18:53:07Z</dcterms:created>
  <dcterms:modified xsi:type="dcterms:W3CDTF">2014-09-24T13:44:02Z</dcterms:modified>
</cp:coreProperties>
</file>