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69" r:id="rId4"/>
    <p:sldId id="268" r:id="rId5"/>
    <p:sldId id="272" r:id="rId6"/>
    <p:sldId id="277" r:id="rId7"/>
    <p:sldId id="271" r:id="rId8"/>
    <p:sldId id="265" r:id="rId9"/>
    <p:sldId id="273" r:id="rId10"/>
    <p:sldId id="274" r:id="rId11"/>
    <p:sldId id="275" r:id="rId12"/>
    <p:sldId id="278" r:id="rId13"/>
    <p:sldId id="276" r:id="rId14"/>
    <p:sldId id="266"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3050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9">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7"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project-pscs103/Capstone-Project/uploa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t>Big Data challenges for the e-Mobility </a:t>
            </a:r>
            <a:endParaRPr lang="en-GB"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68697"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Project Statement: PSCS-103</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612590099"/>
              </p:ext>
            </p:extLst>
          </p:nvPr>
        </p:nvGraphicFramePr>
        <p:xfrm>
          <a:off x="553347" y="2721840"/>
          <a:ext cx="5272350" cy="1828850"/>
        </p:xfrm>
        <a:graphic>
          <a:graphicData uri="http://schemas.openxmlformats.org/drawingml/2006/table">
            <a:tbl>
              <a:tblPr firstRow="1" bandRow="1">
                <a:noFill/>
                <a:tableStyleId>{57690726-49DA-4552-BDEB-330DD8EA8BD9}</a:tableStyleId>
              </a:tblPr>
              <a:tblGrid>
                <a:gridCol w="1938675">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lang="en-GB"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677700" y="241872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IN" sz="18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IN"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Joseph Michael </a:t>
            </a:r>
            <a:r>
              <a:rPr lang="en-IN" sz="18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Jerard</a:t>
            </a:r>
            <a:r>
              <a:rPr lang="en-IN"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V</a:t>
            </a:r>
            <a:endPar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lang="en-GB"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B.Tech</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Computer Science and Engineering </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sym typeface="Verdana"/>
              </a:rPr>
              <a:t>Dr. Asif Mohammad </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r>
              <a:rPr lang="en-GB" sz="2000" b="1" dirty="0">
                <a:solidFill>
                  <a:srgbClr val="17365D"/>
                </a:solidFill>
                <a:latin typeface="Cambria" panose="02040503050406030204" pitchFamily="18" charset="0"/>
                <a:ea typeface="Cambria" panose="02040503050406030204" pitchFamily="18" charset="0"/>
                <a:cs typeface="Verdana"/>
                <a:sym typeface="Verdana"/>
              </a:rPr>
              <a:t>Prof. Srinivas Mishra</a:t>
            </a: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3B1AD5A7-31E4-3F45-405F-F0F43DB7A2E2}"/>
              </a:ext>
            </a:extLst>
          </p:cNvPr>
          <p:cNvGraphicFramePr>
            <a:graphicFrameLocks noGrp="1"/>
          </p:cNvGraphicFramePr>
          <p:nvPr>
            <p:extLst>
              <p:ext uri="{D42A27DB-BD31-4B8C-83A1-F6EECF244321}">
                <p14:modId xmlns:p14="http://schemas.microsoft.com/office/powerpoint/2010/main" val="1989711097"/>
              </p:ext>
            </p:extLst>
          </p:nvPr>
        </p:nvGraphicFramePr>
        <p:xfrm>
          <a:off x="339364" y="2698449"/>
          <a:ext cx="5756636" cy="1691640"/>
        </p:xfrm>
        <a:graphic>
          <a:graphicData uri="http://schemas.openxmlformats.org/drawingml/2006/table">
            <a:tbl>
              <a:tblPr firstRow="1" bandRow="1">
                <a:tableStyleId>{3C2FFA5D-87B4-456A-9821-1D502468CF0F}</a:tableStyleId>
              </a:tblPr>
              <a:tblGrid>
                <a:gridCol w="2878318">
                  <a:extLst>
                    <a:ext uri="{9D8B030D-6E8A-4147-A177-3AD203B41FA5}">
                      <a16:colId xmlns:a16="http://schemas.microsoft.com/office/drawing/2014/main" val="1868215394"/>
                    </a:ext>
                  </a:extLst>
                </a:gridCol>
                <a:gridCol w="2878318">
                  <a:extLst>
                    <a:ext uri="{9D8B030D-6E8A-4147-A177-3AD203B41FA5}">
                      <a16:colId xmlns:a16="http://schemas.microsoft.com/office/drawing/2014/main" val="1665988818"/>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b="1" i="0" u="none" strike="noStrike" cap="none" dirty="0">
                          <a:solidFill>
                            <a:schemeClr val="bg1"/>
                          </a:solidFill>
                          <a:latin typeface="+mn-lt"/>
                          <a:ea typeface="+mn-ea"/>
                          <a:cs typeface="+mn-cs"/>
                          <a:sym typeface="Arial"/>
                        </a:rPr>
                        <a:t>           Roll Number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b="1" u="none" strike="noStrike" cap="none" dirty="0">
                          <a:solidFill>
                            <a:schemeClr val="bg1"/>
                          </a:solidFill>
                        </a:rPr>
                        <a:t>       Student Name</a:t>
                      </a:r>
                    </a:p>
                    <a:p>
                      <a:endParaRPr lang="en-IN" dirty="0"/>
                    </a:p>
                  </a:txBody>
                  <a:tcPr/>
                </a:tc>
                <a:extLst>
                  <a:ext uri="{0D108BD9-81ED-4DB2-BD59-A6C34878D82A}">
                    <a16:rowId xmlns:a16="http://schemas.microsoft.com/office/drawing/2014/main" val="2603140402"/>
                  </a:ext>
                </a:extLst>
              </a:tr>
              <a:tr h="370840">
                <a:tc>
                  <a:txBody>
                    <a:bodyPr/>
                    <a:lstStyle/>
                    <a:p>
                      <a:r>
                        <a:rPr lang="en-IN" dirty="0"/>
                        <a:t>20211CSE0468</a:t>
                      </a:r>
                    </a:p>
                  </a:txBody>
                  <a:tcPr/>
                </a:tc>
                <a:tc>
                  <a:txBody>
                    <a:bodyPr/>
                    <a:lstStyle/>
                    <a:p>
                      <a:r>
                        <a:rPr lang="en-IN" dirty="0" err="1"/>
                        <a:t>Godugu</a:t>
                      </a:r>
                      <a:r>
                        <a:rPr lang="en-IN" dirty="0"/>
                        <a:t> Akshay Kumar</a:t>
                      </a:r>
                    </a:p>
                  </a:txBody>
                  <a:tcPr/>
                </a:tc>
                <a:extLst>
                  <a:ext uri="{0D108BD9-81ED-4DB2-BD59-A6C34878D82A}">
                    <a16:rowId xmlns:a16="http://schemas.microsoft.com/office/drawing/2014/main" val="3328450679"/>
                  </a:ext>
                </a:extLst>
              </a:tr>
              <a:tr h="370840">
                <a:tc>
                  <a:txBody>
                    <a:bodyPr/>
                    <a:lstStyle/>
                    <a:p>
                      <a:r>
                        <a:rPr lang="en-IN" dirty="0"/>
                        <a:t>20211CSE0837</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mn-lt"/>
                          <a:ea typeface="+mn-ea"/>
                          <a:cs typeface="+mn-cs"/>
                          <a:sym typeface="Arial"/>
                        </a:rPr>
                        <a:t>Mohammad </a:t>
                      </a:r>
                      <a:r>
                        <a:rPr lang="en-IN" sz="1400" b="0" i="0" u="none" strike="noStrike" cap="none" dirty="0" err="1">
                          <a:solidFill>
                            <a:schemeClr val="dk1"/>
                          </a:solidFill>
                          <a:effectLst/>
                          <a:latin typeface="+mn-lt"/>
                          <a:ea typeface="+mn-ea"/>
                          <a:cs typeface="+mn-cs"/>
                          <a:sym typeface="Arial"/>
                        </a:rPr>
                        <a:t>Fayaz</a:t>
                      </a:r>
                      <a:endParaRPr lang="en-IN" sz="1400" b="0" i="0" u="none" strike="noStrike" cap="none" dirty="0">
                        <a:solidFill>
                          <a:schemeClr val="dk1"/>
                        </a:solidFill>
                        <a:effectLst/>
                        <a:latin typeface="+mn-lt"/>
                        <a:ea typeface="+mn-ea"/>
                        <a:cs typeface="+mn-cs"/>
                        <a:sym typeface="Arial"/>
                      </a:endParaRPr>
                    </a:p>
                  </a:txBody>
                  <a:tcPr/>
                </a:tc>
                <a:extLst>
                  <a:ext uri="{0D108BD9-81ED-4DB2-BD59-A6C34878D82A}">
                    <a16:rowId xmlns:a16="http://schemas.microsoft.com/office/drawing/2014/main" val="2994951372"/>
                  </a:ext>
                </a:extLst>
              </a:tr>
              <a:tr h="370840">
                <a:tc>
                  <a:txBody>
                    <a:bodyPr/>
                    <a:lstStyle/>
                    <a:p>
                      <a:r>
                        <a:rPr lang="en-IN" dirty="0"/>
                        <a:t>20211CSE0479</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err="1">
                          <a:solidFill>
                            <a:schemeClr val="dk1"/>
                          </a:solidFill>
                          <a:effectLst/>
                          <a:latin typeface="+mn-lt"/>
                          <a:ea typeface="+mn-ea"/>
                          <a:cs typeface="+mn-cs"/>
                          <a:sym typeface="Arial"/>
                        </a:rPr>
                        <a:t>Malleboina</a:t>
                      </a:r>
                      <a:r>
                        <a:rPr lang="en-IN" sz="1400" b="0" i="0" u="none" strike="noStrike" cap="none" dirty="0">
                          <a:solidFill>
                            <a:schemeClr val="dk1"/>
                          </a:solidFill>
                          <a:effectLst/>
                          <a:latin typeface="+mn-lt"/>
                          <a:ea typeface="+mn-ea"/>
                          <a:cs typeface="+mn-cs"/>
                          <a:sym typeface="Arial"/>
                        </a:rPr>
                        <a:t> Lokesh Yadav</a:t>
                      </a:r>
                    </a:p>
                  </a:txBody>
                  <a:tcPr/>
                </a:tc>
                <a:extLst>
                  <a:ext uri="{0D108BD9-81ED-4DB2-BD59-A6C34878D82A}">
                    <a16:rowId xmlns:a16="http://schemas.microsoft.com/office/drawing/2014/main" val="301653774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37E78-74DE-FCC1-EABE-4AD00EB5E1C3}"/>
              </a:ext>
            </a:extLst>
          </p:cNvPr>
          <p:cNvSpPr>
            <a:spLocks noGrp="1"/>
          </p:cNvSpPr>
          <p:nvPr>
            <p:ph type="title"/>
          </p:nvPr>
        </p:nvSpPr>
        <p:spPr/>
        <p:txBody>
          <a:bodyPr/>
          <a:lstStyle/>
          <a:p>
            <a:r>
              <a:rPr lang="en-IN" dirty="0"/>
              <a:t>Software and Hardware Requirements</a:t>
            </a:r>
          </a:p>
        </p:txBody>
      </p:sp>
      <p:sp>
        <p:nvSpPr>
          <p:cNvPr id="3" name="Text Placeholder 2">
            <a:extLst>
              <a:ext uri="{FF2B5EF4-FFF2-40B4-BE49-F238E27FC236}">
                <a16:creationId xmlns:a16="http://schemas.microsoft.com/office/drawing/2014/main" id="{118ECF44-34E1-F166-6BF7-C03EC4470C69}"/>
              </a:ext>
            </a:extLst>
          </p:cNvPr>
          <p:cNvSpPr>
            <a:spLocks noGrp="1"/>
          </p:cNvSpPr>
          <p:nvPr>
            <p:ph type="body" idx="1"/>
          </p:nvPr>
        </p:nvSpPr>
        <p:spPr/>
        <p:txBody>
          <a:bodyPr>
            <a:normAutofit/>
          </a:bodyPr>
          <a:lstStyle/>
          <a:p>
            <a:pPr marL="76200" indent="0">
              <a:buNone/>
            </a:pPr>
            <a:r>
              <a:rPr lang="en-IN" sz="2000" b="1" dirty="0"/>
              <a:t>Software Requirements:</a:t>
            </a:r>
          </a:p>
          <a:p>
            <a:pPr>
              <a:buFont typeface="Arial" panose="020B0604020202020204" pitchFamily="34" charset="0"/>
              <a:buChar char="•"/>
            </a:pPr>
            <a:r>
              <a:rPr lang="en-IN" sz="1800" dirty="0"/>
              <a:t>Machine Learning Algorithms</a:t>
            </a:r>
          </a:p>
          <a:p>
            <a:pPr>
              <a:buFont typeface="Arial" panose="020B0604020202020204" pitchFamily="34" charset="0"/>
              <a:buChar char="•"/>
            </a:pPr>
            <a:r>
              <a:rPr lang="en-IN" sz="1800" dirty="0"/>
              <a:t>Data Integration and Processing</a:t>
            </a:r>
          </a:p>
          <a:p>
            <a:pPr>
              <a:buFont typeface="Arial" panose="020B0604020202020204" pitchFamily="34" charset="0"/>
              <a:buChar char="•"/>
            </a:pPr>
            <a:r>
              <a:rPr lang="en-IN" sz="1800" dirty="0"/>
              <a:t>Real-Time Data Analytics</a:t>
            </a:r>
          </a:p>
          <a:p>
            <a:pPr>
              <a:buFont typeface="Arial" panose="020B0604020202020204" pitchFamily="34" charset="0"/>
              <a:buChar char="•"/>
            </a:pPr>
            <a:r>
              <a:rPr lang="en-IN" sz="1800" dirty="0"/>
              <a:t>User Interface and Experience</a:t>
            </a:r>
          </a:p>
          <a:p>
            <a:pPr>
              <a:buFont typeface="Arial" panose="020B0604020202020204" pitchFamily="34" charset="0"/>
              <a:buChar char="•"/>
            </a:pPr>
            <a:r>
              <a:rPr lang="en-IN" sz="1800" dirty="0"/>
              <a:t>APIs and Middleware</a:t>
            </a:r>
          </a:p>
          <a:p>
            <a:pPr>
              <a:buFont typeface="Arial" panose="020B0604020202020204" pitchFamily="34" charset="0"/>
              <a:buChar char="•"/>
            </a:pPr>
            <a:r>
              <a:rPr lang="en-IN" sz="1800" dirty="0"/>
              <a:t>Security and Privacy</a:t>
            </a:r>
          </a:p>
          <a:p>
            <a:pPr marL="76200" indent="0">
              <a:buNone/>
            </a:pPr>
            <a:r>
              <a:rPr lang="en-IN" sz="2000" b="1" dirty="0"/>
              <a:t>Hardware Requirements:</a:t>
            </a:r>
          </a:p>
          <a:p>
            <a:pPr>
              <a:buFont typeface="Arial" panose="020B0604020202020204" pitchFamily="34" charset="0"/>
              <a:buChar char="•"/>
            </a:pPr>
            <a:r>
              <a:rPr lang="en-IN" sz="1800" dirty="0"/>
              <a:t>On-Board Units (OBUs)</a:t>
            </a:r>
          </a:p>
          <a:p>
            <a:pPr>
              <a:buFont typeface="Arial" panose="020B0604020202020204" pitchFamily="34" charset="0"/>
              <a:buChar char="•"/>
            </a:pPr>
            <a:r>
              <a:rPr lang="en-IN" sz="1800" dirty="0"/>
              <a:t>Charging Stations</a:t>
            </a:r>
          </a:p>
          <a:p>
            <a:pPr>
              <a:buFont typeface="Arial" panose="020B0604020202020204" pitchFamily="34" charset="0"/>
              <a:buChar char="•"/>
            </a:pPr>
            <a:r>
              <a:rPr lang="en-IN" sz="1800" dirty="0"/>
              <a:t>Data </a:t>
            </a:r>
            <a:r>
              <a:rPr lang="en-IN" sz="1800" dirty="0" err="1"/>
              <a:t>Centers</a:t>
            </a:r>
            <a:r>
              <a:rPr lang="en-IN" sz="1800" dirty="0"/>
              <a:t>/Cloud Infrastructure</a:t>
            </a:r>
          </a:p>
          <a:p>
            <a:pPr>
              <a:buFont typeface="Arial" panose="020B0604020202020204" pitchFamily="34" charset="0"/>
              <a:buChar char="•"/>
            </a:pPr>
            <a:r>
              <a:rPr lang="en-IN" sz="1800" dirty="0"/>
              <a:t>Mobile Devices</a:t>
            </a:r>
          </a:p>
          <a:p>
            <a:endParaRPr lang="en-IN" dirty="0"/>
          </a:p>
        </p:txBody>
      </p:sp>
    </p:spTree>
    <p:extLst>
      <p:ext uri="{BB962C8B-B14F-4D97-AF65-F5344CB8AC3E}">
        <p14:creationId xmlns:p14="http://schemas.microsoft.com/office/powerpoint/2010/main" val="2185163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2A42-0CC7-3F61-0D94-86ADF71FE7E4}"/>
              </a:ext>
            </a:extLst>
          </p:cNvPr>
          <p:cNvSpPr>
            <a:spLocks noGrp="1"/>
          </p:cNvSpPr>
          <p:nvPr>
            <p:ph type="title"/>
          </p:nvPr>
        </p:nvSpPr>
        <p:spPr/>
        <p:txBody>
          <a:bodyPr/>
          <a:lstStyle/>
          <a:p>
            <a:r>
              <a:rPr lang="en-IN" dirty="0"/>
              <a:t>Timeline by Gantt Chart</a:t>
            </a:r>
          </a:p>
        </p:txBody>
      </p:sp>
      <p:sp>
        <p:nvSpPr>
          <p:cNvPr id="3" name="Text Placeholder 2">
            <a:extLst>
              <a:ext uri="{FF2B5EF4-FFF2-40B4-BE49-F238E27FC236}">
                <a16:creationId xmlns:a16="http://schemas.microsoft.com/office/drawing/2014/main" id="{32F28D45-2CB4-502A-E2AB-6278F77B351C}"/>
              </a:ext>
            </a:extLst>
          </p:cNvPr>
          <p:cNvSpPr>
            <a:spLocks noGrp="1"/>
          </p:cNvSpPr>
          <p:nvPr>
            <p:ph type="body" idx="1"/>
          </p:nvPr>
        </p:nvSpPr>
        <p:spPr/>
        <p:txBody>
          <a:bodyPr>
            <a:normAutofit/>
          </a:bodyPr>
          <a:lstStyle/>
          <a:p>
            <a:pPr marL="76200" indent="0">
              <a:buNone/>
            </a:pPr>
            <a:endParaRPr lang="en-IN" sz="2000" dirty="0"/>
          </a:p>
        </p:txBody>
      </p:sp>
      <p:pic>
        <p:nvPicPr>
          <p:cNvPr id="5" name="Picture 4">
            <a:extLst>
              <a:ext uri="{FF2B5EF4-FFF2-40B4-BE49-F238E27FC236}">
                <a16:creationId xmlns:a16="http://schemas.microsoft.com/office/drawing/2014/main" id="{ED6B81AD-E43F-A98D-1A66-F1E6D6F74F1D}"/>
              </a:ext>
            </a:extLst>
          </p:cNvPr>
          <p:cNvPicPr>
            <a:picLocks noChangeAspect="1"/>
          </p:cNvPicPr>
          <p:nvPr/>
        </p:nvPicPr>
        <p:blipFill>
          <a:blip r:embed="rId2"/>
          <a:stretch>
            <a:fillRect/>
          </a:stretch>
        </p:blipFill>
        <p:spPr>
          <a:xfrm>
            <a:off x="812800" y="1143001"/>
            <a:ext cx="10685602" cy="3995056"/>
          </a:xfrm>
          <a:prstGeom prst="rect">
            <a:avLst/>
          </a:prstGeom>
        </p:spPr>
      </p:pic>
    </p:spTree>
    <p:extLst>
      <p:ext uri="{BB962C8B-B14F-4D97-AF65-F5344CB8AC3E}">
        <p14:creationId xmlns:p14="http://schemas.microsoft.com/office/powerpoint/2010/main" val="332180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B4A54-BE33-43AB-6300-18BDF009FBE9}"/>
              </a:ext>
            </a:extLst>
          </p:cNvPr>
          <p:cNvSpPr>
            <a:spLocks noGrp="1"/>
          </p:cNvSpPr>
          <p:nvPr>
            <p:ph type="title"/>
          </p:nvPr>
        </p:nvSpPr>
        <p:spPr/>
        <p:txBody>
          <a:bodyPr/>
          <a:lstStyle/>
          <a:p>
            <a:r>
              <a:rPr lang="en-IN" dirty="0" err="1"/>
              <a:t>Github</a:t>
            </a:r>
            <a:endParaRPr lang="en-IN" dirty="0"/>
          </a:p>
        </p:txBody>
      </p:sp>
      <p:sp>
        <p:nvSpPr>
          <p:cNvPr id="3" name="Text Placeholder 2">
            <a:extLst>
              <a:ext uri="{FF2B5EF4-FFF2-40B4-BE49-F238E27FC236}">
                <a16:creationId xmlns:a16="http://schemas.microsoft.com/office/drawing/2014/main" id="{1BF87FE7-16B7-7570-EB6A-C6366C8E75C2}"/>
              </a:ext>
            </a:extLst>
          </p:cNvPr>
          <p:cNvSpPr>
            <a:spLocks noGrp="1"/>
          </p:cNvSpPr>
          <p:nvPr>
            <p:ph type="body" idx="1"/>
          </p:nvPr>
        </p:nvSpPr>
        <p:spPr/>
        <p:txBody>
          <a:bodyPr/>
          <a:lstStyle/>
          <a:p>
            <a:r>
              <a:rPr lang="en-IN" dirty="0">
                <a:hlinkClick r:id="rId2"/>
              </a:rPr>
              <a:t>Upload files · project-pscs103/Capstone-Project</a:t>
            </a:r>
            <a:endParaRPr lang="en-IN" dirty="0"/>
          </a:p>
        </p:txBody>
      </p:sp>
    </p:spTree>
    <p:extLst>
      <p:ext uri="{BB962C8B-B14F-4D97-AF65-F5344CB8AC3E}">
        <p14:creationId xmlns:p14="http://schemas.microsoft.com/office/powerpoint/2010/main" val="3047386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871E9-2E64-E725-5F2D-F654251C9435}"/>
              </a:ext>
            </a:extLst>
          </p:cNvPr>
          <p:cNvSpPr>
            <a:spLocks noGrp="1"/>
          </p:cNvSpPr>
          <p:nvPr>
            <p:ph type="title"/>
          </p:nvPr>
        </p:nvSpPr>
        <p:spPr/>
        <p:txBody>
          <a:bodyPr/>
          <a:lstStyle/>
          <a:p>
            <a:r>
              <a:rPr lang="en-IN" dirty="0"/>
              <a:t>References</a:t>
            </a:r>
          </a:p>
        </p:txBody>
      </p:sp>
      <p:sp>
        <p:nvSpPr>
          <p:cNvPr id="3" name="Text Placeholder 2">
            <a:extLst>
              <a:ext uri="{FF2B5EF4-FFF2-40B4-BE49-F238E27FC236}">
                <a16:creationId xmlns:a16="http://schemas.microsoft.com/office/drawing/2014/main" id="{DAE39E4E-7203-29DD-68A3-EC586D89CF3F}"/>
              </a:ext>
            </a:extLst>
          </p:cNvPr>
          <p:cNvSpPr>
            <a:spLocks noGrp="1"/>
          </p:cNvSpPr>
          <p:nvPr>
            <p:ph type="body" idx="1"/>
          </p:nvPr>
        </p:nvSpPr>
        <p:spPr/>
        <p:txBody>
          <a:bodyPr>
            <a:normAutofit fontScale="92500"/>
          </a:bodyPr>
          <a:lstStyle/>
          <a:p>
            <a:pPr marL="76200" indent="0">
              <a:buNone/>
            </a:pPr>
            <a:endParaRPr lang="en-IN" dirty="0"/>
          </a:p>
          <a:p>
            <a:pPr marL="76200" indent="0">
              <a:buNone/>
            </a:pPr>
            <a:r>
              <a:rPr lang="en-US" dirty="0"/>
              <a:t>1.N. Nagel, ‘‘Actuation challenges in the more electric aircraft: Overcoming hurdles in the electrification of actuation systems,’’ IEEE </a:t>
            </a:r>
            <a:r>
              <a:rPr lang="en-US" dirty="0" err="1"/>
              <a:t>Electrific</a:t>
            </a:r>
            <a:r>
              <a:rPr lang="en-US" dirty="0"/>
              <a:t>. Mag., vol. 5, no. 4, pp. 38–45, Dec. 2017.</a:t>
            </a:r>
          </a:p>
          <a:p>
            <a:pPr marL="76200" indent="0">
              <a:buNone/>
            </a:pPr>
            <a:r>
              <a:rPr lang="en-IN" dirty="0"/>
              <a:t>2.Z. Jin, G. </a:t>
            </a:r>
            <a:r>
              <a:rPr lang="en-IN" dirty="0" err="1"/>
              <a:t>Sulligoi</a:t>
            </a:r>
            <a:r>
              <a:rPr lang="en-IN" dirty="0"/>
              <a:t>, R. Cuzner, L. Meng, J. C. Vasquez, and J. M. Guerrero, ‘‘Next-generation shipboard DC power system: Introduction smart grid and DC microgrid technologies into maritime electrical networks,’’ IEEE </a:t>
            </a:r>
            <a:r>
              <a:rPr lang="en-IN" dirty="0" err="1"/>
              <a:t>Electrific</a:t>
            </a:r>
            <a:r>
              <a:rPr lang="en-IN" dirty="0"/>
              <a:t>. Mag., vol. 4, no. 2, pp. 45–57, Jun. 2016.</a:t>
            </a:r>
            <a:endParaRPr lang="en-US" dirty="0"/>
          </a:p>
          <a:p>
            <a:pPr marL="76200" indent="0">
              <a:buNone/>
            </a:pPr>
            <a:r>
              <a:rPr lang="en-IN" dirty="0"/>
              <a:t>3.R. </a:t>
            </a:r>
            <a:r>
              <a:rPr lang="en-IN" dirty="0" err="1"/>
              <a:t>Dhaouadi</a:t>
            </a:r>
            <a:r>
              <a:rPr lang="en-IN" dirty="0"/>
              <a:t> and M. A. Sleiman, ‘‘Development of a modular mobile robot platform: Applications in motion-control education,’’ IEEE Ind. Electron. Mag., vol. 5, no. 4, pp. 35–45, Dec. 2011.</a:t>
            </a:r>
          </a:p>
          <a:p>
            <a:pPr marL="76200" indent="0">
              <a:buNone/>
            </a:pPr>
            <a:r>
              <a:rPr lang="en-US" dirty="0"/>
              <a:t>4.All-Electric Vehicles. [Online]. Available: https://www.fueleconomy.gov/ </a:t>
            </a:r>
            <a:r>
              <a:rPr lang="en-US" dirty="0" err="1"/>
              <a:t>feg</a:t>
            </a:r>
            <a:r>
              <a:rPr lang="en-US" dirty="0"/>
              <a:t>/</a:t>
            </a:r>
            <a:r>
              <a:rPr lang="en-US" dirty="0" err="1"/>
              <a:t>evtech.shtml#end-notes</a:t>
            </a:r>
            <a:endParaRPr lang="en-IN" dirty="0"/>
          </a:p>
        </p:txBody>
      </p:sp>
    </p:spTree>
    <p:extLst>
      <p:ext uri="{BB962C8B-B14F-4D97-AF65-F5344CB8AC3E}">
        <p14:creationId xmlns:p14="http://schemas.microsoft.com/office/powerpoint/2010/main" val="1326221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fontScale="77500" lnSpcReduction="20000"/>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Abstract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Objectives</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Proposed Method</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Existing Methods-Drawbacks</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Architecture Diagram</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Hardware and Software Requirements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 Line Gantt Chart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PSCS103</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568917"/>
            <a:ext cx="9457356" cy="4527083"/>
          </a:xfrm>
          <a:prstGeom prst="rect">
            <a:avLst/>
          </a:prstGeom>
          <a:noFill/>
          <a:ln>
            <a:noFill/>
          </a:ln>
        </p:spPr>
        <p:txBody>
          <a:bodyPr spcFirstLastPara="1" wrap="square" lIns="91425" tIns="45700" rIns="91425" bIns="45700" anchor="t" anchorCtr="0">
            <a:normAutofit lnSpcReduction="10000"/>
          </a:bodyPr>
          <a:lstStyle/>
          <a:p>
            <a:pPr marL="342900" indent="-190500" algn="just">
              <a:lnSpc>
                <a:spcPct val="150000"/>
              </a:lnSpc>
              <a:spcBef>
                <a:spcPts val="0"/>
              </a:spcBef>
              <a:buNone/>
            </a:pPr>
            <a:r>
              <a:rPr lang="en-US" sz="2000" b="1" dirty="0">
                <a:latin typeface="Cambria" panose="02040503050406030204" pitchFamily="18" charset="0"/>
                <a:ea typeface="Cambria" panose="02040503050406030204" pitchFamily="18" charset="0"/>
              </a:rPr>
              <a:t>Organization:</a:t>
            </a:r>
            <a:r>
              <a:rPr lang="en-US" sz="1700" b="1" dirty="0">
                <a:latin typeface="Cambria" panose="02040503050406030204" pitchFamily="18" charset="0"/>
                <a:ea typeface="Cambria" panose="02040503050406030204" pitchFamily="18" charset="0"/>
              </a:rPr>
              <a:t>  </a:t>
            </a:r>
            <a:r>
              <a:rPr lang="en-US" sz="1700" dirty="0">
                <a:latin typeface="Cambria" panose="02040503050406030204" pitchFamily="18" charset="0"/>
                <a:ea typeface="Cambria" panose="02040503050406030204" pitchFamily="18" charset="0"/>
              </a:rPr>
              <a:t>ABB GIS Pvt Ltd</a:t>
            </a:r>
          </a:p>
          <a:p>
            <a:pPr marL="342900" indent="-190500" algn="just">
              <a:lnSpc>
                <a:spcPct val="150000"/>
              </a:lnSpc>
              <a:spcBef>
                <a:spcPts val="0"/>
              </a:spcBef>
              <a:buNone/>
            </a:pPr>
            <a:endParaRPr lang="en-US" sz="1700" dirty="0">
              <a:latin typeface="Cambria" panose="02040503050406030204" pitchFamily="18" charset="0"/>
              <a:ea typeface="Cambria" panose="02040503050406030204" pitchFamily="18" charset="0"/>
            </a:endParaRPr>
          </a:p>
          <a:p>
            <a:pPr marL="342900" indent="-190500" algn="just">
              <a:lnSpc>
                <a:spcPct val="150000"/>
              </a:lnSpc>
              <a:spcBef>
                <a:spcPts val="0"/>
              </a:spcBef>
              <a:buNone/>
            </a:pPr>
            <a:r>
              <a:rPr lang="en-US" sz="2000" b="1" dirty="0">
                <a:latin typeface="Cambria" panose="02040503050406030204" pitchFamily="18" charset="0"/>
                <a:ea typeface="Cambria" panose="02040503050406030204" pitchFamily="18" charset="0"/>
              </a:rPr>
              <a:t>Category (Hardware / Software / Both) </a:t>
            </a:r>
            <a:r>
              <a:rPr lang="en-US" sz="1700" b="1" dirty="0">
                <a:latin typeface="Cambria" panose="02040503050406030204" pitchFamily="18" charset="0"/>
                <a:ea typeface="Cambria" panose="02040503050406030204" pitchFamily="18" charset="0"/>
              </a:rPr>
              <a:t>: </a:t>
            </a:r>
            <a:r>
              <a:rPr lang="en-US" sz="1700" dirty="0">
                <a:latin typeface="Cambria" panose="02040503050406030204" pitchFamily="18" charset="0"/>
                <a:ea typeface="Cambria" panose="02040503050406030204" pitchFamily="18" charset="0"/>
              </a:rPr>
              <a:t>Software</a:t>
            </a:r>
          </a:p>
          <a:p>
            <a:pPr marL="342900" indent="-190500" algn="just">
              <a:lnSpc>
                <a:spcPct val="150000"/>
              </a:lnSpc>
              <a:spcBef>
                <a:spcPts val="0"/>
              </a:spcBef>
              <a:buNone/>
            </a:pPr>
            <a:endParaRPr lang="en-US" sz="1700" dirty="0">
              <a:latin typeface="Cambria" panose="02040503050406030204" pitchFamily="18" charset="0"/>
              <a:ea typeface="Cambria" panose="02040503050406030204" pitchFamily="18" charset="0"/>
            </a:endParaRPr>
          </a:p>
          <a:p>
            <a:pPr marL="342900" indent="-190500" algn="just">
              <a:lnSpc>
                <a:spcPct val="150000"/>
              </a:lnSpc>
              <a:spcBef>
                <a:spcPts val="0"/>
              </a:spcBef>
              <a:buNone/>
            </a:pPr>
            <a:r>
              <a:rPr lang="en-US" sz="2000" b="1" dirty="0">
                <a:latin typeface="Cambria" panose="02040503050406030204" pitchFamily="18" charset="0"/>
                <a:ea typeface="Cambria" panose="02040503050406030204" pitchFamily="18" charset="0"/>
              </a:rPr>
              <a:t>Problem Description</a:t>
            </a:r>
            <a:r>
              <a:rPr lang="en-US" sz="1700" b="1" dirty="0">
                <a:latin typeface="Cambria" panose="02040503050406030204" pitchFamily="18" charset="0"/>
                <a:ea typeface="Cambria" panose="02040503050406030204" pitchFamily="18" charset="0"/>
              </a:rPr>
              <a:t>: </a:t>
            </a:r>
            <a:r>
              <a:rPr lang="en-US" sz="1800" dirty="0">
                <a:latin typeface="Cambria" panose="02040503050406030204" pitchFamily="18" charset="0"/>
                <a:ea typeface="Cambria" panose="02040503050406030204" pitchFamily="18" charset="0"/>
              </a:rPr>
              <a:t>An EV user must be assured that power will be available when needed especially in an unfamiliar area. A route optimization approach based on Machine Learning needs to be considered to ensure that vehicle drivers are led to the nearest or their preferred e-Station.</a:t>
            </a:r>
          </a:p>
          <a:p>
            <a:pPr marL="342900" indent="-190500" algn="just">
              <a:lnSpc>
                <a:spcPct val="150000"/>
              </a:lnSpc>
              <a:spcBef>
                <a:spcPts val="0"/>
              </a:spcBef>
              <a:buNone/>
            </a:pPr>
            <a:r>
              <a:rPr lang="en-US" sz="2000" b="1" dirty="0">
                <a:latin typeface="Cambria" panose="02040503050406030204" pitchFamily="18" charset="0"/>
                <a:ea typeface="Cambria" panose="02040503050406030204" pitchFamily="18" charset="0"/>
              </a:rPr>
              <a:t>Technology Budget</a:t>
            </a:r>
            <a:r>
              <a:rPr lang="en-US" sz="1800" dirty="0">
                <a:latin typeface="Cambria" panose="02040503050406030204" pitchFamily="18" charset="0"/>
                <a:ea typeface="Cambria" panose="02040503050406030204" pitchFamily="18" charset="0"/>
              </a:rPr>
              <a:t>: Smart Vehicles</a:t>
            </a:r>
          </a:p>
          <a:p>
            <a:pPr marL="342900" indent="-190500" algn="just">
              <a:lnSpc>
                <a:spcPct val="150000"/>
              </a:lnSpc>
              <a:spcBef>
                <a:spcPts val="0"/>
              </a:spcBef>
              <a:buNone/>
            </a:pPr>
            <a:endParaRPr lang="en-US" sz="1700" dirty="0">
              <a:latin typeface="Cambria" panose="02040503050406030204" pitchFamily="18" charset="0"/>
              <a:ea typeface="Cambria" panose="02040503050406030204" pitchFamily="18" charset="0"/>
            </a:endParaRPr>
          </a:p>
          <a:p>
            <a:pPr marL="342900" indent="-190500" algn="just">
              <a:lnSpc>
                <a:spcPct val="150000"/>
              </a:lnSpc>
              <a:spcBef>
                <a:spcPts val="0"/>
              </a:spcBef>
              <a:buNone/>
            </a:pPr>
            <a:r>
              <a:rPr lang="en-US" sz="2000" b="1" dirty="0">
                <a:latin typeface="Cambria" panose="02040503050406030204" pitchFamily="18" charset="0"/>
                <a:ea typeface="Cambria" panose="02040503050406030204" pitchFamily="18" charset="0"/>
              </a:rPr>
              <a:t>Difficulty Level</a:t>
            </a:r>
            <a:r>
              <a:rPr lang="en-US" sz="1700" b="1" dirty="0">
                <a:latin typeface="Cambria" panose="02040503050406030204" pitchFamily="18" charset="0"/>
                <a:ea typeface="Cambria" panose="02040503050406030204" pitchFamily="18" charset="0"/>
              </a:rPr>
              <a:t>:  </a:t>
            </a:r>
            <a:r>
              <a:rPr lang="en-US" sz="1700" dirty="0">
                <a:latin typeface="Cambria" panose="02040503050406030204" pitchFamily="18" charset="0"/>
                <a:ea typeface="Cambria" panose="02040503050406030204" pitchFamily="18" charset="0"/>
              </a:rPr>
              <a:t>Simple</a:t>
            </a: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576943" y="0"/>
            <a:ext cx="10903857" cy="762138"/>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Abstract</a:t>
            </a:r>
          </a:p>
        </p:txBody>
      </p:sp>
      <p:sp>
        <p:nvSpPr>
          <p:cNvPr id="2" name="Text Placeholder 1">
            <a:extLst>
              <a:ext uri="{FF2B5EF4-FFF2-40B4-BE49-F238E27FC236}">
                <a16:creationId xmlns:a16="http://schemas.microsoft.com/office/drawing/2014/main" id="{5A42C4EB-DD9A-EC99-2BDC-CA76E059C8A3}"/>
              </a:ext>
            </a:extLst>
          </p:cNvPr>
          <p:cNvSpPr>
            <a:spLocks noGrp="1" noChangeArrowheads="1"/>
          </p:cNvSpPr>
          <p:nvPr>
            <p:ph type="body" idx="1"/>
          </p:nvPr>
        </p:nvSpPr>
        <p:spPr bwMode="auto">
          <a:xfrm>
            <a:off x="337457" y="945026"/>
            <a:ext cx="11625944" cy="3606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2000" dirty="0"/>
          </a:p>
          <a:p>
            <a:pPr marL="76200" indent="0">
              <a:buNone/>
            </a:pPr>
            <a:r>
              <a:rPr lang="en-US" sz="2000" dirty="0"/>
              <a:t>Electric vehicle (EV) users require reliable access to power, particularly when navigating unfamiliar areas. Ensuring the availability of charging stations is crucial to avoid range anxiety and enhance the overall user experience. This project proposes a route optimization approach leveraging machine learning to guide EV drivers to the nearest or their preferred charging stations. By analyzing real-time data, including vehicle status, traffic conditions, and charging station availability, the system can predict the optimal route for efficient and timely charging. This solution aims to increase user confidence in EVs, promote broader adoption, and contribute to the development of a more robust e-mobility infrastructure.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Objectives</a:t>
            </a:r>
          </a:p>
        </p:txBody>
      </p:sp>
      <p:sp>
        <p:nvSpPr>
          <p:cNvPr id="115" name="Google Shape;115;p17"/>
          <p:cNvSpPr txBox="1">
            <a:spLocks noGrp="1"/>
          </p:cNvSpPr>
          <p:nvPr>
            <p:ph type="body" idx="1"/>
          </p:nvPr>
        </p:nvSpPr>
        <p:spPr>
          <a:xfrm>
            <a:off x="8675914" y="141514"/>
            <a:ext cx="2703286" cy="794657"/>
          </a:xfrm>
          <a:prstGeom prst="rect">
            <a:avLst/>
          </a:prstGeom>
          <a:noFill/>
          <a:ln>
            <a:noFill/>
          </a:ln>
        </p:spPr>
        <p:txBody>
          <a:bodyPr spcFirstLastPara="1" wrap="square" lIns="91425" tIns="45700" rIns="91425" bIns="45700" anchor="t" anchorCtr="0">
            <a:noAutofit/>
          </a:bodyPr>
          <a:lstStyle/>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7" name="Rectangle 5">
            <a:extLst>
              <a:ext uri="{FF2B5EF4-FFF2-40B4-BE49-F238E27FC236}">
                <a16:creationId xmlns:a16="http://schemas.microsoft.com/office/drawing/2014/main" id="{83E3BB94-E169-13BE-1B47-1D05CC963551}"/>
              </a:ext>
            </a:extLst>
          </p:cNvPr>
          <p:cNvSpPr>
            <a:spLocks noChangeArrowheads="1"/>
          </p:cNvSpPr>
          <p:nvPr/>
        </p:nvSpPr>
        <p:spPr bwMode="auto">
          <a:xfrm rot="10800000" flipV="1">
            <a:off x="478970" y="1029519"/>
            <a:ext cx="11281227"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1.</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Ensure Availability of Charging Stations:</a:t>
            </a: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lvl="1" eaLnBrk="0" fontAlgn="base" hangingPunct="0">
              <a:spcBef>
                <a:spcPct val="0"/>
              </a:spcBef>
              <a:spcAft>
                <a:spcPct val="0"/>
              </a:spcAft>
              <a:buClrTx/>
            </a:pPr>
            <a:r>
              <a:rPr lang="en-US" altLang="en-US" sz="2000" b="1" dirty="0">
                <a:solidFill>
                  <a:schemeClr val="tx1"/>
                </a:solidFill>
                <a:latin typeface="Cambria" panose="02040503050406030204" pitchFamily="18" charset="0"/>
                <a:ea typeface="Cambria" panose="02040503050406030204" pitchFamily="18" charset="0"/>
              </a:rPr>
              <a:t>    </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Objective:</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Develop a system that guarantees EV users will have access to charging stations whenever needed, even in unfamiliar areas.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Implement Route Optimization with Machine Learning:</a:t>
            </a: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Objective:</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Design and implement a machine learning-based route optimization algorithm.</a:t>
            </a:r>
          </a:p>
          <a:p>
            <a:r>
              <a:rPr lang="en-US" sz="2000" b="1" dirty="0">
                <a:latin typeface="Cambria" panose="02040503050406030204" pitchFamily="18" charset="0"/>
                <a:ea typeface="Cambria" panose="02040503050406030204" pitchFamily="18" charset="0"/>
              </a:rPr>
              <a:t>Real-Time Data Integration:</a:t>
            </a:r>
            <a:endParaRPr lang="en-US" sz="20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2000" b="1" dirty="0">
                <a:latin typeface="Cambria" panose="02040503050406030204" pitchFamily="18" charset="0"/>
                <a:ea typeface="Cambria" panose="02040503050406030204" pitchFamily="18" charset="0"/>
              </a:rPr>
              <a:t>Objective:</a:t>
            </a:r>
            <a:r>
              <a:rPr lang="en-US" sz="2000" dirty="0">
                <a:latin typeface="Cambria" panose="02040503050406030204" pitchFamily="18" charset="0"/>
                <a:ea typeface="Cambria" panose="02040503050406030204" pitchFamily="18" charset="0"/>
              </a:rPr>
              <a:t> Integrate real-time data from various sources (e.g., charging station status, traffic conditions) into the route optimization algorithm.</a:t>
            </a:r>
          </a:p>
          <a:p>
            <a:r>
              <a:rPr lang="en-US" sz="2000" b="1" dirty="0">
                <a:latin typeface="Cambria" panose="02040503050406030204" pitchFamily="18" charset="0"/>
                <a:ea typeface="Cambria" panose="02040503050406030204" pitchFamily="18" charset="0"/>
              </a:rPr>
              <a:t>Preference-Based Routing:</a:t>
            </a:r>
            <a:endParaRPr lang="en-US" sz="20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2000" b="1" dirty="0">
                <a:latin typeface="Cambria" panose="02040503050406030204" pitchFamily="18" charset="0"/>
                <a:ea typeface="Cambria" panose="02040503050406030204" pitchFamily="18" charset="0"/>
              </a:rPr>
              <a:t>Objective:</a:t>
            </a:r>
            <a:r>
              <a:rPr lang="en-US" sz="2000" dirty="0">
                <a:latin typeface="Cambria" panose="02040503050406030204" pitchFamily="18" charset="0"/>
                <a:ea typeface="Cambria" panose="02040503050406030204" pitchFamily="18" charset="0"/>
              </a:rPr>
              <a:t> Allow users to set preferences for certain charging stations based on factors such as charging speed, cost, or amenities.</a:t>
            </a:r>
          </a:p>
          <a:p>
            <a:r>
              <a:rPr lang="en-US" sz="2000" b="1" dirty="0">
                <a:latin typeface="Cambria" panose="02040503050406030204" pitchFamily="18" charset="0"/>
                <a:ea typeface="Cambria" panose="02040503050406030204" pitchFamily="18" charset="0"/>
              </a:rPr>
              <a:t>Minimize Travel and Charging Time:</a:t>
            </a:r>
            <a:endParaRPr lang="en-US" sz="20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2000" b="1" dirty="0">
                <a:latin typeface="Cambria" panose="02040503050406030204" pitchFamily="18" charset="0"/>
                <a:ea typeface="Cambria" panose="02040503050406030204" pitchFamily="18" charset="0"/>
              </a:rPr>
              <a:t>Objective:</a:t>
            </a:r>
            <a:r>
              <a:rPr lang="en-US" sz="2000" dirty="0">
                <a:latin typeface="Cambria" panose="02040503050406030204" pitchFamily="18" charset="0"/>
                <a:ea typeface="Cambria" panose="02040503050406030204" pitchFamily="18" charset="0"/>
              </a:rPr>
              <a:t> Optimize routes to minimize both travel time to charging stations and charging time itself.</a:t>
            </a:r>
          </a:p>
          <a:p>
            <a:r>
              <a:rPr lang="en-US" sz="2000" b="1" dirty="0">
                <a:latin typeface="Cambria" panose="02040503050406030204" pitchFamily="18" charset="0"/>
                <a:ea typeface="Cambria" panose="02040503050406030204" pitchFamily="18" charset="0"/>
              </a:rPr>
              <a:t>Safety and Reliability:</a:t>
            </a:r>
            <a:endParaRPr lang="en-US" sz="20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2000" b="1" dirty="0">
                <a:latin typeface="Cambria" panose="02040503050406030204" pitchFamily="18" charset="0"/>
                <a:ea typeface="Cambria" panose="02040503050406030204" pitchFamily="18" charset="0"/>
              </a:rPr>
              <a:t>Objective:</a:t>
            </a:r>
            <a:r>
              <a:rPr lang="en-US" sz="2000" dirty="0">
                <a:latin typeface="Cambria" panose="02040503050406030204" pitchFamily="18" charset="0"/>
                <a:ea typeface="Cambria" panose="02040503050406030204" pitchFamily="18" charset="0"/>
              </a:rPr>
              <a:t> Ensure the safety and reliability of the route recommendations, taking into account factors such as road conditions and weather.</a:t>
            </a:r>
          </a:p>
          <a:p>
            <a:pPr>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3827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48EDF-A36A-690D-56F1-C224AE4CC6A6}"/>
              </a:ext>
            </a:extLst>
          </p:cNvPr>
          <p:cNvSpPr>
            <a:spLocks noGrp="1"/>
          </p:cNvSpPr>
          <p:nvPr>
            <p:ph type="title"/>
          </p:nvPr>
        </p:nvSpPr>
        <p:spPr/>
        <p:txBody>
          <a:bodyPr/>
          <a:lstStyle/>
          <a:p>
            <a:r>
              <a:rPr lang="en-IN" dirty="0"/>
              <a:t>Proposed Method</a:t>
            </a:r>
          </a:p>
        </p:txBody>
      </p:sp>
      <p:sp>
        <p:nvSpPr>
          <p:cNvPr id="3" name="Text Placeholder 2">
            <a:extLst>
              <a:ext uri="{FF2B5EF4-FFF2-40B4-BE49-F238E27FC236}">
                <a16:creationId xmlns:a16="http://schemas.microsoft.com/office/drawing/2014/main" id="{46C3486C-49E4-5971-1F0A-871E6C80DAA7}"/>
              </a:ext>
            </a:extLst>
          </p:cNvPr>
          <p:cNvSpPr>
            <a:spLocks noGrp="1"/>
          </p:cNvSpPr>
          <p:nvPr>
            <p:ph type="body" idx="1"/>
          </p:nvPr>
        </p:nvSpPr>
        <p:spPr/>
        <p:txBody>
          <a:bodyPr/>
          <a:lstStyle/>
          <a:p>
            <a:pPr marL="76200" indent="0">
              <a:buNone/>
            </a:pPr>
            <a:r>
              <a:rPr lang="en-IN" dirty="0"/>
              <a:t>1.Data Collection</a:t>
            </a:r>
          </a:p>
          <a:p>
            <a:pPr marL="76200" indent="0">
              <a:buNone/>
            </a:pPr>
            <a:r>
              <a:rPr lang="en-IN" dirty="0"/>
              <a:t>2.Data Preprocessing</a:t>
            </a:r>
          </a:p>
          <a:p>
            <a:pPr marL="76200" indent="0">
              <a:buNone/>
            </a:pPr>
            <a:r>
              <a:rPr lang="en-IN" dirty="0"/>
              <a:t>3.Machine Learning Model Development</a:t>
            </a:r>
          </a:p>
          <a:p>
            <a:pPr marL="76200" indent="0">
              <a:buNone/>
            </a:pPr>
            <a:r>
              <a:rPr lang="en-IN" dirty="0"/>
              <a:t>4.Route Optimization Algorithm</a:t>
            </a:r>
          </a:p>
          <a:p>
            <a:pPr marL="76200" indent="0">
              <a:buNone/>
            </a:pPr>
            <a:r>
              <a:rPr lang="en-IN" dirty="0"/>
              <a:t>5.Real-Time Recommendations</a:t>
            </a:r>
          </a:p>
          <a:p>
            <a:pPr marL="76200" indent="0">
              <a:buNone/>
            </a:pPr>
            <a:r>
              <a:rPr lang="en-IN" dirty="0"/>
              <a:t>6.User Interface</a:t>
            </a:r>
          </a:p>
          <a:p>
            <a:pPr marL="76200" indent="0">
              <a:buNone/>
            </a:pPr>
            <a:r>
              <a:rPr lang="en-IN" dirty="0"/>
              <a:t>7.Testing and Deployment</a:t>
            </a:r>
          </a:p>
          <a:p>
            <a:pPr marL="76200" indent="0">
              <a:buNone/>
            </a:pPr>
            <a:r>
              <a:rPr lang="en-IN" dirty="0"/>
              <a:t>8.Evaluation and Improvement</a:t>
            </a:r>
          </a:p>
        </p:txBody>
      </p:sp>
    </p:spTree>
    <p:extLst>
      <p:ext uri="{BB962C8B-B14F-4D97-AF65-F5344CB8AC3E}">
        <p14:creationId xmlns:p14="http://schemas.microsoft.com/office/powerpoint/2010/main" val="2236785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Existing Methods-Drawbacks</a:t>
            </a:r>
          </a:p>
        </p:txBody>
      </p:sp>
      <p:sp>
        <p:nvSpPr>
          <p:cNvPr id="5" name="Text Placeholder 4">
            <a:extLst>
              <a:ext uri="{FF2B5EF4-FFF2-40B4-BE49-F238E27FC236}">
                <a16:creationId xmlns:a16="http://schemas.microsoft.com/office/drawing/2014/main" id="{296E040C-3128-1E5B-569C-D57FC6B08426}"/>
              </a:ext>
            </a:extLst>
          </p:cNvPr>
          <p:cNvSpPr>
            <a:spLocks noGrp="1" noChangeArrowheads="1"/>
          </p:cNvSpPr>
          <p:nvPr>
            <p:ph type="body" idx="1"/>
          </p:nvPr>
        </p:nvSpPr>
        <p:spPr bwMode="auto">
          <a:xfrm>
            <a:off x="555171" y="1096834"/>
            <a:ext cx="11105887" cy="495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t>Existing Methods</a:t>
            </a:r>
          </a:p>
          <a:p>
            <a:pPr>
              <a:buFont typeface="+mj-lt"/>
              <a:buAutoNum type="arabicPeriod"/>
            </a:pPr>
            <a:r>
              <a:rPr lang="en-US" sz="1800" b="1" dirty="0"/>
              <a:t>Static Charging Station Maps:</a:t>
            </a:r>
            <a:endParaRPr lang="en-US" sz="1800" dirty="0"/>
          </a:p>
          <a:p>
            <a:pPr marL="742950" lvl="1" indent="-285750">
              <a:buFont typeface="+mj-lt"/>
              <a:buAutoNum type="arabicPeriod"/>
            </a:pPr>
            <a:r>
              <a:rPr lang="en-US" b="1" dirty="0"/>
              <a:t>Description:</a:t>
            </a:r>
            <a:r>
              <a:rPr lang="en-US" dirty="0"/>
              <a:t> </a:t>
            </a:r>
            <a:r>
              <a:rPr lang="en-US" sz="1700" dirty="0"/>
              <a:t>Static maps provide the locations of charging stations without real-time data. They may be available through online maps or printed guides.</a:t>
            </a:r>
          </a:p>
          <a:p>
            <a:pPr marL="742950" lvl="1" indent="-285750">
              <a:buFont typeface="+mj-lt"/>
              <a:buAutoNum type="arabicPeriod"/>
            </a:pPr>
            <a:r>
              <a:rPr lang="en-US" sz="1800" b="1" dirty="0"/>
              <a:t>Drawbacks:</a:t>
            </a:r>
            <a:endParaRPr lang="en-US" sz="1800" dirty="0"/>
          </a:p>
          <a:p>
            <a:pPr marL="1143000" lvl="2" indent="-228600">
              <a:buFont typeface="+mj-lt"/>
              <a:buAutoNum type="arabicPeriod"/>
            </a:pPr>
            <a:r>
              <a:rPr lang="en-US" sz="1700" dirty="0"/>
              <a:t>No real-time availability information.</a:t>
            </a:r>
          </a:p>
          <a:p>
            <a:pPr marL="1143000" lvl="2" indent="-228600">
              <a:buFont typeface="+mj-lt"/>
              <a:buAutoNum type="arabicPeriod"/>
            </a:pPr>
            <a:r>
              <a:rPr lang="en-US" sz="1700" dirty="0"/>
              <a:t>No integration with the vehicle’s current state or route.</a:t>
            </a:r>
          </a:p>
          <a:p>
            <a:pPr marL="1143000" lvl="2" indent="-228600">
              <a:buFont typeface="+mj-lt"/>
              <a:buAutoNum type="arabicPeriod"/>
            </a:pPr>
            <a:r>
              <a:rPr lang="en-US" sz="1700" dirty="0"/>
              <a:t>Lack of user preference considerations (e.g., preferred charging network).</a:t>
            </a:r>
          </a:p>
          <a:p>
            <a:pPr>
              <a:buFont typeface="+mj-lt"/>
              <a:buAutoNum type="arabicPeriod"/>
            </a:pPr>
            <a:r>
              <a:rPr lang="en-US" sz="2000" b="1" dirty="0"/>
              <a:t>Navigation Systems with Charging Station Integration:</a:t>
            </a:r>
            <a:endParaRPr lang="en-US" sz="2000" dirty="0"/>
          </a:p>
          <a:p>
            <a:pPr marL="742950" lvl="1" indent="-285750">
              <a:buFont typeface="+mj-lt"/>
              <a:buAutoNum type="arabicPeriod"/>
            </a:pPr>
            <a:r>
              <a:rPr lang="en-US" sz="1800" b="1" dirty="0"/>
              <a:t>Description</a:t>
            </a:r>
            <a:r>
              <a:rPr lang="en-US" b="1" dirty="0"/>
              <a:t>:</a:t>
            </a:r>
            <a:r>
              <a:rPr lang="en-US" dirty="0"/>
              <a:t> </a:t>
            </a:r>
            <a:r>
              <a:rPr lang="en-US" sz="1700" dirty="0"/>
              <a:t>Some GPS navigation systems include charging stations in their databases and can provide routing to these stations.</a:t>
            </a:r>
          </a:p>
          <a:p>
            <a:pPr marL="742950" lvl="1" indent="-285750">
              <a:buFont typeface="+mj-lt"/>
              <a:buAutoNum type="arabicPeriod"/>
            </a:pPr>
            <a:r>
              <a:rPr lang="en-US" sz="1700" b="1" dirty="0"/>
              <a:t>Drawbacks:</a:t>
            </a:r>
            <a:endParaRPr lang="en-US" sz="1700" dirty="0"/>
          </a:p>
          <a:p>
            <a:pPr marL="1143000" lvl="2" indent="-228600">
              <a:buFont typeface="+mj-lt"/>
              <a:buAutoNum type="arabicPeriod"/>
            </a:pPr>
            <a:r>
              <a:rPr lang="en-US" sz="1700" dirty="0"/>
              <a:t>Often do not account for real-time data such as station availability or current occupancy.</a:t>
            </a:r>
          </a:p>
          <a:p>
            <a:pPr marL="1143000" lvl="2" indent="-228600">
              <a:buFont typeface="+mj-lt"/>
              <a:buAutoNum type="arabicPeriod"/>
            </a:pPr>
            <a:r>
              <a:rPr lang="en-US" sz="1700" dirty="0"/>
              <a:t>Limited to pre-set databases, which might not be updated frequently.</a:t>
            </a:r>
          </a:p>
          <a:p>
            <a:pPr marL="1143000" lvl="2" indent="-228600">
              <a:buFont typeface="+mj-lt"/>
              <a:buAutoNum type="arabicPeriod"/>
            </a:pPr>
            <a:r>
              <a:rPr lang="en-US" sz="1700" dirty="0"/>
              <a:t>Lack of advanced features like prediction of future availability or user preferences</a:t>
            </a:r>
            <a:r>
              <a:rPr lang="en-US" dirty="0"/>
              <a:t>.</a:t>
            </a:r>
          </a:p>
        </p:txBody>
      </p:sp>
    </p:spTree>
    <p:extLst>
      <p:ext uri="{BB962C8B-B14F-4D97-AF65-F5344CB8AC3E}">
        <p14:creationId xmlns:p14="http://schemas.microsoft.com/office/powerpoint/2010/main" val="20004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Existing Methods-Drawbacks</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85000" lnSpcReduction="10000"/>
          </a:bodyPr>
          <a:lstStyle/>
          <a:p>
            <a:pPr marL="76200" indent="0">
              <a:buNone/>
            </a:pPr>
            <a:r>
              <a:rPr lang="en-US" b="1" dirty="0"/>
              <a:t>Drawbacks Addressed by Machine Learning-Based Route Optimization</a:t>
            </a:r>
          </a:p>
          <a:p>
            <a:pPr>
              <a:buFont typeface="+mj-lt"/>
              <a:buAutoNum type="arabicPeriod"/>
            </a:pPr>
            <a:r>
              <a:rPr lang="en-US" sz="2100" b="1" dirty="0"/>
              <a:t>Dynamic Data Handling:</a:t>
            </a:r>
            <a:endParaRPr lang="en-US" sz="2100" dirty="0"/>
          </a:p>
          <a:p>
            <a:pPr marL="742950" lvl="1" indent="-285750">
              <a:buFont typeface="+mj-lt"/>
              <a:buAutoNum type="arabicPeriod"/>
            </a:pPr>
            <a:r>
              <a:rPr lang="en-US" sz="2100" b="1" dirty="0"/>
              <a:t>Machine Learning (ML) Advantage</a:t>
            </a:r>
            <a:r>
              <a:rPr lang="en-US" b="1" dirty="0"/>
              <a:t>:</a:t>
            </a:r>
            <a:r>
              <a:rPr lang="en-US" dirty="0"/>
              <a:t> ML algorithms can process real-time data from various sources (e.g., current charging station availability, traffic conditions) to dynamically adjust routes.</a:t>
            </a:r>
          </a:p>
          <a:p>
            <a:pPr marL="742950" lvl="1" indent="-285750">
              <a:buFont typeface="+mj-lt"/>
              <a:buAutoNum type="arabicPeriod"/>
            </a:pPr>
            <a:r>
              <a:rPr lang="en-US" sz="2100" b="1" dirty="0"/>
              <a:t>Drawback Addressed</a:t>
            </a:r>
            <a:r>
              <a:rPr lang="en-US" b="1" dirty="0"/>
              <a:t>:</a:t>
            </a:r>
            <a:r>
              <a:rPr lang="en-US" dirty="0"/>
              <a:t> Overcomes the static nature of traditional methods, ensuring users have the most up-to-date information.</a:t>
            </a:r>
          </a:p>
          <a:p>
            <a:pPr>
              <a:buFont typeface="+mj-lt"/>
              <a:buAutoNum type="arabicPeriod"/>
            </a:pPr>
            <a:r>
              <a:rPr lang="en-US" b="1" dirty="0"/>
              <a:t>Predictive Analytics:</a:t>
            </a:r>
            <a:endParaRPr lang="en-US" dirty="0"/>
          </a:p>
          <a:p>
            <a:pPr marL="742950" lvl="1" indent="-285750">
              <a:buFont typeface="+mj-lt"/>
              <a:buAutoNum type="arabicPeriod"/>
            </a:pPr>
            <a:r>
              <a:rPr lang="en-US" sz="2100" b="1" dirty="0"/>
              <a:t>ML Advantage</a:t>
            </a:r>
            <a:r>
              <a:rPr lang="en-US" b="1" dirty="0"/>
              <a:t>:</a:t>
            </a:r>
            <a:r>
              <a:rPr lang="en-US" dirty="0"/>
              <a:t> Predictive models can forecast charging station availability based on historical data, usage patterns, and current trends.</a:t>
            </a:r>
          </a:p>
          <a:p>
            <a:pPr marL="742950" lvl="1" indent="-285750">
              <a:buFont typeface="+mj-lt"/>
              <a:buAutoNum type="arabicPeriod"/>
            </a:pPr>
            <a:r>
              <a:rPr lang="en-US" sz="2100" b="1" dirty="0"/>
              <a:t>Drawback Addressed</a:t>
            </a:r>
            <a:r>
              <a:rPr lang="en-US" b="1" dirty="0"/>
              <a:t>:</a:t>
            </a:r>
            <a:r>
              <a:rPr lang="en-US" dirty="0"/>
              <a:t> Helps in avoiding situations where a charging station is predicted to be occupied upon arrival.</a:t>
            </a:r>
          </a:p>
          <a:p>
            <a:pPr>
              <a:buFont typeface="+mj-lt"/>
              <a:buAutoNum type="arabicPeriod"/>
            </a:pPr>
            <a:r>
              <a:rPr lang="en-US" b="1" dirty="0"/>
              <a:t>User Preference Integration:</a:t>
            </a:r>
            <a:endParaRPr lang="en-US" dirty="0"/>
          </a:p>
          <a:p>
            <a:pPr marL="742950" lvl="1" indent="-285750">
              <a:buFont typeface="+mj-lt"/>
              <a:buAutoNum type="arabicPeriod"/>
            </a:pPr>
            <a:r>
              <a:rPr lang="en-US" sz="2100" b="1" dirty="0"/>
              <a:t>ML Advantage</a:t>
            </a:r>
            <a:r>
              <a:rPr lang="en-US" b="1" dirty="0"/>
              <a:t>:</a:t>
            </a:r>
            <a:r>
              <a:rPr lang="en-US" dirty="0"/>
              <a:t> Personalization algorithms can learn user preferences (e.g., preferred charging networks, station amenities) and incorporate these into route planning.</a:t>
            </a:r>
          </a:p>
          <a:p>
            <a:pPr marL="742950" lvl="1" indent="-285750">
              <a:buFont typeface="+mj-lt"/>
              <a:buAutoNum type="arabicPeriod"/>
            </a:pPr>
            <a:r>
              <a:rPr lang="en-US" sz="2100" b="1" dirty="0"/>
              <a:t>Drawback Addressed</a:t>
            </a:r>
            <a:r>
              <a:rPr lang="en-US" b="1" dirty="0"/>
              <a:t>:</a:t>
            </a:r>
            <a:r>
              <a:rPr lang="en-US" dirty="0"/>
              <a:t> Provides a tailored experience that static systems and non-personalized apps cannot offer.</a:t>
            </a:r>
          </a:p>
          <a:p>
            <a:pPr marL="152400" indent="0">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C8B2B-C06B-9DD5-9311-F63FC49927C7}"/>
              </a:ext>
            </a:extLst>
          </p:cNvPr>
          <p:cNvSpPr>
            <a:spLocks noGrp="1"/>
          </p:cNvSpPr>
          <p:nvPr>
            <p:ph type="title"/>
          </p:nvPr>
        </p:nvSpPr>
        <p:spPr/>
        <p:txBody>
          <a:bodyPr/>
          <a:lstStyle/>
          <a:p>
            <a:r>
              <a:rPr lang="en-IN" dirty="0"/>
              <a:t>Architecture Diagram</a:t>
            </a:r>
          </a:p>
        </p:txBody>
      </p:sp>
      <p:sp>
        <p:nvSpPr>
          <p:cNvPr id="3" name="Text Placeholder 2">
            <a:extLst>
              <a:ext uri="{FF2B5EF4-FFF2-40B4-BE49-F238E27FC236}">
                <a16:creationId xmlns:a16="http://schemas.microsoft.com/office/drawing/2014/main" id="{EF9448E7-4161-B709-8EA6-ED1A44B48BC4}"/>
              </a:ext>
            </a:extLst>
          </p:cNvPr>
          <p:cNvSpPr>
            <a:spLocks noGrp="1"/>
          </p:cNvSpPr>
          <p:nvPr>
            <p:ph type="body" idx="1"/>
          </p:nvPr>
        </p:nvSpPr>
        <p:spPr/>
        <p:txBody>
          <a:bodyPr>
            <a:normAutofit/>
          </a:bodyPr>
          <a:lstStyle/>
          <a:p>
            <a:pPr marL="76200" indent="0">
              <a:buNone/>
            </a:pPr>
            <a:endParaRPr lang="en-IN" dirty="0"/>
          </a:p>
        </p:txBody>
      </p:sp>
      <p:pic>
        <p:nvPicPr>
          <p:cNvPr id="5" name="Picture 4">
            <a:extLst>
              <a:ext uri="{FF2B5EF4-FFF2-40B4-BE49-F238E27FC236}">
                <a16:creationId xmlns:a16="http://schemas.microsoft.com/office/drawing/2014/main" id="{9A0652F3-EC95-6272-B8B8-CF109E81CA0C}"/>
              </a:ext>
            </a:extLst>
          </p:cNvPr>
          <p:cNvPicPr>
            <a:picLocks noChangeAspect="1"/>
          </p:cNvPicPr>
          <p:nvPr/>
        </p:nvPicPr>
        <p:blipFill>
          <a:blip r:embed="rId2"/>
          <a:stretch>
            <a:fillRect/>
          </a:stretch>
        </p:blipFill>
        <p:spPr>
          <a:xfrm>
            <a:off x="863600" y="958248"/>
            <a:ext cx="10566399" cy="5137753"/>
          </a:xfrm>
          <a:prstGeom prst="rect">
            <a:avLst/>
          </a:prstGeom>
        </p:spPr>
      </p:pic>
    </p:spTree>
    <p:extLst>
      <p:ext uri="{BB962C8B-B14F-4D97-AF65-F5344CB8AC3E}">
        <p14:creationId xmlns:p14="http://schemas.microsoft.com/office/powerpoint/2010/main" val="1299404563"/>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1791</TotalTime>
  <Words>1058</Words>
  <Application>Microsoft Office PowerPoint</Application>
  <PresentationFormat>Widescreen</PresentationFormat>
  <Paragraphs>114</Paragraphs>
  <Slides>14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Cambria</vt:lpstr>
      <vt:lpstr>Verdana</vt:lpstr>
      <vt:lpstr>Wingdings</vt:lpstr>
      <vt:lpstr>Bioinformatics</vt:lpstr>
      <vt:lpstr>Big Data challenges for the e-Mobility </vt:lpstr>
      <vt:lpstr>Content</vt:lpstr>
      <vt:lpstr>Problem Statement Number: PSCS103</vt:lpstr>
      <vt:lpstr>Abstract</vt:lpstr>
      <vt:lpstr>Objectives</vt:lpstr>
      <vt:lpstr>Proposed Method</vt:lpstr>
      <vt:lpstr>Existing Methods-Drawbacks</vt:lpstr>
      <vt:lpstr>Existing Methods-Drawbacks</vt:lpstr>
      <vt:lpstr>Architecture Diagram</vt:lpstr>
      <vt:lpstr>Software and Hardware Requirements</vt:lpstr>
      <vt:lpstr>Timeline by Gantt Chart</vt:lpstr>
      <vt:lpstr>Github</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Akshay Kumar</cp:lastModifiedBy>
  <cp:revision>43</cp:revision>
  <dcterms:modified xsi:type="dcterms:W3CDTF">2024-10-22T05:21:23Z</dcterms:modified>
</cp:coreProperties>
</file>