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320" r:id="rId2"/>
    <p:sldId id="279" r:id="rId3"/>
    <p:sldId id="275" r:id="rId4"/>
    <p:sldId id="276" r:id="rId5"/>
    <p:sldId id="270" r:id="rId6"/>
    <p:sldId id="269" r:id="rId7"/>
    <p:sldId id="271" r:id="rId8"/>
    <p:sldId id="282" r:id="rId9"/>
    <p:sldId id="284" r:id="rId10"/>
    <p:sldId id="281" r:id="rId11"/>
    <p:sldId id="286" r:id="rId12"/>
    <p:sldId id="288" r:id="rId13"/>
    <p:sldId id="290" r:id="rId14"/>
    <p:sldId id="292" r:id="rId15"/>
    <p:sldId id="293" r:id="rId16"/>
    <p:sldId id="295" r:id="rId17"/>
    <p:sldId id="296" r:id="rId18"/>
    <p:sldId id="297" r:id="rId19"/>
    <p:sldId id="298" r:id="rId20"/>
    <p:sldId id="300" r:id="rId21"/>
    <p:sldId id="301" r:id="rId22"/>
    <p:sldId id="304" r:id="rId23"/>
    <p:sldId id="305" r:id="rId24"/>
    <p:sldId id="306" r:id="rId25"/>
    <p:sldId id="302"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03" r:id="rId40"/>
    <p:sldId id="299" r:id="rId41"/>
    <p:sldId id="287" r:id="rId42"/>
    <p:sldId id="266"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626EC9A5-7893-4BC7-9558-39A819081324}">
          <p14:sldIdLst>
            <p14:sldId id="320"/>
            <p14:sldId id="279"/>
            <p14:sldId id="275"/>
            <p14:sldId id="276"/>
            <p14:sldId id="270"/>
            <p14:sldId id="269"/>
            <p14:sldId id="271"/>
            <p14:sldId id="282"/>
            <p14:sldId id="284"/>
            <p14:sldId id="281"/>
            <p14:sldId id="286"/>
            <p14:sldId id="288"/>
            <p14:sldId id="290"/>
            <p14:sldId id="292"/>
            <p14:sldId id="293"/>
            <p14:sldId id="295"/>
            <p14:sldId id="296"/>
            <p14:sldId id="297"/>
            <p14:sldId id="298"/>
            <p14:sldId id="300"/>
            <p14:sldId id="301"/>
            <p14:sldId id="304"/>
            <p14:sldId id="305"/>
            <p14:sldId id="306"/>
            <p14:sldId id="302"/>
            <p14:sldId id="307"/>
            <p14:sldId id="308"/>
            <p14:sldId id="309"/>
            <p14:sldId id="310"/>
            <p14:sldId id="311"/>
            <p14:sldId id="312"/>
            <p14:sldId id="313"/>
            <p14:sldId id="314"/>
            <p14:sldId id="315"/>
            <p14:sldId id="316"/>
            <p14:sldId id="317"/>
            <p14:sldId id="318"/>
            <p14:sldId id="319"/>
            <p14:sldId id="303"/>
            <p14:sldId id="299"/>
            <p14:sldId id="28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7">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D646-FB03-3B8E-F592-82823269B3C7}"/>
              </a:ext>
            </a:extLst>
          </p:cNvPr>
          <p:cNvSpPr>
            <a:spLocks noGrp="1"/>
          </p:cNvSpPr>
          <p:nvPr>
            <p:ph type="title"/>
          </p:nvPr>
        </p:nvSpPr>
        <p:spPr>
          <a:xfrm>
            <a:off x="903514" y="274637"/>
            <a:ext cx="10577286" cy="911905"/>
          </a:xfrm>
        </p:spPr>
        <p:txBody>
          <a:bodyPr/>
          <a:lstStyle/>
          <a:p>
            <a:r>
              <a:rPr lang="en-IN" sz="1900" dirty="0"/>
              <a:t>PIP2001 Capstone Project</a:t>
            </a:r>
            <a:br>
              <a:rPr lang="en-IN" sz="1900" dirty="0"/>
            </a:br>
            <a:endParaRPr lang="en-IN" sz="1900" dirty="0"/>
          </a:p>
        </p:txBody>
      </p:sp>
      <p:sp>
        <p:nvSpPr>
          <p:cNvPr id="3" name="Text Placeholder 2">
            <a:extLst>
              <a:ext uri="{FF2B5EF4-FFF2-40B4-BE49-F238E27FC236}">
                <a16:creationId xmlns:a16="http://schemas.microsoft.com/office/drawing/2014/main" id="{66190143-A175-42BF-AB24-E0001742109A}"/>
              </a:ext>
            </a:extLst>
          </p:cNvPr>
          <p:cNvSpPr>
            <a:spLocks noGrp="1"/>
          </p:cNvSpPr>
          <p:nvPr>
            <p:ph type="body" idx="1"/>
          </p:nvPr>
        </p:nvSpPr>
        <p:spPr>
          <a:xfrm rot="10800000" flipV="1">
            <a:off x="283027" y="1099458"/>
            <a:ext cx="11081658" cy="5116285"/>
          </a:xfrm>
        </p:spPr>
        <p:txBody>
          <a:bodyPr>
            <a:normAutofit/>
          </a:bodyPr>
          <a:lstStyle/>
          <a:p>
            <a:pPr marL="76200" indent="0">
              <a:buNone/>
            </a:pPr>
            <a:r>
              <a:rPr lang="en-US" sz="2800" b="1" dirty="0">
                <a:solidFill>
                  <a:schemeClr val="bg2"/>
                </a:solidFill>
                <a:latin typeface="Times New Roman" panose="02020603050405020304" pitchFamily="18" charset="0"/>
                <a:cs typeface="Times New Roman" panose="02020603050405020304" pitchFamily="18" charset="0"/>
              </a:rPr>
              <a:t>Big Data challenges for the e-Mobility </a:t>
            </a:r>
          </a:p>
          <a:p>
            <a:pPr marL="76200" indent="0">
              <a:buNone/>
            </a:pPr>
            <a:r>
              <a:rPr lang="en-US" sz="1900" b="1" dirty="0">
                <a:solidFill>
                  <a:schemeClr val="bg2"/>
                </a:solidFill>
              </a:rPr>
              <a:t>Under the Supervision of,</a:t>
            </a:r>
          </a:p>
          <a:p>
            <a:pPr marL="76200" indent="0">
              <a:buNone/>
            </a:pPr>
            <a:endParaRPr lang="en-US" sz="1900" b="1" dirty="0">
              <a:solidFill>
                <a:schemeClr val="bg2"/>
              </a:solidFill>
            </a:endParaRPr>
          </a:p>
          <a:p>
            <a:pPr marL="76200" indent="0">
              <a:buNone/>
            </a:pPr>
            <a:r>
              <a:rPr lang="en-US" sz="1900" b="1" dirty="0">
                <a:solidFill>
                  <a:schemeClr val="bg2"/>
                </a:solidFill>
              </a:rPr>
              <a:t>Dr. Joseph Michael </a:t>
            </a:r>
            <a:r>
              <a:rPr lang="en-US" sz="1900" b="1" dirty="0" err="1">
                <a:solidFill>
                  <a:schemeClr val="bg2"/>
                </a:solidFill>
              </a:rPr>
              <a:t>Jerard</a:t>
            </a:r>
            <a:r>
              <a:rPr lang="en-US" sz="1900" b="1" dirty="0">
                <a:solidFill>
                  <a:schemeClr val="bg2"/>
                </a:solidFill>
              </a:rPr>
              <a:t> V</a:t>
            </a:r>
          </a:p>
          <a:p>
            <a:pPr marL="76200" indent="0">
              <a:buNone/>
            </a:pPr>
            <a:r>
              <a:rPr lang="en-US" sz="1900" b="1" dirty="0">
                <a:solidFill>
                  <a:schemeClr val="bg2"/>
                </a:solidFill>
              </a:rPr>
              <a:t>Professor</a:t>
            </a:r>
          </a:p>
          <a:p>
            <a:pPr marL="76200" indent="0">
              <a:buNone/>
            </a:pPr>
            <a:r>
              <a:rPr lang="en-US" sz="1900" b="1" dirty="0">
                <a:solidFill>
                  <a:schemeClr val="bg2"/>
                </a:solidFill>
              </a:rPr>
              <a:t>School of Computer Science and Engineering</a:t>
            </a:r>
          </a:p>
          <a:p>
            <a:pPr marL="76200" indent="0">
              <a:buNone/>
            </a:pPr>
            <a:r>
              <a:rPr lang="en-US" sz="1900" b="1" dirty="0">
                <a:solidFill>
                  <a:schemeClr val="bg2"/>
                </a:solidFill>
              </a:rPr>
              <a:t>Presidency University</a:t>
            </a:r>
          </a:p>
          <a:p>
            <a:pPr>
              <a:buClr>
                <a:srgbClr val="17365D"/>
              </a:buClr>
              <a:buSzPct val="100000"/>
              <a:buFont typeface="Arial" panose="020B0604020202020204" pitchFamily="34" charset="0"/>
              <a:buChar char="•"/>
            </a:pPr>
            <a:r>
              <a:rPr lang="en-US" sz="19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19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B.Tech</a:t>
            </a:r>
            <a:r>
              <a:rPr lang="en-US" sz="19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Computer Science and Engineering </a:t>
            </a:r>
            <a:endParaRPr lang="en-US" sz="19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342900" marR="0" lvl="0" indent="-342900" rtl="0">
              <a:spcBef>
                <a:spcPts val="0"/>
              </a:spcBef>
              <a:spcAft>
                <a:spcPts val="0"/>
              </a:spcAft>
              <a:buClr>
                <a:srgbClr val="17365D"/>
              </a:buClr>
              <a:buSzPct val="100000"/>
              <a:buFont typeface="Arial" panose="020B0604020202020204" pitchFamily="34" charset="0"/>
              <a:buChar char="•"/>
            </a:pPr>
            <a:r>
              <a:rPr lang="en-US" sz="19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a:t>
            </a:r>
            <a:r>
              <a:rPr lang="en-US" sz="1900" b="1" dirty="0" err="1">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HoD</a:t>
            </a:r>
            <a:r>
              <a:rPr lang="en-US" sz="19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19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Blessed Prince</a:t>
            </a:r>
          </a:p>
          <a:p>
            <a:pPr>
              <a:buClr>
                <a:srgbClr val="17365D"/>
              </a:buClr>
              <a:buSzPct val="100000"/>
              <a:buFont typeface="Arial" panose="020B0604020202020204" pitchFamily="34" charset="0"/>
              <a:buChar char="•"/>
            </a:pPr>
            <a:r>
              <a:rPr lang="en-US" sz="19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a:t>
            </a:r>
            <a:r>
              <a:rPr lang="en-US" sz="19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19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 Srinivas Mishra</a:t>
            </a:r>
          </a:p>
          <a:p>
            <a:pPr>
              <a:buClr>
                <a:srgbClr val="17365D"/>
              </a:buClr>
              <a:buSzPct val="100000"/>
              <a:buFont typeface="Arial" panose="020B0604020202020204" pitchFamily="34" charset="0"/>
              <a:buChar char="•"/>
            </a:pPr>
            <a:r>
              <a:rPr lang="en-US" sz="19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19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a:t>
            </a:r>
            <a:r>
              <a:rPr lang="en-US" sz="19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Ziaur</a:t>
            </a:r>
            <a:r>
              <a:rPr lang="en-US" sz="19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Rahman</a:t>
            </a:r>
          </a:p>
          <a:p>
            <a:pPr marL="76200" indent="0">
              <a:buNone/>
            </a:pPr>
            <a:endParaRPr lang="en-IN" b="1" dirty="0">
              <a:solidFill>
                <a:schemeClr val="bg2"/>
              </a:solidFill>
            </a:endParaRPr>
          </a:p>
        </p:txBody>
      </p:sp>
      <p:graphicFrame>
        <p:nvGraphicFramePr>
          <p:cNvPr id="5" name="Table 4">
            <a:extLst>
              <a:ext uri="{FF2B5EF4-FFF2-40B4-BE49-F238E27FC236}">
                <a16:creationId xmlns:a16="http://schemas.microsoft.com/office/drawing/2014/main" id="{6FC11E10-2331-AD7B-07AB-6794C06BCA33}"/>
              </a:ext>
            </a:extLst>
          </p:cNvPr>
          <p:cNvGraphicFramePr>
            <a:graphicFrameLocks noGrp="1"/>
          </p:cNvGraphicFramePr>
          <p:nvPr>
            <p:extLst>
              <p:ext uri="{D42A27DB-BD31-4B8C-83A1-F6EECF244321}">
                <p14:modId xmlns:p14="http://schemas.microsoft.com/office/powerpoint/2010/main" val="3793282762"/>
              </p:ext>
            </p:extLst>
          </p:nvPr>
        </p:nvGraphicFramePr>
        <p:xfrm>
          <a:off x="6520543" y="1099456"/>
          <a:ext cx="5464630" cy="2106220"/>
        </p:xfrm>
        <a:graphic>
          <a:graphicData uri="http://schemas.openxmlformats.org/drawingml/2006/table">
            <a:tbl>
              <a:tblPr firstRow="1" bandRow="1"/>
              <a:tblGrid>
                <a:gridCol w="2732315">
                  <a:extLst>
                    <a:ext uri="{9D8B030D-6E8A-4147-A177-3AD203B41FA5}">
                      <a16:colId xmlns:a16="http://schemas.microsoft.com/office/drawing/2014/main" val="110966559"/>
                    </a:ext>
                  </a:extLst>
                </a:gridCol>
                <a:gridCol w="2732315">
                  <a:extLst>
                    <a:ext uri="{9D8B030D-6E8A-4147-A177-3AD203B41FA5}">
                      <a16:colId xmlns:a16="http://schemas.microsoft.com/office/drawing/2014/main" val="3237200971"/>
                    </a:ext>
                  </a:extLst>
                </a:gridCol>
              </a:tblGrid>
              <a:tr h="393989">
                <a:tc>
                  <a:txBody>
                    <a:bodyPr/>
                    <a:lstStyle/>
                    <a:p>
                      <a:r>
                        <a:rPr lang="en-IN" sz="2400" b="1" dirty="0">
                          <a:solidFill>
                            <a:schemeClr val="bg2"/>
                          </a:solidFill>
                          <a:latin typeface="Times New Roman" panose="02020603050405020304" pitchFamily="18" charset="0"/>
                          <a:cs typeface="Times New Roman" panose="02020603050405020304" pitchFamily="18" charset="0"/>
                        </a:rPr>
                        <a:t>NAME</a:t>
                      </a:r>
                    </a:p>
                  </a:txBody>
                  <a:tcPr/>
                </a:tc>
                <a:tc>
                  <a:txBody>
                    <a:bodyPr/>
                    <a:lstStyle/>
                    <a:p>
                      <a:r>
                        <a:rPr lang="en-IN" sz="2400" b="1" dirty="0">
                          <a:solidFill>
                            <a:schemeClr val="bg2"/>
                          </a:solidFill>
                          <a:latin typeface="Times New Roman" panose="02020603050405020304" pitchFamily="18" charset="0"/>
                          <a:cs typeface="Times New Roman" panose="02020603050405020304" pitchFamily="18" charset="0"/>
                        </a:rPr>
                        <a:t>ROLL NO</a:t>
                      </a:r>
                    </a:p>
                  </a:txBody>
                  <a:tcPr/>
                </a:tc>
                <a:extLst>
                  <a:ext uri="{0D108BD9-81ED-4DB2-BD59-A6C34878D82A}">
                    <a16:rowId xmlns:a16="http://schemas.microsoft.com/office/drawing/2014/main" val="246377591"/>
                  </a:ext>
                </a:extLst>
              </a:tr>
              <a:tr h="443510">
                <a:tc>
                  <a:txBody>
                    <a:bodyPr/>
                    <a:lstStyle/>
                    <a:p>
                      <a:r>
                        <a:rPr lang="en-IN" sz="2200" dirty="0">
                          <a:latin typeface="Times New Roman" panose="02020603050405020304" pitchFamily="18" charset="0"/>
                          <a:cs typeface="Times New Roman" panose="02020603050405020304" pitchFamily="18" charset="0"/>
                        </a:rPr>
                        <a:t>G AKSHAY KUMAR</a:t>
                      </a:r>
                    </a:p>
                  </a:txBody>
                  <a:tcPr/>
                </a:tc>
                <a:tc>
                  <a:txBody>
                    <a:bodyPr/>
                    <a:lstStyle/>
                    <a:p>
                      <a:r>
                        <a:rPr lang="en-IN" sz="2200" dirty="0">
                          <a:latin typeface="Times New Roman" panose="02020603050405020304" pitchFamily="18" charset="0"/>
                          <a:cs typeface="Times New Roman" panose="02020603050405020304" pitchFamily="18" charset="0"/>
                        </a:rPr>
                        <a:t>20211CSE0468</a:t>
                      </a:r>
                    </a:p>
                  </a:txBody>
                  <a:tcPr/>
                </a:tc>
                <a:extLst>
                  <a:ext uri="{0D108BD9-81ED-4DB2-BD59-A6C34878D82A}">
                    <a16:rowId xmlns:a16="http://schemas.microsoft.com/office/drawing/2014/main" val="3619134762"/>
                  </a:ext>
                </a:extLst>
              </a:tr>
              <a:tr h="656649">
                <a:tc>
                  <a:txBody>
                    <a:bodyPr/>
                    <a:lstStyle/>
                    <a:p>
                      <a:r>
                        <a:rPr lang="en-IN" sz="2200" dirty="0">
                          <a:latin typeface="Times New Roman" panose="02020603050405020304" pitchFamily="18" charset="0"/>
                          <a:cs typeface="Times New Roman" panose="02020603050405020304" pitchFamily="18" charset="0"/>
                        </a:rPr>
                        <a:t>P MOHAMMAD FAYAZ</a:t>
                      </a:r>
                    </a:p>
                  </a:txBody>
                  <a:tcPr/>
                </a:tc>
                <a:tc>
                  <a:txBody>
                    <a:bodyPr/>
                    <a:lstStyle/>
                    <a:p>
                      <a:r>
                        <a:rPr lang="en-IN" sz="2200" dirty="0">
                          <a:latin typeface="Times New Roman" panose="02020603050405020304" pitchFamily="18" charset="0"/>
                          <a:cs typeface="Times New Roman" panose="02020603050405020304" pitchFamily="18" charset="0"/>
                        </a:rPr>
                        <a:t>20211CSE0837</a:t>
                      </a:r>
                    </a:p>
                  </a:txBody>
                  <a:tcPr/>
                </a:tc>
                <a:extLst>
                  <a:ext uri="{0D108BD9-81ED-4DB2-BD59-A6C34878D82A}">
                    <a16:rowId xmlns:a16="http://schemas.microsoft.com/office/drawing/2014/main" val="1269471138"/>
                  </a:ext>
                </a:extLst>
              </a:tr>
              <a:tr h="443510">
                <a:tc>
                  <a:txBody>
                    <a:bodyPr/>
                    <a:lstStyle/>
                    <a:p>
                      <a:r>
                        <a:rPr lang="en-IN" sz="2200" dirty="0">
                          <a:latin typeface="Times New Roman" panose="02020603050405020304" pitchFamily="18" charset="0"/>
                          <a:cs typeface="Times New Roman" panose="02020603050405020304" pitchFamily="18" charset="0"/>
                        </a:rPr>
                        <a:t>M LOKESH YADAV</a:t>
                      </a:r>
                    </a:p>
                  </a:txBody>
                  <a:tcPr/>
                </a:tc>
                <a:tc>
                  <a:txBody>
                    <a:bodyPr/>
                    <a:lstStyle/>
                    <a:p>
                      <a:r>
                        <a:rPr lang="en-IN" sz="2200" dirty="0">
                          <a:latin typeface="Times New Roman" panose="02020603050405020304" pitchFamily="18" charset="0"/>
                          <a:cs typeface="Times New Roman" panose="02020603050405020304" pitchFamily="18" charset="0"/>
                        </a:rPr>
                        <a:t>20211CSE0479</a:t>
                      </a:r>
                    </a:p>
                  </a:txBody>
                  <a:tcPr/>
                </a:tc>
                <a:extLst>
                  <a:ext uri="{0D108BD9-81ED-4DB2-BD59-A6C34878D82A}">
                    <a16:rowId xmlns:a16="http://schemas.microsoft.com/office/drawing/2014/main" val="3652184719"/>
                  </a:ext>
                </a:extLst>
              </a:tr>
            </a:tbl>
          </a:graphicData>
        </a:graphic>
      </p:graphicFrame>
    </p:spTree>
    <p:extLst>
      <p:ext uri="{BB962C8B-B14F-4D97-AF65-F5344CB8AC3E}">
        <p14:creationId xmlns:p14="http://schemas.microsoft.com/office/powerpoint/2010/main" val="360163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587E-ED02-0C49-CF56-A62144EC4083}"/>
              </a:ext>
            </a:extLst>
          </p:cNvPr>
          <p:cNvSpPr>
            <a:spLocks noGrp="1"/>
          </p:cNvSpPr>
          <p:nvPr>
            <p:ph type="title"/>
          </p:nvPr>
        </p:nvSpPr>
        <p:spPr/>
        <p:txBody>
          <a:bodyPr/>
          <a:lstStyle/>
          <a:p>
            <a:r>
              <a:rPr lang="en-IN" dirty="0"/>
              <a:t>Literature Survey</a:t>
            </a:r>
          </a:p>
        </p:txBody>
      </p:sp>
      <p:graphicFrame>
        <p:nvGraphicFramePr>
          <p:cNvPr id="5" name="Table 4">
            <a:extLst>
              <a:ext uri="{FF2B5EF4-FFF2-40B4-BE49-F238E27FC236}">
                <a16:creationId xmlns:a16="http://schemas.microsoft.com/office/drawing/2014/main" id="{8ECE6FCA-7AE0-D54E-FEF8-0FD0A17B3D1D}"/>
              </a:ext>
            </a:extLst>
          </p:cNvPr>
          <p:cNvGraphicFramePr>
            <a:graphicFrameLocks noGrp="1"/>
          </p:cNvGraphicFramePr>
          <p:nvPr>
            <p:extLst>
              <p:ext uri="{D42A27DB-BD31-4B8C-83A1-F6EECF244321}">
                <p14:modId xmlns:p14="http://schemas.microsoft.com/office/powerpoint/2010/main" val="3185249879"/>
              </p:ext>
            </p:extLst>
          </p:nvPr>
        </p:nvGraphicFramePr>
        <p:xfrm>
          <a:off x="511629" y="1055914"/>
          <a:ext cx="11110022" cy="5273040"/>
        </p:xfrm>
        <a:graphic>
          <a:graphicData uri="http://schemas.openxmlformats.org/drawingml/2006/table">
            <a:tbl>
              <a:tblPr firstRow="1" bandRow="1"/>
              <a:tblGrid>
                <a:gridCol w="860228">
                  <a:extLst>
                    <a:ext uri="{9D8B030D-6E8A-4147-A177-3AD203B41FA5}">
                      <a16:colId xmlns:a16="http://schemas.microsoft.com/office/drawing/2014/main" val="2476331732"/>
                    </a:ext>
                  </a:extLst>
                </a:gridCol>
                <a:gridCol w="1816629">
                  <a:extLst>
                    <a:ext uri="{9D8B030D-6E8A-4147-A177-3AD203B41FA5}">
                      <a16:colId xmlns:a16="http://schemas.microsoft.com/office/drawing/2014/main" val="2143571063"/>
                    </a:ext>
                  </a:extLst>
                </a:gridCol>
                <a:gridCol w="3556654">
                  <a:extLst>
                    <a:ext uri="{9D8B030D-6E8A-4147-A177-3AD203B41FA5}">
                      <a16:colId xmlns:a16="http://schemas.microsoft.com/office/drawing/2014/main" val="2500473171"/>
                    </a:ext>
                  </a:extLst>
                </a:gridCol>
                <a:gridCol w="1149073">
                  <a:extLst>
                    <a:ext uri="{9D8B030D-6E8A-4147-A177-3AD203B41FA5}">
                      <a16:colId xmlns:a16="http://schemas.microsoft.com/office/drawing/2014/main" val="4005718612"/>
                    </a:ext>
                  </a:extLst>
                </a:gridCol>
                <a:gridCol w="3727438">
                  <a:extLst>
                    <a:ext uri="{9D8B030D-6E8A-4147-A177-3AD203B41FA5}">
                      <a16:colId xmlns:a16="http://schemas.microsoft.com/office/drawing/2014/main" val="1609129021"/>
                    </a:ext>
                  </a:extLst>
                </a:gridCol>
              </a:tblGrid>
              <a:tr h="751932">
                <a:tc>
                  <a:txBody>
                    <a:bodyPr/>
                    <a:lstStyle/>
                    <a:p>
                      <a:r>
                        <a:rPr lang="en-IN" sz="2200" b="1" dirty="0"/>
                        <a:t>S.NO.</a:t>
                      </a:r>
                    </a:p>
                  </a:txBody>
                  <a:tcPr/>
                </a:tc>
                <a:tc>
                  <a:txBody>
                    <a:bodyPr/>
                    <a:lstStyle/>
                    <a:p>
                      <a:r>
                        <a:rPr lang="en-IN" sz="2200" b="1" dirty="0"/>
                        <a:t>Author</a:t>
                      </a:r>
                    </a:p>
                  </a:txBody>
                  <a:tcPr/>
                </a:tc>
                <a:tc>
                  <a:txBody>
                    <a:bodyPr/>
                    <a:lstStyle/>
                    <a:p>
                      <a:r>
                        <a:rPr lang="en-IN" sz="2200" b="1" dirty="0"/>
                        <a:t>Title</a:t>
                      </a:r>
                    </a:p>
                  </a:txBody>
                  <a:tcPr/>
                </a:tc>
                <a:tc>
                  <a:txBody>
                    <a:bodyPr/>
                    <a:lstStyle/>
                    <a:p>
                      <a:r>
                        <a:rPr lang="en-IN" sz="2200" b="1" dirty="0"/>
                        <a:t>Year</a:t>
                      </a:r>
                    </a:p>
                  </a:txBody>
                  <a:tcPr/>
                </a:tc>
                <a:tc>
                  <a:txBody>
                    <a:bodyPr/>
                    <a:lstStyle/>
                    <a:p>
                      <a:r>
                        <a:rPr lang="en-IN" sz="2200" b="1" dirty="0"/>
                        <a:t>Outcome</a:t>
                      </a:r>
                    </a:p>
                  </a:txBody>
                  <a:tcPr/>
                </a:tc>
                <a:extLst>
                  <a:ext uri="{0D108BD9-81ED-4DB2-BD59-A6C34878D82A}">
                    <a16:rowId xmlns:a16="http://schemas.microsoft.com/office/drawing/2014/main" val="1915914444"/>
                  </a:ext>
                </a:extLst>
              </a:tr>
              <a:tr h="721855">
                <a:tc>
                  <a:txBody>
                    <a:bodyPr/>
                    <a:lstStyle/>
                    <a:p>
                      <a:r>
                        <a:rPr lang="en-IN" dirty="0"/>
                        <a:t>1</a:t>
                      </a:r>
                    </a:p>
                  </a:txBody>
                  <a:tcPr/>
                </a:tc>
                <a:tc>
                  <a:txBody>
                    <a:bodyPr/>
                    <a:lstStyle/>
                    <a:p>
                      <a:r>
                        <a:rPr lang="en-IN" dirty="0"/>
                        <a:t>Chien, S., &amp; Wei, C.</a:t>
                      </a:r>
                    </a:p>
                    <a:p>
                      <a:endParaRPr lang="en-IN" dirty="0"/>
                    </a:p>
                  </a:txBody>
                  <a:tcPr/>
                </a:tc>
                <a:tc>
                  <a:txBody>
                    <a:bodyPr/>
                    <a:lstStyle/>
                    <a:p>
                      <a:r>
                        <a:rPr lang="en-US" dirty="0"/>
                        <a:t>A Mobile App-based Smart EV Charging Management System</a:t>
                      </a:r>
                    </a:p>
                    <a:p>
                      <a:endParaRPr lang="en-IN" dirty="0"/>
                    </a:p>
                  </a:txBody>
                  <a:tcPr/>
                </a:tc>
                <a:tc>
                  <a:txBody>
                    <a:bodyPr/>
                    <a:lstStyle/>
                    <a:p>
                      <a:r>
                        <a:rPr lang="en-IN" dirty="0"/>
                        <a:t>2023</a:t>
                      </a:r>
                    </a:p>
                  </a:txBody>
                  <a:tcPr/>
                </a:tc>
                <a:tc>
                  <a:txBody>
                    <a:bodyPr/>
                    <a:lstStyle/>
                    <a:p>
                      <a:r>
                        <a:rPr lang="en-US" dirty="0"/>
                        <a:t>Optimized EV charging scheduling and management for urban environments.</a:t>
                      </a:r>
                    </a:p>
                    <a:p>
                      <a:endParaRPr lang="en-IN" dirty="0"/>
                    </a:p>
                  </a:txBody>
                  <a:tcPr/>
                </a:tc>
                <a:extLst>
                  <a:ext uri="{0D108BD9-81ED-4DB2-BD59-A6C34878D82A}">
                    <a16:rowId xmlns:a16="http://schemas.microsoft.com/office/drawing/2014/main" val="1125361189"/>
                  </a:ext>
                </a:extLst>
              </a:tr>
              <a:tr h="932396">
                <a:tc>
                  <a:txBody>
                    <a:bodyPr/>
                    <a:lstStyle/>
                    <a:p>
                      <a:r>
                        <a:rPr lang="en-IN" dirty="0"/>
                        <a:t>2</a:t>
                      </a:r>
                    </a:p>
                  </a:txBody>
                  <a:tcPr/>
                </a:tc>
                <a:tc>
                  <a:txBody>
                    <a:bodyPr/>
                    <a:lstStyle/>
                    <a:p>
                      <a:r>
                        <a:rPr lang="nl-NL" dirty="0"/>
                        <a:t>Zhao, X., Liu, Y., &amp; Wang, T.</a:t>
                      </a:r>
                    </a:p>
                    <a:p>
                      <a:endParaRPr lang="en-IN" dirty="0"/>
                    </a:p>
                  </a:txBody>
                  <a:tcPr/>
                </a:tc>
                <a:tc>
                  <a:txBody>
                    <a:bodyPr/>
                    <a:lstStyle/>
                    <a:p>
                      <a:r>
                        <a:rPr lang="en-IN" dirty="0"/>
                        <a:t>Intelligent Mobile App for EV Infrastructure Management and User Convenience</a:t>
                      </a:r>
                    </a:p>
                    <a:p>
                      <a:endParaRPr lang="en-IN" dirty="0"/>
                    </a:p>
                  </a:txBody>
                  <a:tcPr/>
                </a:tc>
                <a:tc>
                  <a:txBody>
                    <a:bodyPr/>
                    <a:lstStyle/>
                    <a:p>
                      <a:r>
                        <a:rPr lang="en-IN" dirty="0"/>
                        <a:t>2022</a:t>
                      </a:r>
                    </a:p>
                  </a:txBody>
                  <a:tcPr/>
                </a:tc>
                <a:tc>
                  <a:txBody>
                    <a:bodyPr/>
                    <a:lstStyle/>
                    <a:p>
                      <a:r>
                        <a:rPr lang="en-US" dirty="0"/>
                        <a:t>Improved management of EV charging stations, enhancing user accessibility and station performance.</a:t>
                      </a:r>
                    </a:p>
                    <a:p>
                      <a:endParaRPr lang="en-IN" dirty="0"/>
                    </a:p>
                  </a:txBody>
                  <a:tcPr/>
                </a:tc>
                <a:extLst>
                  <a:ext uri="{0D108BD9-81ED-4DB2-BD59-A6C34878D82A}">
                    <a16:rowId xmlns:a16="http://schemas.microsoft.com/office/drawing/2014/main" val="2733744157"/>
                  </a:ext>
                </a:extLst>
              </a:tr>
              <a:tr h="932396">
                <a:tc>
                  <a:txBody>
                    <a:bodyPr/>
                    <a:lstStyle/>
                    <a:p>
                      <a:r>
                        <a:rPr lang="en-IN" dirty="0"/>
                        <a:t>3</a:t>
                      </a:r>
                    </a:p>
                  </a:txBody>
                  <a:tcPr/>
                </a:tc>
                <a:tc>
                  <a:txBody>
                    <a:bodyPr/>
                    <a:lstStyle/>
                    <a:p>
                      <a:r>
                        <a:rPr lang="en-IN" dirty="0"/>
                        <a:t>Chen, R., &amp; Zhang, M.</a:t>
                      </a:r>
                    </a:p>
                    <a:p>
                      <a:endParaRPr lang="en-IN" dirty="0"/>
                    </a:p>
                  </a:txBody>
                  <a:tcPr/>
                </a:tc>
                <a:tc>
                  <a:txBody>
                    <a:bodyPr/>
                    <a:lstStyle/>
                    <a:p>
                      <a:r>
                        <a:rPr lang="en-US" dirty="0"/>
                        <a:t>Mobile-based Platform for Real-Time EV Charging Station Monitoring and Data Analytics</a:t>
                      </a:r>
                    </a:p>
                    <a:p>
                      <a:endParaRPr lang="en-IN" dirty="0"/>
                    </a:p>
                  </a:txBody>
                  <a:tcPr/>
                </a:tc>
                <a:tc>
                  <a:txBody>
                    <a:bodyPr/>
                    <a:lstStyle/>
                    <a:p>
                      <a:r>
                        <a:rPr lang="en-IN" dirty="0"/>
                        <a:t>2021</a:t>
                      </a:r>
                    </a:p>
                  </a:txBody>
                  <a:tcPr/>
                </a:tc>
                <a:tc>
                  <a:txBody>
                    <a:bodyPr/>
                    <a:lstStyle/>
                    <a:p>
                      <a:r>
                        <a:rPr lang="en-US" dirty="0"/>
                        <a:t>Real-time data monitoring and analytics for more efficient EV station operation and maintenance.</a:t>
                      </a:r>
                    </a:p>
                    <a:p>
                      <a:endParaRPr lang="en-IN" dirty="0"/>
                    </a:p>
                  </a:txBody>
                  <a:tcPr/>
                </a:tc>
                <a:extLst>
                  <a:ext uri="{0D108BD9-81ED-4DB2-BD59-A6C34878D82A}">
                    <a16:rowId xmlns:a16="http://schemas.microsoft.com/office/drawing/2014/main" val="3752697450"/>
                  </a:ext>
                </a:extLst>
              </a:tr>
              <a:tr h="932396">
                <a:tc>
                  <a:txBody>
                    <a:bodyPr/>
                    <a:lstStyle/>
                    <a:p>
                      <a:r>
                        <a:rPr lang="en-IN" dirty="0"/>
                        <a:t>4</a:t>
                      </a:r>
                    </a:p>
                  </a:txBody>
                  <a:tcPr/>
                </a:tc>
                <a:tc>
                  <a:txBody>
                    <a:bodyPr/>
                    <a:lstStyle/>
                    <a:p>
                      <a:r>
                        <a:rPr lang="en-IN" dirty="0"/>
                        <a:t>Gupta, P., &amp; Bansal, S.</a:t>
                      </a:r>
                    </a:p>
                    <a:p>
                      <a:endParaRPr lang="en-IN" dirty="0"/>
                    </a:p>
                  </a:txBody>
                  <a:tcPr/>
                </a:tc>
                <a:tc>
                  <a:txBody>
                    <a:bodyPr/>
                    <a:lstStyle/>
                    <a:p>
                      <a:r>
                        <a:rPr lang="en-US" dirty="0"/>
                        <a:t>Optimizing EV Charging Stations with a Mobile Application for User Accessibility</a:t>
                      </a:r>
                    </a:p>
                    <a:p>
                      <a:endParaRPr lang="en-IN" dirty="0"/>
                    </a:p>
                  </a:txBody>
                  <a:tcPr/>
                </a:tc>
                <a:tc>
                  <a:txBody>
                    <a:bodyPr/>
                    <a:lstStyle/>
                    <a:p>
                      <a:r>
                        <a:rPr lang="en-IN" dirty="0"/>
                        <a:t>2023</a:t>
                      </a:r>
                    </a:p>
                  </a:txBody>
                  <a:tcPr/>
                </a:tc>
                <a:tc>
                  <a:txBody>
                    <a:bodyPr/>
                    <a:lstStyle/>
                    <a:p>
                      <a:r>
                        <a:rPr lang="en-US" dirty="0"/>
                        <a:t>Improved access to EV charging stations with real-time updates, geolocation, and reviews.</a:t>
                      </a:r>
                    </a:p>
                    <a:p>
                      <a:endParaRPr lang="en-IN" dirty="0"/>
                    </a:p>
                  </a:txBody>
                  <a:tcPr/>
                </a:tc>
                <a:extLst>
                  <a:ext uri="{0D108BD9-81ED-4DB2-BD59-A6C34878D82A}">
                    <a16:rowId xmlns:a16="http://schemas.microsoft.com/office/drawing/2014/main" val="1367907078"/>
                  </a:ext>
                </a:extLst>
              </a:tr>
              <a:tr h="932396">
                <a:tc>
                  <a:txBody>
                    <a:bodyPr/>
                    <a:lstStyle/>
                    <a:p>
                      <a:r>
                        <a:rPr lang="en-IN" dirty="0"/>
                        <a:t>5</a:t>
                      </a:r>
                    </a:p>
                  </a:txBody>
                  <a:tcPr/>
                </a:tc>
                <a:tc>
                  <a:txBody>
                    <a:bodyPr/>
                    <a:lstStyle/>
                    <a:p>
                      <a:r>
                        <a:rPr lang="en-IN" dirty="0"/>
                        <a:t>Patel, A., &amp; Shah, N.</a:t>
                      </a:r>
                    </a:p>
                    <a:p>
                      <a:endParaRPr lang="en-IN" dirty="0"/>
                    </a:p>
                  </a:txBody>
                  <a:tcPr/>
                </a:tc>
                <a:tc>
                  <a:txBody>
                    <a:bodyPr/>
                    <a:lstStyle/>
                    <a:p>
                      <a:r>
                        <a:rPr lang="en-US" dirty="0"/>
                        <a:t>Design and Development of an EV Charging Station Management System Using Mobile App Integration</a:t>
                      </a:r>
                    </a:p>
                    <a:p>
                      <a:endParaRPr lang="en-IN" dirty="0"/>
                    </a:p>
                  </a:txBody>
                  <a:tcPr/>
                </a:tc>
                <a:tc>
                  <a:txBody>
                    <a:bodyPr/>
                    <a:lstStyle/>
                    <a:p>
                      <a:r>
                        <a:rPr lang="en-IN" dirty="0"/>
                        <a:t>2022</a:t>
                      </a:r>
                    </a:p>
                  </a:txBody>
                  <a:tcPr/>
                </a:tc>
                <a:tc>
                  <a:txBody>
                    <a:bodyPr/>
                    <a:lstStyle/>
                    <a:p>
                      <a:r>
                        <a:rPr lang="en-US" dirty="0"/>
                        <a:t>Mobile app for managing bookings, payments, and efficient use of EV charging stations.</a:t>
                      </a:r>
                    </a:p>
                    <a:p>
                      <a:endParaRPr lang="en-IN" dirty="0"/>
                    </a:p>
                  </a:txBody>
                  <a:tcPr/>
                </a:tc>
                <a:extLst>
                  <a:ext uri="{0D108BD9-81ED-4DB2-BD59-A6C34878D82A}">
                    <a16:rowId xmlns:a16="http://schemas.microsoft.com/office/drawing/2014/main" val="1205302932"/>
                  </a:ext>
                </a:extLst>
              </a:tr>
            </a:tbl>
          </a:graphicData>
        </a:graphic>
      </p:graphicFrame>
    </p:spTree>
    <p:extLst>
      <p:ext uri="{BB962C8B-B14F-4D97-AF65-F5344CB8AC3E}">
        <p14:creationId xmlns:p14="http://schemas.microsoft.com/office/powerpoint/2010/main" val="40520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61DF-621F-64C5-FEDC-CB5B911B6FDC}"/>
              </a:ext>
            </a:extLst>
          </p:cNvPr>
          <p:cNvSpPr>
            <a:spLocks noGrp="1"/>
          </p:cNvSpPr>
          <p:nvPr>
            <p:ph type="title"/>
          </p:nvPr>
        </p:nvSpPr>
        <p:spPr>
          <a:xfrm>
            <a:off x="812800" y="716418"/>
            <a:ext cx="10668000" cy="45719"/>
          </a:xfrm>
        </p:spPr>
        <p:txBody>
          <a:bodyPr/>
          <a:lstStyle/>
          <a:p>
            <a:r>
              <a:rPr lang="en-US" sz="2800" b="1" dirty="0">
                <a:latin typeface="Times New Roman" panose="02020603050405020304" pitchFamily="18" charset="0"/>
                <a:cs typeface="Times New Roman" panose="02020603050405020304" pitchFamily="18" charset="0"/>
              </a:rPr>
              <a:t>                                                                                                        Modules</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4F96EE3-DD73-4563-3FE2-779A1DCF3237}"/>
              </a:ext>
            </a:extLst>
          </p:cNvPr>
          <p:cNvSpPr>
            <a:spLocks noGrp="1"/>
          </p:cNvSpPr>
          <p:nvPr>
            <p:ph type="body" idx="1"/>
          </p:nvPr>
        </p:nvSpPr>
        <p:spPr/>
        <p:txBody>
          <a:bodyPr>
            <a:normAutofit/>
          </a:bodyPr>
          <a:lstStyle/>
          <a:p>
            <a:pPr>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ADMIN</a:t>
            </a:r>
            <a:r>
              <a:rPr lang="en-US" dirty="0">
                <a:solidFill>
                  <a:srgbClr val="000000"/>
                </a:solidFill>
                <a:latin typeface="Times New Roman" panose="02020603050405020304" pitchFamily="18" charset="0"/>
                <a:ea typeface="Times New Roman" panose="02020603050405020304" pitchFamily="18" charset="0"/>
              </a:rPr>
              <a:t>: </a:t>
            </a:r>
            <a:r>
              <a:rPr lang="en-US" sz="1900" dirty="0">
                <a:solidFill>
                  <a:srgbClr val="000000"/>
                </a:solidFill>
                <a:latin typeface="Times New Roman" panose="02020603050405020304" pitchFamily="18" charset="0"/>
                <a:ea typeface="Times New Roman" panose="02020603050405020304" pitchFamily="18" charset="0"/>
              </a:rPr>
              <a:t>The Admin module allows administrators to log in, manage the system, add new EV charging centers, and view customer complaints.</a:t>
            </a:r>
            <a:endParaRPr lang="en-IN" sz="1900" dirty="0">
              <a:latin typeface="Times New Roman" panose="02020603050405020304" pitchFamily="18" charset="0"/>
              <a:ea typeface="Times New Roman" panose="02020603050405020304" pitchFamily="18" charset="0"/>
            </a:endParaRPr>
          </a:p>
          <a:p>
            <a:pPr>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USER</a:t>
            </a:r>
            <a:r>
              <a:rPr lang="en-US" dirty="0">
                <a:solidFill>
                  <a:srgbClr val="000000"/>
                </a:solidFill>
                <a:latin typeface="Times New Roman" panose="02020603050405020304" pitchFamily="18" charset="0"/>
                <a:ea typeface="Times New Roman" panose="02020603050405020304" pitchFamily="18" charset="0"/>
              </a:rPr>
              <a:t>: </a:t>
            </a:r>
            <a:r>
              <a:rPr lang="en-US" sz="1900" dirty="0">
                <a:solidFill>
                  <a:srgbClr val="000000"/>
                </a:solidFill>
                <a:latin typeface="Times New Roman" panose="02020603050405020304" pitchFamily="18" charset="0"/>
                <a:ea typeface="Times New Roman" panose="02020603050405020304" pitchFamily="18" charset="0"/>
              </a:rPr>
              <a:t>The User module enables users to register, log in, and view available EV charging centers along with their locations. Users can also access a calling option for direct communication with charging centers. </a:t>
            </a:r>
            <a:endParaRPr lang="en-IN" sz="1900" dirty="0">
              <a:latin typeface="Times New Roman" panose="02020603050405020304" pitchFamily="18" charset="0"/>
              <a:ea typeface="Times New Roman" panose="02020603050405020304" pitchFamily="18" charset="0"/>
            </a:endParaRPr>
          </a:p>
          <a:p>
            <a:pPr>
              <a:lnSpc>
                <a:spcPct val="150000"/>
              </a:lnSpc>
              <a:spcAft>
                <a:spcPts val="0"/>
              </a:spcAft>
            </a:pPr>
            <a:r>
              <a:rPr lang="en-US" b="1" dirty="0">
                <a:solidFill>
                  <a:srgbClr val="000000"/>
                </a:solidFill>
                <a:latin typeface="Times New Roman" panose="02020603050405020304" pitchFamily="18" charset="0"/>
                <a:ea typeface="Times New Roman" panose="02020603050405020304" pitchFamily="18" charset="0"/>
              </a:rPr>
              <a:t>EV charging center</a:t>
            </a:r>
            <a:r>
              <a:rPr lang="en-US" dirty="0">
                <a:solidFill>
                  <a:srgbClr val="000000"/>
                </a:solidFill>
                <a:latin typeface="Times New Roman" panose="02020603050405020304" pitchFamily="18" charset="0"/>
                <a:ea typeface="Times New Roman" panose="02020603050405020304" pitchFamily="18" charset="0"/>
              </a:rPr>
              <a:t>:</a:t>
            </a:r>
            <a:r>
              <a:rPr lang="en-US" sz="2100" dirty="0">
                <a:solidFill>
                  <a:srgbClr val="000000"/>
                </a:solidFill>
                <a:latin typeface="Times New Roman" panose="02020603050405020304" pitchFamily="18" charset="0"/>
                <a:ea typeface="Times New Roman" panose="02020603050405020304" pitchFamily="18" charset="0"/>
              </a:rPr>
              <a:t> The EV Center module is dedicated to the charging center staff, enabling them to log in, view user complaints, and manage their resolutions. This system enhances the user experience by providing an intuitive platform for both the management and usage of EV charging infrastructure, while also ensuring efficient handling of complaints.</a:t>
            </a:r>
            <a:endParaRPr lang="en-IN" sz="21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9610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9FF3-C6C0-C0D3-BB7B-BF975351B413}"/>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Existing method And Disadvantages</a:t>
            </a:r>
            <a:endParaRPr lang="en-IN" dirty="0"/>
          </a:p>
        </p:txBody>
      </p:sp>
      <p:sp>
        <p:nvSpPr>
          <p:cNvPr id="3" name="Text Placeholder 2">
            <a:extLst>
              <a:ext uri="{FF2B5EF4-FFF2-40B4-BE49-F238E27FC236}">
                <a16:creationId xmlns:a16="http://schemas.microsoft.com/office/drawing/2014/main" id="{3984B932-9BEF-319F-1462-6B2FF2965AB8}"/>
              </a:ext>
            </a:extLst>
          </p:cNvPr>
          <p:cNvSpPr>
            <a:spLocks noGrp="1"/>
          </p:cNvSpPr>
          <p:nvPr>
            <p:ph type="body" idx="1"/>
          </p:nvPr>
        </p:nvSpPr>
        <p:spPr/>
        <p:txBody>
          <a:bodyPr>
            <a:normAutofit/>
          </a:bodyPr>
          <a:lstStyle/>
          <a:p>
            <a:pPr marL="7620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Existing Methods :</a:t>
            </a:r>
          </a:p>
          <a:p>
            <a:pPr marL="76200" indent="0">
              <a:buNone/>
            </a:pPr>
            <a:r>
              <a:rPr lang="en-US" sz="1900" dirty="0">
                <a:latin typeface="Times New Roman" panose="02020603050405020304" pitchFamily="18" charset="0"/>
                <a:ea typeface="Calibri" panose="020F0502020204030204" pitchFamily="34" charset="0"/>
                <a:cs typeface="Times New Roman" panose="02020603050405020304" pitchFamily="18" charset="0"/>
              </a:rPr>
              <a:t>Traditional complaint handling systems rely on manual processes, making them time-consuming and error-prone. Standalone EV charging platforms and navigation apps focus on locating charging stations but lack features for real-time complaint resolution or communication. Dynamic charging management systems optimize station usage but neglect user-centric needs like feedback and issue tracking. Smart city complaint systems offer generalized solutions but fail to address e-mobility-specific challenges. These fragmented approaches highlight the need for an integrated platform that combines user accessibility, complaint resolution, and efficient administrative management tailored to the e-mobility ecosystem. This project addresses these gaps comprehensively.</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r>
              <a:rPr lang="en-IN" b="1" dirty="0">
                <a:latin typeface="Times New Roman" panose="02020603050405020304" pitchFamily="18" charset="0"/>
                <a:cs typeface="Times New Roman" panose="02020603050405020304" pitchFamily="18" charset="0"/>
              </a:rPr>
              <a:t>Disadvantages </a:t>
            </a:r>
            <a:r>
              <a:rPr lang="en-IN" dirty="0"/>
              <a:t>:</a:t>
            </a:r>
          </a:p>
          <a:p>
            <a:pPr marL="76200" indent="0">
              <a:buNone/>
            </a:pPr>
            <a:r>
              <a:rPr lang="en-US" sz="1900" dirty="0">
                <a:latin typeface="Times New Roman" panose="02020603050405020304" pitchFamily="18" charset="0"/>
                <a:cs typeface="Times New Roman" panose="02020603050405020304" pitchFamily="18" charset="0"/>
              </a:rPr>
              <a:t>Manual complaint-handling systems are inefficient, prone to errors, and lack scalability for large-scale operations.</a:t>
            </a:r>
          </a:p>
          <a:p>
            <a:pPr marL="76200" indent="0">
              <a:buNone/>
            </a:pPr>
            <a:r>
              <a:rPr lang="en-US" sz="1900" dirty="0">
                <a:latin typeface="Times New Roman" panose="02020603050405020304" pitchFamily="18" charset="0"/>
                <a:cs typeface="Times New Roman" panose="02020603050405020304" pitchFamily="18" charset="0"/>
              </a:rPr>
              <a:t>Dynamic EV charging management systems focus on optimization but require substantial computational resources and overlook user-centric features like real-time issue tracking.</a:t>
            </a:r>
          </a:p>
          <a:p>
            <a:pPr marL="76200" indent="0">
              <a:buNone/>
            </a:pPr>
            <a:endParaRPr lang="en-IN" dirty="0"/>
          </a:p>
        </p:txBody>
      </p:sp>
    </p:spTree>
    <p:extLst>
      <p:ext uri="{BB962C8B-B14F-4D97-AF65-F5344CB8AC3E}">
        <p14:creationId xmlns:p14="http://schemas.microsoft.com/office/powerpoint/2010/main" val="89817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AB59-9CAF-B6AA-6A79-0AF6A188FE32}"/>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Proposed method and Advantages</a:t>
            </a:r>
            <a:endParaRPr lang="en-IN" dirty="0"/>
          </a:p>
        </p:txBody>
      </p:sp>
      <p:sp>
        <p:nvSpPr>
          <p:cNvPr id="3" name="Text Placeholder 2">
            <a:extLst>
              <a:ext uri="{FF2B5EF4-FFF2-40B4-BE49-F238E27FC236}">
                <a16:creationId xmlns:a16="http://schemas.microsoft.com/office/drawing/2014/main" id="{274DF4E8-6667-576B-0F89-CCE6E40ED8C2}"/>
              </a:ext>
            </a:extLst>
          </p:cNvPr>
          <p:cNvSpPr>
            <a:spLocks noGrp="1"/>
          </p:cNvSpPr>
          <p:nvPr>
            <p:ph type="body" idx="1"/>
          </p:nvPr>
        </p:nvSpPr>
        <p:spPr/>
        <p:txBody>
          <a:bodyPr>
            <a:normAutofit fontScale="62500" lnSpcReduction="20000"/>
          </a:bodyPr>
          <a:lstStyle/>
          <a:p>
            <a:pPr marL="7620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Proposed Method :</a:t>
            </a:r>
          </a:p>
          <a:p>
            <a:pPr marL="76200" indent="0">
              <a:lnSpc>
                <a:spcPct val="120000"/>
              </a:lnSpc>
              <a:buNone/>
            </a:pPr>
            <a:r>
              <a:rPr lang="en-US" sz="2700" dirty="0">
                <a:latin typeface="Times New Roman" panose="02020603050405020304" pitchFamily="18" charset="0"/>
                <a:ea typeface="Calibri" panose="020F0502020204030204" pitchFamily="34" charset="0"/>
                <a:cs typeface="Times New Roman" panose="02020603050405020304" pitchFamily="18" charset="0"/>
              </a:rPr>
              <a:t>The proposed system is a unified platform designed to streamline e-mobility management by integrating admin, user, and EV center functionalities. Administrators can add and manage EV charging centers while addressing user complaints efficiently. Users can locate nearby charging stations, access location details, and directly contact the centers for support. EV center operators can view and resolve complaints in real time, ensuring service reliability. This system bridges the gaps in existing methods, providing a seamless, user-friendly, and efficient solution for managing e-mobility challenges.</a:t>
            </a:r>
          </a:p>
          <a:p>
            <a:pPr marL="76200" indent="0">
              <a:lnSpc>
                <a:spcPct val="120000"/>
              </a:lnSpc>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Advantages :</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Combines functionalities for users, administrators, and EV charging center operators in a single system, ensuring seamless communication and management.</a:t>
            </a:r>
            <a:endParaRPr lang="en-IN" sz="2500" dirty="0">
              <a:latin typeface="Times New Roman" panose="02020603050405020304" pitchFamily="18" charset="0"/>
              <a:cs typeface="Times New Roman" panose="02020603050405020304" pitchFamily="18" charset="0"/>
            </a:endParaRPr>
          </a:p>
          <a:p>
            <a:pPr lvl="0">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Facilitates efficient handling of user complaints, improving response times and enhancing user satisfaction.</a:t>
            </a:r>
            <a:endParaRPr lang="en-IN" sz="2500" dirty="0">
              <a:latin typeface="Times New Roman" panose="02020603050405020304" pitchFamily="18" charset="0"/>
              <a:cs typeface="Times New Roman" panose="02020603050405020304" pitchFamily="18" charset="0"/>
            </a:endParaRPr>
          </a:p>
          <a:p>
            <a:pPr lvl="0">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Provides intuitive tools for users to locate EV charging centers, view location details, and directly contact operators, ensuring accessibility and convenience.</a:t>
            </a:r>
            <a:endParaRPr lang="en-IN" sz="2500" dirty="0">
              <a:latin typeface="Times New Roman" panose="02020603050405020304" pitchFamily="18" charset="0"/>
              <a:cs typeface="Times New Roman" panose="02020603050405020304" pitchFamily="18" charset="0"/>
            </a:endParaRPr>
          </a:p>
          <a:p>
            <a:pPr lvl="0">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Streamlines the management of EV charging infrastructure, reducing manual errors and improving system reliability.</a:t>
            </a:r>
            <a:endParaRPr lang="en-IN" sz="2500" dirty="0">
              <a:latin typeface="Times New Roman" panose="02020603050405020304" pitchFamily="18" charset="0"/>
              <a:cs typeface="Times New Roman" panose="02020603050405020304" pitchFamily="18" charset="0"/>
            </a:endParaRPr>
          </a:p>
          <a:p>
            <a:pPr lvl="0">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Designed to handle the growing demand for e-mobility infrastructure while maintaining high performance and usability.</a:t>
            </a:r>
            <a:endParaRPr lang="en-IN" sz="2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03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AC97-0C20-7A1C-4A18-30D9F352A459}"/>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PROJECT FLLOW</a:t>
            </a:r>
            <a:endParaRPr lang="en-IN" dirty="0"/>
          </a:p>
        </p:txBody>
      </p:sp>
      <p:pic>
        <p:nvPicPr>
          <p:cNvPr id="4" name="Picture 3">
            <a:extLst>
              <a:ext uri="{FF2B5EF4-FFF2-40B4-BE49-F238E27FC236}">
                <a16:creationId xmlns:a16="http://schemas.microsoft.com/office/drawing/2014/main" id="{028A765F-436D-6FE9-D442-3258C87AE7C8}"/>
              </a:ext>
            </a:extLst>
          </p:cNvPr>
          <p:cNvPicPr/>
          <p:nvPr/>
        </p:nvPicPr>
        <p:blipFill>
          <a:blip r:embed="rId2"/>
          <a:stretch>
            <a:fillRect/>
          </a:stretch>
        </p:blipFill>
        <p:spPr>
          <a:xfrm>
            <a:off x="3124200" y="1751330"/>
            <a:ext cx="5943600" cy="3355340"/>
          </a:xfrm>
          <a:prstGeom prst="rect">
            <a:avLst/>
          </a:prstGeom>
        </p:spPr>
      </p:pic>
    </p:spTree>
    <p:extLst>
      <p:ext uri="{BB962C8B-B14F-4D97-AF65-F5344CB8AC3E}">
        <p14:creationId xmlns:p14="http://schemas.microsoft.com/office/powerpoint/2010/main" val="166963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4067-1815-B0BB-1557-AF595A7B84D1}"/>
              </a:ext>
            </a:extLst>
          </p:cNvPr>
          <p:cNvSpPr>
            <a:spLocks noGrp="1"/>
          </p:cNvSpPr>
          <p:nvPr>
            <p:ph type="title"/>
          </p:nvPr>
        </p:nvSpPr>
        <p:spPr>
          <a:xfrm>
            <a:off x="812800" y="518249"/>
            <a:ext cx="10668000" cy="487500"/>
          </a:xfrm>
        </p:spPr>
        <p:txBody>
          <a:bodyPr/>
          <a:lstStyle/>
          <a:p>
            <a:r>
              <a:rPr lang="en-US" sz="2800" b="1" dirty="0">
                <a:latin typeface="Times New Roman" panose="02020603050405020304" pitchFamily="18" charset="0"/>
                <a:cs typeface="Times New Roman" panose="02020603050405020304" pitchFamily="18" charset="0"/>
              </a:rPr>
              <a:t>HARDWARE &amp; SOFTWARE REQUIREMENTS</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9EB80F8-EA2D-A7D2-B0F4-E222A26F5C1C}"/>
              </a:ext>
            </a:extLst>
          </p:cNvPr>
          <p:cNvSpPr>
            <a:spLocks noGrp="1"/>
          </p:cNvSpPr>
          <p:nvPr>
            <p:ph type="body" idx="1"/>
          </p:nvPr>
        </p:nvSpPr>
        <p:spPr/>
        <p:txBody>
          <a:bodyPr/>
          <a:lstStyle/>
          <a:p>
            <a:pPr marL="0" indent="0" algn="just">
              <a:lnSpc>
                <a:spcPct val="150000"/>
              </a:lnSpc>
              <a:buNone/>
            </a:pPr>
            <a:r>
              <a:rPr lang="en-US" sz="24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400" dirty="0">
              <a:latin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	</a:t>
            </a:r>
          </a:p>
          <a:p>
            <a:pPr marL="342900" lvl="0" indent="-342900" algn="just">
              <a:lnSpc>
                <a:spcPct val="150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JDK					-   Java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a:t>
            </a:r>
            <a:r>
              <a:rPr lang="en-IN" dirty="0" err="1">
                <a:latin typeface="Times New Roman" panose="02020603050405020304" pitchFamily="18" charset="0"/>
                <a:ea typeface="Calibri" panose="020F0502020204030204" pitchFamily="34" charset="0"/>
                <a:cs typeface="Times New Roman" panose="02020603050405020304" pitchFamily="18" charset="0"/>
              </a:rPr>
              <a:t>tl</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SDK				-   Android </a:t>
            </a:r>
          </a:p>
          <a:p>
            <a:pPr marL="342900" lvl="0" indent="-342900" algn="just">
              <a:lnSpc>
                <a:spcPct val="150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IDE					- Android studio</a:t>
            </a:r>
          </a:p>
          <a:p>
            <a:pPr marL="342900" lvl="0" indent="-342900" algn="just">
              <a:lnSpc>
                <a:spcPct val="150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Database				- my </a:t>
            </a:r>
            <a:r>
              <a:rPr lang="en-IN" sz="2400" dirty="0">
                <a:latin typeface="Times New Roman" panose="02020603050405020304" pitchFamily="18" charset="0"/>
                <a:ea typeface="Calibri" panose="020F0502020204030204" pitchFamily="34" charset="0"/>
                <a:cs typeface="Times New Roman" panose="02020603050405020304" pitchFamily="18" charset="0"/>
              </a:rPr>
              <a:t>SQL</a:t>
            </a:r>
            <a:endParaRPr lang="en-US" sz="2400" b="1" dirty="0">
              <a:solidFill>
                <a:schemeClr val="accent3">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9876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AAC5-8F9C-CFF0-03E9-185D1AFF27E9}"/>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HARDWARE &amp; SOFTWARE REQUIREMENTS</a:t>
            </a:r>
            <a:endParaRPr lang="en-IN" dirty="0"/>
          </a:p>
        </p:txBody>
      </p:sp>
      <p:sp>
        <p:nvSpPr>
          <p:cNvPr id="3" name="Text Placeholder 2">
            <a:extLst>
              <a:ext uri="{FF2B5EF4-FFF2-40B4-BE49-F238E27FC236}">
                <a16:creationId xmlns:a16="http://schemas.microsoft.com/office/drawing/2014/main" id="{1D876F22-6B73-0840-6044-EC40228BBECF}"/>
              </a:ext>
            </a:extLst>
          </p:cNvPr>
          <p:cNvSpPr>
            <a:spLocks noGrp="1"/>
          </p:cNvSpPr>
          <p:nvPr>
            <p:ph type="body" idx="1"/>
          </p:nvPr>
        </p:nvSpPr>
        <p:spPr/>
        <p:txBody>
          <a:bodyPr/>
          <a:lstStyle/>
          <a:p>
            <a:pPr marL="118745" indent="0" algn="just">
              <a:lnSpc>
                <a:spcPct val="150000"/>
              </a:lnSpc>
              <a:buNone/>
            </a:pPr>
            <a:r>
              <a:rPr lang="en-US" sz="2400" b="1" dirty="0">
                <a:solidFill>
                  <a:schemeClr val="accent3">
                    <a:lumMod val="50000"/>
                  </a:schemeClr>
                </a:solidFill>
                <a:latin typeface="Times New Roman" panose="02020603050405020304" pitchFamily="18" charset="0"/>
                <a:cs typeface="Times New Roman" panose="02020603050405020304" pitchFamily="18" charset="0"/>
              </a:rPr>
              <a:t>HARDWARE REQUIREMENTS</a:t>
            </a: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RAM                              -    8 GB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Disk                      -    1TB</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996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7F3E-3B20-A636-F163-02032A3C0703}"/>
              </a:ext>
            </a:extLst>
          </p:cNvPr>
          <p:cNvSpPr>
            <a:spLocks noGrp="1"/>
          </p:cNvSpPr>
          <p:nvPr>
            <p:ph type="title"/>
          </p:nvPr>
        </p:nvSpPr>
        <p:spPr/>
        <p:txBody>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E9AAB921-576D-CE73-7EC2-38B1D909F27B}"/>
              </a:ext>
            </a:extLst>
          </p:cNvPr>
          <p:cNvSpPr>
            <a:spLocks noGrp="1"/>
          </p:cNvSpPr>
          <p:nvPr>
            <p:ph type="body" idx="1"/>
          </p:nvPr>
        </p:nvSpPr>
        <p:spPr/>
        <p:txBody>
          <a:bodyPr/>
          <a:lstStyle/>
          <a:p>
            <a:pPr marL="0" lvl="0" indent="0" algn="just">
              <a:lnSpc>
                <a:spcPct val="150000"/>
              </a:lnSpc>
              <a:buNone/>
            </a:pPr>
            <a:r>
              <a:rPr lang="en-US" sz="2400" b="1" dirty="0">
                <a:latin typeface="Times New Roman" panose="02020603050405020304" pitchFamily="18" charset="0"/>
                <a:cs typeface="Times New Roman" panose="02020603050405020304" pitchFamily="18" charset="0"/>
              </a:rPr>
              <a:t>Use Case Diagram:</a:t>
            </a:r>
          </a:p>
          <a:p>
            <a:pPr marL="0" lvl="0" indent="0" algn="just">
              <a:lnSpc>
                <a:spcPct val="150000"/>
              </a:lnSpc>
              <a:buNone/>
            </a:pPr>
            <a:r>
              <a:rPr lang="en-US" sz="19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IN" dirty="0"/>
          </a:p>
        </p:txBody>
      </p:sp>
    </p:spTree>
    <p:extLst>
      <p:ext uri="{BB962C8B-B14F-4D97-AF65-F5344CB8AC3E}">
        <p14:creationId xmlns:p14="http://schemas.microsoft.com/office/powerpoint/2010/main" val="445087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8A4E-78CE-25B0-4FF8-0C1F03770DCA}"/>
              </a:ext>
            </a:extLst>
          </p:cNvPr>
          <p:cNvSpPr>
            <a:spLocks noGrp="1"/>
          </p:cNvSpPr>
          <p:nvPr>
            <p:ph type="title"/>
          </p:nvPr>
        </p:nvSpPr>
        <p:spPr/>
        <p:txBody>
          <a:bodyPr/>
          <a:lstStyle/>
          <a:p>
            <a:r>
              <a:rPr lang="en-IN" dirty="0"/>
              <a:t>UML Diagrams</a:t>
            </a:r>
          </a:p>
        </p:txBody>
      </p:sp>
      <p:sp>
        <p:nvSpPr>
          <p:cNvPr id="3" name="Text Placeholder 2">
            <a:extLst>
              <a:ext uri="{FF2B5EF4-FFF2-40B4-BE49-F238E27FC236}">
                <a16:creationId xmlns:a16="http://schemas.microsoft.com/office/drawing/2014/main" id="{26EFA9D2-63AC-76A7-917E-613F58236A0C}"/>
              </a:ext>
            </a:extLst>
          </p:cNvPr>
          <p:cNvSpPr>
            <a:spLocks noGrp="1"/>
          </p:cNvSpPr>
          <p:nvPr>
            <p:ph type="body" idx="1"/>
          </p:nvPr>
        </p:nvSpPr>
        <p:spPr>
          <a:xfrm>
            <a:off x="4035630" y="1047750"/>
            <a:ext cx="3699163" cy="824344"/>
          </a:xfrm>
        </p:spPr>
        <p:txBody>
          <a:bodyPr/>
          <a:lstStyle/>
          <a:p>
            <a:pPr marL="76200" indent="0">
              <a:buNone/>
            </a:pPr>
            <a:r>
              <a:rPr lang="en-US" sz="2400" b="1" dirty="0">
                <a:latin typeface="Times New Roman" panose="02020603050405020304" pitchFamily="18" charset="0"/>
                <a:cs typeface="Times New Roman" panose="02020603050405020304" pitchFamily="18" charset="0"/>
              </a:rPr>
              <a:t>Use Case Diagram</a:t>
            </a:r>
          </a:p>
          <a:p>
            <a:endParaRPr lang="en-IN" dirty="0"/>
          </a:p>
        </p:txBody>
      </p:sp>
      <p:pic>
        <p:nvPicPr>
          <p:cNvPr id="4" name="Picture 3">
            <a:extLst>
              <a:ext uri="{FF2B5EF4-FFF2-40B4-BE49-F238E27FC236}">
                <a16:creationId xmlns:a16="http://schemas.microsoft.com/office/drawing/2014/main" id="{6E59AD86-AD77-953F-A098-690E16EEDF1A}"/>
              </a:ext>
            </a:extLst>
          </p:cNvPr>
          <p:cNvPicPr>
            <a:picLocks noChangeAspect="1"/>
          </p:cNvPicPr>
          <p:nvPr/>
        </p:nvPicPr>
        <p:blipFill>
          <a:blip r:embed="rId2"/>
          <a:stretch>
            <a:fillRect/>
          </a:stretch>
        </p:blipFill>
        <p:spPr>
          <a:xfrm>
            <a:off x="3571875" y="2114550"/>
            <a:ext cx="5048250" cy="3695700"/>
          </a:xfrm>
          <a:prstGeom prst="rect">
            <a:avLst/>
          </a:prstGeom>
        </p:spPr>
      </p:pic>
      <p:sp>
        <p:nvSpPr>
          <p:cNvPr id="5" name="Text Box 1">
            <a:extLst>
              <a:ext uri="{FF2B5EF4-FFF2-40B4-BE49-F238E27FC236}">
                <a16:creationId xmlns:a16="http://schemas.microsoft.com/office/drawing/2014/main" id="{2304844F-F3EA-66C4-65F5-55C856BAD94D}"/>
              </a:ext>
            </a:extLst>
          </p:cNvPr>
          <p:cNvSpPr txBox="1"/>
          <p:nvPr/>
        </p:nvSpPr>
        <p:spPr>
          <a:xfrm>
            <a:off x="3939804" y="5731092"/>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spTree>
    <p:extLst>
      <p:ext uri="{BB962C8B-B14F-4D97-AF65-F5344CB8AC3E}">
        <p14:creationId xmlns:p14="http://schemas.microsoft.com/office/powerpoint/2010/main" val="121649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6ADB-72C9-00BE-CAC2-981EA7CA5834}"/>
              </a:ext>
            </a:extLst>
          </p:cNvPr>
          <p:cNvSpPr>
            <a:spLocks noGrp="1"/>
          </p:cNvSpPr>
          <p:nvPr>
            <p:ph type="title"/>
          </p:nvPr>
        </p:nvSpPr>
        <p:spPr/>
        <p:txBody>
          <a:bodyPr/>
          <a:lstStyle/>
          <a:p>
            <a:r>
              <a:rPr lang="en-IN" dirty="0"/>
              <a:t>UML Diagrams</a:t>
            </a:r>
          </a:p>
        </p:txBody>
      </p:sp>
      <p:sp>
        <p:nvSpPr>
          <p:cNvPr id="3" name="Text Placeholder 2">
            <a:extLst>
              <a:ext uri="{FF2B5EF4-FFF2-40B4-BE49-F238E27FC236}">
                <a16:creationId xmlns:a16="http://schemas.microsoft.com/office/drawing/2014/main" id="{BBF2CEBB-D77A-A3F1-190C-EDED7EE1657F}"/>
              </a:ext>
            </a:extLst>
          </p:cNvPr>
          <p:cNvSpPr>
            <a:spLocks noGrp="1"/>
          </p:cNvSpPr>
          <p:nvPr>
            <p:ph type="body" idx="1"/>
          </p:nvPr>
        </p:nvSpPr>
        <p:spPr>
          <a:xfrm>
            <a:off x="1049977" y="1205582"/>
            <a:ext cx="4287982" cy="574962"/>
          </a:xfrm>
        </p:spPr>
        <p:txBody>
          <a:bodyPr>
            <a:normAutofit/>
          </a:bodyPr>
          <a:lstStyle/>
          <a:p>
            <a:r>
              <a:rPr lang="en-US" sz="2400" b="1" dirty="0">
                <a:latin typeface="Times New Roman" panose="02020603050405020304" pitchFamily="18" charset="0"/>
                <a:cs typeface="Times New Roman" panose="02020603050405020304" pitchFamily="18" charset="0"/>
              </a:rPr>
              <a:t>UML DIAGRAMS</a:t>
            </a:r>
          </a:p>
          <a:p>
            <a:endParaRPr lang="en-IN" dirty="0"/>
          </a:p>
        </p:txBody>
      </p:sp>
      <p:sp>
        <p:nvSpPr>
          <p:cNvPr id="4" name="TextBox 3">
            <a:extLst>
              <a:ext uri="{FF2B5EF4-FFF2-40B4-BE49-F238E27FC236}">
                <a16:creationId xmlns:a16="http://schemas.microsoft.com/office/drawing/2014/main" id="{91EB8096-4C82-597E-77C5-F27287707D82}"/>
              </a:ext>
            </a:extLst>
          </p:cNvPr>
          <p:cNvSpPr txBox="1"/>
          <p:nvPr/>
        </p:nvSpPr>
        <p:spPr>
          <a:xfrm>
            <a:off x="1100669" y="1948350"/>
            <a:ext cx="9045146" cy="2806987"/>
          </a:xfrm>
          <a:prstGeom prst="rect">
            <a:avLst/>
          </a:prstGeom>
          <a:noFill/>
        </p:spPr>
        <p:txBody>
          <a:bodyPr wrap="square" rtlCol="0">
            <a:spAutoFit/>
          </a:bodyPr>
          <a:lstStyle/>
          <a:p>
            <a:pPr marL="342900" indent="-342900" algn="just" defTabSz="457200">
              <a:lnSpc>
                <a:spcPct val="150000"/>
              </a:lnSpc>
              <a:buClrTx/>
              <a:buFont typeface="Wingdings" panose="05000000000000000000" pitchFamily="2" charset="2"/>
              <a:buChar char="§"/>
            </a:pPr>
            <a:r>
              <a:rPr lang="en-US" sz="2400" b="1" kern="1200" dirty="0">
                <a:latin typeface="Times New Roman" panose="02020603050405020304" pitchFamily="18" charset="0"/>
                <a:ea typeface="+mn-ea"/>
                <a:cs typeface="Times New Roman" panose="02020603050405020304" pitchFamily="18" charset="0"/>
              </a:rPr>
              <a:t>Sequence Diagram:</a:t>
            </a:r>
            <a:endParaRPr lang="en-US" sz="2400" kern="1200" dirty="0">
              <a:latin typeface="Times New Roman" panose="02020603050405020304" pitchFamily="18" charset="0"/>
              <a:ea typeface="+mn-ea"/>
              <a:cs typeface="Times New Roman" panose="02020603050405020304" pitchFamily="18" charset="0"/>
            </a:endParaRPr>
          </a:p>
          <a:p>
            <a:pPr algn="just" defTabSz="457200">
              <a:lnSpc>
                <a:spcPct val="150000"/>
              </a:lnSpc>
              <a:buClrTx/>
              <a:buFontTx/>
              <a:buNone/>
            </a:pPr>
            <a:r>
              <a:rPr lang="en-US" sz="1900" kern="1200" dirty="0">
                <a:latin typeface="Times New Roman" panose="02020603050405020304" pitchFamily="18" charset="0"/>
                <a:ea typeface="+mn-ea"/>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indent="-342900" algn="just" defTabSz="457200">
              <a:lnSpc>
                <a:spcPct val="150000"/>
              </a:lnSpc>
              <a:buClrTx/>
              <a:buFont typeface="Wingdings" panose="05000000000000000000" pitchFamily="2" charset="2"/>
              <a:buChar char="§"/>
            </a:pPr>
            <a:endParaRPr lang="en-US" sz="2000" b="1" kern="12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938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BF33-FF29-2991-4706-541EBB40BFF6}"/>
              </a:ext>
            </a:extLst>
          </p:cNvPr>
          <p:cNvSpPr>
            <a:spLocks noGrp="1"/>
          </p:cNvSpPr>
          <p:nvPr>
            <p:ph type="title"/>
          </p:nvPr>
        </p:nvSpPr>
        <p:spPr>
          <a:xfrm>
            <a:off x="863600" y="614074"/>
            <a:ext cx="10668000" cy="487500"/>
          </a:xfrm>
        </p:spPr>
        <p:txBody>
          <a:bodyPr/>
          <a:lstStyle/>
          <a:p>
            <a:r>
              <a:rPr lang="en-US" b="1" dirty="0">
                <a:solidFill>
                  <a:schemeClr val="bg2"/>
                </a:solidFill>
                <a:latin typeface="Times New Roman" panose="02020603050405020304" pitchFamily="18" charset="0"/>
                <a:cs typeface="Times New Roman" panose="02020603050405020304" pitchFamily="18" charset="0"/>
              </a:rPr>
              <a:t>INDEX</a:t>
            </a:r>
            <a:br>
              <a:rPr lang="en-US" dirty="0">
                <a:solidFill>
                  <a:schemeClr val="bg2"/>
                </a:solidFill>
              </a:rPr>
            </a:br>
            <a:endParaRPr lang="en-IN" dirty="0">
              <a:solidFill>
                <a:schemeClr val="bg2"/>
              </a:solidFill>
            </a:endParaRPr>
          </a:p>
        </p:txBody>
      </p:sp>
      <p:sp>
        <p:nvSpPr>
          <p:cNvPr id="3" name="Text Placeholder 2">
            <a:extLst>
              <a:ext uri="{FF2B5EF4-FFF2-40B4-BE49-F238E27FC236}">
                <a16:creationId xmlns:a16="http://schemas.microsoft.com/office/drawing/2014/main" id="{705D886F-A3C5-0BC4-BB75-B5B62E84C37A}"/>
              </a:ext>
            </a:extLst>
          </p:cNvPr>
          <p:cNvSpPr>
            <a:spLocks noGrp="1"/>
          </p:cNvSpPr>
          <p:nvPr>
            <p:ph type="body" idx="1"/>
          </p:nvPr>
        </p:nvSpPr>
        <p:spPr>
          <a:xfrm>
            <a:off x="108858" y="1101573"/>
            <a:ext cx="6248400" cy="4874683"/>
          </a:xfrm>
        </p:spPr>
        <p:txBody>
          <a:bodyPr>
            <a:noAutofit/>
          </a:bodyPr>
          <a:lstStyle/>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Scope And Motivation</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Proposed method</a:t>
            </a:r>
          </a:p>
        </p:txBody>
      </p:sp>
      <p:sp>
        <p:nvSpPr>
          <p:cNvPr id="4" name="Text Placeholder 3">
            <a:extLst>
              <a:ext uri="{FF2B5EF4-FFF2-40B4-BE49-F238E27FC236}">
                <a16:creationId xmlns:a16="http://schemas.microsoft.com/office/drawing/2014/main" id="{C0B0BCDE-E210-BBDC-7B26-2FE65AE38B0F}"/>
              </a:ext>
            </a:extLst>
          </p:cNvPr>
          <p:cNvSpPr>
            <a:spLocks noGrp="1"/>
          </p:cNvSpPr>
          <p:nvPr>
            <p:ph type="body" idx="2"/>
          </p:nvPr>
        </p:nvSpPr>
        <p:spPr>
          <a:xfrm>
            <a:off x="5812971" y="1101572"/>
            <a:ext cx="5769329" cy="5024731"/>
          </a:xfrm>
        </p:spPr>
        <p:txBody>
          <a:bodyPr>
            <a:normAutofit lnSpcReduction="10000"/>
          </a:body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Output Screens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3504004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8233C-1DFB-D50E-5E31-DAA3A8E44112}"/>
              </a:ext>
            </a:extLst>
          </p:cNvPr>
          <p:cNvPicPr>
            <a:picLocks noChangeAspect="1"/>
          </p:cNvPicPr>
          <p:nvPr/>
        </p:nvPicPr>
        <p:blipFill>
          <a:blip r:embed="rId2"/>
          <a:stretch>
            <a:fillRect/>
          </a:stretch>
        </p:blipFill>
        <p:spPr>
          <a:xfrm>
            <a:off x="3654569" y="1470488"/>
            <a:ext cx="4772025" cy="3990975"/>
          </a:xfrm>
          <a:prstGeom prst="rect">
            <a:avLst/>
          </a:prstGeom>
        </p:spPr>
      </p:pic>
      <p:sp>
        <p:nvSpPr>
          <p:cNvPr id="9" name="Title 7">
            <a:extLst>
              <a:ext uri="{FF2B5EF4-FFF2-40B4-BE49-F238E27FC236}">
                <a16:creationId xmlns:a16="http://schemas.microsoft.com/office/drawing/2014/main" id="{4A49064E-4639-C210-EF5C-2A87BDCB87A3}"/>
              </a:ext>
            </a:extLst>
          </p:cNvPr>
          <p:cNvSpPr>
            <a:spLocks noGrp="1"/>
          </p:cNvSpPr>
          <p:nvPr>
            <p:ph type="title"/>
          </p:nvPr>
        </p:nvSpPr>
        <p:spPr>
          <a:xfrm>
            <a:off x="812800" y="274637"/>
            <a:ext cx="10704286" cy="849487"/>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10" name="TextBox 9">
            <a:extLst>
              <a:ext uri="{FF2B5EF4-FFF2-40B4-BE49-F238E27FC236}">
                <a16:creationId xmlns:a16="http://schemas.microsoft.com/office/drawing/2014/main" id="{73A18B50-1766-4C78-1644-0B110FEA975C}"/>
              </a:ext>
            </a:extLst>
          </p:cNvPr>
          <p:cNvSpPr txBox="1"/>
          <p:nvPr/>
        </p:nvSpPr>
        <p:spPr>
          <a:xfrm>
            <a:off x="4205574" y="580782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spTree>
    <p:extLst>
      <p:ext uri="{BB962C8B-B14F-4D97-AF65-F5344CB8AC3E}">
        <p14:creationId xmlns:p14="http://schemas.microsoft.com/office/powerpoint/2010/main" val="382543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8541-7871-3CCA-D0DB-A91739EF37B6}"/>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5" name="Text Placeholder 4">
            <a:extLst>
              <a:ext uri="{FF2B5EF4-FFF2-40B4-BE49-F238E27FC236}">
                <a16:creationId xmlns:a16="http://schemas.microsoft.com/office/drawing/2014/main" id="{40DD0112-B591-9EFB-B9CC-5AB419F5405C}"/>
              </a:ext>
            </a:extLst>
          </p:cNvPr>
          <p:cNvSpPr txBox="1">
            <a:spLocks noGrp="1"/>
          </p:cNvSpPr>
          <p:nvPr>
            <p:ph type="body" idx="1"/>
          </p:nvPr>
        </p:nvSpPr>
        <p:spPr>
          <a:xfrm>
            <a:off x="812800" y="1143000"/>
            <a:ext cx="10668000" cy="2967439"/>
          </a:xfrm>
          <a:prstGeom prst="rect">
            <a:avLst/>
          </a:prstGeom>
          <a:noFill/>
        </p:spPr>
        <p:txBody>
          <a:bodyPr wrap="square" rtlCol="0">
            <a:sp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Collaboration Diagram:</a:t>
            </a:r>
            <a:endParaRPr lang="en-US" dirty="0">
              <a:latin typeface="Times New Roman" panose="02020603050405020304" pitchFamily="18" charset="0"/>
              <a:cs typeface="Times New Roman" panose="02020603050405020304" pitchFamily="18" charset="0"/>
            </a:endParaRPr>
          </a:p>
          <a:p>
            <a:pPr marL="76200" indent="0" algn="just">
              <a:lnSpc>
                <a:spcPct val="150000"/>
              </a:lnSpc>
              <a:buNone/>
            </a:pPr>
            <a:r>
              <a:rPr lang="en-US" sz="19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19058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1DD7-F1A3-EBF2-499B-BACAC0C2E4CD}"/>
              </a:ext>
            </a:extLst>
          </p:cNvPr>
          <p:cNvSpPr>
            <a:spLocks noGrp="1"/>
          </p:cNvSpPr>
          <p:nvPr>
            <p:ph type="title"/>
          </p:nvPr>
        </p:nvSpPr>
        <p:spPr/>
        <p:txBody>
          <a:bodyPr/>
          <a:lstStyle/>
          <a:p>
            <a:r>
              <a:rPr lang="en-IN" dirty="0"/>
              <a:t>UML Diagrams</a:t>
            </a:r>
          </a:p>
        </p:txBody>
      </p:sp>
      <p:pic>
        <p:nvPicPr>
          <p:cNvPr id="4" name="Picture 3">
            <a:extLst>
              <a:ext uri="{FF2B5EF4-FFF2-40B4-BE49-F238E27FC236}">
                <a16:creationId xmlns:a16="http://schemas.microsoft.com/office/drawing/2014/main" id="{95F237B3-E33A-B308-DE35-E78A6FED4C6E}"/>
              </a:ext>
            </a:extLst>
          </p:cNvPr>
          <p:cNvPicPr>
            <a:picLocks noChangeAspect="1"/>
          </p:cNvPicPr>
          <p:nvPr/>
        </p:nvPicPr>
        <p:blipFill>
          <a:blip r:embed="rId2"/>
          <a:stretch>
            <a:fillRect/>
          </a:stretch>
        </p:blipFill>
        <p:spPr>
          <a:xfrm>
            <a:off x="3929062" y="1714500"/>
            <a:ext cx="4333875" cy="3429000"/>
          </a:xfrm>
          <a:prstGeom prst="rect">
            <a:avLst/>
          </a:prstGeom>
        </p:spPr>
      </p:pic>
      <p:sp>
        <p:nvSpPr>
          <p:cNvPr id="5" name="TextBox 4">
            <a:extLst>
              <a:ext uri="{FF2B5EF4-FFF2-40B4-BE49-F238E27FC236}">
                <a16:creationId xmlns:a16="http://schemas.microsoft.com/office/drawing/2014/main" id="{2A619279-E952-1962-326D-9B5B43104F7D}"/>
              </a:ext>
            </a:extLst>
          </p:cNvPr>
          <p:cNvSpPr txBox="1"/>
          <p:nvPr/>
        </p:nvSpPr>
        <p:spPr>
          <a:xfrm>
            <a:off x="4525257" y="535467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spTree>
    <p:extLst>
      <p:ext uri="{BB962C8B-B14F-4D97-AF65-F5344CB8AC3E}">
        <p14:creationId xmlns:p14="http://schemas.microsoft.com/office/powerpoint/2010/main" val="255538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30F8-3357-E77E-AFD3-629AB8897DA4}"/>
              </a:ext>
            </a:extLst>
          </p:cNvPr>
          <p:cNvSpPr>
            <a:spLocks noGrp="1"/>
          </p:cNvSpPr>
          <p:nvPr>
            <p:ph type="title"/>
          </p:nvPr>
        </p:nvSpPr>
        <p:spPr>
          <a:xfrm>
            <a:off x="812800" y="716418"/>
            <a:ext cx="10668000" cy="45719"/>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583F4C70-9C6D-DC63-B755-823A69D2E089}"/>
              </a:ext>
            </a:extLst>
          </p:cNvPr>
          <p:cNvSpPr txBox="1">
            <a:spLocks noGrp="1"/>
          </p:cNvSpPr>
          <p:nvPr>
            <p:ph type="body" idx="1"/>
          </p:nvPr>
        </p:nvSpPr>
        <p:spPr>
          <a:xfrm>
            <a:off x="812800" y="1143000"/>
            <a:ext cx="10668000" cy="2090275"/>
          </a:xfrm>
          <a:prstGeom prst="rect">
            <a:avLst/>
          </a:prstGeom>
          <a:noFill/>
        </p:spPr>
        <p:txBody>
          <a:bodyPr wrap="square" rtlCol="0">
            <a:sp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Deployment Diagram :</a:t>
            </a:r>
            <a:endParaRPr lang="en-US" dirty="0">
              <a:latin typeface="Times New Roman" panose="02020603050405020304" pitchFamily="18" charset="0"/>
              <a:cs typeface="Times New Roman" panose="02020603050405020304" pitchFamily="18" charset="0"/>
            </a:endParaRPr>
          </a:p>
          <a:p>
            <a:pPr marL="76200" indent="0" algn="just">
              <a:lnSpc>
                <a:spcPct val="150000"/>
              </a:lnSpc>
              <a:buNone/>
            </a:pPr>
            <a:r>
              <a:rPr lang="en-US" sz="19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7699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AAC-9A8D-B12D-076D-7F83D772E5AF}"/>
              </a:ext>
            </a:extLst>
          </p:cNvPr>
          <p:cNvSpPr>
            <a:spLocks noGrp="1"/>
          </p:cNvSpPr>
          <p:nvPr>
            <p:ph type="title"/>
          </p:nvPr>
        </p:nvSpPr>
        <p:spPr>
          <a:xfrm>
            <a:off x="879764" y="716417"/>
            <a:ext cx="10601036" cy="45719"/>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31C94BF9-6BB0-895A-7E4F-0A8409F8487F}"/>
              </a:ext>
            </a:extLst>
          </p:cNvPr>
          <p:cNvPicPr>
            <a:picLocks noChangeAspect="1"/>
          </p:cNvPicPr>
          <p:nvPr/>
        </p:nvPicPr>
        <p:blipFill>
          <a:blip r:embed="rId2"/>
          <a:stretch>
            <a:fillRect/>
          </a:stretch>
        </p:blipFill>
        <p:spPr>
          <a:xfrm>
            <a:off x="3172691" y="2597059"/>
            <a:ext cx="5195453" cy="1961086"/>
          </a:xfrm>
          <a:prstGeom prst="rect">
            <a:avLst/>
          </a:prstGeom>
        </p:spPr>
      </p:pic>
      <p:sp>
        <p:nvSpPr>
          <p:cNvPr id="5" name="TextBox 4">
            <a:extLst>
              <a:ext uri="{FF2B5EF4-FFF2-40B4-BE49-F238E27FC236}">
                <a16:creationId xmlns:a16="http://schemas.microsoft.com/office/drawing/2014/main" id="{6243944B-ED9B-F833-FF82-5A24B204DE4F}"/>
              </a:ext>
            </a:extLst>
          </p:cNvPr>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spTree>
    <p:extLst>
      <p:ext uri="{BB962C8B-B14F-4D97-AF65-F5344CB8AC3E}">
        <p14:creationId xmlns:p14="http://schemas.microsoft.com/office/powerpoint/2010/main" val="1651910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B971-2A63-06F1-4067-1A3058E6800D}"/>
              </a:ext>
            </a:extLst>
          </p:cNvPr>
          <p:cNvSpPr>
            <a:spLocks noGrp="1"/>
          </p:cNvSpPr>
          <p:nvPr>
            <p:ph type="title"/>
          </p:nvPr>
        </p:nvSpPr>
        <p:spPr>
          <a:xfrm>
            <a:off x="865908" y="762000"/>
            <a:ext cx="10614891" cy="124690"/>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7E6344C3-5CAA-DC12-1BE6-66969D575F50}"/>
              </a:ext>
            </a:extLst>
          </p:cNvPr>
          <p:cNvSpPr txBox="1">
            <a:spLocks noGrp="1"/>
          </p:cNvSpPr>
          <p:nvPr>
            <p:ph type="body" idx="1"/>
          </p:nvPr>
        </p:nvSpPr>
        <p:spPr>
          <a:xfrm>
            <a:off x="812800" y="1143000"/>
            <a:ext cx="10668000" cy="2528857"/>
          </a:xfrm>
          <a:prstGeom prst="rect">
            <a:avLst/>
          </a:prstGeom>
          <a:noFill/>
        </p:spPr>
        <p:txBody>
          <a:bodyPr wrap="square" rtlCol="0">
            <a:sp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Activity Diagram:</a:t>
            </a:r>
            <a:endParaRPr lang="en-US" dirty="0">
              <a:latin typeface="Times New Roman" panose="02020603050405020304" pitchFamily="18" charset="0"/>
              <a:cs typeface="Times New Roman" panose="02020603050405020304" pitchFamily="18" charset="0"/>
            </a:endParaRPr>
          </a:p>
          <a:p>
            <a:pPr marL="76200" indent="0" algn="just">
              <a:lnSpc>
                <a:spcPct val="150000"/>
              </a:lnSpc>
              <a:buNone/>
            </a:pPr>
            <a:r>
              <a:rPr lang="en-US" sz="19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37919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10D9-89AE-45E7-6C4D-B17B5DFE2573}"/>
              </a:ext>
            </a:extLst>
          </p:cNvPr>
          <p:cNvSpPr>
            <a:spLocks noGrp="1"/>
          </p:cNvSpPr>
          <p:nvPr>
            <p:ph type="title"/>
          </p:nvPr>
        </p:nvSpPr>
        <p:spPr>
          <a:xfrm>
            <a:off x="847798" y="784848"/>
            <a:ext cx="10663382" cy="45719"/>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8A65DE81-BFBC-1CD8-3C61-FE228D38DA24}"/>
              </a:ext>
            </a:extLst>
          </p:cNvPr>
          <p:cNvPicPr>
            <a:picLocks noChangeAspect="1"/>
          </p:cNvPicPr>
          <p:nvPr/>
        </p:nvPicPr>
        <p:blipFill>
          <a:blip r:embed="rId2"/>
          <a:stretch>
            <a:fillRect/>
          </a:stretch>
        </p:blipFill>
        <p:spPr>
          <a:xfrm>
            <a:off x="4431652" y="1987028"/>
            <a:ext cx="3495675" cy="3414712"/>
          </a:xfrm>
          <a:prstGeom prst="rect">
            <a:avLst/>
          </a:prstGeom>
        </p:spPr>
      </p:pic>
      <p:sp>
        <p:nvSpPr>
          <p:cNvPr id="5" name="TextBox 4">
            <a:extLst>
              <a:ext uri="{FF2B5EF4-FFF2-40B4-BE49-F238E27FC236}">
                <a16:creationId xmlns:a16="http://schemas.microsoft.com/office/drawing/2014/main" id="{7A792ABB-203A-3D02-61F2-A4D7535381D0}"/>
              </a:ext>
            </a:extLst>
          </p:cNvPr>
          <p:cNvSpPr txBox="1"/>
          <p:nvPr/>
        </p:nvSpPr>
        <p:spPr>
          <a:xfrm>
            <a:off x="4431652" y="562732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spTree>
    <p:extLst>
      <p:ext uri="{BB962C8B-B14F-4D97-AF65-F5344CB8AC3E}">
        <p14:creationId xmlns:p14="http://schemas.microsoft.com/office/powerpoint/2010/main" val="392444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1380-6C98-70EC-034A-59DE52FD6308}"/>
              </a:ext>
            </a:extLst>
          </p:cNvPr>
          <p:cNvSpPr>
            <a:spLocks noGrp="1"/>
          </p:cNvSpPr>
          <p:nvPr>
            <p:ph type="title"/>
          </p:nvPr>
        </p:nvSpPr>
        <p:spPr>
          <a:xfrm>
            <a:off x="865908" y="716418"/>
            <a:ext cx="10614891" cy="45719"/>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AF7BC028-A38C-E3F6-59ED-F185F6A4F9C4}"/>
              </a:ext>
            </a:extLst>
          </p:cNvPr>
          <p:cNvSpPr txBox="1">
            <a:spLocks noGrp="1"/>
          </p:cNvSpPr>
          <p:nvPr>
            <p:ph type="body" idx="1"/>
          </p:nvPr>
        </p:nvSpPr>
        <p:spPr>
          <a:xfrm>
            <a:off x="812800" y="1143000"/>
            <a:ext cx="10668000" cy="2528857"/>
          </a:xfrm>
          <a:prstGeom prst="rect">
            <a:avLst/>
          </a:prstGeom>
          <a:noFill/>
        </p:spPr>
        <p:txBody>
          <a:bodyPr wrap="square" rtlCol="0">
            <a:sp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Component Diagram</a:t>
            </a:r>
            <a:r>
              <a:rPr lang="en-US" dirty="0">
                <a:latin typeface="Times New Roman" panose="02020603050405020304" pitchFamily="18" charset="0"/>
                <a:cs typeface="Times New Roman" panose="02020603050405020304" pitchFamily="18" charset="0"/>
              </a:rPr>
              <a:t>:</a:t>
            </a:r>
          </a:p>
          <a:p>
            <a:pPr marL="76200" indent="0" algn="just">
              <a:lnSpc>
                <a:spcPct val="150000"/>
              </a:lnSpc>
              <a:buNone/>
            </a:pPr>
            <a:r>
              <a:rPr lang="en-US" sz="19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1900" b="1" dirty="0">
                <a:latin typeface="Times New Roman" panose="02020603050405020304" pitchFamily="18" charset="0"/>
                <a:cs typeface="Times New Roman" panose="02020603050405020304" pitchFamily="18" charset="0"/>
              </a:rPr>
              <a:t>c</a:t>
            </a:r>
            <a:r>
              <a:rPr lang="en-US" sz="19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324011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D232-F087-8139-9C31-D78E9DCEE9D6}"/>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UML DIAGRAMS</a:t>
            </a:r>
            <a:endParaRPr lang="en-IN" dirty="0"/>
          </a:p>
        </p:txBody>
      </p:sp>
      <p:pic>
        <p:nvPicPr>
          <p:cNvPr id="4" name="Picture 3">
            <a:extLst>
              <a:ext uri="{FF2B5EF4-FFF2-40B4-BE49-F238E27FC236}">
                <a16:creationId xmlns:a16="http://schemas.microsoft.com/office/drawing/2014/main" id="{9B6F29BD-902D-858B-07D0-EECF29B142FA}"/>
              </a:ext>
            </a:extLst>
          </p:cNvPr>
          <p:cNvPicPr>
            <a:picLocks noChangeAspect="1"/>
          </p:cNvPicPr>
          <p:nvPr/>
        </p:nvPicPr>
        <p:blipFill>
          <a:blip r:embed="rId2"/>
          <a:stretch>
            <a:fillRect/>
          </a:stretch>
        </p:blipFill>
        <p:spPr>
          <a:xfrm>
            <a:off x="3616037" y="2269548"/>
            <a:ext cx="4811857" cy="2254832"/>
          </a:xfrm>
          <a:prstGeom prst="rect">
            <a:avLst/>
          </a:prstGeom>
        </p:spPr>
      </p:pic>
      <p:sp>
        <p:nvSpPr>
          <p:cNvPr id="5" name="TextBox 4">
            <a:extLst>
              <a:ext uri="{FF2B5EF4-FFF2-40B4-BE49-F238E27FC236}">
                <a16:creationId xmlns:a16="http://schemas.microsoft.com/office/drawing/2014/main" id="{6B5F8A1A-8CBE-DC3B-B5A7-74DD6481C2D7}"/>
              </a:ext>
            </a:extLst>
          </p:cNvPr>
          <p:cNvSpPr txBox="1"/>
          <p:nvPr/>
        </p:nvSpPr>
        <p:spPr>
          <a:xfrm>
            <a:off x="4135583" y="5373158"/>
            <a:ext cx="3352799"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spTree>
    <p:extLst>
      <p:ext uri="{BB962C8B-B14F-4D97-AF65-F5344CB8AC3E}">
        <p14:creationId xmlns:p14="http://schemas.microsoft.com/office/powerpoint/2010/main" val="3753273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4F74008-5B76-7F3C-C91B-001CEB129267}"/>
              </a:ext>
            </a:extLst>
          </p:cNvPr>
          <p:cNvSpPr txBox="1">
            <a:spLocks noGrp="1"/>
          </p:cNvSpPr>
          <p:nvPr>
            <p:ph type="body" idx="1"/>
          </p:nvPr>
        </p:nvSpPr>
        <p:spPr>
          <a:xfrm>
            <a:off x="812800" y="1143000"/>
            <a:ext cx="10668000" cy="434730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ER Diagram:</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
        <p:nvSpPr>
          <p:cNvPr id="5" name="Title 1">
            <a:extLst>
              <a:ext uri="{FF2B5EF4-FFF2-40B4-BE49-F238E27FC236}">
                <a16:creationId xmlns:a16="http://schemas.microsoft.com/office/drawing/2014/main" id="{BC345E1E-9270-39BF-B7AE-D3A38A70D044}"/>
              </a:ext>
            </a:extLst>
          </p:cNvPr>
          <p:cNvSpPr>
            <a:spLocks noGrp="1"/>
          </p:cNvSpPr>
          <p:nvPr>
            <p:ph type="title"/>
          </p:nvPr>
        </p:nvSpPr>
        <p:spPr>
          <a:xfrm>
            <a:off x="812800" y="274638"/>
            <a:ext cx="10668000" cy="487362"/>
          </a:xfrm>
        </p:spPr>
        <p:txBody>
          <a:bodyPr/>
          <a:lstStyle/>
          <a:p>
            <a:r>
              <a:rPr lang="en-US" sz="2800" b="1" dirty="0">
                <a:latin typeface="Times New Roman" panose="02020603050405020304" pitchFamily="18" charset="0"/>
                <a:cs typeface="Times New Roman" panose="02020603050405020304" pitchFamily="18" charset="0"/>
              </a:rPr>
              <a:t>UML DIAGRAMS</a:t>
            </a:r>
            <a:endParaRPr lang="en-IN" dirty="0"/>
          </a:p>
        </p:txBody>
      </p:sp>
    </p:spTree>
    <p:extLst>
      <p:ext uri="{BB962C8B-B14F-4D97-AF65-F5344CB8AC3E}">
        <p14:creationId xmlns:p14="http://schemas.microsoft.com/office/powerpoint/2010/main" val="421250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00B543-050A-23BD-8D98-58D71D89B821}"/>
              </a:ext>
            </a:extLst>
          </p:cNvPr>
          <p:cNvSpPr>
            <a:spLocks noGrp="1"/>
          </p:cNvSpPr>
          <p:nvPr>
            <p:ph type="body" idx="1"/>
          </p:nvPr>
        </p:nvSpPr>
        <p:spPr/>
        <p:txBody>
          <a:bodyPr>
            <a:normAutofit fontScale="62500" lnSpcReduction="20000"/>
          </a:bodyPr>
          <a:lstStyle/>
          <a:p>
            <a:pPr algn="just">
              <a:lnSpc>
                <a:spcPct val="150000"/>
              </a:lnSpc>
            </a:pPr>
            <a:r>
              <a:rPr lang="en-US" sz="2900" dirty="0">
                <a:latin typeface="Times New Roman" panose="02020603050405020304" pitchFamily="18" charset="0"/>
                <a:ea typeface="Times New Roman" panose="02020603050405020304" pitchFamily="18" charset="0"/>
              </a:rPr>
              <a:t>The "Data Challenges for E-Mobility" project focuses on creating a streamlined system to manage and improve the efficiency of electric vehicle (EV) infrastructure. The system comprises three modules: Admin, User, and EV Center. The Admin module allows administrators to log in, add EV charging centers, and address user complaints. Users can register, log in, and view nearby EV charging centers with location and calling options, ensuring convenience and accessibility. EV Center operators can log in to view and resolve complaints, enhancing service reliability. This project addresses key data management and operational challenges in the e-mobility sector. By fostering seamless communication between users, administrators, and EV centers, the platform ensures better service delivery and supports the adoption of sustainable EV solutions. It provides an innovative approach to tackle real-world issues in the growing field of electric mobility.</a:t>
            </a:r>
          </a:p>
          <a:p>
            <a:pPr algn="just">
              <a:lnSpc>
                <a:spcPct val="150000"/>
              </a:lnSpc>
            </a:pPr>
            <a:r>
              <a:rPr lang="en-US" sz="2900" dirty="0">
                <a:latin typeface="Times New Roman" panose="02020603050405020304" pitchFamily="18" charset="0"/>
                <a:ea typeface="Times New Roman" panose="02020603050405020304" pitchFamily="18" charset="0"/>
              </a:rPr>
              <a:t>Keywords: E-Mobility, Electric Vehicle (EV) Infrastructure, EV Charging Centers, Data Management, Complaint Resolution, Sustainable Mobility, User Accessibility, Service Efficiency, Electric Mobility Solutions, EV Adoption Challenges</a:t>
            </a:r>
          </a:p>
          <a:p>
            <a:pPr marL="76200" indent="0">
              <a:buNone/>
            </a:pPr>
            <a:endParaRPr lang="en-IN" dirty="0"/>
          </a:p>
        </p:txBody>
      </p:sp>
      <p:sp>
        <p:nvSpPr>
          <p:cNvPr id="5" name="Title 4">
            <a:extLst>
              <a:ext uri="{FF2B5EF4-FFF2-40B4-BE49-F238E27FC236}">
                <a16:creationId xmlns:a16="http://schemas.microsoft.com/office/drawing/2014/main" id="{0F0B4E84-DAC5-59A0-4A3A-245A8C8A75B5}"/>
              </a:ext>
            </a:extLst>
          </p:cNvPr>
          <p:cNvSpPr>
            <a:spLocks noGrp="1"/>
          </p:cNvSpPr>
          <p:nvPr>
            <p:ph type="title"/>
          </p:nvPr>
        </p:nvSpPr>
        <p:spPr>
          <a:xfrm flipH="1">
            <a:off x="812799" y="214745"/>
            <a:ext cx="10568709" cy="542918"/>
          </a:xfrm>
        </p:spPr>
        <p:txBody>
          <a:bodyPr/>
          <a:lstStyle/>
          <a:p>
            <a:r>
              <a:rPr lang="en-US" sz="2800" b="1" dirty="0">
                <a:latin typeface="Times New Roman" panose="02020603050405020304" pitchFamily="18" charset="0"/>
                <a:cs typeface="Times New Roman" panose="02020603050405020304" pitchFamily="18" charset="0"/>
              </a:rPr>
              <a:t>ABSTRACT</a:t>
            </a:r>
            <a:endParaRPr lang="en-IN" dirty="0"/>
          </a:p>
        </p:txBody>
      </p:sp>
    </p:spTree>
    <p:extLst>
      <p:ext uri="{BB962C8B-B14F-4D97-AF65-F5344CB8AC3E}">
        <p14:creationId xmlns:p14="http://schemas.microsoft.com/office/powerpoint/2010/main" val="294946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7BD73A-3C2A-7E58-423F-7868FFD4DE4A}"/>
              </a:ext>
            </a:extLst>
          </p:cNvPr>
          <p:cNvSpPr>
            <a:spLocks noGrp="1"/>
          </p:cNvSpPr>
          <p:nvPr>
            <p:ph type="title"/>
          </p:nvPr>
        </p:nvSpPr>
        <p:spPr>
          <a:xfrm>
            <a:off x="812800" y="274638"/>
            <a:ext cx="10668000" cy="487362"/>
          </a:xfrm>
        </p:spPr>
        <p:txBody>
          <a:bodyPr/>
          <a:lstStyle/>
          <a:p>
            <a:r>
              <a:rPr lang="en-US" sz="2800" b="1" dirty="0">
                <a:latin typeface="Times New Roman" panose="02020603050405020304" pitchFamily="18" charset="0"/>
                <a:cs typeface="Times New Roman" panose="02020603050405020304" pitchFamily="18" charset="0"/>
              </a:rPr>
              <a:t>UML DIAGRAMS</a:t>
            </a:r>
            <a:endParaRPr lang="en-IN" dirty="0"/>
          </a:p>
        </p:txBody>
      </p:sp>
      <p:pic>
        <p:nvPicPr>
          <p:cNvPr id="5" name="Picture 4">
            <a:extLst>
              <a:ext uri="{FF2B5EF4-FFF2-40B4-BE49-F238E27FC236}">
                <a16:creationId xmlns:a16="http://schemas.microsoft.com/office/drawing/2014/main" id="{91871030-56EE-BB4C-9812-CA96892C5C6C}"/>
              </a:ext>
            </a:extLst>
          </p:cNvPr>
          <p:cNvPicPr>
            <a:picLocks noChangeAspect="1"/>
          </p:cNvPicPr>
          <p:nvPr/>
        </p:nvPicPr>
        <p:blipFill>
          <a:blip r:embed="rId2"/>
          <a:stretch>
            <a:fillRect/>
          </a:stretch>
        </p:blipFill>
        <p:spPr>
          <a:xfrm>
            <a:off x="3676650" y="1685925"/>
            <a:ext cx="4838700" cy="3486150"/>
          </a:xfrm>
          <a:prstGeom prst="rect">
            <a:avLst/>
          </a:prstGeom>
        </p:spPr>
      </p:pic>
      <p:sp>
        <p:nvSpPr>
          <p:cNvPr id="8" name="TextBox 7">
            <a:extLst>
              <a:ext uri="{FF2B5EF4-FFF2-40B4-BE49-F238E27FC236}">
                <a16:creationId xmlns:a16="http://schemas.microsoft.com/office/drawing/2014/main" id="{E2906215-E3B1-E3CC-4BA7-2FA56379C661}"/>
              </a:ext>
            </a:extLst>
          </p:cNvPr>
          <p:cNvSpPr txBox="1"/>
          <p:nvPr/>
        </p:nvSpPr>
        <p:spPr>
          <a:xfrm>
            <a:off x="4384883" y="5414962"/>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spTree>
    <p:extLst>
      <p:ext uri="{BB962C8B-B14F-4D97-AF65-F5344CB8AC3E}">
        <p14:creationId xmlns:p14="http://schemas.microsoft.com/office/powerpoint/2010/main" val="2220282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8ED27E-3E3A-2E0F-D510-944BAF4CD296}"/>
              </a:ext>
            </a:extLst>
          </p:cNvPr>
          <p:cNvSpPr>
            <a:spLocks noGrp="1"/>
          </p:cNvSpPr>
          <p:nvPr>
            <p:ph type="title"/>
          </p:nvPr>
        </p:nvSpPr>
        <p:spPr>
          <a:xfrm>
            <a:off x="812800" y="274638"/>
            <a:ext cx="10668000" cy="487362"/>
          </a:xfrm>
        </p:spPr>
        <p:txBody>
          <a:bodyPr/>
          <a:lstStyle/>
          <a:p>
            <a:r>
              <a:rPr lang="en-US" sz="2800" b="1" dirty="0">
                <a:latin typeface="Times New Roman" panose="02020603050405020304" pitchFamily="18" charset="0"/>
                <a:cs typeface="Times New Roman" panose="02020603050405020304" pitchFamily="18" charset="0"/>
              </a:rPr>
              <a:t>UML DIAGRAMS</a:t>
            </a:r>
            <a:endParaRPr lang="en-IN" dirty="0"/>
          </a:p>
        </p:txBody>
      </p:sp>
      <p:sp>
        <p:nvSpPr>
          <p:cNvPr id="5" name="Text Placeholder 4">
            <a:extLst>
              <a:ext uri="{FF2B5EF4-FFF2-40B4-BE49-F238E27FC236}">
                <a16:creationId xmlns:a16="http://schemas.microsoft.com/office/drawing/2014/main" id="{6757AE1C-1F2A-D912-76DF-B2DDBD5A9FE9}"/>
              </a:ext>
            </a:extLst>
          </p:cNvPr>
          <p:cNvSpPr txBox="1">
            <a:spLocks noGrp="1"/>
          </p:cNvSpPr>
          <p:nvPr>
            <p:ph type="body" idx="1"/>
          </p:nvPr>
        </p:nvSpPr>
        <p:spPr>
          <a:xfrm>
            <a:off x="812800" y="1143000"/>
            <a:ext cx="10668000" cy="3406020"/>
          </a:xfrm>
          <a:prstGeom prst="rect">
            <a:avLst/>
          </a:prstGeom>
          <a:noFill/>
        </p:spPr>
        <p:txBody>
          <a:bodyPr wrap="square" rtlCol="0">
            <a:sp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DFD Diagram:</a:t>
            </a:r>
            <a:endParaRPr lang="en-US" dirty="0">
              <a:latin typeface="Times New Roman" panose="02020603050405020304" pitchFamily="18" charset="0"/>
              <a:cs typeface="Times New Roman" panose="02020603050405020304" pitchFamily="18" charset="0"/>
            </a:endParaRPr>
          </a:p>
          <a:p>
            <a:pPr marL="76200" indent="0" algn="just">
              <a:lnSpc>
                <a:spcPct val="150000"/>
              </a:lnSpc>
              <a:buNone/>
            </a:pPr>
            <a:r>
              <a:rPr lang="en-US" sz="19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753996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58DDE9-A0C6-696A-ADEC-EDC8D5549348}"/>
              </a:ext>
            </a:extLst>
          </p:cNvPr>
          <p:cNvSpPr>
            <a:spLocks noGrp="1"/>
          </p:cNvSpPr>
          <p:nvPr>
            <p:ph type="title"/>
          </p:nvPr>
        </p:nvSpPr>
        <p:spPr>
          <a:xfrm>
            <a:off x="812800" y="274638"/>
            <a:ext cx="10668000" cy="487362"/>
          </a:xfrm>
        </p:spPr>
        <p:txBody>
          <a:bodyPr/>
          <a:lstStyle/>
          <a:p>
            <a:r>
              <a:rPr lang="en-US" sz="2800" b="1" dirty="0">
                <a:latin typeface="Times New Roman" panose="02020603050405020304" pitchFamily="18" charset="0"/>
                <a:cs typeface="Times New Roman" panose="02020603050405020304" pitchFamily="18" charset="0"/>
              </a:rPr>
              <a:t>UML DIAGRAMS</a:t>
            </a:r>
            <a:endParaRPr lang="en-IN" dirty="0"/>
          </a:p>
        </p:txBody>
      </p:sp>
      <p:pic>
        <p:nvPicPr>
          <p:cNvPr id="5" name="Picture 4">
            <a:extLst>
              <a:ext uri="{FF2B5EF4-FFF2-40B4-BE49-F238E27FC236}">
                <a16:creationId xmlns:a16="http://schemas.microsoft.com/office/drawing/2014/main" id="{F160F954-1C7C-895A-AAD8-61D9C78F4670}"/>
              </a:ext>
            </a:extLst>
          </p:cNvPr>
          <p:cNvPicPr>
            <a:picLocks noChangeAspect="1"/>
          </p:cNvPicPr>
          <p:nvPr/>
        </p:nvPicPr>
        <p:blipFill>
          <a:blip r:embed="rId2"/>
          <a:stretch>
            <a:fillRect/>
          </a:stretch>
        </p:blipFill>
        <p:spPr>
          <a:xfrm>
            <a:off x="4610640" y="2112818"/>
            <a:ext cx="3451514" cy="2884848"/>
          </a:xfrm>
          <a:prstGeom prst="rect">
            <a:avLst/>
          </a:prstGeom>
        </p:spPr>
      </p:pic>
      <p:sp>
        <p:nvSpPr>
          <p:cNvPr id="6" name="TextBox 5">
            <a:extLst>
              <a:ext uri="{FF2B5EF4-FFF2-40B4-BE49-F238E27FC236}">
                <a16:creationId xmlns:a16="http://schemas.microsoft.com/office/drawing/2014/main" id="{B73C538A-BD72-E166-E820-FD6CB678815D}"/>
              </a:ext>
            </a:extLst>
          </p:cNvPr>
          <p:cNvSpPr txBox="1"/>
          <p:nvPr/>
        </p:nvSpPr>
        <p:spPr>
          <a:xfrm>
            <a:off x="4392141" y="58345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DFD diagram</a:t>
            </a:r>
          </a:p>
        </p:txBody>
      </p:sp>
    </p:spTree>
    <p:extLst>
      <p:ext uri="{BB962C8B-B14F-4D97-AF65-F5344CB8AC3E}">
        <p14:creationId xmlns:p14="http://schemas.microsoft.com/office/powerpoint/2010/main" val="2381315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FF7080-6738-8D78-906D-5D9727B98320}"/>
              </a:ext>
            </a:extLst>
          </p:cNvPr>
          <p:cNvSpPr>
            <a:spLocks noGrp="1"/>
          </p:cNvSpPr>
          <p:nvPr>
            <p:ph type="title"/>
          </p:nvPr>
        </p:nvSpPr>
        <p:spPr>
          <a:xfrm>
            <a:off x="812800" y="274638"/>
            <a:ext cx="10668000" cy="487362"/>
          </a:xfrm>
        </p:spPr>
        <p:txBody>
          <a:bodyPr/>
          <a:lstStyle/>
          <a:p>
            <a:r>
              <a:rPr lang="en-US" sz="2800" b="1" dirty="0">
                <a:latin typeface="Times New Roman" panose="02020603050405020304" pitchFamily="18" charset="0"/>
                <a:cs typeface="Times New Roman" panose="02020603050405020304" pitchFamily="18" charset="0"/>
              </a:rPr>
              <a:t>UML DIAGRAMS</a:t>
            </a:r>
            <a:endParaRPr lang="en-IN" dirty="0"/>
          </a:p>
        </p:txBody>
      </p:sp>
      <p:pic>
        <p:nvPicPr>
          <p:cNvPr id="5" name="Picture 4">
            <a:extLst>
              <a:ext uri="{FF2B5EF4-FFF2-40B4-BE49-F238E27FC236}">
                <a16:creationId xmlns:a16="http://schemas.microsoft.com/office/drawing/2014/main" id="{E49C6180-C841-9F6D-5F9E-BCA50C138D28}"/>
              </a:ext>
            </a:extLst>
          </p:cNvPr>
          <p:cNvPicPr>
            <a:picLocks noChangeAspect="1"/>
          </p:cNvPicPr>
          <p:nvPr/>
        </p:nvPicPr>
        <p:blipFill>
          <a:blip r:embed="rId2"/>
          <a:stretch>
            <a:fillRect/>
          </a:stretch>
        </p:blipFill>
        <p:spPr>
          <a:xfrm>
            <a:off x="3907809" y="1189759"/>
            <a:ext cx="4638675" cy="4533900"/>
          </a:xfrm>
          <a:prstGeom prst="rect">
            <a:avLst/>
          </a:prstGeom>
        </p:spPr>
      </p:pic>
      <p:sp>
        <p:nvSpPr>
          <p:cNvPr id="6" name="TextBox 5">
            <a:extLst>
              <a:ext uri="{FF2B5EF4-FFF2-40B4-BE49-F238E27FC236}">
                <a16:creationId xmlns:a16="http://schemas.microsoft.com/office/drawing/2014/main" id="{C024CB79-55B8-E934-11A8-D9153A0445E2}"/>
              </a:ext>
            </a:extLst>
          </p:cNvPr>
          <p:cNvSpPr txBox="1"/>
          <p:nvPr/>
        </p:nvSpPr>
        <p:spPr>
          <a:xfrm>
            <a:off x="4392141" y="58345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DFD diagram</a:t>
            </a:r>
          </a:p>
        </p:txBody>
      </p:sp>
    </p:spTree>
    <p:extLst>
      <p:ext uri="{BB962C8B-B14F-4D97-AF65-F5344CB8AC3E}">
        <p14:creationId xmlns:p14="http://schemas.microsoft.com/office/powerpoint/2010/main" val="2213677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31B38A-5597-B311-5B8D-FE7C3AA0A5AA}"/>
              </a:ext>
            </a:extLst>
          </p:cNvPr>
          <p:cNvSpPr>
            <a:spLocks noGrp="1"/>
          </p:cNvSpPr>
          <p:nvPr>
            <p:ph type="title"/>
          </p:nvPr>
        </p:nvSpPr>
        <p:spPr>
          <a:xfrm>
            <a:off x="812800" y="274638"/>
            <a:ext cx="10668000" cy="487362"/>
          </a:xfrm>
        </p:spPr>
        <p:txBody>
          <a:bodyPr/>
          <a:lstStyle/>
          <a:p>
            <a:r>
              <a:rPr lang="en-US" sz="2800" b="1" dirty="0">
                <a:latin typeface="Times New Roman" panose="02020603050405020304" pitchFamily="18" charset="0"/>
                <a:cs typeface="Times New Roman" panose="02020603050405020304" pitchFamily="18" charset="0"/>
              </a:rPr>
              <a:t>UML DIAGRAMS</a:t>
            </a:r>
            <a:endParaRPr lang="en-IN" dirty="0"/>
          </a:p>
        </p:txBody>
      </p:sp>
      <p:pic>
        <p:nvPicPr>
          <p:cNvPr id="5" name="Picture 4">
            <a:extLst>
              <a:ext uri="{FF2B5EF4-FFF2-40B4-BE49-F238E27FC236}">
                <a16:creationId xmlns:a16="http://schemas.microsoft.com/office/drawing/2014/main" id="{099B9C13-CA40-63D4-1523-0F975171C1B7}"/>
              </a:ext>
            </a:extLst>
          </p:cNvPr>
          <p:cNvPicPr>
            <a:picLocks noChangeAspect="1"/>
          </p:cNvPicPr>
          <p:nvPr/>
        </p:nvPicPr>
        <p:blipFill>
          <a:blip r:embed="rId2"/>
          <a:stretch>
            <a:fillRect/>
          </a:stretch>
        </p:blipFill>
        <p:spPr>
          <a:xfrm>
            <a:off x="4033837" y="1731818"/>
            <a:ext cx="4124325" cy="4168919"/>
          </a:xfrm>
          <a:prstGeom prst="rect">
            <a:avLst/>
          </a:prstGeom>
        </p:spPr>
      </p:pic>
      <p:sp>
        <p:nvSpPr>
          <p:cNvPr id="6" name="TextBox 5">
            <a:extLst>
              <a:ext uri="{FF2B5EF4-FFF2-40B4-BE49-F238E27FC236}">
                <a16:creationId xmlns:a16="http://schemas.microsoft.com/office/drawing/2014/main" id="{BF2FF2DA-E30E-34BB-FB24-0E2408345364}"/>
              </a:ext>
            </a:extLst>
          </p:cNvPr>
          <p:cNvSpPr txBox="1"/>
          <p:nvPr/>
        </p:nvSpPr>
        <p:spPr>
          <a:xfrm>
            <a:off x="4392141" y="58345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DFD diagram</a:t>
            </a:r>
          </a:p>
        </p:txBody>
      </p:sp>
    </p:spTree>
    <p:extLst>
      <p:ext uri="{BB962C8B-B14F-4D97-AF65-F5344CB8AC3E}">
        <p14:creationId xmlns:p14="http://schemas.microsoft.com/office/powerpoint/2010/main" val="2919167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CCD3DE-4810-8B9D-22C6-5F3FF85AD434}"/>
              </a:ext>
            </a:extLst>
          </p:cNvPr>
          <p:cNvSpPr>
            <a:spLocks noGrp="1"/>
          </p:cNvSpPr>
          <p:nvPr>
            <p:ph type="title"/>
          </p:nvPr>
        </p:nvSpPr>
        <p:spPr>
          <a:xfrm>
            <a:off x="923636" y="581430"/>
            <a:ext cx="10668000" cy="487362"/>
          </a:xfrm>
        </p:spPr>
        <p:txBody>
          <a:bodyPr/>
          <a:lstStyle/>
          <a:p>
            <a:r>
              <a:rPr lang="en-US" sz="2800" b="1" dirty="0">
                <a:latin typeface="Times New Roman" panose="02020603050405020304" pitchFamily="18" charset="0"/>
                <a:cs typeface="Times New Roman" panose="02020603050405020304" pitchFamily="18" charset="0"/>
              </a:rPr>
              <a:t>OUTPUT SCREENS</a:t>
            </a:r>
            <a:br>
              <a:rPr lang="en-US" sz="2800" b="1" dirty="0">
                <a:latin typeface="Times New Roman" panose="02020603050405020304" pitchFamily="18" charset="0"/>
                <a:cs typeface="Times New Roman" panose="02020603050405020304" pitchFamily="18" charset="0"/>
              </a:rPr>
            </a:br>
            <a:endParaRPr lang="en-IN" dirty="0"/>
          </a:p>
        </p:txBody>
      </p:sp>
      <p:pic>
        <p:nvPicPr>
          <p:cNvPr id="6" name="Picture 5">
            <a:extLst>
              <a:ext uri="{FF2B5EF4-FFF2-40B4-BE49-F238E27FC236}">
                <a16:creationId xmlns:a16="http://schemas.microsoft.com/office/drawing/2014/main" id="{B03EE3A0-A66F-EEA7-F743-E0FE98F20A5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565000" y="1402698"/>
            <a:ext cx="2014515" cy="4476700"/>
          </a:xfrm>
          <a:prstGeom prst="rect">
            <a:avLst/>
          </a:prstGeom>
        </p:spPr>
      </p:pic>
      <p:pic>
        <p:nvPicPr>
          <p:cNvPr id="7" name="Picture 6">
            <a:extLst>
              <a:ext uri="{FF2B5EF4-FFF2-40B4-BE49-F238E27FC236}">
                <a16:creationId xmlns:a16="http://schemas.microsoft.com/office/drawing/2014/main" id="{A8D435F6-B63B-A889-F181-D321C832FDF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932219" y="1458481"/>
            <a:ext cx="1964309" cy="4365133"/>
          </a:xfrm>
          <a:prstGeom prst="rect">
            <a:avLst/>
          </a:prstGeom>
        </p:spPr>
      </p:pic>
      <p:pic>
        <p:nvPicPr>
          <p:cNvPr id="8" name="Picture 7">
            <a:extLst>
              <a:ext uri="{FF2B5EF4-FFF2-40B4-BE49-F238E27FC236}">
                <a16:creationId xmlns:a16="http://schemas.microsoft.com/office/drawing/2014/main" id="{BDA5A02A-14E1-9767-7A68-E54F5069CDB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964554" y="1547803"/>
            <a:ext cx="1850571" cy="4112380"/>
          </a:xfrm>
          <a:prstGeom prst="rect">
            <a:avLst/>
          </a:prstGeom>
        </p:spPr>
      </p:pic>
    </p:spTree>
    <p:extLst>
      <p:ext uri="{BB962C8B-B14F-4D97-AF65-F5344CB8AC3E}">
        <p14:creationId xmlns:p14="http://schemas.microsoft.com/office/powerpoint/2010/main" val="567398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5BD675-6D3E-984C-D57E-2075BDFA0C68}"/>
              </a:ext>
            </a:extLst>
          </p:cNvPr>
          <p:cNvSpPr>
            <a:spLocks noGrp="1"/>
          </p:cNvSpPr>
          <p:nvPr>
            <p:ph type="title"/>
          </p:nvPr>
        </p:nvSpPr>
        <p:spPr>
          <a:xfrm>
            <a:off x="843610" y="701385"/>
            <a:ext cx="10668000" cy="487362"/>
          </a:xfrm>
        </p:spPr>
        <p:txBody>
          <a:bodyPr/>
          <a:lstStyle/>
          <a:p>
            <a:r>
              <a:rPr lang="en-US" sz="2800" b="1" dirty="0">
                <a:latin typeface="Times New Roman" panose="02020603050405020304" pitchFamily="18" charset="0"/>
                <a:cs typeface="Times New Roman" panose="02020603050405020304" pitchFamily="18" charset="0"/>
              </a:rPr>
              <a:t>OUTPUT SCREENS</a:t>
            </a:r>
            <a:br>
              <a:rPr lang="en-US" sz="2800" b="1" dirty="0">
                <a:latin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70FFE3D8-E225-A1D0-2E98-066503E5B12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3382" y="1547806"/>
            <a:ext cx="2014515" cy="4476700"/>
          </a:xfrm>
          <a:prstGeom prst="rect">
            <a:avLst/>
          </a:prstGeom>
        </p:spPr>
      </p:pic>
      <p:pic>
        <p:nvPicPr>
          <p:cNvPr id="6" name="Picture 5">
            <a:extLst>
              <a:ext uri="{FF2B5EF4-FFF2-40B4-BE49-F238E27FC236}">
                <a16:creationId xmlns:a16="http://schemas.microsoft.com/office/drawing/2014/main" id="{8231A405-AFC4-80EA-23BE-E92919FA8A8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195456" y="1547803"/>
            <a:ext cx="1964309" cy="4365131"/>
          </a:xfrm>
          <a:prstGeom prst="rect">
            <a:avLst/>
          </a:prstGeom>
        </p:spPr>
      </p:pic>
      <p:pic>
        <p:nvPicPr>
          <p:cNvPr id="7" name="Picture 6">
            <a:extLst>
              <a:ext uri="{FF2B5EF4-FFF2-40B4-BE49-F238E27FC236}">
                <a16:creationId xmlns:a16="http://schemas.microsoft.com/office/drawing/2014/main" id="{97F935DB-CCAE-23BB-5DAC-5611910A59A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964554" y="1547803"/>
            <a:ext cx="1850571" cy="4112380"/>
          </a:xfrm>
          <a:prstGeom prst="rect">
            <a:avLst/>
          </a:prstGeom>
        </p:spPr>
      </p:pic>
    </p:spTree>
    <p:extLst>
      <p:ext uri="{BB962C8B-B14F-4D97-AF65-F5344CB8AC3E}">
        <p14:creationId xmlns:p14="http://schemas.microsoft.com/office/powerpoint/2010/main" val="3380498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6D27-3406-EE1D-3AC1-91AF977FD14D}"/>
              </a:ext>
            </a:extLst>
          </p:cNvPr>
          <p:cNvSpPr>
            <a:spLocks noGrp="1"/>
          </p:cNvSpPr>
          <p:nvPr>
            <p:ph type="title"/>
          </p:nvPr>
        </p:nvSpPr>
        <p:spPr>
          <a:xfrm>
            <a:off x="843610" y="589744"/>
            <a:ext cx="10668000" cy="487500"/>
          </a:xfrm>
        </p:spPr>
        <p:txBody>
          <a:bodyPr/>
          <a:lstStyle/>
          <a:p>
            <a:r>
              <a:rPr lang="en-US" sz="2800" b="1" dirty="0">
                <a:latin typeface="Times New Roman" panose="02020603050405020304" pitchFamily="18" charset="0"/>
                <a:cs typeface="Times New Roman" panose="02020603050405020304" pitchFamily="18" charset="0"/>
              </a:rPr>
              <a:t>OUTPUT SCREENS</a:t>
            </a:r>
            <a:br>
              <a:rPr lang="en-US" sz="2800" b="1"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62FF57A5-E585-E774-6342-36F12ABA5ED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3382" y="1547806"/>
            <a:ext cx="2014515" cy="4476700"/>
          </a:xfrm>
          <a:prstGeom prst="rect">
            <a:avLst/>
          </a:prstGeom>
        </p:spPr>
      </p:pic>
      <p:pic>
        <p:nvPicPr>
          <p:cNvPr id="5" name="Picture 4">
            <a:extLst>
              <a:ext uri="{FF2B5EF4-FFF2-40B4-BE49-F238E27FC236}">
                <a16:creationId xmlns:a16="http://schemas.microsoft.com/office/drawing/2014/main" id="{0F696EA3-5CD4-D281-3689-75E6A143ADD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195456" y="1547803"/>
            <a:ext cx="1964308" cy="4365131"/>
          </a:xfrm>
          <a:prstGeom prst="rect">
            <a:avLst/>
          </a:prstGeom>
        </p:spPr>
      </p:pic>
      <p:pic>
        <p:nvPicPr>
          <p:cNvPr id="6" name="Picture 5">
            <a:extLst>
              <a:ext uri="{FF2B5EF4-FFF2-40B4-BE49-F238E27FC236}">
                <a16:creationId xmlns:a16="http://schemas.microsoft.com/office/drawing/2014/main" id="{02BEE256-8A0B-15C7-563C-8C0FE9CAC80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964554" y="1547803"/>
            <a:ext cx="1850571" cy="4112380"/>
          </a:xfrm>
          <a:prstGeom prst="rect">
            <a:avLst/>
          </a:prstGeom>
        </p:spPr>
      </p:pic>
    </p:spTree>
    <p:extLst>
      <p:ext uri="{BB962C8B-B14F-4D97-AF65-F5344CB8AC3E}">
        <p14:creationId xmlns:p14="http://schemas.microsoft.com/office/powerpoint/2010/main" val="185408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0C23-C240-DD51-04DB-E0EF1F2F42AA}"/>
              </a:ext>
            </a:extLst>
          </p:cNvPr>
          <p:cNvSpPr>
            <a:spLocks noGrp="1"/>
          </p:cNvSpPr>
          <p:nvPr>
            <p:ph type="title"/>
          </p:nvPr>
        </p:nvSpPr>
        <p:spPr>
          <a:xfrm>
            <a:off x="812800" y="655501"/>
            <a:ext cx="10668000" cy="487500"/>
          </a:xfrm>
        </p:spPr>
        <p:txBody>
          <a:bodyPr/>
          <a:lstStyle/>
          <a:p>
            <a:r>
              <a:rPr lang="en-US" sz="2800" b="1" dirty="0">
                <a:latin typeface="Times New Roman" panose="02020603050405020304" pitchFamily="18" charset="0"/>
                <a:cs typeface="Times New Roman" panose="02020603050405020304" pitchFamily="18" charset="0"/>
              </a:rPr>
              <a:t>CONCLUSION</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38CAF39B-AB67-2D55-55E5-24B5836A6D72}"/>
              </a:ext>
            </a:extLst>
          </p:cNvPr>
          <p:cNvSpPr>
            <a:spLocks noGrp="1"/>
          </p:cNvSpPr>
          <p:nvPr>
            <p:ph type="body" idx="1"/>
          </p:nvPr>
        </p:nvSpPr>
        <p:spPr/>
        <p:txBody>
          <a:bodyPr>
            <a:normAutofit/>
          </a:bodyPr>
          <a:lstStyle/>
          <a:p>
            <a:pPr marL="7620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a:latin typeface="Times New Roman" panose="02020603050405020304" pitchFamily="18" charset="0"/>
                <a:ea typeface="Calibri" panose="020F0502020204030204" pitchFamily="34" charset="0"/>
                <a:cs typeface="Times New Roman" panose="02020603050405020304" pitchFamily="18" charset="0"/>
              </a:rPr>
              <a:t>The "Data Challenges for E-Mobility" project addresses critical issues in the growing electric vehicle (EV) sector, particularly in the management and optimization of charging infrastructure. By creating an integrated platform that connects users, administrators, and charging center operators, the project aims to enhance the efficiency, accessibility, and reliability of EV charging services. Through the Admin, User, and EV Center modules, the system ensures smooth communication, timely complaint resolution, and better management of charging stations. These improvements ultimately contribute to a better user experience and greater adoption of electric vehicles, helping to advance the global transition to sustainable mobility </a:t>
            </a:r>
            <a:r>
              <a:rPr lang="en-US" sz="2100" dirty="0" err="1">
                <a:latin typeface="Times New Roman" panose="02020603050405020304" pitchFamily="18" charset="0"/>
                <a:ea typeface="Calibri" panose="020F0502020204030204" pitchFamily="34" charset="0"/>
                <a:cs typeface="Times New Roman" panose="02020603050405020304" pitchFamily="18" charset="0"/>
              </a:rPr>
              <a:t>solutions.The</a:t>
            </a:r>
            <a:r>
              <a:rPr lang="en-US" sz="2100" dirty="0">
                <a:latin typeface="Times New Roman" panose="02020603050405020304" pitchFamily="18" charset="0"/>
                <a:ea typeface="Calibri" panose="020F0502020204030204" pitchFamily="34" charset="0"/>
                <a:cs typeface="Times New Roman" panose="02020603050405020304" pitchFamily="18" charset="0"/>
              </a:rPr>
              <a:t> platform not only tackles operational inefficiencies but also supports data-driven decision-making, enabling administrators to monitor usage trends and address issues proactively. This streamlined approach helps enhance service delivery and ensures that EV owners have access to the charging infrastructure they need, when they need it. As the EV market continues to expand, this system provides a crucial tool for managing the complex dynamics of the evolving e-mobility landscape.</a:t>
            </a:r>
            <a:endParaRPr lang="en-US" sz="2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8364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C13A-0B12-EDF2-82BA-6BBFF5B0050F}"/>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FUTURE ENHANCEMENT</a:t>
            </a:r>
            <a:endParaRPr lang="en-IN" dirty="0"/>
          </a:p>
        </p:txBody>
      </p:sp>
      <p:sp>
        <p:nvSpPr>
          <p:cNvPr id="3" name="Text Placeholder 2">
            <a:extLst>
              <a:ext uri="{FF2B5EF4-FFF2-40B4-BE49-F238E27FC236}">
                <a16:creationId xmlns:a16="http://schemas.microsoft.com/office/drawing/2014/main" id="{DBE758E3-640D-4DD3-4E50-0C4185C7A631}"/>
              </a:ext>
            </a:extLst>
          </p:cNvPr>
          <p:cNvSpPr>
            <a:spLocks noGrp="1"/>
          </p:cNvSpPr>
          <p:nvPr>
            <p:ph type="body" idx="1"/>
          </p:nvPr>
        </p:nvSpPr>
        <p:spPr/>
        <p:txBody>
          <a:bodyPr>
            <a:normAutofit fontScale="92500"/>
          </a:bodyPr>
          <a:lstStyle/>
          <a:p>
            <a:pPr algn="just"/>
            <a:r>
              <a:rPr lang="en-US" sz="2100" dirty="0">
                <a:latin typeface="Times New Roman" panose="02020603050405020304" pitchFamily="18" charset="0"/>
                <a:cs typeface="Times New Roman" panose="02020603050405020304" pitchFamily="18" charset="0"/>
              </a:rPr>
              <a:t>Future enhancements to the "Data Challenges for E-Mobility" project could focus on expanding the platform's capabilities and improving its integration with emerging technologies in the e-mobility sector. One potential enhancement is the inclusion of real-time charging station availability and dynamic pricing models based on demand, allowing users to view current availability and adjust their charging plans accordingly. The system could also integrate with advanced navigation tools to provide users with optimal routes based on charging station locations and the vehicle's remaining battery life. To enhance user experience, features like EV-specific parking spot reservations and notifications for charging completion could be incorporated.</a:t>
            </a:r>
          </a:p>
          <a:p>
            <a:pPr algn="just"/>
            <a:r>
              <a:rPr lang="en-US" sz="2100" dirty="0">
                <a:latin typeface="Times New Roman" panose="02020603050405020304" pitchFamily="18" charset="0"/>
                <a:cs typeface="Times New Roman" panose="02020603050405020304" pitchFamily="18" charset="0"/>
              </a:rPr>
              <a:t>Moreover, the platform could be expanded to support multi-modal transportation systems, such as e-bikes, scooters, and public electric transport, allowing users to view all electric mobility options in a single interface. As electric vehicle technology advances, the platform could incorporate smart grid integration, enabling EV charging stations to interact dynamically with the power grid, optimizing energy usage and reducing costs during peak demand times. Incorporating machine learning algorithms to predict and manage charging patterns based on user behavior and historical data could further improve the efficiency of the network.</a:t>
            </a:r>
          </a:p>
          <a:p>
            <a:endParaRPr lang="en-IN" dirty="0"/>
          </a:p>
        </p:txBody>
      </p:sp>
    </p:spTree>
    <p:extLst>
      <p:ext uri="{BB962C8B-B14F-4D97-AF65-F5344CB8AC3E}">
        <p14:creationId xmlns:p14="http://schemas.microsoft.com/office/powerpoint/2010/main" val="370046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A219-64D9-4755-4CCB-A1DA53EF19AD}"/>
              </a:ext>
            </a:extLst>
          </p:cNvPr>
          <p:cNvSpPr>
            <a:spLocks noGrp="1"/>
          </p:cNvSpPr>
          <p:nvPr>
            <p:ph type="title"/>
          </p:nvPr>
        </p:nvSpPr>
        <p:spPr>
          <a:xfrm>
            <a:off x="852054" y="685799"/>
            <a:ext cx="10577945" cy="76339"/>
          </a:xfrm>
        </p:spPr>
        <p:txBody>
          <a:bodyPr/>
          <a:lstStyle/>
          <a:p>
            <a:r>
              <a:rPr lang="en-US" sz="2800" b="1" dirty="0">
                <a:latin typeface="Times New Roman" panose="02020603050405020304" pitchFamily="18" charset="0"/>
                <a:cs typeface="Times New Roman" panose="02020603050405020304" pitchFamily="18" charset="0"/>
              </a:rPr>
              <a:t>OBJECTIVE OF PROJECT</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834F2BAB-4E8C-E381-11C6-25B4912D1F6E}"/>
              </a:ext>
            </a:extLst>
          </p:cNvPr>
          <p:cNvSpPr>
            <a:spLocks noGrp="1"/>
          </p:cNvSpPr>
          <p:nvPr>
            <p:ph type="body" idx="1"/>
          </p:nvPr>
        </p:nvSpPr>
        <p:spPr>
          <a:xfrm>
            <a:off x="762000" y="1066801"/>
            <a:ext cx="10668000" cy="4953000"/>
          </a:xfrm>
        </p:spPr>
        <p:txBody>
          <a:bodyPr/>
          <a:lstStyle/>
          <a:p>
            <a:pPr marL="76200" indent="0">
              <a:buNone/>
            </a:pPr>
            <a:r>
              <a:rPr lang="en-US" sz="1900" dirty="0">
                <a:latin typeface="Times New Roman" panose="02020603050405020304" pitchFamily="18" charset="0"/>
                <a:ea typeface="Times New Roman" panose="02020603050405020304" pitchFamily="18" charset="0"/>
              </a:rPr>
              <a:t>The objective of this project, "Data Challenges for E-Mobility," is to create an efficient platform for managing and improving EV infrastructure. It focuses on streamlining data management by enabling administrators to add and monitor EV charging centers effectively. Users are provided with tools to locate charging centers, view details, and contact them directly for convenience. The platform ensures efficient complaint resolution by facilitating communication between users, administrators, and operators. By addressing these challenges, the project aims to enhance user satisfaction and operational reliability, promoting the adoption of sustainable e-mobility solutions.</a:t>
            </a:r>
            <a:endParaRPr lang="en-IN" sz="1900" dirty="0">
              <a:latin typeface="Times New Roman" panose="02020603050405020304" pitchFamily="18" charset="0"/>
              <a:ea typeface="Times New Roman" panose="02020603050405020304" pitchFamily="18" charset="0"/>
            </a:endParaRPr>
          </a:p>
          <a:p>
            <a:pPr marL="76200" indent="0">
              <a:buNone/>
            </a:pPr>
            <a:endParaRPr lang="en-IN" b="1" dirty="0"/>
          </a:p>
        </p:txBody>
      </p:sp>
    </p:spTree>
    <p:extLst>
      <p:ext uri="{BB962C8B-B14F-4D97-AF65-F5344CB8AC3E}">
        <p14:creationId xmlns:p14="http://schemas.microsoft.com/office/powerpoint/2010/main" val="2820644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9D1A-D86E-2867-958B-000C371EE566}"/>
              </a:ext>
            </a:extLst>
          </p:cNvPr>
          <p:cNvSpPr>
            <a:spLocks noGrp="1"/>
          </p:cNvSpPr>
          <p:nvPr>
            <p:ph type="title"/>
          </p:nvPr>
        </p:nvSpPr>
        <p:spPr>
          <a:xfrm>
            <a:off x="861291" y="655500"/>
            <a:ext cx="10668000" cy="487500"/>
          </a:xfrm>
        </p:spPr>
        <p:txBody>
          <a:bodyPr/>
          <a:lstStyle/>
          <a:p>
            <a:r>
              <a:rPr lang="en-US" sz="2800" b="1" dirty="0">
                <a:latin typeface="Times New Roman" panose="02020603050405020304" pitchFamily="18" charset="0"/>
                <a:cs typeface="Times New Roman" panose="02020603050405020304" pitchFamily="18" charset="0"/>
              </a:rPr>
              <a:t>REFERENCES</a:t>
            </a:r>
            <a:br>
              <a:rPr lang="en-US" sz="2800" b="1" dirty="0"/>
            </a:br>
            <a:endParaRPr lang="en-IN" dirty="0"/>
          </a:p>
        </p:txBody>
      </p:sp>
      <p:sp>
        <p:nvSpPr>
          <p:cNvPr id="4" name="Rectangle 2">
            <a:extLst>
              <a:ext uri="{FF2B5EF4-FFF2-40B4-BE49-F238E27FC236}">
                <a16:creationId xmlns:a16="http://schemas.microsoft.com/office/drawing/2014/main" id="{723DC52D-8442-2E34-92CE-3C8BD2A93304}"/>
              </a:ext>
            </a:extLst>
          </p:cNvPr>
          <p:cNvSpPr>
            <a:spLocks noGrp="1" noChangeArrowheads="1"/>
          </p:cNvSpPr>
          <p:nvPr>
            <p:ph type="body" idx="1"/>
          </p:nvPr>
        </p:nvSpPr>
        <p:spPr bwMode="auto">
          <a:xfrm>
            <a:off x="812800" y="1143000"/>
            <a:ext cx="10668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Chien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&amp; Wei, C. (2023).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Mobile App-based Smart EV Charging Management System."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Sustainable Transportation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27(4), 510-526.</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Zhao, X., Liu, Y., &amp; Wang, T. (2022).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"Intelligent Mobile App for EV Infrastructure Management and User Convenience."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Electric and Hybrid Vehicles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 75-93.</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 R., &amp; Zhang, M. (2021).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"Mobile-based Platform for Real-Time EV Charging Station Monitoring and Data Analytics."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Smart Grid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12(6), 5500-5508.</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Gupta, P., &amp; Bansal, S. (2023).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"Optimizing EV Charging Stations with a Mobile Application for User Accessibility."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Reports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 110-122.</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A., &amp; Shah, N. (2022).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and Development of an EV Charging Station Management System Using Mobile App Integration."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Electrical Engineering &amp; Technology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17(3), 1021-1030.</a:t>
            </a:r>
          </a:p>
        </p:txBody>
      </p:sp>
    </p:spTree>
    <p:extLst>
      <p:ext uri="{BB962C8B-B14F-4D97-AF65-F5344CB8AC3E}">
        <p14:creationId xmlns:p14="http://schemas.microsoft.com/office/powerpoint/2010/main" val="699119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59AC-BA18-44AC-F5DC-527E737197E7}"/>
              </a:ext>
            </a:extLst>
          </p:cNvPr>
          <p:cNvSpPr>
            <a:spLocks noGrp="1"/>
          </p:cNvSpPr>
          <p:nvPr>
            <p:ph type="title"/>
          </p:nvPr>
        </p:nvSpPr>
        <p:spPr>
          <a:xfrm>
            <a:off x="812800" y="655500"/>
            <a:ext cx="10668000" cy="487500"/>
          </a:xfrm>
        </p:spPr>
        <p:txBody>
          <a:bodyPr/>
          <a:lstStyle/>
          <a:p>
            <a:r>
              <a:rPr lang="en-US" sz="2800" b="1" dirty="0">
                <a:latin typeface="Times New Roman" panose="02020603050405020304" pitchFamily="18" charset="0"/>
                <a:cs typeface="Times New Roman" panose="02020603050405020304" pitchFamily="18" charset="0"/>
              </a:rPr>
              <a:t>REFERENCES</a:t>
            </a:r>
            <a:br>
              <a:rPr lang="en-US" sz="2800" b="1" dirty="0"/>
            </a:br>
            <a:endParaRPr lang="en-IN" dirty="0"/>
          </a:p>
        </p:txBody>
      </p:sp>
      <p:sp>
        <p:nvSpPr>
          <p:cNvPr id="4" name="Rectangle 1">
            <a:extLst>
              <a:ext uri="{FF2B5EF4-FFF2-40B4-BE49-F238E27FC236}">
                <a16:creationId xmlns:a16="http://schemas.microsoft.com/office/drawing/2014/main" id="{B9503687-F833-FEAF-BD4C-666BBCCE0CCB}"/>
              </a:ext>
            </a:extLst>
          </p:cNvPr>
          <p:cNvSpPr>
            <a:spLocks noGrp="1" noChangeArrowheads="1"/>
          </p:cNvSpPr>
          <p:nvPr>
            <p:ph type="body" idx="1"/>
          </p:nvPr>
        </p:nvSpPr>
        <p:spPr bwMode="auto">
          <a:xfrm>
            <a:off x="812800" y="1143000"/>
            <a:ext cx="10668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Z., &amp; Liu, F. (2021).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Data-driven Mobile App Solution for Electric Vehicle Charging Network Expansion."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Renewable and Sustainable Energy Reviews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145, 126-137.</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Lee, K., &amp; Park, Y. (2022).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"User-Centric EV Charging Services through a Mobile Application."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Transportation Research Part C: Emerging Technologies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132, 103407.</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Singh, R., &amp; Gupta, A. (2023).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"Smart EV Charging with Mobile App Integration for Smart City Applications."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Cities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5(1), 34-49.</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Mishra, S., &amp; Jain, M. (2021).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"Mobile App for Secure EV Charging Transactions."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 45322-45335.</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Yuan, X., &amp; Chen, X. (2022).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"Mobile Application for EV Charging Network Optimization: A Case Study."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Sustainable Energy, Grids and Networks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28, 100506.</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661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67E4-8696-C1FF-93B7-3F1A940E3C30}"/>
              </a:ext>
            </a:extLst>
          </p:cNvPr>
          <p:cNvSpPr>
            <a:spLocks noGrp="1"/>
          </p:cNvSpPr>
          <p:nvPr>
            <p:ph type="title"/>
          </p:nvPr>
        </p:nvSpPr>
        <p:spPr>
          <a:xfrm>
            <a:off x="916709" y="600219"/>
            <a:ext cx="10668000" cy="210271"/>
          </a:xfrm>
        </p:spPr>
        <p:txBody>
          <a:bodyPr/>
          <a:lstStyle/>
          <a:p>
            <a:r>
              <a:rPr lang="en-US" sz="2800" b="1" dirty="0">
                <a:latin typeface="Times New Roman" panose="02020603050405020304" pitchFamily="18" charset="0"/>
                <a:cs typeface="Times New Roman" panose="02020603050405020304" pitchFamily="18" charset="0"/>
              </a:rPr>
              <a:t>                                                                                                  PROBLEM STATEMENT</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15E93AEF-F2AD-281E-D4AF-B8968FEA08D4}"/>
              </a:ext>
            </a:extLst>
          </p:cNvPr>
          <p:cNvSpPr>
            <a:spLocks noGrp="1"/>
          </p:cNvSpPr>
          <p:nvPr>
            <p:ph type="body" idx="1"/>
          </p:nvPr>
        </p:nvSpPr>
        <p:spPr/>
        <p:txBody>
          <a:bodyPr/>
          <a:lstStyle/>
          <a:p>
            <a:pPr marL="76200" indent="0">
              <a:buNone/>
            </a:pPr>
            <a:r>
              <a:rPr lang="en-US" sz="1900" dirty="0">
                <a:latin typeface="Times New Roman" panose="02020603050405020304" pitchFamily="18" charset="0"/>
                <a:ea typeface="Calibri" panose="020F0502020204030204" pitchFamily="34" charset="0"/>
                <a:cs typeface="Times New Roman" panose="02020603050405020304" pitchFamily="18" charset="0"/>
              </a:rPr>
              <a:t>The electric vehicle sector faces significant challenges in managing and optimizing EV charging infrastructure. There is a lack of effective systems for connecting users with nearby charging stations, handling complaints, and ensuring operational reliability. The absence of a streamlined communication platform between users, administrators, and charging center operators results in inefficiencies, poor user experience, and delayed resolution of issues. As e-mobility adoption grows, addressing these gaps becomes critical to supporting sustainable mobility and enhancing the overall EV ecosystem.</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146221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CE48-9828-BF2D-D723-32C666488546}"/>
              </a:ext>
            </a:extLst>
          </p:cNvPr>
          <p:cNvSpPr>
            <a:spLocks noGrp="1"/>
          </p:cNvSpPr>
          <p:nvPr>
            <p:ph type="title"/>
          </p:nvPr>
        </p:nvSpPr>
        <p:spPr>
          <a:xfrm>
            <a:off x="812800" y="761999"/>
            <a:ext cx="10668000" cy="243750"/>
          </a:xfrm>
        </p:spPr>
        <p:txBody>
          <a:bodyPr/>
          <a:lstStyle/>
          <a:p>
            <a:r>
              <a:rPr lang="en-US" sz="2800" b="1" dirty="0">
                <a:latin typeface="Times New Roman" panose="02020603050405020304" pitchFamily="18" charset="0"/>
                <a:cs typeface="Times New Roman" panose="02020603050405020304" pitchFamily="18" charset="0"/>
              </a:rPr>
              <a:t>SCOPE</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E2FE04FF-5DB5-5DC4-77FC-FAE835C14108}"/>
              </a:ext>
            </a:extLst>
          </p:cNvPr>
          <p:cNvSpPr>
            <a:spLocks noGrp="1"/>
          </p:cNvSpPr>
          <p:nvPr>
            <p:ph type="body" idx="1"/>
          </p:nvPr>
        </p:nvSpPr>
        <p:spPr/>
        <p:txBody>
          <a:bodyPr/>
          <a:lstStyle/>
          <a:p>
            <a:r>
              <a:rPr lang="en-US" sz="1900" dirty="0">
                <a:latin typeface="Times New Roman" panose="02020603050405020304" pitchFamily="18" charset="0"/>
                <a:ea typeface="Times New Roman" panose="02020603050405020304" pitchFamily="18" charset="0"/>
              </a:rPr>
              <a:t>The project aims to develop a comprehensive platform that enhances the management and efficiency of electric vehicle (EV) infrastructure by integrating three core modules: Admin, User, and EV Center. The system will facilitate seamless interaction between EV users, administrators, and charging center operators to improve service delivery, resolve complaints, and ensure accessibility to EV charging stations. It will address challenges related to data management, operational efficiency, and the growing demand for EV infrastructure. The platform also aims to foster greater adoption of electric vehicles through user-friendly features and better service reliability. This solution targets both current and future needs in the expanding e-mobility sector.</a:t>
            </a:r>
            <a:endParaRPr lang="en-IN" sz="1900"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9203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58C7-D034-ED5B-C35D-87A6F9207D66}"/>
              </a:ext>
            </a:extLst>
          </p:cNvPr>
          <p:cNvSpPr>
            <a:spLocks noGrp="1"/>
          </p:cNvSpPr>
          <p:nvPr>
            <p:ph type="title"/>
          </p:nvPr>
        </p:nvSpPr>
        <p:spPr>
          <a:xfrm>
            <a:off x="812800" y="716418"/>
            <a:ext cx="10668000" cy="45719"/>
          </a:xfrm>
        </p:spPr>
        <p:txBody>
          <a:bodyPr/>
          <a:lstStyle/>
          <a:p>
            <a:r>
              <a:rPr lang="en-US" sz="2800" b="1" dirty="0">
                <a:latin typeface="Times New Roman" panose="02020603050405020304" pitchFamily="18" charset="0"/>
                <a:cs typeface="Times New Roman" panose="02020603050405020304" pitchFamily="18" charset="0"/>
              </a:rPr>
              <a:t>MOTIVATION</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296EFE8-96BE-8157-AD15-754913A61ABD}"/>
              </a:ext>
            </a:extLst>
          </p:cNvPr>
          <p:cNvSpPr>
            <a:spLocks noGrp="1"/>
          </p:cNvSpPr>
          <p:nvPr>
            <p:ph type="body" idx="1"/>
          </p:nvPr>
        </p:nvSpPr>
        <p:spPr/>
        <p:txBody>
          <a:bodyPr/>
          <a:lstStyle/>
          <a:p>
            <a:pPr marL="76200" indent="0">
              <a:buNone/>
            </a:pPr>
            <a:r>
              <a:rPr lang="en-US" sz="1900" dirty="0">
                <a:latin typeface="Times New Roman" panose="02020603050405020304" pitchFamily="18" charset="0"/>
                <a:cs typeface="Times New Roman" panose="02020603050405020304" pitchFamily="18" charset="0"/>
              </a:rPr>
              <a:t>The motivation behind this project stems from the growing need to support the transition to sustainable transportation through electric vehicles (EVs). As EV adoption accelerates, the efficiency and accessibility of charging infrastructure become crucial to ensuring widespread use. By developing a streamlined system for managing EV charging centers, the project aims to solve real-world challenges in service delivery and user convenience. Addressing these gaps will not only improve the user experience but also foster greater trust and confidence in electric mobility. Ultimately, the project contributes to the global goal of reducing carbon emissions and promoting greener transportation solutions.</a:t>
            </a: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315099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74C9-B898-A78E-F7BE-CA44B2BBBBD8}"/>
              </a:ext>
            </a:extLst>
          </p:cNvPr>
          <p:cNvSpPr>
            <a:spLocks noGrp="1"/>
          </p:cNvSpPr>
          <p:nvPr>
            <p:ph type="title"/>
          </p:nvPr>
        </p:nvSpPr>
        <p:spPr>
          <a:xfrm>
            <a:off x="812800" y="716418"/>
            <a:ext cx="10668000" cy="45719"/>
          </a:xfrm>
        </p:spPr>
        <p:txBody>
          <a:bodyPr/>
          <a:lstStyle/>
          <a:p>
            <a:r>
              <a:rPr lang="en-US" sz="2800" b="1" dirty="0">
                <a:latin typeface="Times New Roman" panose="02020603050405020304" pitchFamily="18" charset="0"/>
                <a:cs typeface="Times New Roman" panose="02020603050405020304" pitchFamily="18" charset="0"/>
              </a:rPr>
              <a:t>                                                                                       INTRODUCTION</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7713A3B-FA95-B330-1C62-B6D81F3D07F3}"/>
              </a:ext>
            </a:extLst>
          </p:cNvPr>
          <p:cNvSpPr>
            <a:spLocks noGrp="1"/>
          </p:cNvSpPr>
          <p:nvPr>
            <p:ph type="body" idx="1"/>
          </p:nvPr>
        </p:nvSpPr>
        <p:spPr>
          <a:xfrm>
            <a:off x="812800" y="1143001"/>
            <a:ext cx="10668000" cy="5046620"/>
          </a:xfrm>
        </p:spPr>
        <p:txBody>
          <a:bodyPr>
            <a:normAutofit/>
          </a:bodyPr>
          <a:lstStyle/>
          <a:p>
            <a:r>
              <a:rPr lang="en-US" sz="1900" dirty="0">
                <a:latin typeface="Times New Roman" panose="02020603050405020304" pitchFamily="18" charset="0"/>
                <a:ea typeface="Calibri" panose="020F0502020204030204" pitchFamily="34" charset="0"/>
                <a:cs typeface="Times New Roman" panose="02020603050405020304" pitchFamily="18" charset="0"/>
              </a:rPr>
              <a:t>The rapid growth of electric vehicles (EVs) is revolutionizing the automotive industry and contributing to global efforts for a sustainable, low-carbon future. As governments, organizations, and individuals increasingly adopt EVs, the demand for reliable and efficient charging infrastructure has surged. However, despite the growing popularity of electric mobility, the existing EV charging infrastructure faces significant challenges in terms of accessibility, reliability, and user experience. These issues, if left unaddressed, can hinder the widespread adoption of electric vehicles and delay the transition to greener transportation solutions. The platform consists of three key modules: Admin, User, and EV Center. The Admin module allows administrators to manage the platform, add new charging stations, and resolve user complaints. The User module enables EV owners to register, log in, and easily locate nearby charging stations, while also providing options for direct communication with the charging centers. The EV Center module allows operators to view and resolve user complaints, ensuring a seamless and efficient service experience.</a:t>
            </a: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892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9E10-3E05-3820-6580-20BA121D0E70}"/>
              </a:ext>
            </a:extLst>
          </p:cNvPr>
          <p:cNvSpPr>
            <a:spLocks noGrp="1"/>
          </p:cNvSpPr>
          <p:nvPr>
            <p:ph type="title"/>
          </p:nvPr>
        </p:nvSpPr>
        <p:spPr>
          <a:xfrm>
            <a:off x="965200" y="655501"/>
            <a:ext cx="10668000" cy="487500"/>
          </a:xfrm>
        </p:spPr>
        <p:txBody>
          <a:bodyPr/>
          <a:lstStyle/>
          <a:p>
            <a:r>
              <a:rPr lang="en-US" sz="2800" b="1" dirty="0">
                <a:latin typeface="Times New Roman" panose="02020603050405020304" pitchFamily="18" charset="0"/>
                <a:cs typeface="Times New Roman" panose="02020603050405020304" pitchFamily="18" charset="0"/>
              </a:rPr>
              <a:t>INTRODUCTION</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BECCA0D-20BC-914A-0169-37605F4E5545}"/>
              </a:ext>
            </a:extLst>
          </p:cNvPr>
          <p:cNvSpPr>
            <a:spLocks noGrp="1"/>
          </p:cNvSpPr>
          <p:nvPr>
            <p:ph type="body" idx="1"/>
          </p:nvPr>
        </p:nvSpPr>
        <p:spPr/>
        <p:txBody>
          <a:bodyPr/>
          <a:lstStyle/>
          <a:p>
            <a:r>
              <a:rPr lang="en-US" sz="1900" dirty="0">
                <a:latin typeface="Times New Roman" panose="02020603050405020304" pitchFamily="18" charset="0"/>
                <a:ea typeface="Calibri" panose="020F0502020204030204" pitchFamily="34" charset="0"/>
                <a:cs typeface="Times New Roman" panose="02020603050405020304" pitchFamily="18" charset="0"/>
              </a:rPr>
              <a:t>By bridging the gap between EV users, charging center operators, and administrators, this system will improve service reliability, optimize charging station usage, and enhance overall user satisfaction. The platform also supports better data management, making it easier to track and address issues related to charging stations. Ultimately, the project aims to foster greater adoption of electric vehicles, contributing to the global effort to combat climate change and promote sustainable mobility solutions. Through this approach, the platform provides an innovative solution to real-world challenges in the growing e-mobility sector.</a:t>
            </a: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910834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2789</TotalTime>
  <Words>3337</Words>
  <Application>Microsoft Office PowerPoint</Application>
  <PresentationFormat>Widescreen</PresentationFormat>
  <Paragraphs>178</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Symbol</vt:lpstr>
      <vt:lpstr>Times New Roman</vt:lpstr>
      <vt:lpstr>Verdana</vt:lpstr>
      <vt:lpstr>Wingdings</vt:lpstr>
      <vt:lpstr>Bioinformatics</vt:lpstr>
      <vt:lpstr>PIP2001 Capstone Project </vt:lpstr>
      <vt:lpstr>INDEX </vt:lpstr>
      <vt:lpstr>ABSTRACT</vt:lpstr>
      <vt:lpstr>OBJECTIVE OF PROJECT </vt:lpstr>
      <vt:lpstr>                                                                                                  PROBLEM STATEMENT </vt:lpstr>
      <vt:lpstr>SCOPE </vt:lpstr>
      <vt:lpstr>MOTIVATION </vt:lpstr>
      <vt:lpstr>                                                                                       INTRODUCTION </vt:lpstr>
      <vt:lpstr>INTRODUCTION </vt:lpstr>
      <vt:lpstr>Literature Survey</vt:lpstr>
      <vt:lpstr>                                                                                                        Modules </vt:lpstr>
      <vt:lpstr>Existing method And Disadvantages</vt:lpstr>
      <vt:lpstr>Proposed method and Advantages</vt:lpstr>
      <vt:lpstr> PROJECT FLLOW</vt:lpstr>
      <vt:lpstr>HARDWARE &amp; SOFTWARE REQUIREMENTS </vt:lpstr>
      <vt:lpstr>HARDWARE &amp; SOFTWARE REQUIREMENTS</vt:lpstr>
      <vt:lpstr> UML DIAGRAMS </vt:lpstr>
      <vt:lpstr>UML Diagrams</vt:lpstr>
      <vt:lpstr>UML Diagrams</vt:lpstr>
      <vt:lpstr>UML DIAGRAMS </vt:lpstr>
      <vt:lpstr>                                                                                                               UML DIAGRAMS </vt:lpstr>
      <vt:lpstr>UML Diagrams</vt:lpstr>
      <vt:lpstr>UML DIAGRAMS </vt:lpstr>
      <vt:lpstr>UML DIAGRAMS </vt:lpstr>
      <vt:lpstr>UML DIAGRAMS </vt:lpstr>
      <vt:lpstr>UML DIAGRAMS </vt:lpstr>
      <vt:lpstr>UML DIAGRAMS </vt:lpstr>
      <vt:lpstr>UML DIAGRAMS</vt:lpstr>
      <vt:lpstr>UML DIAGRAMS</vt:lpstr>
      <vt:lpstr>UML DIAGRAMS</vt:lpstr>
      <vt:lpstr>UML DIAGRAMS</vt:lpstr>
      <vt:lpstr>UML DIAGRAMS</vt:lpstr>
      <vt:lpstr>UML DIAGRAMS</vt:lpstr>
      <vt:lpstr>UML DIAGRAMS</vt:lpstr>
      <vt:lpstr>OUTPUT SCREENS </vt:lpstr>
      <vt:lpstr>OUTPUT SCREENS </vt:lpstr>
      <vt:lpstr>OUTPUT SCREENS </vt:lpstr>
      <vt:lpstr>CONCLUSION </vt:lpstr>
      <vt:lpstr>FUTURE ENHANCEMENT</vt:lpstr>
      <vt:lpstr>REFERENCES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Akshay Kumar</cp:lastModifiedBy>
  <cp:revision>52</cp:revision>
  <dcterms:modified xsi:type="dcterms:W3CDTF">2025-01-08T10:22:43Z</dcterms:modified>
</cp:coreProperties>
</file>