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34"/>
  </p:notesMasterIdLst>
  <p:handoutMasterIdLst>
    <p:handoutMasterId r:id="rId35"/>
  </p:handoutMasterIdLst>
  <p:sldIdLst>
    <p:sldId id="373" r:id="rId5"/>
    <p:sldId id="393" r:id="rId6"/>
    <p:sldId id="394" r:id="rId7"/>
    <p:sldId id="392" r:id="rId8"/>
    <p:sldId id="395" r:id="rId9"/>
    <p:sldId id="396" r:id="rId10"/>
    <p:sldId id="397" r:id="rId11"/>
    <p:sldId id="358" r:id="rId12"/>
    <p:sldId id="341" r:id="rId13"/>
    <p:sldId id="398" r:id="rId14"/>
    <p:sldId id="399" r:id="rId15"/>
    <p:sldId id="381" r:id="rId16"/>
    <p:sldId id="374" r:id="rId17"/>
    <p:sldId id="375" r:id="rId18"/>
    <p:sldId id="376" r:id="rId19"/>
    <p:sldId id="377" r:id="rId20"/>
    <p:sldId id="378" r:id="rId21"/>
    <p:sldId id="379" r:id="rId22"/>
    <p:sldId id="391" r:id="rId23"/>
    <p:sldId id="382" r:id="rId24"/>
    <p:sldId id="387" r:id="rId25"/>
    <p:sldId id="390" r:id="rId26"/>
    <p:sldId id="384" r:id="rId27"/>
    <p:sldId id="386" r:id="rId28"/>
    <p:sldId id="385" r:id="rId29"/>
    <p:sldId id="389" r:id="rId30"/>
    <p:sldId id="400" r:id="rId31"/>
    <p:sldId id="402" r:id="rId32"/>
    <p:sldId id="380" r:id="rId33"/>
  </p:sldIdLst>
  <p:sldSz cx="12192000" cy="6858000"/>
  <p:notesSz cx="6797675" cy="9926638"/>
  <p:custDataLst>
    <p:tags r:id="rId36"/>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PMingLiU"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35E"/>
    <a:srgbClr val="9E2E66"/>
    <a:srgbClr val="EECCE3"/>
    <a:srgbClr val="F5DFEE"/>
    <a:srgbClr val="319AD1"/>
    <a:srgbClr val="FFFFFF"/>
    <a:srgbClr val="DE3210"/>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133" autoAdjust="0"/>
  </p:normalViewPr>
  <p:slideViewPr>
    <p:cSldViewPr showGuides="1">
      <p:cViewPr varScale="1">
        <p:scale>
          <a:sx n="85" d="100"/>
          <a:sy n="85" d="100"/>
        </p:scale>
        <p:origin x="51" y="14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0AEBD35-1863-4676-8D8A-470988F18A18}" type="datetimeFigureOut">
              <a:rPr kumimoji="0" lang="zh-TW" altLang="en-US" sz="1200" b="0" i="0" u="none" strike="noStrike" kern="1200" cap="none" spc="0" normalizeH="0" baseline="0" noProof="0">
                <a:ln>
                  <a:noFill/>
                </a:ln>
                <a:solidFill>
                  <a:schemeClr val="tx1"/>
                </a:solidFill>
                <a:effectLst/>
                <a:uLnTx/>
                <a:uFillTx/>
                <a:latin typeface="+mn-lt"/>
                <a:ea typeface="+mn-ea"/>
                <a:cs typeface="+mn-cs"/>
              </a:rPr>
              <a:t>2024/7/25</a:t>
            </a:fld>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9428163"/>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TW"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49688" y="9428163"/>
            <a:ext cx="2946400" cy="496888"/>
          </a:xfrm>
          <a:prstGeom prst="rect">
            <a:avLst/>
          </a:prstGeom>
        </p:spPr>
        <p:txBody>
          <a:bodyPr vert="horz" wrap="square" lIns="91440" tIns="45720" rIns="91440" bIns="45720" numCol="1" anchor="b" anchorCtr="0" compatLnSpc="1"/>
          <a:lstStyle>
            <a:lvl1pPr algn="r" eaLnBrk="1" hangingPunct="1">
              <a:defRPr sz="120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10D1EC8-EA60-42D2-B773-01857F33FEDF}" type="slidenum">
              <a:rPr kumimoji="0" lang="zh-TW" altLang="en-US" sz="1200" b="0" i="0" u="none" strike="noStrike" kern="1200" cap="none" spc="0" normalizeH="0" baseline="0" noProof="0">
                <a:ln>
                  <a:noFill/>
                </a:ln>
                <a:solidFill>
                  <a:schemeClr val="tx1"/>
                </a:solidFill>
                <a:effectLst/>
                <a:uLnTx/>
                <a:uFillTx/>
                <a:latin typeface="Calibri" panose="020F0502020204030204" pitchFamily="34" charset="0"/>
                <a:ea typeface="PMingLiU" pitchFamily="18" charset="-120"/>
                <a:cs typeface="Arial" panose="020B0604020202020204" pitchFamily="34" charset="0"/>
              </a:rPr>
              <a:t>‹#›</a:t>
            </a:fld>
            <a:endParaRPr kumimoji="0" lang="zh-TW" altLang="en-US" sz="1200" b="0" i="0" u="none" strike="noStrike" kern="1200" cap="none" spc="0" normalizeH="0" baseline="0" noProof="0">
              <a:ln>
                <a:noFill/>
              </a:ln>
              <a:solidFill>
                <a:schemeClr val="tx1"/>
              </a:solidFill>
              <a:effectLst/>
              <a:uLnTx/>
              <a:uFillTx/>
              <a:latin typeface="Calibri" panose="020F0502020204030204" pitchFamily="34" charset="0"/>
              <a:ea typeface="PMingLiU" pitchFamily="18" charset="-120"/>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D41D0CC-7604-40ED-96E8-321E3A0B8434}" type="datetimeFigureOut">
              <a:rPr kumimoji="0" lang="en-US" sz="1200" b="0" i="0" u="none" strike="noStrike" kern="1200" cap="none" spc="0" normalizeH="0" baseline="0" noProof="0">
                <a:ln>
                  <a:noFill/>
                </a:ln>
                <a:solidFill>
                  <a:schemeClr val="tx1"/>
                </a:solidFill>
                <a:effectLst/>
                <a:uLnTx/>
                <a:uFillTx/>
                <a:latin typeface="+mn-lt"/>
                <a:ea typeface="+mn-ea"/>
                <a:cs typeface="+mn-cs"/>
              </a:rPr>
              <a:t>7/25/2024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投影片圖像版面配置區 3"/>
          <p:cNvSpPr>
            <a:spLocks noGrp="1" noRot="1" noChangeAspect="1"/>
          </p:cNvSpPr>
          <p:nvPr>
            <p:ph type="sldImg" idx="2"/>
          </p:nvPr>
        </p:nvSpPr>
        <p:spPr>
          <a:xfrm>
            <a:off x="90488" y="744538"/>
            <a:ext cx="6616700" cy="37226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101" name="備忘稿版面配置區 4"/>
          <p:cNvSpPr>
            <a:spLocks noGrp="1"/>
          </p:cNvSpPr>
          <p:nvPr>
            <p:ph type="body" sz="quarter"/>
          </p:nvPr>
        </p:nvSpPr>
        <p:spPr>
          <a:xfrm>
            <a:off x="679450" y="4714875"/>
            <a:ext cx="5438775" cy="4467225"/>
          </a:xfrm>
          <a:prstGeom prst="rect">
            <a:avLst/>
          </a:prstGeom>
          <a:noFill/>
          <a:ln w="9525">
            <a:noFill/>
          </a:ln>
        </p:spPr>
        <p:txBody>
          <a:bodyPr vert="horz" lIns="91440" tIns="45720" rIns="91440" bIns="45720" anchor="t" anchorCtr="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CN" altLang="en-US" dirty="0"/>
          </a:p>
        </p:txBody>
      </p:sp>
      <p:sp>
        <p:nvSpPr>
          <p:cNvPr id="6" name="頁尾版面配置區 5"/>
          <p:cNvSpPr>
            <a:spLocks noGrp="1"/>
          </p:cNvSpPr>
          <p:nvPr>
            <p:ph type="ftr" sz="quarter" idx="4"/>
          </p:nvPr>
        </p:nvSpPr>
        <p:spPr>
          <a:xfrm>
            <a:off x="0" y="9428163"/>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投影片編號版面配置區 6"/>
          <p:cNvSpPr>
            <a:spLocks noGrp="1"/>
          </p:cNvSpPr>
          <p:nvPr>
            <p:ph type="sldNum" sz="quarter" idx="5"/>
          </p:nvPr>
        </p:nvSpPr>
        <p:spPr>
          <a:xfrm>
            <a:off x="3849688" y="9428163"/>
            <a:ext cx="2946400" cy="496888"/>
          </a:xfrm>
          <a:prstGeom prst="rect">
            <a:avLst/>
          </a:prstGeom>
        </p:spPr>
        <p:txBody>
          <a:bodyPr vert="horz" wrap="square" lIns="91440" tIns="45720" rIns="91440" bIns="45720" numCol="1" anchor="b" anchorCtr="0" compatLnSpc="1"/>
          <a:lstStyle/>
          <a:p>
            <a:pPr lvl="0" algn="r" eaLnBrk="1" fontAlgn="base" hangingPunct="1">
              <a:buNone/>
            </a:pPr>
            <a:fld id="{9A0DB2DC-4C9A-4742-B13C-FB6460FD3503}" type="slidenum">
              <a:rPr lang="en-US" altLang="en-US" sz="1200" strike="noStrike" noProof="1" dirty="0">
                <a:latin typeface="Calibri" panose="020F0502020204030204" pitchFamily="34" charset="0"/>
                <a:ea typeface="PMingLiU" pitchFamily="18" charset="-120"/>
                <a:cs typeface="Arial" panose="020B0604020202020204" pitchFamily="34" charset="0"/>
              </a:rPr>
              <a:t>‹#›</a:t>
            </a:fld>
            <a:endParaRPr lang="en-US" altLang="en-US" sz="1200" strike="noStrike" noProof="1">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489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fontAlgn="base"/>
            <a:r>
              <a:rPr lang="zh-TW" altLang="en-US" strike="noStrike" noProof="1"/>
              <a:t>按一下以編輯母片標題樣式</a:t>
            </a:r>
            <a:endParaRPr lang="en-US" strike="noStrike" noProof="1"/>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TW" altLang="en-US" strike="noStrike" noProof="1"/>
              <a:t>按一下以編輯母片子標題樣式</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pPr fontAlgn="base"/>
            <a:r>
              <a:rPr lang="zh-TW" altLang="en-US" strike="noStrike" noProof="1"/>
              <a:t>按一下以編輯母片標題樣式</a:t>
            </a:r>
            <a:endParaRPr lang="en-US" strike="noStrike" noProof="1"/>
          </a:p>
        </p:txBody>
      </p:sp>
      <p:sp>
        <p:nvSpPr>
          <p:cNvPr id="3" name="Vertical Text Placeholder 2"/>
          <p:cNvSpPr>
            <a:spLocks noGrp="1"/>
          </p:cNvSpPr>
          <p:nvPr>
            <p:ph type="body" orient="vert" idx="1"/>
          </p:nvPr>
        </p:nvSpPr>
        <p:spPr>
          <a:xfrm>
            <a:off x="609600" y="274639"/>
            <a:ext cx="8026400" cy="5851525"/>
          </a:xfrm>
        </p:spPr>
        <p:txBody>
          <a:bodyPr vert="eaVert"/>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fontAlgn="base"/>
            <a:r>
              <a:rPr lang="zh-TW" altLang="en-US" strike="noStrike" noProof="1"/>
              <a:t>按一下以編輯母片標題樣式</a:t>
            </a:r>
            <a:endParaRPr lang="en-US" strike="noStrike" noProof="1"/>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TW" altLang="en-US" strike="noStrike" noProof="1"/>
              <a:t>按一下以編輯母片子標題樣式</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Content Placeholder 2"/>
          <p:cNvSpPr>
            <a:spLocks noGrp="1"/>
          </p:cNvSpPr>
          <p:nvPr>
            <p:ph idx="1"/>
          </p:nvPr>
        </p:nvSpPr>
        <p:spPr/>
        <p:txBody>
          <a:body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pPr fontAlgn="base"/>
            <a:r>
              <a:rPr lang="zh-TW" altLang="en-US" strike="noStrike" noProof="1"/>
              <a:t>按一下以編輯母片標題樣式</a:t>
            </a:r>
            <a:endParaRPr lang="en-US" strike="noStrike"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TW" altLang="en-US" strike="noStrike" noProof="1"/>
              <a:t>按一下以編輯母片文字樣式</a:t>
            </a:r>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5" name="日期占位符 4"/>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6" name="页脚占位符 5"/>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TW" altLang="en-US" strike="noStrike" noProof="1"/>
              <a:t>按一下以編輯母片標題樣式</a:t>
            </a:r>
            <a:endParaRPr lang="en-US" strike="noStrike"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TW" altLang="en-US" strike="noStrike" noProof="1"/>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TW" altLang="en-US" strike="noStrike" noProof="1"/>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7" name="日期占位符 6"/>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8" name="页脚占位符 7"/>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日期占位符 2"/>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4" name="页脚占位符 3"/>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3" name="页脚占位符 2"/>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pPr fontAlgn="base"/>
            <a:r>
              <a:rPr lang="zh-TW" altLang="en-US" strike="noStrike" noProof="1"/>
              <a:t>按一下以編輯母片標題樣式</a:t>
            </a:r>
            <a:endParaRPr lang="en-US" strike="noStrike"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TW" altLang="en-US" strike="noStrike" noProof="1"/>
              <a:t>按一下以編輯母片文字樣式</a:t>
            </a:r>
          </a:p>
        </p:txBody>
      </p:sp>
      <p:sp>
        <p:nvSpPr>
          <p:cNvPr id="5" name="日期占位符 4"/>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6" name="页脚占位符 5"/>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Content Placeholder 2"/>
          <p:cNvSpPr>
            <a:spLocks noGrp="1"/>
          </p:cNvSpPr>
          <p:nvPr>
            <p:ph idx="1"/>
          </p:nvPr>
        </p:nvSpPr>
        <p:spPr/>
        <p:txBody>
          <a:body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pPr fontAlgn="base"/>
            <a:r>
              <a:rPr lang="zh-TW" altLang="en-US" strike="noStrike" noProof="1"/>
              <a:t>按一下以編輯母片標題樣式</a:t>
            </a:r>
            <a:endParaRPr lang="en-US" strike="noStrike" noProof="1"/>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TW" altLang="en-US" sz="3200" b="0" i="0" u="none" strike="noStrike" kern="1200" cap="none" spc="0" normalizeH="0" baseline="0" noProof="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TW" altLang="en-US" strike="noStrike" noProof="1"/>
              <a:t>按一下以編輯母片文字樣式</a:t>
            </a:r>
          </a:p>
        </p:txBody>
      </p:sp>
      <p:sp>
        <p:nvSpPr>
          <p:cNvPr id="5" name="日期占位符 4"/>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6" name="页脚占位符 5"/>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pPr fontAlgn="base"/>
            <a:r>
              <a:rPr lang="zh-TW" altLang="en-US" strike="noStrike" noProof="1"/>
              <a:t>按一下以編輯母片標題樣式</a:t>
            </a:r>
            <a:endParaRPr lang="en-US" strike="noStrike" noProof="1"/>
          </a:p>
        </p:txBody>
      </p:sp>
      <p:sp>
        <p:nvSpPr>
          <p:cNvPr id="3" name="Vertical Text Placeholder 2"/>
          <p:cNvSpPr>
            <a:spLocks noGrp="1"/>
          </p:cNvSpPr>
          <p:nvPr>
            <p:ph type="body" orient="vert" idx="1"/>
          </p:nvPr>
        </p:nvSpPr>
        <p:spPr>
          <a:xfrm>
            <a:off x="609600" y="274639"/>
            <a:ext cx="8026400" cy="5851525"/>
          </a:xfrm>
        </p:spPr>
        <p:txBody>
          <a:bodyPr vert="eaVert"/>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TW" altLang="en-US"/>
              <a:t>按一下以編輯母片標題樣式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lvl1pPr>
              <a:defRPr/>
            </a:lvl1pPr>
          </a:lstStyle>
          <a:p>
            <a:pPr>
              <a:defRPr/>
            </a:pPr>
            <a:fld id="{4CE9349E-9D0E-4C81-80B4-1E6C12114179}" type="datetimeFigureOut">
              <a:rPr lang="en-US"/>
              <a:t>7/25/2024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85E395C2-5CF3-4276-8D2E-B09808A7D187}" type="slidenum">
              <a:rPr lang="en-US" altLang="en-US"/>
              <a:t>‹#›</a:t>
            </a:fld>
            <a:endParaRPr lang="en-US"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pPr>
              <a:defRPr/>
            </a:pPr>
            <a:fld id="{EB700B2C-9E9F-46DB-8C21-870E534AE8D0}" type="datetimeFigureOut">
              <a:rPr lang="en-US"/>
              <a:t>7/25/2024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327EEF45-8927-4BE2-8C14-AEF03F0D7D0A}" type="slidenum">
              <a:rPr lang="en-US" altLang="en-US"/>
              <a:t>‹#›</a:t>
            </a:fld>
            <a:endParaRPr lang="en-US"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lvl1pPr>
          </a:lstStyle>
          <a:p>
            <a:pPr>
              <a:defRPr/>
            </a:pPr>
            <a:fld id="{779B181A-9843-47A1-B90C-BFF12CD52901}" type="datetimeFigureOut">
              <a:rPr lang="en-US"/>
              <a:t>7/25/2024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1CA14DBD-FD50-4EFC-A41D-F987479FE74F}" type="slidenum">
              <a:rPr lang="en-US" altLang="en-US"/>
              <a:t>‹#›</a:t>
            </a:fld>
            <a:endParaRPr lang="en-US"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3"/>
          <p:cNvSpPr>
            <a:spLocks noGrp="1"/>
          </p:cNvSpPr>
          <p:nvPr>
            <p:ph type="dt" sz="half" idx="10"/>
          </p:nvPr>
        </p:nvSpPr>
        <p:spPr/>
        <p:txBody>
          <a:bodyPr/>
          <a:lstStyle>
            <a:lvl1pPr>
              <a:defRPr/>
            </a:lvl1pPr>
          </a:lstStyle>
          <a:p>
            <a:pPr>
              <a:defRPr/>
            </a:pPr>
            <a:fld id="{A546F362-2295-40DC-AE82-9CEC52CE19F1}" type="datetimeFigureOut">
              <a:rPr lang="en-US"/>
              <a:t>7/25/2024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AF50862D-7931-4A57-889F-4CBFC56C14C3}" type="slidenum">
              <a:rPr lang="en-US" altLang="en-US"/>
              <a:t>‹#›</a:t>
            </a:fld>
            <a:endParaRPr lang="en-US"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3"/>
          <p:cNvSpPr>
            <a:spLocks noGrp="1"/>
          </p:cNvSpPr>
          <p:nvPr>
            <p:ph type="dt" sz="half" idx="10"/>
          </p:nvPr>
        </p:nvSpPr>
        <p:spPr/>
        <p:txBody>
          <a:bodyPr/>
          <a:lstStyle>
            <a:lvl1pPr>
              <a:defRPr/>
            </a:lvl1pPr>
          </a:lstStyle>
          <a:p>
            <a:pPr>
              <a:defRPr/>
            </a:pPr>
            <a:fld id="{C8E59496-9272-49EE-BB74-3CC11065555B}" type="datetimeFigureOut">
              <a:rPr lang="en-US"/>
              <a:t>7/25/2024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fld id="{5C12F9BA-21C0-49BE-8796-850B6DB75E4F}" type="slidenum">
              <a:rPr lang="en-US" altLang="en-US"/>
              <a:t>‹#›</a:t>
            </a:fld>
            <a:endParaRPr lang="en-US"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3"/>
          <p:cNvSpPr>
            <a:spLocks noGrp="1"/>
          </p:cNvSpPr>
          <p:nvPr>
            <p:ph type="dt" sz="half" idx="10"/>
          </p:nvPr>
        </p:nvSpPr>
        <p:spPr/>
        <p:txBody>
          <a:bodyPr/>
          <a:lstStyle>
            <a:lvl1pPr>
              <a:defRPr/>
            </a:lvl1pPr>
          </a:lstStyle>
          <a:p>
            <a:pPr>
              <a:defRPr/>
            </a:pPr>
            <a:fld id="{9CCEFA16-F229-4686-8E7A-A3599CA4DA3B}" type="datetimeFigureOut">
              <a:rPr lang="en-US"/>
              <a:t>7/25/2024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fld id="{4B847777-B615-489D-B8D5-EAF785EBDD5A}" type="slidenum">
              <a:rPr lang="en-US" altLang="en-US"/>
              <a:t>‹#›</a:t>
            </a:fld>
            <a:endParaRPr lang="en-US"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5C674E-7EE9-4546-A40E-D8BA81413A8E}" type="datetimeFigureOut">
              <a:rPr lang="en-US"/>
              <a:t>7/25/2024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fld id="{7EF3798C-28EF-4BA9-BD74-72EB1470149C}" type="slidenum">
              <a:rPr lang="en-US" altLang="en-US"/>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pPr fontAlgn="base"/>
            <a:r>
              <a:rPr lang="zh-TW" altLang="en-US" strike="noStrike" noProof="1"/>
              <a:t>按一下以編輯母片標題樣式</a:t>
            </a:r>
            <a:endParaRPr lang="en-US" strike="noStrike" noProof="1"/>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TW" altLang="en-US" strike="noStrike" noProof="1"/>
              <a:t>按一下以編輯母片文字樣式</a:t>
            </a:r>
          </a:p>
        </p:txBody>
      </p:sp>
      <p:sp>
        <p:nvSpPr>
          <p:cNvPr id="4" name="日期占位符 3"/>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5" name="页脚占位符 4"/>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p:cNvSpPr>
            <a:spLocks noGrp="1"/>
          </p:cNvSpPr>
          <p:nvPr>
            <p:ph type="dt" sz="half" idx="10"/>
          </p:nvPr>
        </p:nvSpPr>
        <p:spPr/>
        <p:txBody>
          <a:bodyPr/>
          <a:lstStyle>
            <a:lvl1pPr>
              <a:defRPr/>
            </a:lvl1pPr>
          </a:lstStyle>
          <a:p>
            <a:pPr>
              <a:defRPr/>
            </a:pPr>
            <a:fld id="{41652961-87F8-45A4-B216-02DA98A3A323}" type="datetimeFigureOut">
              <a:rPr lang="en-US"/>
              <a:t>7/25/2024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2ABF2C11-AD61-48F2-896B-1387079D7D41}" type="slidenum">
              <a:rPr lang="en-US" altLang="en-US"/>
              <a:t>‹#›</a:t>
            </a:fld>
            <a:endParaRPr lang="en-US"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p:cNvSpPr>
            <a:spLocks noGrp="1"/>
          </p:cNvSpPr>
          <p:nvPr>
            <p:ph type="dt" sz="half" idx="10"/>
          </p:nvPr>
        </p:nvSpPr>
        <p:spPr/>
        <p:txBody>
          <a:bodyPr/>
          <a:lstStyle>
            <a:lvl1pPr>
              <a:defRPr/>
            </a:lvl1pPr>
          </a:lstStyle>
          <a:p>
            <a:pPr>
              <a:defRPr/>
            </a:pPr>
            <a:fld id="{872A20EF-DD81-4883-92E8-BBF509747E59}" type="datetimeFigureOut">
              <a:rPr lang="en-US"/>
              <a:t>7/25/2024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fld id="{22DE5234-34FA-412B-B8FC-C997ADF09BCE}" type="slidenum">
              <a:rPr lang="en-US" altLang="en-US"/>
              <a:t>‹#›</a:t>
            </a:fld>
            <a:endParaRPr lang="en-US"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pPr>
              <a:defRPr/>
            </a:pPr>
            <a:fld id="{AEE5CBF0-ECA3-4D7B-B708-279D6978DAAD}" type="datetimeFigureOut">
              <a:rPr lang="en-US"/>
              <a:t>7/25/2024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C7AA58B4-4010-4BD3-B19F-DDF76E231BE1}" type="slidenum">
              <a:rPr lang="en-US" altLang="en-US"/>
              <a:t>‹#›</a:t>
            </a:fld>
            <a:endParaRPr lang="en-US"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pPr>
              <a:defRPr/>
            </a:pPr>
            <a:fld id="{F8A49870-E193-4183-B7FE-954E441CF8B3}" type="datetimeFigureOut">
              <a:rPr lang="en-US"/>
              <a:t>7/25/2024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BDE16A6-79F8-4AD7-81CE-AB4232DAA29A}" type="slidenum">
              <a:rPr lang="en-US" altLang="en-US"/>
              <a:t>‹#›</a:t>
            </a:fld>
            <a:endParaRPr lang="en-US"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TW" altLang="en-US"/>
              <a:t>按一下以編輯母片標題樣式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日期占位符 3"/>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占位符 3"/>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占位符 3"/>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占位符 4"/>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占位符 6"/>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日期占位符 2"/>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5" name="日期占位符 4"/>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6" name="页脚占位符 5"/>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占位符 4"/>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TW" altLang="en-US" sz="3200" b="0" i="0" u="none" strike="noStrike" kern="1200" cap="none" spc="0" normalizeH="0" baseline="0" noProof="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占位符 4"/>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占位符 3"/>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占位符 3"/>
          <p:cNvSpPr>
            <a:spLocks noGrp="1"/>
          </p:cNvSpPr>
          <p:nvPr>
            <p:ph type="dt" sz="half" idx="10"/>
          </p:nvPr>
        </p:nvSpPr>
        <p:spPr/>
        <p:txBody>
          <a:body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buNone/>
            </a:pPr>
            <a:endParaRPr dirty="0">
              <a:latin typeface="Calibri" panose="020F0502020204030204" pitchFamily="34" charset="0"/>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TW" altLang="en-US" strike="noStrike" noProof="1"/>
              <a:t>按一下以編輯母片標題樣式</a:t>
            </a:r>
            <a:endParaRPr lang="en-US" strike="noStrike" noProof="1"/>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TW" altLang="en-US" strike="noStrike" noProof="1"/>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TW" altLang="en-US" strike="noStrike" noProof="1"/>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7" name="日期占位符 6"/>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8" name="页脚占位符 7"/>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TW" altLang="en-US" strike="noStrike" noProof="1"/>
              <a:t>按一下以編輯母片標題樣式</a:t>
            </a:r>
            <a:endParaRPr lang="en-US" strike="noStrike" noProof="1"/>
          </a:p>
        </p:txBody>
      </p:sp>
      <p:sp>
        <p:nvSpPr>
          <p:cNvPr id="3" name="日期占位符 2"/>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4" name="页脚占位符 3"/>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3" name="页脚占位符 2"/>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pPr fontAlgn="base"/>
            <a:r>
              <a:rPr lang="zh-TW" altLang="en-US" strike="noStrike" noProof="1"/>
              <a:t>按一下以編輯母片標題樣式</a:t>
            </a:r>
            <a:endParaRPr lang="en-US" strike="noStrike" noProof="1"/>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TW" altLang="en-US" strike="noStrike" noProof="1"/>
              <a:t>按一下以編輯母片文字樣式</a:t>
            </a:r>
          </a:p>
          <a:p>
            <a:pPr lvl="1" fontAlgn="base"/>
            <a:r>
              <a:rPr lang="zh-TW" altLang="en-US" strike="noStrike" noProof="1"/>
              <a:t>第二層</a:t>
            </a:r>
          </a:p>
          <a:p>
            <a:pPr lvl="2" fontAlgn="base"/>
            <a:r>
              <a:rPr lang="zh-TW" altLang="en-US" strike="noStrike" noProof="1"/>
              <a:t>第三層</a:t>
            </a:r>
          </a:p>
          <a:p>
            <a:pPr lvl="3" fontAlgn="base"/>
            <a:r>
              <a:rPr lang="zh-TW" altLang="en-US" strike="noStrike" noProof="1"/>
              <a:t>第四層</a:t>
            </a:r>
          </a:p>
          <a:p>
            <a:pPr lvl="4" fontAlgn="base"/>
            <a:r>
              <a:rPr lang="zh-TW" altLang="en-US" strike="noStrike" noProof="1"/>
              <a:t>第五層</a:t>
            </a:r>
            <a:endParaRPr lang="en-US" strike="noStrike" noProof="1"/>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TW" altLang="en-US" strike="noStrike" noProof="1"/>
              <a:t>按一下以編輯母片文字樣式</a:t>
            </a:r>
          </a:p>
        </p:txBody>
      </p:sp>
      <p:sp>
        <p:nvSpPr>
          <p:cNvPr id="5" name="日期占位符 4"/>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6" name="页脚占位符 5"/>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pPr fontAlgn="base"/>
            <a:r>
              <a:rPr lang="zh-TW" altLang="en-US" strike="noStrike" noProof="1"/>
              <a:t>按一下以編輯母片標題樣式</a:t>
            </a:r>
            <a:endParaRPr lang="en-US" strike="noStrike" noProof="1"/>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TW" altLang="en-US" sz="3200" b="0" i="0" u="none" strike="noStrike" kern="1200" cap="none" spc="0" normalizeH="0" baseline="0" noProof="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TW" altLang="en-US" strike="noStrike" noProof="1"/>
              <a:t>按一下以編輯母片文字樣式</a:t>
            </a:r>
          </a:p>
        </p:txBody>
      </p:sp>
      <p:sp>
        <p:nvSpPr>
          <p:cNvPr id="5" name="日期占位符 4"/>
          <p:cNvSpPr>
            <a:spLocks noGrp="1"/>
          </p:cNvSpPr>
          <p:nvPr>
            <p:ph type="dt" sz="half" idx="10"/>
          </p:nvPr>
        </p:nvSpPr>
        <p:spPr/>
        <p:txBody>
          <a:body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6" name="页脚占位符 5"/>
          <p:cNvSpPr>
            <a:spLocks noGrp="1"/>
          </p:cNvSpPr>
          <p:nvPr>
            <p:ph type="ftr" sz="quarter" idx="11"/>
          </p:nvPr>
        </p:nvSpPr>
        <p:spPr/>
        <p:txBody>
          <a:bodyPr/>
          <a:lstStyle/>
          <a:p>
            <a:pPr lvl="0" eaLnBrk="1" fontAlgn="base" hangingPunct="1">
              <a:buNone/>
            </a:pPr>
            <a:endParaRPr strike="noStrike" noProof="1">
              <a:latin typeface="Calibri" panose="020F0502020204030204" pitchFamily="34" charset="0"/>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TW" altLang="en-US" dirty="0"/>
              <a:t>按一下以編輯母片標題樣式</a:t>
            </a:r>
            <a:endParaRPr lang="en-US" altLang="en-US" dirty="0"/>
          </a:p>
        </p:txBody>
      </p:sp>
      <p:sp>
        <p:nvSpPr>
          <p:cNvPr id="1027" name="Text Placeholder 2"/>
          <p:cNvSpPr>
            <a:spLocks noGrp="1"/>
          </p:cNvSpPr>
          <p:nvPr>
            <p:ph type="body"/>
          </p:nvPr>
        </p:nvSpPr>
        <p:spPr>
          <a:xfrm>
            <a:off x="609600" y="1600200"/>
            <a:ext cx="10972800" cy="4525963"/>
          </a:xfrm>
          <a:prstGeom prst="rect">
            <a:avLst/>
          </a:prstGeom>
          <a:noFill/>
          <a:ln w="9525">
            <a:noFill/>
          </a:ln>
        </p:spPr>
        <p:txBody>
          <a:bodyPr anchor="t" anchorCtr="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en-US" dirty="0"/>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sz="1200">
                <a:solidFill>
                  <a:srgbClr val="898989"/>
                </a:solidFill>
              </a:defRPr>
            </a:lvl1p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ea typeface="PMingLiU" pitchFamily="18" charset="-120"/>
              <a:cs typeface="Arial" panose="020B0604020202020204" pitchFamily="34" charset="0"/>
            </a:endParaRPr>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rgbClr val="898989"/>
                </a:solidFill>
                <a:ea typeface="Arial" panose="020B0604020202020204" pitchFamily="34" charset="0"/>
              </a:defRPr>
            </a:lvl1pPr>
          </a:lstStyle>
          <a:p>
            <a:pPr lvl="0" eaLnBrk="1" fontAlgn="base" hangingPunct="1">
              <a:buNone/>
            </a:pPr>
            <a:endParaRPr strike="noStrike" noProof="1">
              <a:latin typeface="Calibri" panose="020F0502020204030204" pitchFamily="34" charset="0"/>
            </a:endParaRP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TW" altLang="en-US" dirty="0"/>
              <a:t>按一下以編輯母片標題樣式</a:t>
            </a:r>
            <a:endParaRPr lang="en-US" altLang="en-US" dirty="0"/>
          </a:p>
        </p:txBody>
      </p:sp>
      <p:sp>
        <p:nvSpPr>
          <p:cNvPr id="2051" name="Text Placeholder 2"/>
          <p:cNvSpPr>
            <a:spLocks noGrp="1"/>
          </p:cNvSpPr>
          <p:nvPr>
            <p:ph type="body"/>
          </p:nvPr>
        </p:nvSpPr>
        <p:spPr>
          <a:xfrm>
            <a:off x="609600" y="1600200"/>
            <a:ext cx="10972800" cy="4525963"/>
          </a:xfrm>
          <a:prstGeom prst="rect">
            <a:avLst/>
          </a:prstGeom>
          <a:noFill/>
          <a:ln w="9525">
            <a:noFill/>
          </a:ln>
        </p:spPr>
        <p:txBody>
          <a:bodyPr anchor="t" anchorCtr="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en-US" dirty="0"/>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sz="1200">
                <a:solidFill>
                  <a:srgbClr val="898989"/>
                </a:solidFill>
              </a:defRPr>
            </a:lvl1pPr>
          </a:lstStyle>
          <a:p>
            <a:pPr lvl="0" eaLnBrk="1" fontAlgn="base" hangingPunct="1">
              <a:buNone/>
            </a:pPr>
            <a:fld id="{BB962C8B-B14F-4D97-AF65-F5344CB8AC3E}" type="datetimeFigureOut">
              <a:rPr lang="en-US" strike="noStrike" noProof="1" dirty="0">
                <a:latin typeface="Calibri" panose="020F0502020204030204" pitchFamily="34" charset="0"/>
                <a:ea typeface="PMingLiU" pitchFamily="18" charset="-120"/>
                <a:cs typeface="Arial" panose="020B0604020202020204" pitchFamily="34" charset="0"/>
              </a:rPr>
              <a:t>7/25/2024</a:t>
            </a:fld>
            <a:endParaRPr lang="en-US" strike="noStrike" noProof="1">
              <a:latin typeface="Calibri" panose="020F0502020204030204" pitchFamily="34" charset="0"/>
              <a:cs typeface="Arial" panose="020B0604020202020204" pitchFamily="34" charset="0"/>
            </a:endParaRPr>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rgbClr val="898989"/>
                </a:solidFill>
                <a:ea typeface="Arial" panose="020B0604020202020204" pitchFamily="34" charset="0"/>
              </a:defRPr>
            </a:lvl1pPr>
          </a:lstStyle>
          <a:p>
            <a:pPr lvl="0" eaLnBrk="1" fontAlgn="base" hangingPunct="1">
              <a:buNone/>
            </a:pPr>
            <a:endParaRPr strike="noStrike" noProof="1">
              <a:latin typeface="Calibri" panose="020F0502020204030204" pitchFamily="34" charset="0"/>
            </a:endParaRP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en-US" altLang="en-US" strike="noStrike" noProof="1" dirty="0">
                <a:latin typeface="Calibri" panose="020F0502020204030204" pitchFamily="34" charset="0"/>
                <a:ea typeface="PMingLiU" pitchFamily="18" charset="-120"/>
                <a:cs typeface="Arial" panose="020B0604020202020204" pitchFamily="34" charset="0"/>
              </a:rPr>
              <a:t>‹#›</a:t>
            </a:fld>
            <a:endParaRPr lang="en-US" altLang="en-US" strike="noStrike" noProof="1">
              <a:latin typeface="Calibri" panose="020F050202020403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TW" altLang="en-US"/>
              <a:t>按一下以編輯母片標題樣式</a:t>
            </a:r>
            <a:endParaRPr lang="en-US" altLang="en-US"/>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panose="020B0604020202020204" pitchFamily="34" charset="0"/>
              </a:defRPr>
            </a:lvl1pPr>
          </a:lstStyle>
          <a:p>
            <a:pPr>
              <a:defRPr/>
            </a:pPr>
            <a:fld id="{6E1888A8-4A25-48EE-88D6-BA31F911BB33}" type="datetimeFigureOut">
              <a:rPr lang="en-US"/>
              <a:t>7/25/2024</a:t>
            </a:fld>
            <a:endParaRPr lang="en-US"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cs typeface="Arial" panose="020B0604020202020204" pitchFamily="34" charset="0"/>
              </a:defRPr>
            </a:lvl1pPr>
          </a:lstStyle>
          <a:p>
            <a:fld id="{BEEB2B9F-4C36-40B1-8FEB-85D1EDD3416C}" type="slidenum">
              <a:rPr lang="en-US" altLang="en-US"/>
              <a:t>‹#›</a:t>
            </a:fld>
            <a:endParaRPr lang="en-US"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TW" altLang="en-US" dirty="0"/>
              <a:t>按一下以編輯母片標題樣式</a:t>
            </a:r>
            <a:endParaRPr lang="en-US" altLang="en-US" dirty="0"/>
          </a:p>
        </p:txBody>
      </p:sp>
      <p:sp>
        <p:nvSpPr>
          <p:cNvPr id="1027" name="Text Placeholder 2"/>
          <p:cNvSpPr>
            <a:spLocks noGrp="1"/>
          </p:cNvSpPr>
          <p:nvPr>
            <p:ph type="body" idx="1"/>
          </p:nvPr>
        </p:nvSpPr>
        <p:spPr>
          <a:xfrm>
            <a:off x="609600" y="1600200"/>
            <a:ext cx="10972800" cy="4525963"/>
          </a:xfrm>
          <a:prstGeom prst="rect">
            <a:avLst/>
          </a:prstGeom>
          <a:noFill/>
          <a:ln w="9525">
            <a:noFill/>
          </a:ln>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en-US" dirty="0"/>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sz="1200">
                <a:solidFill>
                  <a:srgbClr val="898989"/>
                </a:solidFill>
              </a:defRPr>
            </a:lvl1pPr>
          </a:lstStyle>
          <a:p>
            <a:pPr lvl="0" eaLnBrk="1" hangingPunct="1">
              <a:buNone/>
            </a:pPr>
            <a:fld id="{BB962C8B-B14F-4D97-AF65-F5344CB8AC3E}" type="datetimeFigureOut">
              <a:rPr lang="en-US" dirty="0">
                <a:latin typeface="Calibri" panose="020F0502020204030204" pitchFamily="34" charset="0"/>
                <a:cs typeface="Arial" panose="020B0604020202020204" pitchFamily="34" charset="0"/>
              </a:rPr>
              <a:t>7/25/2024</a:t>
            </a:fld>
            <a:endParaRPr lang="en-US" dirty="0">
              <a:latin typeface="Calibri" panose="020F0502020204030204" pitchFamily="34" charset="0"/>
              <a:cs typeface="Arial" panose="020B0604020202020204" pitchFamily="34" charset="0"/>
            </a:endParaRPr>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rgbClr val="898989"/>
                </a:solidFill>
                <a:ea typeface="Arial" panose="020B0604020202020204" pitchFamily="34" charset="0"/>
              </a:defRPr>
            </a:lvl1pPr>
          </a:lstStyle>
          <a:p>
            <a:pPr lvl="0" eaLnBrk="1" hangingPunct="1">
              <a:buNone/>
            </a:pPr>
            <a:endParaRPr dirty="0">
              <a:latin typeface="Calibri" panose="020F0502020204030204" pitchFamily="34" charset="0"/>
            </a:endParaRP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a:t>
            </a:fld>
            <a:endParaRPr lang="en-US" altLang="en-US" dirty="0">
              <a:latin typeface="Calibri" panose="020F050202020403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4.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4.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4.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image" Target="../media/image3.jpeg"/><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slideLayout" Target="../slideLayouts/slideLayout13.x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931E28-FFFA-59C6-E602-49A773674C51}"/>
              </a:ext>
            </a:extLst>
          </p:cNvPr>
          <p:cNvSpPr/>
          <p:nvPr/>
        </p:nvSpPr>
        <p:spPr>
          <a:xfrm>
            <a:off x="0" y="0"/>
            <a:ext cx="12192000" cy="6813376"/>
          </a:xfrm>
          <a:prstGeom prst="rect">
            <a:avLst/>
          </a:prstGeom>
          <a:blipFill dpi="0" rotWithShape="1">
            <a:blip r:embed="rId3">
              <a:alphaModFix amt="15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標題 5"/>
          <p:cNvSpPr>
            <a:spLocks noGrp="1"/>
          </p:cNvSpPr>
          <p:nvPr>
            <p:ph type="title"/>
          </p:nvPr>
        </p:nvSpPr>
        <p:spPr>
          <a:xfrm>
            <a:off x="0" y="1989138"/>
            <a:ext cx="12216680" cy="1728787"/>
          </a:xfrm>
        </p:spPr>
        <p:txBody>
          <a:bodyPr lIns="457200" tIns="0" rIns="457200" bIns="0" anchor="t"/>
          <a:lstStyle/>
          <a:p>
            <a:pPr marL="457200" algn="l" eaLnBrk="1" hangingPunct="1"/>
            <a:r>
              <a:rPr lang="en-US" altLang="zh-HK" sz="3200" b="1" dirty="0">
                <a:solidFill>
                  <a:srgbClr val="99235E"/>
                </a:solidFill>
                <a:cs typeface="Calibri" panose="020F0502020204030204" pitchFamily="34" charset="0"/>
              </a:rPr>
              <a:t>D</a:t>
            </a:r>
            <a:r>
              <a:rPr lang="en-US" altLang="zh-CN" sz="3200" b="1" dirty="0">
                <a:solidFill>
                  <a:srgbClr val="99235E"/>
                </a:solidFill>
                <a:cs typeface="Calibri" panose="020F0502020204030204" pitchFamily="34" charset="0"/>
              </a:rPr>
              <a:t>ivide-and-Conquer for Massive Survival Data</a:t>
            </a:r>
            <a:br>
              <a:rPr lang="en-US" altLang="zh-HK" sz="2800" b="1" dirty="0">
                <a:solidFill>
                  <a:srgbClr val="99235E"/>
                </a:solidFill>
                <a:cs typeface="Calibri" panose="020F0502020204030204" pitchFamily="34" charset="0"/>
              </a:rPr>
            </a:br>
            <a:br>
              <a:rPr lang="en-US" altLang="zh-HK" sz="2800" b="1" dirty="0">
                <a:solidFill>
                  <a:srgbClr val="99235E"/>
                </a:solidFill>
                <a:cs typeface="Calibri" panose="020F0502020204030204" pitchFamily="34" charset="0"/>
              </a:rPr>
            </a:br>
            <a:r>
              <a:rPr lang="en-US" altLang="zh-HK" sz="2800" b="1" dirty="0">
                <a:solidFill>
                  <a:srgbClr val="99235E"/>
                </a:solidFill>
                <a:cs typeface="Calibri" panose="020F0502020204030204" pitchFamily="34" charset="0"/>
              </a:rPr>
              <a:t>                                                                    P</a:t>
            </a:r>
            <a:r>
              <a:rPr lang="en-US" altLang="zh-CN" sz="2800" b="1" dirty="0">
                <a:solidFill>
                  <a:srgbClr val="99235E"/>
                </a:solidFill>
                <a:cs typeface="Calibri" panose="020F0502020204030204" pitchFamily="34" charset="0"/>
              </a:rPr>
              <a:t>roject supervisor </a:t>
            </a:r>
            <a:r>
              <a:rPr lang="zh-CN" altLang="en-US" sz="2800" b="1" dirty="0">
                <a:solidFill>
                  <a:srgbClr val="99235E"/>
                </a:solidFill>
                <a:cs typeface="Calibri" panose="020F0502020204030204" pitchFamily="34" charset="0"/>
              </a:rPr>
              <a:t>：</a:t>
            </a:r>
            <a:r>
              <a:rPr lang="en-US" altLang="zh-CN" sz="2800" b="1" dirty="0">
                <a:solidFill>
                  <a:srgbClr val="99235E"/>
                </a:solidFill>
                <a:cs typeface="Calibri" panose="020F0502020204030204" pitchFamily="34" charset="0"/>
              </a:rPr>
              <a:t>Prof. Wen Su</a:t>
            </a:r>
            <a:br>
              <a:rPr lang="en-US" altLang="zh-HK" sz="2800" b="1" dirty="0">
                <a:solidFill>
                  <a:srgbClr val="99235E"/>
                </a:solidFill>
                <a:cs typeface="Calibri" panose="020F0502020204030204" pitchFamily="34" charset="0"/>
              </a:rPr>
            </a:br>
            <a:br>
              <a:rPr lang="en-US" altLang="zh-HK" sz="2800" b="1" dirty="0">
                <a:solidFill>
                  <a:srgbClr val="99235E"/>
                </a:solidFill>
                <a:cs typeface="Calibri" panose="020F0502020204030204" pitchFamily="34" charset="0"/>
              </a:rPr>
            </a:br>
            <a:r>
              <a:rPr lang="en-US" altLang="zh-TW" sz="2400" b="1" dirty="0">
                <a:solidFill>
                  <a:srgbClr val="99235E"/>
                </a:solidFill>
                <a:cs typeface="Calibri" panose="020F0502020204030204" pitchFamily="34" charset="0"/>
              </a:rPr>
              <a:t>LU </a:t>
            </a:r>
            <a:r>
              <a:rPr lang="en-US" altLang="zh-TW" sz="2400" b="1" dirty="0" err="1">
                <a:solidFill>
                  <a:srgbClr val="99235E"/>
                </a:solidFill>
                <a:cs typeface="Calibri" panose="020F0502020204030204" pitchFamily="34" charset="0"/>
              </a:rPr>
              <a:t>Y</a:t>
            </a:r>
            <a:r>
              <a:rPr lang="en-US" altLang="zh-CN" sz="2400" b="1" dirty="0" err="1">
                <a:solidFill>
                  <a:srgbClr val="99235E"/>
                </a:solidFill>
                <a:cs typeface="Calibri" panose="020F0502020204030204" pitchFamily="34" charset="0"/>
              </a:rPr>
              <a:t>angjun</a:t>
            </a:r>
            <a:r>
              <a:rPr lang="en-US" altLang="zh-CN" sz="2400" b="1" dirty="0">
                <a:solidFill>
                  <a:srgbClr val="99235E"/>
                </a:solidFill>
                <a:cs typeface="Calibri" panose="020F0502020204030204" pitchFamily="34" charset="0"/>
              </a:rPr>
              <a:t> (57996749) (Team Leader)</a:t>
            </a:r>
            <a:br>
              <a:rPr lang="en-US" altLang="zh-CN" sz="2400" b="1" dirty="0">
                <a:solidFill>
                  <a:srgbClr val="99235E"/>
                </a:solidFill>
                <a:cs typeface="Calibri" panose="020F0502020204030204" pitchFamily="34" charset="0"/>
              </a:rPr>
            </a:br>
            <a:r>
              <a:rPr lang="en-US" altLang="zh-CN" sz="2400" b="1" dirty="0">
                <a:solidFill>
                  <a:srgbClr val="99235E"/>
                </a:solidFill>
                <a:cs typeface="Calibri" panose="020F0502020204030204" pitchFamily="34" charset="0"/>
              </a:rPr>
              <a:t>WU Cheng (58361570)</a:t>
            </a:r>
            <a:br>
              <a:rPr lang="en-US" altLang="zh-CN" sz="2400" b="1" dirty="0">
                <a:solidFill>
                  <a:srgbClr val="99235E"/>
                </a:solidFill>
                <a:cs typeface="Calibri" panose="020F0502020204030204" pitchFamily="34" charset="0"/>
              </a:rPr>
            </a:br>
            <a:r>
              <a:rPr lang="en-US" altLang="zh-CN" sz="2400" b="1" dirty="0">
                <a:solidFill>
                  <a:srgbClr val="99235E"/>
                </a:solidFill>
                <a:cs typeface="Calibri" panose="020F0502020204030204" pitchFamily="34" charset="0"/>
              </a:rPr>
              <a:t>YANG Haotian (58208920)</a:t>
            </a:r>
            <a:br>
              <a:rPr lang="en-US" altLang="zh-CN" sz="2400" b="1" dirty="0">
                <a:solidFill>
                  <a:srgbClr val="99235E"/>
                </a:solidFill>
                <a:cs typeface="Calibri" panose="020F0502020204030204" pitchFamily="34" charset="0"/>
              </a:rPr>
            </a:br>
            <a:r>
              <a:rPr lang="en-US" altLang="zh-CN" sz="2400" b="1" dirty="0">
                <a:solidFill>
                  <a:srgbClr val="99235E"/>
                </a:solidFill>
                <a:cs typeface="Calibri" panose="020F0502020204030204" pitchFamily="34" charset="0"/>
              </a:rPr>
              <a:t>YUE </a:t>
            </a:r>
            <a:r>
              <a:rPr lang="en-US" altLang="zh-CN" sz="2400" b="1" dirty="0" err="1">
                <a:solidFill>
                  <a:srgbClr val="99235E"/>
                </a:solidFill>
                <a:cs typeface="Calibri" panose="020F0502020204030204" pitchFamily="34" charset="0"/>
              </a:rPr>
              <a:t>Rongqi</a:t>
            </a:r>
            <a:r>
              <a:rPr lang="en-US" altLang="zh-CN" sz="2400" b="1" dirty="0">
                <a:solidFill>
                  <a:srgbClr val="99235E"/>
                </a:solidFill>
                <a:cs typeface="Calibri" panose="020F0502020204030204" pitchFamily="34" charset="0"/>
              </a:rPr>
              <a:t> (58162998)</a:t>
            </a:r>
            <a:endParaRPr lang="en-US" altLang="zh-HK" sz="2400" b="1" dirty="0">
              <a:solidFill>
                <a:srgbClr val="99235E"/>
              </a:solidFill>
              <a:cs typeface="Calibri" panose="020F0502020204030204" pitchFamily="34" charset="0"/>
            </a:endParaRPr>
          </a:p>
        </p:txBody>
      </p:sp>
      <p:cxnSp>
        <p:nvCxnSpPr>
          <p:cNvPr id="7" name="Straight Connector 6"/>
          <p:cNvCxnSpPr/>
          <p:nvPr/>
        </p:nvCxnSpPr>
        <p:spPr>
          <a:xfrm>
            <a:off x="900113" y="2709863"/>
            <a:ext cx="287337"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1" name="標題 5"/>
          <p:cNvSpPr txBox="1"/>
          <p:nvPr/>
        </p:nvSpPr>
        <p:spPr>
          <a:xfrm>
            <a:off x="982663" y="404813"/>
            <a:ext cx="9144000" cy="490537"/>
          </a:xfrm>
          <a:prstGeom prst="rect">
            <a:avLst/>
          </a:prstGeom>
          <a:noFill/>
          <a:ln w="9525">
            <a:noFill/>
          </a:ln>
        </p:spPr>
        <p:txBody>
          <a:bodyPr anchor="ctr" anchorCtr="0"/>
          <a:lstStyle/>
          <a:p>
            <a:pPr marL="46228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2. Theory</a:t>
            </a:r>
          </a:p>
        </p:txBody>
      </p:sp>
      <p:sp>
        <p:nvSpPr>
          <p:cNvPr id="2" name="內容版面配置區 6"/>
          <p:cNvSpPr txBox="1"/>
          <p:nvPr/>
        </p:nvSpPr>
        <p:spPr bwMode="auto">
          <a:xfrm>
            <a:off x="982663" y="1125538"/>
            <a:ext cx="8340725" cy="221297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2.</a:t>
            </a:r>
            <a:r>
              <a:rPr kumimoji="0" lang="en-GB" altLang="en-US"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3</a:t>
            </a:r>
            <a:r>
              <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 </a:t>
            </a:r>
            <a:r>
              <a:rPr kumimoji="0" lang="en-GB" altLang="en-US"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Selection of covariates</a:t>
            </a:r>
            <a:endPar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en-US"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Background: Large number of covariates.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en-US"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Adaptive LASSO penalty term: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Tuning parameter:</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The objective function:</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Factors with huge influence (coefficient) are expected to have smaller penalty. So those factors are more likely to be kept.</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Modified Bayesian information criterion is applied to choose the best tuning parameter </a:t>
            </a:r>
          </a:p>
        </p:txBody>
      </p:sp>
      <p:graphicFrame>
        <p:nvGraphicFramePr>
          <p:cNvPr id="3" name="对象 1">
            <a:hlinkClick r:id="" action="ppaction://ole?verb=0"/>
            <a:extLst>
              <a:ext uri="{FF2B5EF4-FFF2-40B4-BE49-F238E27FC236}">
                <a16:creationId xmlns:a16="http://schemas.microsoft.com/office/drawing/2014/main" id="{51F12A85-9FAF-BA91-5E40-C2B484C96789}"/>
              </a:ext>
            </a:extLst>
          </p:cNvPr>
          <p:cNvGraphicFramePr>
            <a:graphicFrameLocks noChangeAspect="1"/>
          </p:cNvGraphicFramePr>
          <p:nvPr/>
        </p:nvGraphicFramePr>
        <p:xfrm>
          <a:off x="4440238" y="1844675"/>
          <a:ext cx="730250" cy="876300"/>
        </p:xfrm>
        <a:graphic>
          <a:graphicData uri="http://schemas.openxmlformats.org/presentationml/2006/ole">
            <mc:AlternateContent xmlns:mc="http://schemas.openxmlformats.org/markup-compatibility/2006">
              <mc:Choice xmlns:v="urn:schemas-microsoft-com:vml" Requires="v">
                <p:oleObj r:id="rId3" imgW="571500" imgH="685800" progId="Equation.KSEE3">
                  <p:embed/>
                </p:oleObj>
              </mc:Choice>
              <mc:Fallback>
                <p:oleObj r:id="rId3" imgW="571500" imgH="685800" progId="Equation.KSEE3">
                  <p:embed/>
                  <p:pic>
                    <p:nvPicPr>
                      <p:cNvPr id="8196" name="对象 1">
                        <a:hlinkClick r:id="" action="ppaction://ole?verb=0"/>
                      </p:cNvPr>
                      <p:cNvPicPr/>
                      <p:nvPr/>
                    </p:nvPicPr>
                    <p:blipFill>
                      <a:blip r:embed="rId4"/>
                      <a:stretch>
                        <a:fillRect/>
                      </a:stretch>
                    </p:blipFill>
                    <p:spPr>
                      <a:xfrm>
                        <a:off x="4440238" y="1844675"/>
                        <a:ext cx="730250" cy="876300"/>
                      </a:xfrm>
                      <a:prstGeom prst="rect">
                        <a:avLst/>
                      </a:prstGeom>
                      <a:noFill/>
                      <a:ln w="38100">
                        <a:noFill/>
                        <a:miter/>
                      </a:ln>
                    </p:spPr>
                  </p:pic>
                </p:oleObj>
              </mc:Fallback>
            </mc:AlternateContent>
          </a:graphicData>
        </a:graphic>
      </p:graphicFrame>
      <p:graphicFrame>
        <p:nvGraphicFramePr>
          <p:cNvPr id="4" name="对象 2">
            <a:hlinkClick r:id="" action="ppaction://ole?verb=0"/>
            <a:extLst>
              <a:ext uri="{FF2B5EF4-FFF2-40B4-BE49-F238E27FC236}">
                <a16:creationId xmlns:a16="http://schemas.microsoft.com/office/drawing/2014/main" id="{287E3544-B2B5-618D-0AB8-9AD61F001069}"/>
              </a:ext>
            </a:extLst>
          </p:cNvPr>
          <p:cNvGraphicFramePr>
            <a:graphicFrameLocks noChangeAspect="1"/>
          </p:cNvGraphicFramePr>
          <p:nvPr/>
        </p:nvGraphicFramePr>
        <p:xfrm>
          <a:off x="3287713" y="2492375"/>
          <a:ext cx="236537" cy="300038"/>
        </p:xfrm>
        <a:graphic>
          <a:graphicData uri="http://schemas.openxmlformats.org/presentationml/2006/ole">
            <mc:AlternateContent xmlns:mc="http://schemas.openxmlformats.org/markup-compatibility/2006">
              <mc:Choice xmlns:v="urn:schemas-microsoft-com:vml" Requires="v">
                <p:oleObj r:id="rId5" imgW="139700" imgH="177165" progId="Equation.KSEE3">
                  <p:embed/>
                </p:oleObj>
              </mc:Choice>
              <mc:Fallback>
                <p:oleObj r:id="rId5" imgW="139700" imgH="177165" progId="Equation.KSEE3">
                  <p:embed/>
                  <p:pic>
                    <p:nvPicPr>
                      <p:cNvPr id="8197" name="对象 2">
                        <a:hlinkClick r:id="" action="ppaction://ole?verb=0"/>
                      </p:cNvPr>
                      <p:cNvPicPr/>
                      <p:nvPr/>
                    </p:nvPicPr>
                    <p:blipFill>
                      <a:blip r:embed="rId6"/>
                      <a:stretch>
                        <a:fillRect/>
                      </a:stretch>
                    </p:blipFill>
                    <p:spPr>
                      <a:xfrm>
                        <a:off x="3287713" y="2492375"/>
                        <a:ext cx="236537" cy="300038"/>
                      </a:xfrm>
                      <a:prstGeom prst="rect">
                        <a:avLst/>
                      </a:prstGeom>
                      <a:noFill/>
                      <a:ln w="38100">
                        <a:noFill/>
                        <a:miter/>
                      </a:ln>
                    </p:spPr>
                  </p:pic>
                </p:oleObj>
              </mc:Fallback>
            </mc:AlternateContent>
          </a:graphicData>
        </a:graphic>
      </p:graphicFrame>
      <p:graphicFrame>
        <p:nvGraphicFramePr>
          <p:cNvPr id="5" name="对象 3">
            <a:hlinkClick r:id="" action="ppaction://ole?verb=0"/>
            <a:extLst>
              <a:ext uri="{FF2B5EF4-FFF2-40B4-BE49-F238E27FC236}">
                <a16:creationId xmlns:a16="http://schemas.microsoft.com/office/drawing/2014/main" id="{E9965732-A656-08E9-6244-B27135C3EF2E}"/>
              </a:ext>
            </a:extLst>
          </p:cNvPr>
          <p:cNvGraphicFramePr>
            <a:graphicFrameLocks noChangeAspect="1"/>
          </p:cNvGraphicFramePr>
          <p:nvPr/>
        </p:nvGraphicFramePr>
        <p:xfrm>
          <a:off x="3719513" y="2492375"/>
          <a:ext cx="2030412" cy="1139825"/>
        </p:xfrm>
        <a:graphic>
          <a:graphicData uri="http://schemas.openxmlformats.org/presentationml/2006/ole">
            <mc:AlternateContent xmlns:mc="http://schemas.openxmlformats.org/markup-compatibility/2006">
              <mc:Choice xmlns:v="urn:schemas-microsoft-com:vml" Requires="v">
                <p:oleObj r:id="rId7" imgW="1536700" imgH="862965" progId="Equation.KSEE3">
                  <p:embed/>
                </p:oleObj>
              </mc:Choice>
              <mc:Fallback>
                <p:oleObj r:id="rId7" imgW="1536700" imgH="862965" progId="Equation.KSEE3">
                  <p:embed/>
                  <p:pic>
                    <p:nvPicPr>
                      <p:cNvPr id="8198" name="对象 3">
                        <a:hlinkClick r:id="" action="ppaction://ole?verb=0"/>
                      </p:cNvPr>
                      <p:cNvPicPr/>
                      <p:nvPr/>
                    </p:nvPicPr>
                    <p:blipFill>
                      <a:blip r:embed="rId8"/>
                      <a:stretch>
                        <a:fillRect/>
                      </a:stretch>
                    </p:blipFill>
                    <p:spPr>
                      <a:xfrm>
                        <a:off x="3719513" y="2492375"/>
                        <a:ext cx="2030412" cy="1139825"/>
                      </a:xfrm>
                      <a:prstGeom prst="rect">
                        <a:avLst/>
                      </a:prstGeom>
                      <a:noFill/>
                      <a:ln w="38100">
                        <a:noFill/>
                        <a:miter/>
                      </a:ln>
                    </p:spPr>
                  </p:pic>
                </p:oleObj>
              </mc:Fallback>
            </mc:AlternateContent>
          </a:graphicData>
        </a:graphic>
      </p:graphicFrame>
      <p:graphicFrame>
        <p:nvGraphicFramePr>
          <p:cNvPr id="6" name="对象 4">
            <a:hlinkClick r:id="" action="ppaction://ole?verb=0"/>
            <a:extLst>
              <a:ext uri="{FF2B5EF4-FFF2-40B4-BE49-F238E27FC236}">
                <a16:creationId xmlns:a16="http://schemas.microsoft.com/office/drawing/2014/main" id="{42FC6603-ED9D-8C84-F5DC-77A571F3672A}"/>
              </a:ext>
            </a:extLst>
          </p:cNvPr>
          <p:cNvGraphicFramePr>
            <a:graphicFrameLocks noChangeAspect="1"/>
          </p:cNvGraphicFramePr>
          <p:nvPr/>
        </p:nvGraphicFramePr>
        <p:xfrm>
          <a:off x="2566988" y="4724400"/>
          <a:ext cx="236537" cy="301625"/>
        </p:xfrm>
        <a:graphic>
          <a:graphicData uri="http://schemas.openxmlformats.org/presentationml/2006/ole">
            <mc:AlternateContent xmlns:mc="http://schemas.openxmlformats.org/markup-compatibility/2006">
              <mc:Choice xmlns:v="urn:schemas-microsoft-com:vml" Requires="v">
                <p:oleObj r:id="rId9" imgW="139700" imgH="177165" progId="Equation.KSEE3">
                  <p:embed/>
                </p:oleObj>
              </mc:Choice>
              <mc:Fallback>
                <p:oleObj r:id="rId9" imgW="139700" imgH="177165" progId="Equation.KSEE3">
                  <p:embed/>
                  <p:pic>
                    <p:nvPicPr>
                      <p:cNvPr id="8199" name="对象 4">
                        <a:hlinkClick r:id="" action="ppaction://ole?verb=0"/>
                      </p:cNvPr>
                      <p:cNvPicPr/>
                      <p:nvPr/>
                    </p:nvPicPr>
                    <p:blipFill>
                      <a:blip r:embed="rId6"/>
                      <a:stretch>
                        <a:fillRect/>
                      </a:stretch>
                    </p:blipFill>
                    <p:spPr>
                      <a:xfrm>
                        <a:off x="2566988" y="4724400"/>
                        <a:ext cx="236537" cy="3016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59387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1" name="標題 5"/>
          <p:cNvSpPr txBox="1"/>
          <p:nvPr/>
        </p:nvSpPr>
        <p:spPr>
          <a:xfrm>
            <a:off x="982663" y="404813"/>
            <a:ext cx="9144000" cy="490537"/>
          </a:xfrm>
          <a:prstGeom prst="rect">
            <a:avLst/>
          </a:prstGeom>
          <a:noFill/>
          <a:ln w="9525">
            <a:noFill/>
          </a:ln>
        </p:spPr>
        <p:txBody>
          <a:bodyPr anchor="ctr" anchorCtr="0"/>
          <a:lstStyle/>
          <a:p>
            <a:pPr marL="46228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2. Theory</a:t>
            </a:r>
          </a:p>
        </p:txBody>
      </p:sp>
      <p:sp>
        <p:nvSpPr>
          <p:cNvPr id="7" name="內容版面配置區 6">
            <a:extLst>
              <a:ext uri="{FF2B5EF4-FFF2-40B4-BE49-F238E27FC236}">
                <a16:creationId xmlns:a16="http://schemas.microsoft.com/office/drawing/2014/main" id="{FD24005A-9437-4FD4-8223-CF65BA9D86AA}"/>
              </a:ext>
            </a:extLst>
          </p:cNvPr>
          <p:cNvSpPr txBox="1"/>
          <p:nvPr/>
        </p:nvSpPr>
        <p:spPr bwMode="auto">
          <a:xfrm>
            <a:off x="982663" y="1125538"/>
            <a:ext cx="9348788" cy="221297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2.</a:t>
            </a:r>
            <a:r>
              <a:rPr kumimoji="0" lang="en-GB" altLang="en-US"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4</a:t>
            </a:r>
            <a:r>
              <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 </a:t>
            </a:r>
            <a:r>
              <a:rPr kumimoji="0" lang="en-GB" altLang="en-US"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Divide-and-conquer algorithm</a:t>
            </a:r>
            <a:endPar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Task: compute the estimation of coefficient faster while achieving similar properties when tackling with large dataset.</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From 2.3, the estimation beta </a:t>
            </a:r>
            <a:r>
              <a:rPr kumimoji="0" lang="en-US" altLang="zh-HK" sz="1800" b="0" i="0" u="none" strike="noStrike" kern="1200" cap="none" spc="0" normalizeH="0" baseline="0" noProof="0" dirty="0" err="1">
                <a:ln>
                  <a:noFill/>
                </a:ln>
                <a:solidFill>
                  <a:schemeClr val="tx1"/>
                </a:solidFill>
                <a:effectLst/>
                <a:uLnTx/>
                <a:uFillTx/>
                <a:latin typeface="+mn-lt"/>
                <a:ea typeface="+mn-ea"/>
                <a:cs typeface="Arial" panose="020B0604020202020204" pitchFamily="34" charset="0"/>
              </a:rPr>
              <a:t>tilder</a:t>
            </a: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is based on the full dataset. The divide-and-conquer algorithm provides a faster computational method to compute an approximation of beta </a:t>
            </a:r>
            <a:r>
              <a:rPr kumimoji="0" lang="en-US" altLang="zh-HK" sz="1800" b="0" i="0" u="none" strike="noStrike" kern="1200" cap="none" spc="0" normalizeH="0" baseline="0" noProof="0" dirty="0" err="1">
                <a:ln>
                  <a:noFill/>
                </a:ln>
                <a:solidFill>
                  <a:schemeClr val="tx1"/>
                </a:solidFill>
                <a:effectLst/>
                <a:uLnTx/>
                <a:uFillTx/>
                <a:latin typeface="+mn-lt"/>
                <a:ea typeface="+mn-ea"/>
                <a:cs typeface="Arial" panose="020B0604020202020204" pitchFamily="34" charset="0"/>
              </a:rPr>
              <a:t>tilder</a:t>
            </a:r>
            <a:r>
              <a:rPr lang="en-US" altLang="zh-HK" sz="1800" dirty="0">
                <a:latin typeface="+mn-lt"/>
                <a:ea typeface="+mn-ea"/>
                <a:cs typeface="Arial" panose="020B0604020202020204" pitchFamily="34" charset="0"/>
              </a:rPr>
              <a:t>:</a:t>
            </a: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It divide the whole dataset into K subsets, and use the first subset to derive beta </a:t>
            </a:r>
            <a:r>
              <a:rPr kumimoji="0" lang="en-US" altLang="zh-HK" sz="1800" b="0" i="0" u="none" strike="noStrike" kern="1200" cap="none" spc="0" normalizeH="0" baseline="0" noProof="0" dirty="0" err="1">
                <a:ln>
                  <a:noFill/>
                </a:ln>
                <a:solidFill>
                  <a:schemeClr val="tx1"/>
                </a:solidFill>
                <a:effectLst/>
                <a:uLnTx/>
                <a:uFillTx/>
                <a:latin typeface="+mn-lt"/>
                <a:ea typeface="+mn-ea"/>
                <a:cs typeface="Arial" panose="020B0604020202020204" pitchFamily="34" charset="0"/>
              </a:rPr>
              <a:t>tilder</a:t>
            </a: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Besides, the least square approximation is applied to the partial likelihood. It greatly reduce the computation time.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Properties: consistency, asymptotic distribution.</a:t>
            </a:r>
          </a:p>
        </p:txBody>
      </p:sp>
    </p:spTree>
    <p:extLst>
      <p:ext uri="{BB962C8B-B14F-4D97-AF65-F5344CB8AC3E}">
        <p14:creationId xmlns:p14="http://schemas.microsoft.com/office/powerpoint/2010/main" val="131349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4892BA7-320E-A1A8-5BDE-D3F7305FBEB1}"/>
              </a:ext>
            </a:extLst>
          </p:cNvPr>
          <p:cNvSpPr/>
          <p:nvPr/>
        </p:nvSpPr>
        <p:spPr>
          <a:xfrm>
            <a:off x="0" y="0"/>
            <a:ext cx="12192000" cy="6813376"/>
          </a:xfrm>
          <a:prstGeom prst="rect">
            <a:avLst/>
          </a:prstGeom>
          <a:blipFill dpi="0" rotWithShape="1">
            <a:blip r:embed="rId3">
              <a:alphaModFix amt="15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標題 5"/>
          <p:cNvSpPr>
            <a:spLocks noGrp="1"/>
          </p:cNvSpPr>
          <p:nvPr>
            <p:ph type="title"/>
          </p:nvPr>
        </p:nvSpPr>
        <p:spPr>
          <a:xfrm>
            <a:off x="0" y="1989138"/>
            <a:ext cx="9144000" cy="1728787"/>
          </a:xfrm>
        </p:spPr>
        <p:txBody>
          <a:bodyPr vert="horz" wrap="square" lIns="457200" tIns="0" rIns="457200" bIns="0" anchor="t" anchorCtr="0"/>
          <a:lstStyle/>
          <a:p>
            <a:pPr marL="457200" indent="0" algn="l" eaLnBrk="1" hangingPunct="1">
              <a:buNone/>
            </a:pPr>
            <a:r>
              <a:rPr lang="en-US" altLang="zh-HK" sz="3600" b="1" dirty="0">
                <a:solidFill>
                  <a:srgbClr val="99235E"/>
                </a:solidFill>
                <a:ea typeface="PMingLiU" pitchFamily="18" charset="-120"/>
              </a:rPr>
              <a:t>Simulation</a:t>
            </a:r>
            <a:endParaRPr lang="en-US" altLang="zh-HK" sz="3600" dirty="0">
              <a:solidFill>
                <a:srgbClr val="99235E"/>
              </a:solidFill>
              <a:ea typeface="PMingLiU" pitchFamily="18" charset="-120"/>
            </a:endParaRPr>
          </a:p>
        </p:txBody>
      </p:sp>
      <p:cxnSp>
        <p:nvCxnSpPr>
          <p:cNvPr id="7" name="Straight Connector 6"/>
          <p:cNvCxnSpPr>
            <a:cxnSpLocks/>
          </p:cNvCxnSpPr>
          <p:nvPr/>
        </p:nvCxnSpPr>
        <p:spPr>
          <a:xfrm>
            <a:off x="900113" y="2709863"/>
            <a:ext cx="287338"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grpSp>
        <p:nvGrpSpPr>
          <p:cNvPr id="89" name="组合 88">
            <a:extLst>
              <a:ext uri="{FF2B5EF4-FFF2-40B4-BE49-F238E27FC236}">
                <a16:creationId xmlns:a16="http://schemas.microsoft.com/office/drawing/2014/main" id="{7C717459-6F9F-4D53-8AAC-D998888C1073}"/>
              </a:ext>
            </a:extLst>
          </p:cNvPr>
          <p:cNvGrpSpPr/>
          <p:nvPr/>
        </p:nvGrpSpPr>
        <p:grpSpPr>
          <a:xfrm>
            <a:off x="885341" y="3003517"/>
            <a:ext cx="3626482" cy="488515"/>
            <a:chOff x="2441352" y="1496064"/>
            <a:chExt cx="6154867" cy="725141"/>
          </a:xfrm>
          <a:solidFill>
            <a:srgbClr val="99235E"/>
          </a:solidFill>
        </p:grpSpPr>
        <p:grpSp>
          <p:nvGrpSpPr>
            <p:cNvPr id="90" name="组合 89">
              <a:extLst>
                <a:ext uri="{FF2B5EF4-FFF2-40B4-BE49-F238E27FC236}">
                  <a16:creationId xmlns:a16="http://schemas.microsoft.com/office/drawing/2014/main" id="{DD207784-B925-4AE3-B8CC-DF5F3F700FBC}"/>
                </a:ext>
              </a:extLst>
            </p:cNvPr>
            <p:cNvGrpSpPr/>
            <p:nvPr/>
          </p:nvGrpSpPr>
          <p:grpSpPr>
            <a:xfrm>
              <a:off x="2441352" y="1496064"/>
              <a:ext cx="6154867" cy="725141"/>
              <a:chOff x="3635896" y="1265890"/>
              <a:chExt cx="4680519" cy="611642"/>
            </a:xfrm>
            <a:grpFill/>
          </p:grpSpPr>
          <p:sp>
            <p:nvSpPr>
              <p:cNvPr id="93" name="圆角矩形 30">
                <a:extLst>
                  <a:ext uri="{FF2B5EF4-FFF2-40B4-BE49-F238E27FC236}">
                    <a16:creationId xmlns:a16="http://schemas.microsoft.com/office/drawing/2014/main" id="{7CD5E352-96C6-4227-81F4-F27E11480342}"/>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94" name="直接连接符 93">
                <a:extLst>
                  <a:ext uri="{FF2B5EF4-FFF2-40B4-BE49-F238E27FC236}">
                    <a16:creationId xmlns:a16="http://schemas.microsoft.com/office/drawing/2014/main" id="{FDCB24D1-8692-4F5D-B259-81CD2C107CD1}"/>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TextBox 34">
              <a:extLst>
                <a:ext uri="{FF2B5EF4-FFF2-40B4-BE49-F238E27FC236}">
                  <a16:creationId xmlns:a16="http://schemas.microsoft.com/office/drawing/2014/main" id="{AF5944E8-BAC4-4969-A699-BE81AE0ED3B5}"/>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3.1</a:t>
              </a:r>
              <a:endParaRPr lang="zh-CN" altLang="en-US" dirty="0">
                <a:solidFill>
                  <a:schemeClr val="bg1"/>
                </a:solidFill>
                <a:latin typeface="+mn-lt"/>
              </a:endParaRPr>
            </a:p>
          </p:txBody>
        </p:sp>
        <p:sp>
          <p:nvSpPr>
            <p:cNvPr id="92" name="TextBox 35">
              <a:extLst>
                <a:ext uri="{FF2B5EF4-FFF2-40B4-BE49-F238E27FC236}">
                  <a16:creationId xmlns:a16="http://schemas.microsoft.com/office/drawing/2014/main" id="{2148E2E5-F4CF-4DBC-A3FA-B7462E6418B6}"/>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Objective</a:t>
              </a:r>
              <a:r>
                <a:rPr lang="en-US" altLang="zh-CN" b="1" dirty="0">
                  <a:solidFill>
                    <a:prstClr val="black"/>
                  </a:solidFill>
                  <a:latin typeface="Calibri" panose="020F0502020204030204"/>
                  <a:ea typeface="PMingLiU" pitchFamily="18" charset="-120"/>
                  <a:cs typeface="Arial" panose="020B0604020202020204" pitchFamily="34" charset="0"/>
                </a:rPr>
                <a:t> </a:t>
              </a:r>
              <a:r>
                <a:rPr lang="en-US" altLang="zh-CN" dirty="0">
                  <a:solidFill>
                    <a:schemeClr val="bg1"/>
                  </a:solidFill>
                  <a:latin typeface="+mn-lt"/>
                  <a:ea typeface="+mj-ea"/>
                </a:rPr>
                <a:t>and Settings</a:t>
              </a:r>
              <a:endParaRPr lang="zh-CN" altLang="en-US" dirty="0">
                <a:solidFill>
                  <a:schemeClr val="bg1"/>
                </a:solidFill>
                <a:latin typeface="+mn-lt"/>
                <a:ea typeface="+mj-ea"/>
              </a:endParaRPr>
            </a:p>
          </p:txBody>
        </p:sp>
      </p:grpSp>
      <p:grpSp>
        <p:nvGrpSpPr>
          <p:cNvPr id="101" name="组合 100">
            <a:extLst>
              <a:ext uri="{FF2B5EF4-FFF2-40B4-BE49-F238E27FC236}">
                <a16:creationId xmlns:a16="http://schemas.microsoft.com/office/drawing/2014/main" id="{489BF3F4-1148-477E-AFD1-C0E31772A4B6}"/>
              </a:ext>
            </a:extLst>
          </p:cNvPr>
          <p:cNvGrpSpPr/>
          <p:nvPr/>
        </p:nvGrpSpPr>
        <p:grpSpPr>
          <a:xfrm>
            <a:off x="885340" y="4475992"/>
            <a:ext cx="3611711" cy="488515"/>
            <a:chOff x="2441352" y="1496064"/>
            <a:chExt cx="6154867" cy="725141"/>
          </a:xfrm>
          <a:solidFill>
            <a:srgbClr val="99235E"/>
          </a:solidFill>
        </p:grpSpPr>
        <p:grpSp>
          <p:nvGrpSpPr>
            <p:cNvPr id="102" name="组合 101">
              <a:extLst>
                <a:ext uri="{FF2B5EF4-FFF2-40B4-BE49-F238E27FC236}">
                  <a16:creationId xmlns:a16="http://schemas.microsoft.com/office/drawing/2014/main" id="{A8EEABBD-8ED3-4785-B64D-9B3C22B83F34}"/>
                </a:ext>
              </a:extLst>
            </p:cNvPr>
            <p:cNvGrpSpPr/>
            <p:nvPr/>
          </p:nvGrpSpPr>
          <p:grpSpPr>
            <a:xfrm>
              <a:off x="2441352" y="1496064"/>
              <a:ext cx="6154867" cy="725141"/>
              <a:chOff x="3635896" y="1265890"/>
              <a:chExt cx="4680519" cy="611642"/>
            </a:xfrm>
            <a:grpFill/>
          </p:grpSpPr>
          <p:sp>
            <p:nvSpPr>
              <p:cNvPr id="105" name="圆角矩形 30">
                <a:extLst>
                  <a:ext uri="{FF2B5EF4-FFF2-40B4-BE49-F238E27FC236}">
                    <a16:creationId xmlns:a16="http://schemas.microsoft.com/office/drawing/2014/main" id="{B734E392-5F9B-4F35-840A-3B7E4A57BC35}"/>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06" name="直接连接符 105">
                <a:extLst>
                  <a:ext uri="{FF2B5EF4-FFF2-40B4-BE49-F238E27FC236}">
                    <a16:creationId xmlns:a16="http://schemas.microsoft.com/office/drawing/2014/main" id="{F51FF4DF-1BC8-452B-8A9D-76D22CC04F09}"/>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TextBox 34">
              <a:extLst>
                <a:ext uri="{FF2B5EF4-FFF2-40B4-BE49-F238E27FC236}">
                  <a16:creationId xmlns:a16="http://schemas.microsoft.com/office/drawing/2014/main" id="{BECFC22A-2853-41D8-8EF1-C38D6383858E}"/>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3.3</a:t>
              </a:r>
              <a:endParaRPr lang="zh-CN" altLang="en-US" dirty="0">
                <a:solidFill>
                  <a:schemeClr val="bg1"/>
                </a:solidFill>
                <a:latin typeface="+mn-lt"/>
              </a:endParaRPr>
            </a:p>
          </p:txBody>
        </p:sp>
        <p:sp>
          <p:nvSpPr>
            <p:cNvPr id="104" name="TextBox 35">
              <a:extLst>
                <a:ext uri="{FF2B5EF4-FFF2-40B4-BE49-F238E27FC236}">
                  <a16:creationId xmlns:a16="http://schemas.microsoft.com/office/drawing/2014/main" id="{EE5C945F-99D7-4949-9A60-91CE05B3D3D8}"/>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Simulation Results</a:t>
              </a:r>
              <a:endParaRPr lang="zh-CN" altLang="en-US" dirty="0">
                <a:solidFill>
                  <a:schemeClr val="bg1"/>
                </a:solidFill>
                <a:latin typeface="+mn-lt"/>
                <a:ea typeface="+mj-ea"/>
              </a:endParaRPr>
            </a:p>
          </p:txBody>
        </p:sp>
      </p:grpSp>
      <p:grpSp>
        <p:nvGrpSpPr>
          <p:cNvPr id="2" name="组合 1">
            <a:extLst>
              <a:ext uri="{FF2B5EF4-FFF2-40B4-BE49-F238E27FC236}">
                <a16:creationId xmlns:a16="http://schemas.microsoft.com/office/drawing/2014/main" id="{AB0EC6D2-7ECD-70B6-14A2-A66BDF15268B}"/>
              </a:ext>
            </a:extLst>
          </p:cNvPr>
          <p:cNvGrpSpPr/>
          <p:nvPr/>
        </p:nvGrpSpPr>
        <p:grpSpPr>
          <a:xfrm>
            <a:off x="900112" y="3717925"/>
            <a:ext cx="3611712" cy="488515"/>
            <a:chOff x="2441352" y="1496064"/>
            <a:chExt cx="6154869" cy="725141"/>
          </a:xfrm>
          <a:solidFill>
            <a:srgbClr val="99235E"/>
          </a:solidFill>
        </p:grpSpPr>
        <p:grpSp>
          <p:nvGrpSpPr>
            <p:cNvPr id="3" name="组合 2">
              <a:extLst>
                <a:ext uri="{FF2B5EF4-FFF2-40B4-BE49-F238E27FC236}">
                  <a16:creationId xmlns:a16="http://schemas.microsoft.com/office/drawing/2014/main" id="{91F84481-F73F-55F7-F842-F46DE5281E7D}"/>
                </a:ext>
              </a:extLst>
            </p:cNvPr>
            <p:cNvGrpSpPr/>
            <p:nvPr/>
          </p:nvGrpSpPr>
          <p:grpSpPr>
            <a:xfrm>
              <a:off x="2441352" y="1496064"/>
              <a:ext cx="6154867" cy="725141"/>
              <a:chOff x="3635896" y="1265890"/>
              <a:chExt cx="4680519" cy="611642"/>
            </a:xfrm>
            <a:grpFill/>
          </p:grpSpPr>
          <p:sp>
            <p:nvSpPr>
              <p:cNvPr id="6" name="圆角矩形 30">
                <a:extLst>
                  <a:ext uri="{FF2B5EF4-FFF2-40B4-BE49-F238E27FC236}">
                    <a16:creationId xmlns:a16="http://schemas.microsoft.com/office/drawing/2014/main" id="{8AA160BC-2414-B032-A885-B3A3455D8540}"/>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8" name="直接连接符 7">
                <a:extLst>
                  <a:ext uri="{FF2B5EF4-FFF2-40B4-BE49-F238E27FC236}">
                    <a16:creationId xmlns:a16="http://schemas.microsoft.com/office/drawing/2014/main" id="{EE0EF837-7D74-E598-958E-9DDC85006904}"/>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TextBox 34">
              <a:extLst>
                <a:ext uri="{FF2B5EF4-FFF2-40B4-BE49-F238E27FC236}">
                  <a16:creationId xmlns:a16="http://schemas.microsoft.com/office/drawing/2014/main" id="{CED7FCF2-7079-28B4-8815-11554E475CE5}"/>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3.2</a:t>
              </a:r>
              <a:endParaRPr lang="zh-CN" altLang="en-US" dirty="0">
                <a:solidFill>
                  <a:schemeClr val="bg1"/>
                </a:solidFill>
                <a:latin typeface="+mn-lt"/>
              </a:endParaRPr>
            </a:p>
          </p:txBody>
        </p:sp>
        <p:sp>
          <p:nvSpPr>
            <p:cNvPr id="5" name="TextBox 35">
              <a:extLst>
                <a:ext uri="{FF2B5EF4-FFF2-40B4-BE49-F238E27FC236}">
                  <a16:creationId xmlns:a16="http://schemas.microsoft.com/office/drawing/2014/main" id="{03277B06-E105-33FA-F728-F4EB56D9BB04}"/>
                </a:ext>
              </a:extLst>
            </p:cNvPr>
            <p:cNvSpPr txBox="1"/>
            <p:nvPr/>
          </p:nvSpPr>
          <p:spPr>
            <a:xfrm>
              <a:off x="3533806" y="1594374"/>
              <a:ext cx="5062415" cy="548228"/>
            </a:xfrm>
            <a:prstGeom prst="rect">
              <a:avLst/>
            </a:prstGeom>
            <a:grpFill/>
          </p:spPr>
          <p:txBody>
            <a:bodyPr wrap="square" rtlCol="0">
              <a:spAutoFit/>
            </a:bodyPr>
            <a:lstStyle/>
            <a:p>
              <a:r>
                <a:rPr lang="en-US" altLang="zh-CN" dirty="0">
                  <a:solidFill>
                    <a:schemeClr val="bg1"/>
                  </a:solidFill>
                  <a:latin typeface="+mn-lt"/>
                  <a:ea typeface="+mj-ea"/>
                </a:rPr>
                <a:t>Time-independent Covariates</a:t>
              </a:r>
              <a:endParaRPr lang="zh-CN" altLang="en-US" dirty="0">
                <a:solidFill>
                  <a:schemeClr val="bg1"/>
                </a:solidFill>
                <a:latin typeface="+mn-lt"/>
                <a:ea typeface="+mj-ea"/>
              </a:endParaRPr>
            </a:p>
          </p:txBody>
        </p:sp>
      </p:grpSp>
      <p:grpSp>
        <p:nvGrpSpPr>
          <p:cNvPr id="9" name="组合 8">
            <a:extLst>
              <a:ext uri="{FF2B5EF4-FFF2-40B4-BE49-F238E27FC236}">
                <a16:creationId xmlns:a16="http://schemas.microsoft.com/office/drawing/2014/main" id="{0FBEDFB6-EA81-87BC-5208-3553D3AB992D}"/>
              </a:ext>
            </a:extLst>
          </p:cNvPr>
          <p:cNvGrpSpPr/>
          <p:nvPr/>
        </p:nvGrpSpPr>
        <p:grpSpPr>
          <a:xfrm>
            <a:off x="900113" y="5199234"/>
            <a:ext cx="3596938" cy="488515"/>
            <a:chOff x="2441352" y="1496064"/>
            <a:chExt cx="6154867" cy="725141"/>
          </a:xfrm>
          <a:solidFill>
            <a:srgbClr val="99235E"/>
          </a:solidFill>
        </p:grpSpPr>
        <p:grpSp>
          <p:nvGrpSpPr>
            <p:cNvPr id="10" name="组合 9">
              <a:extLst>
                <a:ext uri="{FF2B5EF4-FFF2-40B4-BE49-F238E27FC236}">
                  <a16:creationId xmlns:a16="http://schemas.microsoft.com/office/drawing/2014/main" id="{1A0E029B-E493-E1A8-E7BC-44C12995CF54}"/>
                </a:ext>
              </a:extLst>
            </p:cNvPr>
            <p:cNvGrpSpPr/>
            <p:nvPr/>
          </p:nvGrpSpPr>
          <p:grpSpPr>
            <a:xfrm>
              <a:off x="2441352" y="1496064"/>
              <a:ext cx="6154867" cy="725141"/>
              <a:chOff x="3635896" y="1265890"/>
              <a:chExt cx="4680519" cy="611642"/>
            </a:xfrm>
            <a:grpFill/>
          </p:grpSpPr>
          <p:sp>
            <p:nvSpPr>
              <p:cNvPr id="13" name="圆角矩形 30">
                <a:extLst>
                  <a:ext uri="{FF2B5EF4-FFF2-40B4-BE49-F238E27FC236}">
                    <a16:creationId xmlns:a16="http://schemas.microsoft.com/office/drawing/2014/main" id="{FDB390BE-66BB-910E-64D4-BDB0764E848C}"/>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4" name="直接连接符 13">
                <a:extLst>
                  <a:ext uri="{FF2B5EF4-FFF2-40B4-BE49-F238E27FC236}">
                    <a16:creationId xmlns:a16="http://schemas.microsoft.com/office/drawing/2014/main" id="{2B3D8DD7-6A3A-7BCD-BD69-6C5400D46D87}"/>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34">
              <a:extLst>
                <a:ext uri="{FF2B5EF4-FFF2-40B4-BE49-F238E27FC236}">
                  <a16:creationId xmlns:a16="http://schemas.microsoft.com/office/drawing/2014/main" id="{20B11F32-DFC6-D6CF-7CAE-CEF9FDF6F8DF}"/>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3.4</a:t>
              </a:r>
              <a:endParaRPr lang="zh-CN" altLang="en-US" dirty="0">
                <a:solidFill>
                  <a:schemeClr val="bg1"/>
                </a:solidFill>
                <a:latin typeface="+mn-lt"/>
              </a:endParaRPr>
            </a:p>
          </p:txBody>
        </p:sp>
        <p:sp>
          <p:nvSpPr>
            <p:cNvPr id="12" name="TextBox 35">
              <a:extLst>
                <a:ext uri="{FF2B5EF4-FFF2-40B4-BE49-F238E27FC236}">
                  <a16:creationId xmlns:a16="http://schemas.microsoft.com/office/drawing/2014/main" id="{4A9874CC-328A-ACBA-6DF1-14C4EF02C38E}"/>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Statistical Performance</a:t>
              </a:r>
              <a:endParaRPr lang="zh-CN" altLang="en-US" dirty="0">
                <a:solidFill>
                  <a:schemeClr val="bg1"/>
                </a:solidFill>
                <a:latin typeface="+mn-lt"/>
                <a:ea typeface="+mj-ea"/>
              </a:endParaRPr>
            </a:p>
          </p:txBody>
        </p:sp>
      </p:grpSp>
    </p:spTree>
    <p:extLst>
      <p:ext uri="{BB962C8B-B14F-4D97-AF65-F5344CB8AC3E}">
        <p14:creationId xmlns:p14="http://schemas.microsoft.com/office/powerpoint/2010/main" val="273619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內容版面配置區 6"/>
              <p:cNvSpPr txBox="1"/>
              <p:nvPr/>
            </p:nvSpPr>
            <p:spPr bwMode="auto">
              <a:xfrm>
                <a:off x="970178" y="1161144"/>
                <a:ext cx="9289801" cy="4932151"/>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3.1</a:t>
                </a:r>
                <a:r>
                  <a:rPr lang="en-US" altLang="zh-HK" b="1" dirty="0">
                    <a:solidFill>
                      <a:prstClr val="black"/>
                    </a:solidFill>
                    <a:latin typeface="Calibri" panose="020F0502020204030204"/>
                    <a:cs typeface="Arial" panose="020B0604020202020204" pitchFamily="34" charset="0"/>
                  </a:rPr>
                  <a:t> </a:t>
                </a:r>
                <a:r>
                  <a:rPr kumimoji="0" lang="en-US" altLang="zh-HK"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 </a:t>
                </a:r>
                <a:r>
                  <a:rPr lang="en-US" altLang="zh-CN" b="1" dirty="0">
                    <a:solidFill>
                      <a:prstClr val="black"/>
                    </a:solidFill>
                    <a:latin typeface="Calibri" panose="020F0502020204030204"/>
                    <a:ea typeface="PMingLiU" pitchFamily="18" charset="-120"/>
                    <a:cs typeface="Arial" panose="020B0604020202020204" pitchFamily="34" charset="0"/>
                  </a:rPr>
                  <a:t>Simulation Objective and Simulation Settings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lang="en-US" altLang="zh-HK" b="1" dirty="0">
                  <a:solidFill>
                    <a:prstClr val="black"/>
                  </a:solidFill>
                  <a:latin typeface="Calibri" panose="020F0502020204030204"/>
                  <a:ea typeface="PMingLiU" pitchFamily="18" charset="-120"/>
                  <a:cs typeface="Arial" panose="020B0604020202020204" pitchFamily="34" charset="0"/>
                </a:endParaRPr>
              </a:p>
              <a:p>
                <a:pPr marL="463550" lvl="3" eaLnBrk="1" hangingPunct="1">
                  <a:spcBef>
                    <a:spcPts val="0"/>
                  </a:spcBef>
                  <a:spcAft>
                    <a:spcPts val="1200"/>
                  </a:spcAft>
                  <a:buClr>
                    <a:srgbClr val="FF0000"/>
                  </a:buClr>
                  <a:buNone/>
                  <a:defRPr/>
                </a:pPr>
                <a:r>
                  <a:rPr lang="en-US" altLang="zh-HK" dirty="0">
                    <a:solidFill>
                      <a:prstClr val="black"/>
                    </a:solidFill>
                    <a:latin typeface="Calibri" panose="020F0502020204030204"/>
                    <a:ea typeface="PMingLiU" pitchFamily="18" charset="-120"/>
                    <a:cs typeface="Arial" panose="020B0604020202020204" pitchFamily="34" charset="0"/>
                  </a:rPr>
                  <a:t>Objective: </a:t>
                </a:r>
                <a:r>
                  <a:rPr lang="en-US" altLang="zh-CN" dirty="0">
                    <a:solidFill>
                      <a:prstClr val="black"/>
                    </a:solidFill>
                    <a:latin typeface="Calibri" panose="020F0502020204030204"/>
                    <a:ea typeface="PMingLiU" pitchFamily="18" charset="-120"/>
                    <a:cs typeface="Arial" panose="020B0604020202020204" pitchFamily="34" charset="0"/>
                  </a:rPr>
                  <a:t>Create various data scenarios to assess the estimator performance of both the DAC algorithm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a:effectLst/>
                                <a:latin typeface="Cambria Math" panose="02040503050406030204" pitchFamily="18" charset="0"/>
                                <a:ea typeface="等线" panose="02010600030101010101" pitchFamily="2" charset="-122"/>
                                <a:cs typeface="Times New Roman" panose="02020603050405020304" pitchFamily="18" charset="0"/>
                              </a:rPr>
                              <m:t>β</m:t>
                            </m:r>
                          </m:e>
                        </m:acc>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𝐷𝐴𝐶</m:t>
                        </m:r>
                      </m:sub>
                    </m:sSub>
                  </m:oMath>
                </a14:m>
                <a:r>
                  <a:rPr lang="en-US" altLang="zh-CN" dirty="0">
                    <a:solidFill>
                      <a:prstClr val="black"/>
                    </a:solidFill>
                    <a:latin typeface="Calibri" panose="020F0502020204030204"/>
                    <a:ea typeface="PMingLiU" pitchFamily="18" charset="-120"/>
                    <a:cs typeface="Arial" panose="020B0604020202020204" pitchFamily="34" charset="0"/>
                  </a:rPr>
                  <a:t>) and the full sample-based aLASSO algorithm (</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β</m:t>
                            </m:r>
                          </m:e>
                        </m:acc>
                      </m:e>
                      <m:sub>
                        <m:r>
                          <a:rPr lang="en-US" altLang="zh-CN" i="1">
                            <a:latin typeface="Cambria Math" panose="02040503050406030204" pitchFamily="18" charset="0"/>
                          </a:rPr>
                          <m:t>𝑓𝑢𝑙𝑙</m:t>
                        </m:r>
                      </m:sub>
                    </m:sSub>
                  </m:oMath>
                </a14:m>
                <a:r>
                  <a:rPr lang="en-US" altLang="zh-CN" dirty="0">
                    <a:solidFill>
                      <a:prstClr val="black"/>
                    </a:solidFill>
                    <a:latin typeface="Calibri" panose="020F0502020204030204"/>
                    <a:ea typeface="PMingLiU" pitchFamily="18" charset="-120"/>
                    <a:cs typeface="Arial" panose="020B0604020202020204" pitchFamily="34" charset="0"/>
                  </a:rPr>
                  <a:t>).</a:t>
                </a:r>
                <a:endParaRPr lang="en-US" altLang="zh-CN" dirty="0">
                  <a:solidFill>
                    <a:prstClr val="black"/>
                  </a:solidFill>
                  <a:latin typeface="Calibri" panose="020F0502020204030204"/>
                  <a:cs typeface="Arial" panose="020B0604020202020204" pitchFamily="34" charset="0"/>
                </a:endParaRPr>
              </a:p>
              <a:p>
                <a:pPr marL="463550" lvl="3" eaLnBrk="1" hangingPunct="1">
                  <a:spcBef>
                    <a:spcPts val="0"/>
                  </a:spcBef>
                  <a:spcAft>
                    <a:spcPts val="1200"/>
                  </a:spcAft>
                  <a:buClr>
                    <a:srgbClr val="FF0000"/>
                  </a:buClr>
                  <a:buNone/>
                  <a:defRPr/>
                </a:pPr>
                <a:endParaRPr lang="en-US" altLang="zh-HK" dirty="0">
                  <a:solidFill>
                    <a:prstClr val="black"/>
                  </a:solidFill>
                  <a:latin typeface="Calibri" panose="020F0502020204030204"/>
                  <a:ea typeface="PMingLiU" pitchFamily="18" charset="-120"/>
                  <a:cs typeface="Arial" panose="020B0604020202020204" pitchFamily="34" charset="0"/>
                </a:endParaRPr>
              </a:p>
              <a:p>
                <a:pPr marL="463550" lvl="3" eaLnBrk="1" hangingPunct="1">
                  <a:spcBef>
                    <a:spcPts val="0"/>
                  </a:spcBef>
                  <a:spcAft>
                    <a:spcPts val="1200"/>
                  </a:spcAft>
                  <a:buClr>
                    <a:srgbClr val="FF0000"/>
                  </a:buClr>
                  <a:buNone/>
                  <a:defRPr/>
                </a:pPr>
                <a:r>
                  <a:rPr lang="en-US" altLang="zh-HK" dirty="0">
                    <a:solidFill>
                      <a:prstClr val="black"/>
                    </a:solidFill>
                    <a:latin typeface="Calibri" panose="020F0502020204030204"/>
                    <a:ea typeface="PMingLiU" pitchFamily="18" charset="-120"/>
                    <a:cs typeface="Arial" panose="020B0604020202020204" pitchFamily="34" charset="0"/>
                  </a:rPr>
                  <a:t>Settings: </a:t>
                </a:r>
                <a:r>
                  <a:rPr lang="en-US" altLang="zh-CN" dirty="0">
                    <a:solidFill>
                      <a:prstClr val="black"/>
                    </a:solidFill>
                    <a:latin typeface="Calibri" panose="020F0502020204030204"/>
                    <a:ea typeface="PMingLiU" pitchFamily="18" charset="-120"/>
                    <a:cs typeface="Arial" panose="020B0604020202020204" pitchFamily="34" charset="0"/>
                  </a:rPr>
                  <a:t>For both scenarios, we set sample size </a:t>
                </a:r>
                <a14:m>
                  <m:oMath xmlns:m="http://schemas.openxmlformats.org/officeDocument/2006/math">
                    <m:sSub>
                      <m:sSub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bPr>
                      <m:e>
                        <m:r>
                          <a:rPr lang="en-US" altLang="zh-CN">
                            <a:solidFill>
                              <a:prstClr val="black"/>
                            </a:solidFill>
                            <a:latin typeface="Cambria Math" panose="02040503050406030204" pitchFamily="18" charset="0"/>
                            <a:ea typeface="PMingLiU" pitchFamily="18" charset="-120"/>
                            <a:cs typeface="Arial" panose="020B0604020202020204" pitchFamily="34" charset="0"/>
                          </a:rPr>
                          <m:t>𝑛</m:t>
                        </m:r>
                      </m:e>
                      <m:sub>
                        <m:r>
                          <a:rPr lang="en-US" altLang="zh-CN">
                            <a:solidFill>
                              <a:prstClr val="black"/>
                            </a:solidFill>
                            <a:latin typeface="Cambria Math" panose="02040503050406030204" pitchFamily="18" charset="0"/>
                            <a:ea typeface="PMingLiU" pitchFamily="18" charset="-120"/>
                            <a:cs typeface="Arial" panose="020B0604020202020204" pitchFamily="34" charset="0"/>
                          </a:rPr>
                          <m:t>0</m:t>
                        </m:r>
                      </m:sub>
                    </m:sSub>
                    <m:r>
                      <a:rPr lang="en-US" altLang="zh-CN">
                        <a:solidFill>
                          <a:prstClr val="black"/>
                        </a:solidFill>
                        <a:latin typeface="Cambria Math" panose="02040503050406030204" pitchFamily="18" charset="0"/>
                        <a:ea typeface="PMingLiU" pitchFamily="18" charset="-120"/>
                        <a:cs typeface="Arial" panose="020B0604020202020204" pitchFamily="34" charset="0"/>
                      </a:rPr>
                      <m:t>=</m:t>
                    </m:r>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6</m:t>
                        </m:r>
                      </m:sup>
                    </m:sSup>
                  </m:oMath>
                </a14:m>
                <a:r>
                  <a:rPr lang="en-US" altLang="zh-CN" dirty="0">
                    <a:solidFill>
                      <a:prstClr val="black"/>
                    </a:solidFill>
                    <a:latin typeface="Calibri" panose="020F0502020204030204"/>
                    <a:ea typeface="PMingLiU" pitchFamily="18" charset="-120"/>
                    <a:cs typeface="Arial" panose="020B0604020202020204" pitchFamily="34" charset="0"/>
                  </a:rPr>
                  <a:t>, subsets K = 100 where each subset has sample size n = </a:t>
                </a:r>
                <a14:m>
                  <m:oMath xmlns:m="http://schemas.openxmlformats.org/officeDocument/2006/math">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4</m:t>
                        </m:r>
                      </m:sup>
                    </m:sSup>
                  </m:oMath>
                </a14:m>
                <a:r>
                  <a:rPr lang="en-US" altLang="zh-CN" dirty="0">
                    <a:solidFill>
                      <a:prstClr val="black"/>
                    </a:solidFill>
                    <a:latin typeface="Calibri" panose="020F0502020204030204"/>
                    <a:ea typeface="PMingLiU" pitchFamily="18" charset="-120"/>
                    <a:cs typeface="Arial" panose="020B0604020202020204" pitchFamily="34" charset="0"/>
                  </a:rPr>
                  <a:t> and we consider the number of iterations I = 1, 2, and 3 to examine the impact of iterations on the proposed estimator.</a:t>
                </a:r>
              </a:p>
              <a:p>
                <a:pPr marL="463550" lvl="3" eaLnBrk="1" hangingPunct="1">
                  <a:spcBef>
                    <a:spcPts val="0"/>
                  </a:spcBef>
                  <a:spcAft>
                    <a:spcPts val="1200"/>
                  </a:spcAft>
                  <a:buClr>
                    <a:srgbClr val="FF0000"/>
                  </a:buClr>
                  <a:buNone/>
                  <a:defRPr/>
                </a:pPr>
                <a:r>
                  <a:rPr lang="en-US" altLang="zh-CN" dirty="0">
                    <a:solidFill>
                      <a:prstClr val="black"/>
                    </a:solidFill>
                    <a:latin typeface="Calibri" panose="020F0502020204030204"/>
                    <a:ea typeface="PMingLiU" pitchFamily="18" charset="-120"/>
                    <a:cs typeface="Arial" panose="020B0604020202020204" pitchFamily="34" charset="0"/>
                  </a:rPr>
                  <a:t>We created simulation survival data based on exponential distribution and Weibull distribution.</a:t>
                </a:r>
              </a:p>
              <a:p>
                <a:pPr marL="463550" lvl="3" eaLnBrk="1" hangingPunct="1">
                  <a:spcBef>
                    <a:spcPts val="0"/>
                  </a:spcBef>
                  <a:spcAft>
                    <a:spcPts val="1200"/>
                  </a:spcAft>
                  <a:buClr>
                    <a:srgbClr val="FF0000"/>
                  </a:buClr>
                  <a:buNone/>
                  <a:defRPr/>
                </a:pPr>
                <a:r>
                  <a:rPr lang="en-US" altLang="zh-CN" dirty="0">
                    <a:solidFill>
                      <a:prstClr val="black"/>
                    </a:solidFill>
                    <a:latin typeface="Calibri" panose="020F0502020204030204"/>
                    <a:ea typeface="PMingLiU" pitchFamily="18" charset="-120"/>
                    <a:cs typeface="Arial" panose="020B0604020202020204" pitchFamily="34" charset="0"/>
                  </a:rPr>
                  <a:t>For the penalized procedures, we selected the tuning parameter based on the BIC criterion.</a:t>
                </a:r>
                <a:endParaRPr lang="en-US" altLang="zh-HK" dirty="0">
                  <a:solidFill>
                    <a:prstClr val="black"/>
                  </a:solidFill>
                  <a:latin typeface="Calibri" panose="020F0502020204030204"/>
                  <a:ea typeface="PMingLiU" pitchFamily="18" charset="-120"/>
                  <a:cs typeface="Arial" panose="020B0604020202020204" pitchFamily="34" charset="0"/>
                </a:endParaRPr>
              </a:p>
            </p:txBody>
          </p:sp>
        </mc:Choice>
        <mc:Fallback xmlns="">
          <p:sp>
            <p:nvSpPr>
              <p:cNvPr id="8" name="內容版面配置區 6"/>
              <p:cNvSpPr txBox="1">
                <a:spLocks noRot="1" noChangeAspect="1" noMove="1" noResize="1" noEditPoints="1" noAdjustHandles="1" noChangeArrowheads="1" noChangeShapeType="1" noTextEdit="1"/>
              </p:cNvSpPr>
              <p:nvPr/>
            </p:nvSpPr>
            <p:spPr bwMode="auto">
              <a:xfrm>
                <a:off x="970178" y="1161144"/>
                <a:ext cx="9289801" cy="4932151"/>
              </a:xfrm>
              <a:prstGeom prst="rect">
                <a:avLst/>
              </a:prstGeom>
              <a:blipFill>
                <a:blip r:embed="rId3"/>
                <a:stretch>
                  <a:fillRect t="-617" r="-853"/>
                </a:stretch>
              </a:blipFill>
              <a:ln>
                <a:noFill/>
              </a:ln>
            </p:spPr>
            <p:txBody>
              <a:bodyPr/>
              <a:lstStyle/>
              <a:p>
                <a:r>
                  <a:rPr lang="zh-CN" altLang="en-US">
                    <a:noFill/>
                  </a:rPr>
                  <a:t> </a:t>
                </a:r>
              </a:p>
            </p:txBody>
          </p:sp>
        </mc:Fallback>
      </mc:AlternateContent>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3.S</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imulation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內容版面配置區 6"/>
              <p:cNvSpPr txBox="1"/>
              <p:nvPr/>
            </p:nvSpPr>
            <p:spPr bwMode="auto">
              <a:xfrm>
                <a:off x="982662" y="1125538"/>
                <a:ext cx="9361809" cy="4967758"/>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3.2 </a:t>
                </a:r>
                <a:r>
                  <a:rPr lang="en-US" altLang="zh-CN" b="1" dirty="0">
                    <a:solidFill>
                      <a:prstClr val="black"/>
                    </a:solidFill>
                    <a:latin typeface="Calibri" panose="020F0502020204030204"/>
                    <a:ea typeface="PMingLiU" pitchFamily="18" charset="-120"/>
                    <a:cs typeface="Arial" panose="020B0604020202020204" pitchFamily="34" charset="0"/>
                  </a:rPr>
                  <a:t>Time-independent Covariates</a:t>
                </a:r>
                <a:endParaRPr lang="en-US" altLang="zh-HK" b="1" dirty="0">
                  <a:solidFill>
                    <a:prstClr val="black"/>
                  </a:solidFill>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For the covariates, we considered p = 50 and p = 150. We generated Z from a multivariate normal distribution with mean 0 and variance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 </a:t>
                </a:r>
                <a14:m>
                  <m:oMath xmlns:m="http://schemas.openxmlformats.org/officeDocument/2006/math">
                    <m:sSubSup>
                      <m:sSub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bSupPr>
                      <m:e>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Σ</m:t>
                        </m:r>
                        <m:r>
                          <a:rPr lang="en-US" altLang="zh-CN">
                            <a:solidFill>
                              <a:prstClr val="black"/>
                            </a:solidFill>
                            <a:latin typeface="Cambria Math" panose="02040503050406030204" pitchFamily="18" charset="0"/>
                            <a:ea typeface="PMingLiU" pitchFamily="18" charset="-120"/>
                            <a:cs typeface="Arial" panose="020B0604020202020204" pitchFamily="34" charset="0"/>
                          </a:rPr>
                          <m:t>=[</m:t>
                        </m:r>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I</m:t>
                        </m:r>
                        <m:d>
                          <m:d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dPr>
                          <m:e>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l</m:t>
                            </m:r>
                            <m:r>
                              <a:rPr lang="en-US" altLang="zh-CN">
                                <a:solidFill>
                                  <a:prstClr val="black"/>
                                </a:solidFill>
                                <a:latin typeface="Cambria Math" panose="02040503050406030204" pitchFamily="18" charset="0"/>
                                <a:ea typeface="PMingLiU" pitchFamily="18" charset="-120"/>
                                <a:cs typeface="Arial" panose="020B0604020202020204" pitchFamily="34" charset="0"/>
                              </a:rPr>
                              <m:t>=</m:t>
                            </m:r>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l</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m:t>
                                </m:r>
                              </m:sup>
                            </m:sSup>
                          </m:e>
                        </m:d>
                        <m:r>
                          <a:rPr lang="en-US" altLang="zh-CN">
                            <a:solidFill>
                              <a:prstClr val="black"/>
                            </a:solidFill>
                            <a:latin typeface="Cambria Math" panose="02040503050406030204" pitchFamily="18" charset="0"/>
                            <a:ea typeface="PMingLiU" pitchFamily="18" charset="-120"/>
                            <a:cs typeface="Arial" panose="020B0604020202020204" pitchFamily="34" charset="0"/>
                          </a:rPr>
                          <m:t>+</m:t>
                        </m:r>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vI</m:t>
                        </m:r>
                        <m:r>
                          <a:rPr lang="en-US" altLang="zh-CN">
                            <a:solidFill>
                              <a:prstClr val="black"/>
                            </a:solidFill>
                            <a:latin typeface="Cambria Math" panose="02040503050406030204" pitchFamily="18" charset="0"/>
                            <a:ea typeface="PMingLiU" pitchFamily="18" charset="-120"/>
                            <a:cs typeface="Arial" panose="020B0604020202020204" pitchFamily="34" charset="0"/>
                          </a:rPr>
                          <m:t>(</m:t>
                        </m:r>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l</m:t>
                        </m:r>
                        <m:r>
                          <a:rPr lang="en-US" altLang="zh-CN">
                            <a:solidFill>
                              <a:prstClr val="black"/>
                            </a:solidFill>
                            <a:latin typeface="Cambria Math" panose="02040503050406030204" pitchFamily="18" charset="0"/>
                            <a:ea typeface="PMingLiU" pitchFamily="18" charset="-120"/>
                            <a:cs typeface="Arial" panose="020B0604020202020204" pitchFamily="34" charset="0"/>
                          </a:rPr>
                          <m:t>≠</m:t>
                        </m:r>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m:rPr>
                                <m:sty m:val="p"/>
                              </m:rPr>
                              <a:rPr lang="en-US" altLang="zh-CN">
                                <a:solidFill>
                                  <a:prstClr val="black"/>
                                </a:solidFill>
                                <a:latin typeface="Cambria Math" panose="02040503050406030204" pitchFamily="18" charset="0"/>
                                <a:ea typeface="PMingLiU" pitchFamily="18" charset="-120"/>
                                <a:cs typeface="Arial" panose="020B0604020202020204" pitchFamily="34" charset="0"/>
                              </a:rPr>
                              <m:t>l</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m:t>
                            </m:r>
                          </m:sup>
                        </m:sSup>
                        <m:r>
                          <a:rPr lang="en-US" altLang="zh-CN">
                            <a:solidFill>
                              <a:prstClr val="black"/>
                            </a:solidFill>
                            <a:latin typeface="Cambria Math" panose="02040503050406030204" pitchFamily="18" charset="0"/>
                            <a:ea typeface="PMingLiU" pitchFamily="18" charset="-120"/>
                            <a:cs typeface="Arial" panose="020B0604020202020204" pitchFamily="34" charset="0"/>
                          </a:rPr>
                          <m:t>)]</m:t>
                        </m:r>
                      </m:e>
                      <m:sub>
                        <m:r>
                          <a:rPr lang="en-US" altLang="zh-CN">
                            <a:solidFill>
                              <a:prstClr val="black"/>
                            </a:solidFill>
                            <a:latin typeface="Cambria Math" panose="02040503050406030204" pitchFamily="18" charset="0"/>
                            <a:ea typeface="PMingLiU" pitchFamily="18" charset="-120"/>
                            <a:cs typeface="Arial" panose="020B0604020202020204" pitchFamily="34" charset="0"/>
                          </a:rPr>
                          <m:t>𝑙</m:t>
                        </m:r>
                        <m:r>
                          <a:rPr lang="en-US" altLang="zh-CN">
                            <a:solidFill>
                              <a:prstClr val="black"/>
                            </a:solidFill>
                            <a:latin typeface="Cambria Math" panose="02040503050406030204" pitchFamily="18" charset="0"/>
                            <a:ea typeface="PMingLiU" pitchFamily="18" charset="-120"/>
                            <a:cs typeface="Arial" panose="020B0604020202020204" pitchFamily="34" charset="0"/>
                          </a:rPr>
                          <m:t>=1,…,,</m:t>
                        </m:r>
                        <m:r>
                          <a:rPr lang="en-US" altLang="zh-CN">
                            <a:solidFill>
                              <a:prstClr val="black"/>
                            </a:solidFill>
                            <a:latin typeface="Cambria Math" panose="02040503050406030204" pitchFamily="18" charset="0"/>
                            <a:ea typeface="PMingLiU" pitchFamily="18" charset="-120"/>
                            <a:cs typeface="Arial" panose="020B0604020202020204" pitchFamily="34" charset="0"/>
                          </a:rPr>
                          <m:t>𝑝</m:t>
                        </m:r>
                      </m:sub>
                      <m:sup>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𝑙</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m:t>
                            </m:r>
                          </m:sup>
                        </m:sSup>
                        <m:r>
                          <a:rPr lang="en-US" altLang="zh-CN">
                            <a:solidFill>
                              <a:prstClr val="black"/>
                            </a:solidFill>
                            <a:latin typeface="Cambria Math" panose="02040503050406030204" pitchFamily="18" charset="0"/>
                            <a:ea typeface="PMingLiU" pitchFamily="18" charset="-120"/>
                            <a:cs typeface="Arial" panose="020B0604020202020204" pitchFamily="34" charset="0"/>
                          </a:rPr>
                          <m:t>=1,…,</m:t>
                        </m:r>
                        <m:r>
                          <a:rPr lang="en-US" altLang="zh-CN">
                            <a:solidFill>
                              <a:prstClr val="black"/>
                            </a:solidFill>
                            <a:latin typeface="Cambria Math" panose="02040503050406030204" pitchFamily="18" charset="0"/>
                            <a:ea typeface="PMingLiU" pitchFamily="18" charset="-120"/>
                            <a:cs typeface="Arial" panose="020B0604020202020204" pitchFamily="34" charset="0"/>
                          </a:rPr>
                          <m:t>𝑝</m:t>
                        </m:r>
                      </m:sup>
                    </m:sSubSup>
                  </m:oMath>
                </a14:m>
                <a:r>
                  <a:rPr lang="en-US" altLang="zh-CN" dirty="0">
                    <a:solidFill>
                      <a:prstClr val="black"/>
                    </a:solidFill>
                    <a:latin typeface="Calibri" panose="020F0502020204030204"/>
                    <a:ea typeface="PMingLiU" pitchFamily="18" charset="-120"/>
                    <a:cs typeface="Arial" panose="020B0604020202020204" pitchFamily="34" charset="0"/>
                  </a:rPr>
                  <a:t>, and we also considered correlation denoted as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v= 0.55, and 0.85 to represent moderate, and strong correlations among the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 covariates respectively</a:t>
                </a:r>
                <a:r>
                  <a:rPr lang="en-US" altLang="zh-CN" dirty="0">
                    <a:effectLst/>
                    <a:latin typeface="Times New Roman" panose="02020603050405020304" pitchFamily="18" charset="0"/>
                    <a:ea typeface="等线" panose="02010600030101010101" pitchFamily="2" charset="-122"/>
                  </a:rPr>
                  <a:t>.</a:t>
                </a:r>
                <a:r>
                  <a:rPr lang="en-US" altLang="zh-CN" dirty="0"/>
                  <a:t> We created a variable C derived from an exponential distribution, which led to a censoring rate ranging from 68% to 76%.</a:t>
                </a:r>
                <a:endParaRPr lang="en-US" altLang="zh-CN" dirty="0">
                  <a:effectLst/>
                  <a:latin typeface="Times New Roman" panose="02020603050405020304" pitchFamily="18" charset="0"/>
                  <a:ea typeface="等线" panose="02010600030101010101" pitchFamily="2" charset="-122"/>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We considered one choice of </a:t>
                </a:r>
                <a14:m>
                  <m:oMath xmlns:m="http://schemas.openxmlformats.org/officeDocument/2006/math">
                    <m:sSub>
                      <m:sSub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bPr>
                      <m:e>
                        <m:r>
                          <a:rPr lang="en-US" altLang="zh-CN">
                            <a:solidFill>
                              <a:prstClr val="black"/>
                            </a:solidFill>
                            <a:latin typeface="Cambria Math" panose="02040503050406030204" pitchFamily="18" charset="0"/>
                            <a:ea typeface="PMingLiU" pitchFamily="18" charset="-120"/>
                            <a:cs typeface="Arial" panose="020B0604020202020204" pitchFamily="34" charset="0"/>
                          </a:rPr>
                          <m:t>𝛽</m:t>
                        </m:r>
                      </m:e>
                      <m:sub>
                        <m:r>
                          <a:rPr lang="en-US" altLang="zh-CN">
                            <a:solidFill>
                              <a:prstClr val="black"/>
                            </a:solidFill>
                            <a:latin typeface="Cambria Math" panose="02040503050406030204" pitchFamily="18" charset="0"/>
                            <a:ea typeface="PMingLiU" pitchFamily="18" charset="-120"/>
                            <a:cs typeface="Arial" panose="020B0604020202020204" pitchFamily="34" charset="0"/>
                          </a:rPr>
                          <m:t>0</m:t>
                        </m:r>
                      </m:sub>
                    </m:sSub>
                  </m:oMath>
                </a14:m>
                <a:r>
                  <a:rPr lang="en-US" altLang="zh-CN" dirty="0">
                    <a:solidFill>
                      <a:prstClr val="black"/>
                    </a:solidFill>
                    <a:latin typeface="Calibri" panose="020F0502020204030204"/>
                    <a:ea typeface="PMingLiU" pitchFamily="18" charset="-120"/>
                    <a:cs typeface="Arial" panose="020B0604020202020204" pitchFamily="34" charset="0"/>
                  </a:rPr>
                  <a:t> to reflect different degrees of sparsity and signal strength:   </a:t>
                </a:r>
              </a:p>
              <a:p>
                <a:pPr marL="463550" marR="0" lvl="3" indent="0" algn="ctr"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14:m>
                  <m:oMath xmlns:m="http://schemas.openxmlformats.org/officeDocument/2006/math">
                    <m:sSubSup>
                      <m:sSubSupPr>
                        <m:ctrlPr>
                          <a:rPr lang="zh-CN" altLang="zh-CN"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𝛽</m:t>
                        </m:r>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 </m:t>
                        </m:r>
                      </m:e>
                      <m:sub>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m:t>
                        </m:r>
                      </m:sup>
                    </m:sSubSup>
                  </m:oMath>
                </a14:m>
                <a:r>
                  <a:rPr lang="en-US" altLang="zh-CN" kern="100" dirty="0">
                    <a:effectLst/>
                    <a:latin typeface="Times New Roman" panose="02020603050405020304" pitchFamily="18" charset="0"/>
                    <a:ea typeface="等线" panose="02010600030101010101" pitchFamily="2" charset="-122"/>
                    <a:cs typeface="Times New Roman" panose="02020603050405020304" pitchFamily="18" charset="0"/>
                  </a:rPr>
                  <a:t> = </a:t>
                </a:r>
                <a14:m>
                  <m:oMath xmlns:m="http://schemas.openxmlformats.org/officeDocument/2006/math">
                    <m:sSup>
                      <m:s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(0.8,</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0.75 </m:t>
                            </m:r>
                          </m:e>
                          <m:sub>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𝑇</m:t>
                            </m:r>
                          </m:sup>
                        </m:sSub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 , </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0.55 </m:t>
                            </m:r>
                          </m:e>
                          <m:sub>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𝑇</m:t>
                            </m:r>
                          </m:sup>
                        </m:sSub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 , </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0.35 </m:t>
                            </m:r>
                          </m:e>
                          <m:sub>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𝑇</m:t>
                            </m:r>
                          </m:sup>
                        </m:sSub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 , </m:t>
                        </m:r>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CN" altLang="zh-CN"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0.05 </m:t>
                                </m:r>
                              </m:e>
                              <m:sub>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2</m:t>
                                </m:r>
                              </m:sub>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𝑇</m:t>
                                </m:r>
                              </m:sup>
                            </m:sSub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,0 </m:t>
                            </m:r>
                          </m:e>
                          <m:sub>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−9</m:t>
                            </m:r>
                          </m:sub>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𝑇</m:t>
                            </m:r>
                          </m:sup>
                        </m:sSub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 </m:t>
                        </m:r>
                      </m:e>
                      <m:sup>
                        <m:r>
                          <a:rPr lang="en-US" altLang="zh-CN" i="1" kern="100">
                            <a:effectLst/>
                            <a:latin typeface="Cambria Math" panose="02040503050406030204" pitchFamily="18" charset="0"/>
                            <a:ea typeface="等线" panose="02010600030101010101" pitchFamily="2" charset="-122"/>
                            <a:cs typeface="Times New Roman" panose="02020603050405020304" pitchFamily="18" charset="0"/>
                          </a:rPr>
                          <m:t>𝑇</m:t>
                        </m:r>
                      </m:sup>
                    </m:sSup>
                  </m:oMath>
                </a14:m>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p:txBody>
          </p:sp>
        </mc:Choice>
        <mc:Fallback xmlns="">
          <p:sp>
            <p:nvSpPr>
              <p:cNvPr id="8" name="內容版面配置區 6"/>
              <p:cNvSpPr txBox="1">
                <a:spLocks noRot="1" noChangeAspect="1" noMove="1" noResize="1" noEditPoints="1" noAdjustHandles="1" noChangeArrowheads="1" noChangeShapeType="1" noTextEdit="1"/>
              </p:cNvSpPr>
              <p:nvPr/>
            </p:nvSpPr>
            <p:spPr bwMode="auto">
              <a:xfrm>
                <a:off x="982662" y="1125538"/>
                <a:ext cx="9361809" cy="4967758"/>
              </a:xfrm>
              <a:prstGeom prst="rect">
                <a:avLst/>
              </a:prstGeom>
              <a:blipFill>
                <a:blip r:embed="rId3"/>
                <a:stretch>
                  <a:fillRect t="-736"/>
                </a:stretch>
              </a:blipFill>
              <a:ln>
                <a:noFill/>
              </a:ln>
            </p:spPr>
            <p:txBody>
              <a:bodyPr/>
              <a:lstStyle/>
              <a:p>
                <a:r>
                  <a:rPr lang="zh-CN" altLang="en-US">
                    <a:noFill/>
                  </a:rPr>
                  <a:t> </a:t>
                </a:r>
              </a:p>
            </p:txBody>
          </p:sp>
        </mc:Fallback>
      </mc:AlternateContent>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3.Simulation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內容版面配置區 6"/>
              <p:cNvSpPr txBox="1"/>
              <p:nvPr/>
            </p:nvSpPr>
            <p:spPr bwMode="auto">
              <a:xfrm>
                <a:off x="7176120" y="1125538"/>
                <a:ext cx="3600400" cy="4679726"/>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3.3 Simulation Results</a:t>
                </a:r>
              </a:p>
              <a:p>
                <a:pPr marL="463550" lvl="3" eaLnBrk="1" hangingPunct="1">
                  <a:spcBef>
                    <a:spcPts val="0"/>
                  </a:spcBef>
                  <a:spcAft>
                    <a:spcPts val="1200"/>
                  </a:spcAft>
                  <a:buClr>
                    <a:srgbClr val="FF0000"/>
                  </a:buClr>
                  <a:buNone/>
                  <a:defRPr/>
                </a:pPr>
                <a:r>
                  <a:rPr kumimoji="0" lang="en-US" altLang="zh-HK"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Unpenalized Comparison results between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a:effectLst/>
                                <a:latin typeface="Cambria Math" panose="02040503050406030204" pitchFamily="18" charset="0"/>
                                <a:ea typeface="等线" panose="02010600030101010101" pitchFamily="2" charset="-122"/>
                                <a:cs typeface="Times New Roman" panose="02020603050405020304" pitchFamily="18" charset="0"/>
                              </a:rPr>
                              <m:t>β</m:t>
                            </m:r>
                          </m:e>
                        </m:acc>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𝐷𝐴𝐶</m:t>
                        </m:r>
                      </m:sub>
                    </m:sSub>
                  </m:oMath>
                </a14:m>
                <a:r>
                  <a:rPr kumimoji="0" lang="en-US" altLang="zh-HK"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 and </a:t>
                </a:r>
                <a14:m>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β</m:t>
                            </m:r>
                          </m:e>
                        </m:acc>
                      </m:e>
                      <m:sub>
                        <m:r>
                          <a:rPr lang="en-US" altLang="zh-CN" i="1">
                            <a:latin typeface="Cambria Math" panose="02040503050406030204" pitchFamily="18" charset="0"/>
                          </a:rPr>
                          <m:t>𝑓𝑢𝑙𝑙</m:t>
                        </m:r>
                      </m:sub>
                    </m:sSub>
                  </m:oMath>
                </a14:m>
                <a:r>
                  <a:rPr kumimoji="0" lang="en-US" altLang="zh-HK"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a:t>
                </a:r>
                <a:endParaRPr lang="en-US" altLang="zh-HK" dirty="0">
                  <a:solidFill>
                    <a:prstClr val="black"/>
                  </a:solidFill>
                  <a:latin typeface="Calibri" panose="020F0502020204030204"/>
                  <a:ea typeface="PMingLiU" pitchFamily="18" charset="-120"/>
                  <a:cs typeface="Arial" panose="020B0604020202020204" pitchFamily="34" charset="0"/>
                </a:endParaRPr>
              </a:p>
              <a:p>
                <a:pPr marL="463550" lvl="3" eaLnBrk="1" hangingPunct="1">
                  <a:spcBef>
                    <a:spcPts val="0"/>
                  </a:spcBef>
                  <a:spcAft>
                    <a:spcPts val="1200"/>
                  </a:spcAft>
                  <a:buClr>
                    <a:srgbClr val="FF0000"/>
                  </a:buClr>
                  <a:buNone/>
                  <a:defRPr/>
                </a:pPr>
                <a:r>
                  <a:rPr kumimoji="0" lang="en-US" altLang="zh-HK"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Table 1 shows that the DAC algorithm </a:t>
                </a:r>
                <a:r>
                  <a:rPr lang="en-US" altLang="zh-CN" dirty="0"/>
                  <a:t>cut the computation time by over 50%. </a:t>
                </a:r>
              </a:p>
              <a:p>
                <a:pPr marL="463550" lvl="3" eaLnBrk="1" hangingPunct="1">
                  <a:spcBef>
                    <a:spcPts val="0"/>
                  </a:spcBef>
                  <a:spcAft>
                    <a:spcPts val="1200"/>
                  </a:spcAft>
                  <a:buClr>
                    <a:srgbClr val="FF0000"/>
                  </a:buClr>
                  <a:buNone/>
                  <a:defRPr/>
                </a:pPr>
                <a:r>
                  <a:rPr lang="en-US" altLang="zh-CN" dirty="0"/>
                  <a:t>The GMSE of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a:effectLst/>
                                <a:latin typeface="Cambria Math" panose="02040503050406030204" pitchFamily="18" charset="0"/>
                                <a:ea typeface="等线" panose="02010600030101010101" pitchFamily="2" charset="-122"/>
                                <a:cs typeface="Times New Roman" panose="02020603050405020304" pitchFamily="18" charset="0"/>
                              </a:rPr>
                              <m:t>β</m:t>
                            </m:r>
                          </m:e>
                        </m:acc>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𝐷𝐴𝐶</m:t>
                        </m:r>
                      </m:sub>
                    </m:s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dirty="0"/>
                  <a:t>with two iterations (I = 2) is comparable to that with three iterations (I = 3).</a:t>
                </a: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p:txBody>
          </p:sp>
        </mc:Choice>
        <mc:Fallback xmlns="">
          <p:sp>
            <p:nvSpPr>
              <p:cNvPr id="8" name="內容版面配置區 6"/>
              <p:cNvSpPr txBox="1">
                <a:spLocks noRot="1" noChangeAspect="1" noMove="1" noResize="1" noEditPoints="1" noAdjustHandles="1" noChangeArrowheads="1" noChangeShapeType="1" noTextEdit="1"/>
              </p:cNvSpPr>
              <p:nvPr/>
            </p:nvSpPr>
            <p:spPr bwMode="auto">
              <a:xfrm>
                <a:off x="7176120" y="1125538"/>
                <a:ext cx="3600400" cy="4679726"/>
              </a:xfrm>
              <a:prstGeom prst="rect">
                <a:avLst/>
              </a:prstGeom>
              <a:blipFill>
                <a:blip r:embed="rId3"/>
                <a:stretch>
                  <a:fillRect t="-782" r="-1523"/>
                </a:stretch>
              </a:blipFill>
              <a:ln>
                <a:noFill/>
              </a:ln>
            </p:spPr>
            <p:txBody>
              <a:bodyPr/>
              <a:lstStyle/>
              <a:p>
                <a:r>
                  <a:rPr lang="zh-CN" altLang="en-US">
                    <a:noFill/>
                  </a:rPr>
                  <a:t> </a:t>
                </a:r>
              </a:p>
            </p:txBody>
          </p:sp>
        </mc:Fallback>
      </mc:AlternateContent>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3.S</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imulation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472" y="1202065"/>
            <a:ext cx="5532599" cy="45266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3.S</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imulation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1353186"/>
            <a:ext cx="5256584" cy="492561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952" y="1369224"/>
            <a:ext cx="5545669" cy="4925613"/>
          </a:xfrm>
          <a:prstGeom prst="rect">
            <a:avLst/>
          </a:prstGeom>
        </p:spPr>
      </p:pic>
      <p:sp>
        <p:nvSpPr>
          <p:cNvPr id="7" name="內容版面配置區 6"/>
          <p:cNvSpPr txBox="1"/>
          <p:nvPr/>
        </p:nvSpPr>
        <p:spPr bwMode="auto">
          <a:xfrm>
            <a:off x="982662" y="927828"/>
            <a:ext cx="7993657" cy="490537"/>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3.3  Simulation Results      </a:t>
            </a:r>
            <a:r>
              <a:rPr kumimoji="0" lang="en-US" altLang="zh-HK" sz="200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Comparison with aLasso penalty</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zh-HK" sz="18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內容版面配置區 6"/>
              <p:cNvSpPr txBox="1"/>
              <p:nvPr/>
            </p:nvSpPr>
            <p:spPr bwMode="auto">
              <a:xfrm>
                <a:off x="7176120" y="1125538"/>
                <a:ext cx="4608512" cy="4679726"/>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3.3  Simulation Results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We additionally considered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14:m>
                  <m:oMath xmlns:m="http://schemas.openxmlformats.org/officeDocument/2006/math">
                    <m:sSub>
                      <m:sSub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bPr>
                      <m:e>
                        <m:r>
                          <a:rPr lang="en-US" altLang="zh-CN">
                            <a:solidFill>
                              <a:prstClr val="black"/>
                            </a:solidFill>
                            <a:latin typeface="Cambria Math" panose="02040503050406030204" pitchFamily="18" charset="0"/>
                            <a:ea typeface="PMingLiU" pitchFamily="18" charset="-120"/>
                            <a:cs typeface="Arial" panose="020B0604020202020204" pitchFamily="34" charset="0"/>
                          </a:rPr>
                          <m:t>𝑛</m:t>
                        </m:r>
                      </m:e>
                      <m:sub>
                        <m:r>
                          <a:rPr lang="en-US" altLang="zh-CN">
                            <a:solidFill>
                              <a:prstClr val="black"/>
                            </a:solidFill>
                            <a:latin typeface="Cambria Math" panose="02040503050406030204" pitchFamily="18" charset="0"/>
                            <a:ea typeface="PMingLiU" pitchFamily="18" charset="-120"/>
                            <a:cs typeface="Arial" panose="020B0604020202020204" pitchFamily="34" charset="0"/>
                          </a:rPr>
                          <m:t>0</m:t>
                        </m:r>
                      </m:sub>
                    </m:sSub>
                  </m:oMath>
                </a14:m>
                <a:r>
                  <a:rPr lang="en-US" altLang="zh-CN" dirty="0">
                    <a:solidFill>
                      <a:prstClr val="black"/>
                    </a:solidFill>
                    <a:latin typeface="Calibri" panose="020F0502020204030204"/>
                    <a:ea typeface="PMingLiU" pitchFamily="18" charset="-120"/>
                    <a:cs typeface="Arial" panose="020B0604020202020204" pitchFamily="34" charset="0"/>
                  </a:rPr>
                  <a:t> = </a:t>
                </a:r>
                <a14:m>
                  <m:oMath xmlns:m="http://schemas.openxmlformats.org/officeDocument/2006/math">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5</m:t>
                        </m:r>
                      </m:sup>
                    </m:sSup>
                  </m:oMath>
                </a14:m>
                <a:r>
                  <a:rPr lang="en-US" altLang="zh-CN" dirty="0">
                    <a:solidFill>
                      <a:prstClr val="black"/>
                    </a:solidFill>
                    <a:latin typeface="Calibri" panose="020F0502020204030204"/>
                    <a:ea typeface="PMingLiU" pitchFamily="18" charset="-120"/>
                    <a:cs typeface="Arial" panose="020B0604020202020204" pitchFamily="34" charset="0"/>
                  </a:rPr>
                  <a:t>, 2×</a:t>
                </a:r>
                <a14:m>
                  <m:oMath xmlns:m="http://schemas.openxmlformats.org/officeDocument/2006/math">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5</m:t>
                        </m:r>
                      </m:sup>
                    </m:sSup>
                  </m:oMath>
                </a14:m>
                <a:r>
                  <a:rPr lang="en-US" altLang="zh-CN" dirty="0">
                    <a:solidFill>
                      <a:prstClr val="black"/>
                    </a:solidFill>
                    <a:latin typeface="Calibri" panose="020F0502020204030204"/>
                    <a:ea typeface="PMingLiU" pitchFamily="18" charset="-120"/>
                    <a:cs typeface="Arial" panose="020B0604020202020204" pitchFamily="34" charset="0"/>
                  </a:rPr>
                  <a:t>, 5×</a:t>
                </a:r>
                <a14:m>
                  <m:oMath xmlns:m="http://schemas.openxmlformats.org/officeDocument/2006/math">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5</m:t>
                        </m:r>
                      </m:sup>
                    </m:sSup>
                  </m:oMath>
                </a14:m>
                <a:r>
                  <a:rPr lang="en-US" altLang="zh-CN" dirty="0">
                    <a:solidFill>
                      <a:prstClr val="black"/>
                    </a:solidFill>
                    <a:latin typeface="Calibri" panose="020F0502020204030204"/>
                    <a:ea typeface="PMingLiU" pitchFamily="18" charset="-120"/>
                    <a:cs typeface="Arial" panose="020B0604020202020204" pitchFamily="34" charset="0"/>
                  </a:rPr>
                  <a:t>,</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14:m>
                  <m:oMath xmlns:m="http://schemas.openxmlformats.org/officeDocument/2006/math">
                    <m:r>
                      <a:rPr lang="en-US" altLang="zh-CN">
                        <a:solidFill>
                          <a:prstClr val="black"/>
                        </a:solidFill>
                        <a:latin typeface="Cambria Math" panose="02040503050406030204" pitchFamily="18" charset="0"/>
                        <a:ea typeface="PMingLiU" pitchFamily="18" charset="-120"/>
                        <a:cs typeface="Arial" panose="020B0604020202020204" pitchFamily="34" charset="0"/>
                      </a:rPr>
                      <m:t> </m:t>
                    </m:r>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6</m:t>
                        </m:r>
                      </m:sup>
                    </m:sSup>
                  </m:oMath>
                </a14:m>
                <a:r>
                  <a:rPr lang="en-US" altLang="zh-CN" dirty="0">
                    <a:solidFill>
                      <a:prstClr val="black"/>
                    </a:solidFill>
                    <a:latin typeface="Calibri" panose="020F0502020204030204"/>
                    <a:ea typeface="PMingLiU" pitchFamily="18" charset="-120"/>
                    <a:cs typeface="Arial" panose="020B0604020202020204" pitchFamily="34" charset="0"/>
                  </a:rPr>
                  <a:t>, and 2×</a:t>
                </a:r>
                <a14:m>
                  <m:oMath xmlns:m="http://schemas.openxmlformats.org/officeDocument/2006/math">
                    <m:sSup>
                      <m:sSupPr>
                        <m:ctrlPr>
                          <a:rPr lang="zh-CN" altLang="zh-CN" i="1">
                            <a:solidFill>
                              <a:prstClr val="black"/>
                            </a:solidFill>
                            <a:latin typeface="Cambria Math" panose="02040503050406030204" pitchFamily="18" charset="0"/>
                            <a:ea typeface="PMingLiU" pitchFamily="18" charset="-120"/>
                            <a:cs typeface="Arial" panose="020B0604020202020204" pitchFamily="34" charset="0"/>
                          </a:rPr>
                        </m:ctrlPr>
                      </m:sSupPr>
                      <m:e>
                        <m:r>
                          <a:rPr lang="en-US" altLang="zh-CN">
                            <a:solidFill>
                              <a:prstClr val="black"/>
                            </a:solidFill>
                            <a:latin typeface="Cambria Math" panose="02040503050406030204" pitchFamily="18" charset="0"/>
                            <a:ea typeface="PMingLiU" pitchFamily="18" charset="-120"/>
                            <a:cs typeface="Arial" panose="020B0604020202020204" pitchFamily="34" charset="0"/>
                          </a:rPr>
                          <m:t>10</m:t>
                        </m:r>
                      </m:e>
                      <m:sup>
                        <m:r>
                          <a:rPr lang="en-US" altLang="zh-CN">
                            <a:solidFill>
                              <a:prstClr val="black"/>
                            </a:solidFill>
                            <a:latin typeface="Cambria Math" panose="02040503050406030204" pitchFamily="18" charset="0"/>
                            <a:ea typeface="PMingLiU" pitchFamily="18" charset="-120"/>
                            <a:cs typeface="Arial" panose="020B0604020202020204" pitchFamily="34" charset="0"/>
                          </a:rPr>
                          <m:t>6</m:t>
                        </m:r>
                      </m:sup>
                    </m:sSup>
                  </m:oMath>
                </a14:m>
                <a:r>
                  <a:rPr lang="en-US" altLang="zh-CN" dirty="0">
                    <a:solidFill>
                      <a:prstClr val="black"/>
                    </a:solidFill>
                    <a:latin typeface="Calibri" panose="020F0502020204030204"/>
                    <a:ea typeface="PMingLiU" pitchFamily="18" charset="-120"/>
                    <a:cs typeface="Arial" panose="020B0604020202020204" pitchFamily="34" charset="0"/>
                  </a:rPr>
                  <a:t>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CN" dirty="0">
                    <a:solidFill>
                      <a:prstClr val="black"/>
                    </a:solidFill>
                    <a:latin typeface="Calibri" panose="020F0502020204030204"/>
                    <a:ea typeface="PMingLiU" pitchFamily="18" charset="-120"/>
                    <a:cs typeface="Arial" panose="020B0604020202020204" pitchFamily="34" charset="0"/>
                  </a:rPr>
                  <a:t>to evaluate computational efficiency.</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dirty="0">
                    <a:solidFill>
                      <a:prstClr val="black"/>
                    </a:solidFill>
                    <a:latin typeface="Calibri" panose="020F0502020204030204"/>
                    <a:ea typeface="PMingLiU" pitchFamily="18" charset="-120"/>
                    <a:cs typeface="Arial" panose="020B0604020202020204" pitchFamily="34" charset="0"/>
                  </a:rPr>
                  <a:t>Table 4 shows that the DAC algorithm significantly reduces the time required for operation compared to the full sample algorithm.</a:t>
                </a:r>
              </a:p>
            </p:txBody>
          </p:sp>
        </mc:Choice>
        <mc:Fallback xmlns="">
          <p:sp>
            <p:nvSpPr>
              <p:cNvPr id="8" name="內容版面配置區 6"/>
              <p:cNvSpPr txBox="1">
                <a:spLocks noRot="1" noChangeAspect="1" noMove="1" noResize="1" noEditPoints="1" noAdjustHandles="1" noChangeArrowheads="1" noChangeShapeType="1" noTextEdit="1"/>
              </p:cNvSpPr>
              <p:nvPr/>
            </p:nvSpPr>
            <p:spPr bwMode="auto">
              <a:xfrm>
                <a:off x="7176120" y="1125538"/>
                <a:ext cx="4608512" cy="4679726"/>
              </a:xfrm>
              <a:prstGeom prst="rect">
                <a:avLst/>
              </a:prstGeom>
              <a:blipFill>
                <a:blip r:embed="rId3"/>
                <a:stretch>
                  <a:fillRect t="-782" r="-661"/>
                </a:stretch>
              </a:blipFill>
              <a:ln>
                <a:noFill/>
              </a:ln>
            </p:spPr>
            <p:txBody>
              <a:bodyPr/>
              <a:lstStyle/>
              <a:p>
                <a:r>
                  <a:rPr lang="zh-CN" altLang="en-US">
                    <a:noFill/>
                  </a:rPr>
                  <a:t> </a:t>
                </a:r>
              </a:p>
            </p:txBody>
          </p:sp>
        </mc:Fallback>
      </mc:AlternateContent>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3.S</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imulation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1520788"/>
            <a:ext cx="6446662" cy="38164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內容版面配置區 6"/>
              <p:cNvSpPr txBox="1"/>
              <p:nvPr/>
            </p:nvSpPr>
            <p:spPr bwMode="auto">
              <a:xfrm>
                <a:off x="982662" y="1125538"/>
                <a:ext cx="8785745" cy="4679726"/>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lang="en-US" altLang="zh-HK" b="1" dirty="0">
                    <a:solidFill>
                      <a:prstClr val="black"/>
                    </a:solidFill>
                    <a:latin typeface="Calibri" panose="020F0502020204030204"/>
                    <a:ea typeface="PMingLiU" pitchFamily="18" charset="-120"/>
                    <a:cs typeface="Arial" panose="020B0604020202020204" pitchFamily="34" charset="0"/>
                  </a:rPr>
                  <a:t>3.4  </a:t>
                </a:r>
                <a:r>
                  <a:rPr lang="en-US" altLang="zh-CN" b="1" dirty="0">
                    <a:solidFill>
                      <a:prstClr val="black"/>
                    </a:solidFill>
                    <a:latin typeface="Calibri" panose="020F0502020204030204"/>
                    <a:ea typeface="PMingLiU" pitchFamily="18" charset="-120"/>
                    <a:cs typeface="Arial" panose="020B0604020202020204" pitchFamily="34" charset="0"/>
                  </a:rPr>
                  <a:t>Statistical Performance</a:t>
                </a:r>
                <a:endParaRPr lang="en-US" altLang="zh-HK" b="1" dirty="0">
                  <a:solidFill>
                    <a:prstClr val="black"/>
                  </a:solidFill>
                  <a:latin typeface="Calibri" panose="020F0502020204030204"/>
                  <a:ea typeface="PMingLiU" pitchFamily="18" charset="-120"/>
                  <a:cs typeface="Arial" panose="020B0604020202020204" pitchFamily="34" charset="0"/>
                </a:endParaRPr>
              </a:p>
              <a:p>
                <a:pPr marL="463550" lvl="3" eaLnBrk="1" hangingPunct="1">
                  <a:spcBef>
                    <a:spcPts val="0"/>
                  </a:spcBef>
                  <a:spcAft>
                    <a:spcPts val="1200"/>
                  </a:spcAft>
                  <a:buClr>
                    <a:srgbClr val="FF0000"/>
                  </a:buClr>
                  <a:buNone/>
                  <a:defRPr/>
                </a:pPr>
                <a:r>
                  <a:rPr lang="en-US" altLang="zh-CN" dirty="0">
                    <a:solidFill>
                      <a:prstClr val="black"/>
                    </a:solidFill>
                    <a:latin typeface="Calibri" panose="020F0502020204030204"/>
                    <a:ea typeface="PMingLiU" pitchFamily="18" charset="-120"/>
                    <a:cs typeface="Arial" panose="020B0604020202020204" pitchFamily="34" charset="0"/>
                  </a:rPr>
                  <a:t>In general, </a:t>
                </a:r>
                <a:r>
                  <a:rPr lang="en-US" altLang="zh-CN" dirty="0"/>
                  <a:t>with respect to the GMSE and variable selection, bias, and MSE of individual coefficient</a:t>
                </a:r>
                <a:r>
                  <a:rPr lang="en-US" altLang="zh-CN" dirty="0">
                    <a:solidFill>
                      <a:prstClr val="black"/>
                    </a:solidFill>
                    <a:latin typeface="Calibri" panose="020F0502020204030204"/>
                    <a:ea typeface="PMingLiU" pitchFamily="18" charset="-120"/>
                    <a:cs typeface="Arial" panose="020B0604020202020204" pitchFamily="34" charset="0"/>
                  </a:rPr>
                  <a:t>, it is significant to note that </a:t>
                </a:r>
                <a14:m>
                  <m:oMath xmlns:m="http://schemas.openxmlformats.org/officeDocument/2006/math">
                    <m:sSub>
                      <m:sSubPr>
                        <m:ctrlPr>
                          <a:rPr lang="zh-CN" altLang="zh-CN" i="1">
                            <a:solidFill>
                              <a:prstClr val="black"/>
                            </a:solidFill>
                            <a:latin typeface="Cambria Math" panose="02040503050406030204" pitchFamily="18" charset="0"/>
                          </a:rPr>
                        </m:ctrlPr>
                      </m:sSubPr>
                      <m:e>
                        <m:acc>
                          <m:accPr>
                            <m:chr m:val="̂"/>
                            <m:ctrlPr>
                              <a:rPr lang="zh-CN" altLang="zh-CN" i="1">
                                <a:solidFill>
                                  <a:prstClr val="black"/>
                                </a:solidFill>
                                <a:latin typeface="Cambria Math" panose="02040503050406030204" pitchFamily="18" charset="0"/>
                              </a:rPr>
                            </m:ctrlPr>
                          </m:accPr>
                          <m:e>
                            <m:r>
                              <m:rPr>
                                <m:sty m:val="p"/>
                              </m:rPr>
                              <a:rPr lang="en-US" altLang="zh-CN">
                                <a:solidFill>
                                  <a:prstClr val="black"/>
                                </a:solidFill>
                                <a:latin typeface="Cambria Math" panose="02040503050406030204" pitchFamily="18" charset="0"/>
                              </a:rPr>
                              <m:t>β</m:t>
                            </m:r>
                          </m:e>
                        </m:acc>
                      </m:e>
                      <m:sub>
                        <m:r>
                          <a:rPr lang="en-US" altLang="zh-CN">
                            <a:solidFill>
                              <a:prstClr val="black"/>
                            </a:solidFill>
                            <a:latin typeface="Cambria Math" panose="02040503050406030204" pitchFamily="18" charset="0"/>
                          </a:rPr>
                          <m:t>𝐷𝐴𝐶</m:t>
                        </m:r>
                      </m:sub>
                    </m:sSub>
                  </m:oMath>
                </a14:m>
                <a:r>
                  <a:rPr lang="en-US" altLang="zh-CN" dirty="0">
                    <a:solidFill>
                      <a:prstClr val="black"/>
                    </a:solidFill>
                    <a:latin typeface="Calibri" panose="020F0502020204030204"/>
                    <a:ea typeface="PMingLiU" pitchFamily="18" charset="-120"/>
                    <a:cs typeface="Arial" panose="020B0604020202020204" pitchFamily="34" charset="0"/>
                  </a:rPr>
                  <a:t> and </a:t>
                </a:r>
                <a14:m>
                  <m:oMath xmlns:m="http://schemas.openxmlformats.org/officeDocument/2006/math">
                    <m:sSub>
                      <m:sSubPr>
                        <m:ctrlPr>
                          <a:rPr lang="zh-CN" altLang="zh-CN" i="1">
                            <a:solidFill>
                              <a:prstClr val="black"/>
                            </a:solidFill>
                            <a:latin typeface="Cambria Math" panose="02040503050406030204" pitchFamily="18" charset="0"/>
                          </a:rPr>
                        </m:ctrlPr>
                      </m:sSubPr>
                      <m:e>
                        <m:acc>
                          <m:accPr>
                            <m:chr m:val="̂"/>
                            <m:ctrlPr>
                              <a:rPr lang="zh-CN" altLang="zh-CN" i="1">
                                <a:solidFill>
                                  <a:prstClr val="black"/>
                                </a:solidFill>
                                <a:latin typeface="Cambria Math" panose="02040503050406030204" pitchFamily="18" charset="0"/>
                              </a:rPr>
                            </m:ctrlPr>
                          </m:accPr>
                          <m:e>
                            <m:r>
                              <m:rPr>
                                <m:sty m:val="p"/>
                              </m:rPr>
                              <a:rPr lang="en-US" altLang="zh-CN">
                                <a:solidFill>
                                  <a:prstClr val="black"/>
                                </a:solidFill>
                                <a:latin typeface="Cambria Math" panose="02040503050406030204" pitchFamily="18" charset="0"/>
                              </a:rPr>
                              <m:t>β</m:t>
                            </m:r>
                          </m:e>
                        </m:acc>
                      </m:e>
                      <m:sub>
                        <m:r>
                          <a:rPr lang="en-US" altLang="zh-CN">
                            <a:solidFill>
                              <a:prstClr val="black"/>
                            </a:solidFill>
                            <a:latin typeface="Cambria Math" panose="02040503050406030204" pitchFamily="18" charset="0"/>
                          </a:rPr>
                          <m:t>Ω</m:t>
                        </m:r>
                        <m:r>
                          <m:rPr>
                            <m:sty m:val="p"/>
                          </m:rPr>
                          <a:rPr lang="en-US" altLang="zh-CN">
                            <a:solidFill>
                              <a:prstClr val="black"/>
                            </a:solidFill>
                            <a:latin typeface="Cambria Math" panose="02040503050406030204" pitchFamily="18" charset="0"/>
                          </a:rPr>
                          <m:t>full</m:t>
                        </m:r>
                      </m:sub>
                    </m:sSub>
                  </m:oMath>
                </a14:m>
                <a:r>
                  <a:rPr lang="en-US" altLang="zh-CN" dirty="0">
                    <a:solidFill>
                      <a:prstClr val="black"/>
                    </a:solidFill>
                    <a:latin typeface="Calibri" panose="020F0502020204030204"/>
                    <a:ea typeface="PMingLiU" pitchFamily="18" charset="-120"/>
                    <a:cs typeface="Arial" panose="020B0604020202020204" pitchFamily="34" charset="0"/>
                  </a:rPr>
                  <a:t> perform nearly identically, which means that our </a:t>
                </a:r>
                <a14:m>
                  <m:oMath xmlns:m="http://schemas.openxmlformats.org/officeDocument/2006/math">
                    <m:r>
                      <m:rPr>
                        <m:sty m:val="p"/>
                      </m:rPr>
                      <a:rPr lang="en-US" altLang="zh-CN">
                        <a:solidFill>
                          <a:prstClr val="black"/>
                        </a:solidFill>
                        <a:latin typeface="Cambria Math" panose="02040503050406030204" pitchFamily="18" charset="0"/>
                      </a:rPr>
                      <m:t>DAC</m:t>
                    </m:r>
                  </m:oMath>
                </a14:m>
                <a:r>
                  <a:rPr lang="en-US" altLang="zh-CN" dirty="0">
                    <a:solidFill>
                      <a:prstClr val="black"/>
                    </a:solidFill>
                    <a:latin typeface="Calibri" panose="020F0502020204030204"/>
                    <a:ea typeface="PMingLiU" pitchFamily="18" charset="-120"/>
                    <a:cs typeface="Arial" panose="020B0604020202020204" pitchFamily="34" charset="0"/>
                  </a:rPr>
                  <a:t> method introduces negligible additional approximation errors. </a:t>
                </a:r>
              </a:p>
              <a:p>
                <a:pPr marL="463550" lvl="3" eaLnBrk="1" hangingPunct="1">
                  <a:spcBef>
                    <a:spcPts val="0"/>
                  </a:spcBef>
                  <a:spcAft>
                    <a:spcPts val="1200"/>
                  </a:spcAft>
                  <a:buClr>
                    <a:srgbClr val="FF0000"/>
                  </a:buClr>
                  <a:buNone/>
                  <a:defRPr/>
                </a:pPr>
                <a:endParaRPr lang="en-US" altLang="zh-CN" dirty="0">
                  <a:solidFill>
                    <a:prstClr val="black"/>
                  </a:solidFill>
                  <a:latin typeface="Calibri" panose="020F0502020204030204"/>
                  <a:ea typeface="PMingLiU" pitchFamily="18" charset="-120"/>
                  <a:cs typeface="Arial" panose="020B0604020202020204" pitchFamily="34" charset="0"/>
                </a:endParaRPr>
              </a:p>
              <a:p>
                <a:pPr marL="463550" lvl="3" eaLnBrk="1" hangingPunct="1">
                  <a:spcBef>
                    <a:spcPts val="0"/>
                  </a:spcBef>
                  <a:spcAft>
                    <a:spcPts val="1200"/>
                  </a:spcAft>
                  <a:buClr>
                    <a:srgbClr val="FF0000"/>
                  </a:buClr>
                  <a:buNone/>
                  <a:defRPr/>
                </a:pPr>
                <a:r>
                  <a:rPr lang="en-US" altLang="zh-CN" dirty="0">
                    <a:solidFill>
                      <a:prstClr val="black"/>
                    </a:solidFill>
                    <a:latin typeface="Calibri" panose="020F0502020204030204"/>
                    <a:ea typeface="PMingLiU" pitchFamily="18" charset="-120"/>
                    <a:cs typeface="Arial" panose="020B0604020202020204" pitchFamily="34" charset="0"/>
                  </a:rPr>
                  <a:t>The comparative performance of </a:t>
                </a:r>
                <a14:m>
                  <m:oMath xmlns:m="http://schemas.openxmlformats.org/officeDocument/2006/math">
                    <m:sSub>
                      <m:sSubPr>
                        <m:ctrlPr>
                          <a:rPr lang="zh-CN" altLang="zh-CN" i="1">
                            <a:solidFill>
                              <a:prstClr val="black"/>
                            </a:solidFill>
                            <a:latin typeface="Cambria Math" panose="02040503050406030204" pitchFamily="18" charset="0"/>
                          </a:rPr>
                        </m:ctrlPr>
                      </m:sSubPr>
                      <m:e>
                        <m:acc>
                          <m:accPr>
                            <m:chr m:val="̂"/>
                            <m:ctrlPr>
                              <a:rPr lang="zh-CN" altLang="zh-CN" i="1">
                                <a:solidFill>
                                  <a:prstClr val="black"/>
                                </a:solidFill>
                                <a:latin typeface="Cambria Math" panose="02040503050406030204" pitchFamily="18" charset="0"/>
                              </a:rPr>
                            </m:ctrlPr>
                          </m:accPr>
                          <m:e>
                            <m:r>
                              <m:rPr>
                                <m:sty m:val="p"/>
                              </m:rPr>
                              <a:rPr lang="en-US" altLang="zh-CN">
                                <a:solidFill>
                                  <a:prstClr val="black"/>
                                </a:solidFill>
                                <a:latin typeface="Cambria Math" panose="02040503050406030204" pitchFamily="18" charset="0"/>
                              </a:rPr>
                              <m:t>β</m:t>
                            </m:r>
                          </m:e>
                        </m:acc>
                      </m:e>
                      <m:sub>
                        <m:r>
                          <a:rPr lang="en-US" altLang="zh-CN">
                            <a:solidFill>
                              <a:prstClr val="black"/>
                            </a:solidFill>
                            <a:latin typeface="Cambria Math" panose="02040503050406030204" pitchFamily="18" charset="0"/>
                          </a:rPr>
                          <m:t>𝐷𝐴𝐶</m:t>
                        </m:r>
                      </m:sub>
                    </m:sSub>
                  </m:oMath>
                </a14:m>
                <a:r>
                  <a:rPr lang="en-US" altLang="zh-CN" dirty="0">
                    <a:solidFill>
                      <a:prstClr val="black"/>
                    </a:solidFill>
                    <a:latin typeface="Calibri" panose="020F0502020204030204"/>
                    <a:ea typeface="PMingLiU" pitchFamily="18" charset="-120"/>
                    <a:cs typeface="Arial" panose="020B0604020202020204" pitchFamily="34" charset="0"/>
                  </a:rPr>
                  <a:t> and </a:t>
                </a:r>
                <a14:m>
                  <m:oMath xmlns:m="http://schemas.openxmlformats.org/officeDocument/2006/math">
                    <m:sSub>
                      <m:sSubPr>
                        <m:ctrlPr>
                          <a:rPr lang="zh-CN" altLang="zh-CN" i="1">
                            <a:solidFill>
                              <a:prstClr val="black"/>
                            </a:solidFill>
                            <a:latin typeface="Cambria Math" panose="02040503050406030204" pitchFamily="18" charset="0"/>
                          </a:rPr>
                        </m:ctrlPr>
                      </m:sSubPr>
                      <m:e>
                        <m:acc>
                          <m:accPr>
                            <m:chr m:val="̂"/>
                            <m:ctrlPr>
                              <a:rPr lang="zh-CN" altLang="zh-CN" i="1">
                                <a:solidFill>
                                  <a:prstClr val="black"/>
                                </a:solidFill>
                                <a:latin typeface="Cambria Math" panose="02040503050406030204" pitchFamily="18" charset="0"/>
                              </a:rPr>
                            </m:ctrlPr>
                          </m:accPr>
                          <m:e>
                            <m:r>
                              <m:rPr>
                                <m:sty m:val="p"/>
                              </m:rPr>
                              <a:rPr lang="en-US" altLang="zh-CN">
                                <a:solidFill>
                                  <a:prstClr val="black"/>
                                </a:solidFill>
                                <a:latin typeface="Cambria Math" panose="02040503050406030204" pitchFamily="18" charset="0"/>
                              </a:rPr>
                              <m:t>β</m:t>
                            </m:r>
                          </m:e>
                        </m:acc>
                      </m:e>
                      <m:sub>
                        <m:r>
                          <a:rPr lang="en-US" altLang="zh-CN">
                            <a:solidFill>
                              <a:prstClr val="black"/>
                            </a:solidFill>
                            <a:latin typeface="Cambria Math" panose="02040503050406030204" pitchFamily="18" charset="0"/>
                          </a:rPr>
                          <m:t>Ω</m:t>
                        </m:r>
                        <m:r>
                          <m:rPr>
                            <m:sty m:val="p"/>
                          </m:rPr>
                          <a:rPr lang="en-US" altLang="zh-CN">
                            <a:solidFill>
                              <a:prstClr val="black"/>
                            </a:solidFill>
                            <a:latin typeface="Cambria Math" panose="02040503050406030204" pitchFamily="18" charset="0"/>
                          </a:rPr>
                          <m:t>full</m:t>
                        </m:r>
                      </m:sub>
                    </m:sSub>
                  </m:oMath>
                </a14:m>
                <a:r>
                  <a:rPr lang="en-US" altLang="zh-CN" dirty="0">
                    <a:solidFill>
                      <a:prstClr val="black"/>
                    </a:solidFill>
                    <a:latin typeface="Calibri" panose="020F0502020204030204"/>
                    <a:ea typeface="PMingLiU" pitchFamily="18" charset="-120"/>
                    <a:cs typeface="Arial" panose="020B0604020202020204" pitchFamily="34" charset="0"/>
                  </a:rPr>
                  <a:t> remains consistent across different sample sizes. As </a:t>
                </a:r>
                <a14:m>
                  <m:oMath xmlns:m="http://schemas.openxmlformats.org/officeDocument/2006/math">
                    <m:sSub>
                      <m:sSubPr>
                        <m:ctrlPr>
                          <a:rPr lang="zh-CN" altLang="zh-CN" i="1">
                            <a:solidFill>
                              <a:prstClr val="black"/>
                            </a:solidFill>
                            <a:latin typeface="Cambria Math" panose="02040503050406030204" pitchFamily="18" charset="0"/>
                          </a:rPr>
                        </m:ctrlPr>
                      </m:sSubPr>
                      <m:e>
                        <m:r>
                          <a:rPr lang="en-US" altLang="zh-CN">
                            <a:solidFill>
                              <a:prstClr val="black"/>
                            </a:solidFill>
                            <a:latin typeface="Cambria Math" panose="02040503050406030204" pitchFamily="18" charset="0"/>
                          </a:rPr>
                          <m:t>𝑛</m:t>
                        </m:r>
                      </m:e>
                      <m:sub>
                        <m:r>
                          <a:rPr lang="en-US" altLang="zh-CN">
                            <a:solidFill>
                              <a:prstClr val="black"/>
                            </a:solidFill>
                            <a:latin typeface="Cambria Math" panose="02040503050406030204" pitchFamily="18" charset="0"/>
                          </a:rPr>
                          <m:t>0</m:t>
                        </m:r>
                      </m:sub>
                    </m:sSub>
                  </m:oMath>
                </a14:m>
                <a:r>
                  <a:rPr lang="en-US" altLang="zh-CN" dirty="0">
                    <a:solidFill>
                      <a:prstClr val="black"/>
                    </a:solidFill>
                    <a:latin typeface="Calibri" panose="020F0502020204030204"/>
                    <a:ea typeface="PMingLiU" pitchFamily="18" charset="-120"/>
                    <a:cs typeface="Arial" panose="020B0604020202020204" pitchFamily="34" charset="0"/>
                  </a:rPr>
                  <a:t> varies from </a:t>
                </a:r>
                <a14:m>
                  <m:oMath xmlns:m="http://schemas.openxmlformats.org/officeDocument/2006/math">
                    <m:sSup>
                      <m:sSupPr>
                        <m:ctrlPr>
                          <a:rPr lang="zh-CN" altLang="zh-CN" i="1">
                            <a:solidFill>
                              <a:prstClr val="black"/>
                            </a:solidFill>
                            <a:latin typeface="Cambria Math" panose="02040503050406030204" pitchFamily="18" charset="0"/>
                          </a:rPr>
                        </m:ctrlPr>
                      </m:sSupPr>
                      <m:e>
                        <m:r>
                          <a:rPr lang="en-US" altLang="zh-CN">
                            <a:solidFill>
                              <a:prstClr val="black"/>
                            </a:solidFill>
                            <a:latin typeface="Cambria Math" panose="02040503050406030204" pitchFamily="18" charset="0"/>
                          </a:rPr>
                          <m:t>10</m:t>
                        </m:r>
                      </m:e>
                      <m:sup>
                        <m:r>
                          <a:rPr lang="en-US" altLang="zh-CN">
                            <a:solidFill>
                              <a:prstClr val="black"/>
                            </a:solidFill>
                            <a:latin typeface="Cambria Math" panose="02040503050406030204" pitchFamily="18" charset="0"/>
                          </a:rPr>
                          <m:t>5</m:t>
                        </m:r>
                      </m:sup>
                    </m:sSup>
                  </m:oMath>
                </a14:m>
                <a:r>
                  <a:rPr lang="en-US" altLang="zh-CN" dirty="0">
                    <a:solidFill>
                      <a:prstClr val="black"/>
                    </a:solidFill>
                    <a:latin typeface="Calibri" panose="020F0502020204030204"/>
                    <a:ea typeface="PMingLiU" pitchFamily="18" charset="-120"/>
                    <a:cs typeface="Arial" panose="020B0604020202020204" pitchFamily="34" charset="0"/>
                  </a:rPr>
                  <a:t> to 2×</a:t>
                </a:r>
                <a14:m>
                  <m:oMath xmlns:m="http://schemas.openxmlformats.org/officeDocument/2006/math">
                    <m:sSup>
                      <m:sSupPr>
                        <m:ctrlPr>
                          <a:rPr lang="zh-CN" altLang="zh-CN" i="1">
                            <a:solidFill>
                              <a:prstClr val="black"/>
                            </a:solidFill>
                            <a:latin typeface="Cambria Math" panose="02040503050406030204" pitchFamily="18" charset="0"/>
                          </a:rPr>
                        </m:ctrlPr>
                      </m:sSupPr>
                      <m:e>
                        <m:r>
                          <a:rPr lang="en-US" altLang="zh-CN">
                            <a:solidFill>
                              <a:prstClr val="black"/>
                            </a:solidFill>
                            <a:latin typeface="Cambria Math" panose="02040503050406030204" pitchFamily="18" charset="0"/>
                          </a:rPr>
                          <m:t>10</m:t>
                        </m:r>
                      </m:e>
                      <m:sup>
                        <m:r>
                          <a:rPr lang="en-US" altLang="zh-CN">
                            <a:solidFill>
                              <a:prstClr val="black"/>
                            </a:solidFill>
                            <a:latin typeface="Cambria Math" panose="02040503050406030204" pitchFamily="18" charset="0"/>
                          </a:rPr>
                          <m:t>6</m:t>
                        </m:r>
                      </m:sup>
                    </m:sSup>
                  </m:oMath>
                </a14:m>
                <a:r>
                  <a:rPr lang="en-US" altLang="zh-CN" dirty="0">
                    <a:solidFill>
                      <a:prstClr val="black"/>
                    </a:solidFill>
                    <a:latin typeface="Calibri" panose="020F0502020204030204"/>
                    <a:ea typeface="PMingLiU" pitchFamily="18" charset="-120"/>
                    <a:cs typeface="Arial" panose="020B0604020202020204" pitchFamily="34" charset="0"/>
                  </a:rPr>
                  <a:t>, </a:t>
                </a:r>
                <a14:m>
                  <m:oMath xmlns:m="http://schemas.openxmlformats.org/officeDocument/2006/math">
                    <m:sSub>
                      <m:sSubPr>
                        <m:ctrlPr>
                          <a:rPr lang="zh-CN" altLang="zh-CN" i="1">
                            <a:solidFill>
                              <a:prstClr val="black"/>
                            </a:solidFill>
                            <a:latin typeface="Cambria Math" panose="02040503050406030204" pitchFamily="18" charset="0"/>
                          </a:rPr>
                        </m:ctrlPr>
                      </m:sSubPr>
                      <m:e>
                        <m:acc>
                          <m:accPr>
                            <m:chr m:val="̂"/>
                            <m:ctrlPr>
                              <a:rPr lang="zh-CN" altLang="zh-CN" i="1">
                                <a:solidFill>
                                  <a:prstClr val="black"/>
                                </a:solidFill>
                                <a:latin typeface="Cambria Math" panose="02040503050406030204" pitchFamily="18" charset="0"/>
                              </a:rPr>
                            </m:ctrlPr>
                          </m:accPr>
                          <m:e>
                            <m:r>
                              <m:rPr>
                                <m:sty m:val="p"/>
                              </m:rPr>
                              <a:rPr lang="en-US" altLang="zh-CN">
                                <a:solidFill>
                                  <a:prstClr val="black"/>
                                </a:solidFill>
                                <a:latin typeface="Cambria Math" panose="02040503050406030204" pitchFamily="18" charset="0"/>
                              </a:rPr>
                              <m:t>β</m:t>
                            </m:r>
                          </m:e>
                        </m:acc>
                      </m:e>
                      <m:sub>
                        <m:r>
                          <a:rPr lang="en-US" altLang="zh-CN">
                            <a:solidFill>
                              <a:prstClr val="black"/>
                            </a:solidFill>
                            <a:latin typeface="Cambria Math" panose="02040503050406030204" pitchFamily="18" charset="0"/>
                          </a:rPr>
                          <m:t>𝐷𝐴𝐶</m:t>
                        </m:r>
                      </m:sub>
                    </m:sSub>
                  </m:oMath>
                </a14:m>
                <a:r>
                  <a:rPr lang="en-US" altLang="zh-CN" dirty="0">
                    <a:solidFill>
                      <a:prstClr val="black"/>
                    </a:solidFill>
                    <a:latin typeface="Calibri" panose="020F0502020204030204"/>
                    <a:ea typeface="PMingLiU" pitchFamily="18" charset="-120"/>
                    <a:cs typeface="Arial" panose="020B0604020202020204" pitchFamily="34" charset="0"/>
                  </a:rPr>
                  <a:t> remains the best performing estimator with precision comparable to </a:t>
                </a:r>
                <a14:m>
                  <m:oMath xmlns:m="http://schemas.openxmlformats.org/officeDocument/2006/math">
                    <m:sSub>
                      <m:sSubPr>
                        <m:ctrlPr>
                          <a:rPr lang="zh-CN" altLang="zh-CN" i="1">
                            <a:solidFill>
                              <a:prstClr val="black"/>
                            </a:solidFill>
                            <a:latin typeface="Cambria Math" panose="02040503050406030204" pitchFamily="18" charset="0"/>
                          </a:rPr>
                        </m:ctrlPr>
                      </m:sSubPr>
                      <m:e>
                        <m:acc>
                          <m:accPr>
                            <m:chr m:val="̂"/>
                            <m:ctrlPr>
                              <a:rPr lang="zh-CN" altLang="zh-CN" i="1">
                                <a:solidFill>
                                  <a:prstClr val="black"/>
                                </a:solidFill>
                                <a:latin typeface="Cambria Math" panose="02040503050406030204" pitchFamily="18" charset="0"/>
                              </a:rPr>
                            </m:ctrlPr>
                          </m:accPr>
                          <m:e>
                            <m:r>
                              <m:rPr>
                                <m:sty m:val="p"/>
                              </m:rPr>
                              <a:rPr lang="en-US" altLang="zh-CN">
                                <a:solidFill>
                                  <a:prstClr val="black"/>
                                </a:solidFill>
                                <a:latin typeface="Cambria Math" panose="02040503050406030204" pitchFamily="18" charset="0"/>
                              </a:rPr>
                              <m:t>β</m:t>
                            </m:r>
                          </m:e>
                        </m:acc>
                      </m:e>
                      <m:sub>
                        <m:r>
                          <a:rPr lang="en-US" altLang="zh-CN">
                            <a:solidFill>
                              <a:prstClr val="black"/>
                            </a:solidFill>
                            <a:latin typeface="Cambria Math" panose="02040503050406030204" pitchFamily="18" charset="0"/>
                          </a:rPr>
                          <m:t>Ω</m:t>
                        </m:r>
                        <m:r>
                          <m:rPr>
                            <m:sty m:val="p"/>
                          </m:rPr>
                          <a:rPr lang="en-US" altLang="zh-CN">
                            <a:solidFill>
                              <a:prstClr val="black"/>
                            </a:solidFill>
                            <a:latin typeface="Cambria Math" panose="02040503050406030204" pitchFamily="18" charset="0"/>
                          </a:rPr>
                          <m:t>full</m:t>
                        </m:r>
                      </m:sub>
                    </m:sSub>
                  </m:oMath>
                </a14:m>
                <a:r>
                  <a:rPr lang="en-US" altLang="zh-CN" dirty="0">
                    <a:solidFill>
                      <a:prstClr val="black"/>
                    </a:solidFill>
                    <a:latin typeface="Calibri" panose="020F0502020204030204"/>
                    <a:ea typeface="PMingLiU" pitchFamily="18" charset="-120"/>
                    <a:cs typeface="Arial" panose="020B0604020202020204" pitchFamily="34" charset="0"/>
                  </a:rPr>
                  <a:t> while also offering a significant advantage in computational efficiency. </a:t>
                </a:r>
                <a:endParaRPr lang="en-US" altLang="zh-HK" dirty="0">
                  <a:solidFill>
                    <a:prstClr val="black"/>
                  </a:solidFill>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lang="en-US" altLang="zh-HK" sz="1800" dirty="0">
                  <a:solidFill>
                    <a:prstClr val="black"/>
                  </a:solidFill>
                  <a:latin typeface="Calibri" panose="020F0502020204030204"/>
                  <a:ea typeface="PMingLiU" pitchFamily="18" charset="-120"/>
                  <a:cs typeface="Arial" panose="020B0604020202020204" pitchFamily="34" charset="0"/>
                </a:endParaRPr>
              </a:p>
            </p:txBody>
          </p:sp>
        </mc:Choice>
        <mc:Fallback xmlns="">
          <p:sp>
            <p:nvSpPr>
              <p:cNvPr id="8" name="內容版面配置區 6"/>
              <p:cNvSpPr txBox="1">
                <a:spLocks noRot="1" noChangeAspect="1" noMove="1" noResize="1" noEditPoints="1" noAdjustHandles="1" noChangeArrowheads="1" noChangeShapeType="1" noTextEdit="1"/>
              </p:cNvSpPr>
              <p:nvPr/>
            </p:nvSpPr>
            <p:spPr bwMode="auto">
              <a:xfrm>
                <a:off x="982662" y="1125538"/>
                <a:ext cx="8785745" cy="4679726"/>
              </a:xfrm>
              <a:prstGeom prst="rect">
                <a:avLst/>
              </a:prstGeom>
              <a:blipFill>
                <a:blip r:embed="rId3"/>
                <a:stretch>
                  <a:fillRect t="-782" r="-278"/>
                </a:stretch>
              </a:blipFill>
              <a:ln>
                <a:noFill/>
              </a:ln>
            </p:spPr>
            <p:txBody>
              <a:bodyPr/>
              <a:lstStyle/>
              <a:p>
                <a:r>
                  <a:rPr lang="zh-CN" altLang="en-US">
                    <a:noFill/>
                  </a:rPr>
                  <a:t> </a:t>
                </a:r>
              </a:p>
            </p:txBody>
          </p:sp>
        </mc:Fallback>
      </mc:AlternateContent>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3.S</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imulation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B7390F2-FB34-5B9A-DB40-DF4170D63464}"/>
              </a:ext>
            </a:extLst>
          </p:cNvPr>
          <p:cNvSpPr/>
          <p:nvPr/>
        </p:nvSpPr>
        <p:spPr>
          <a:xfrm>
            <a:off x="0" y="0"/>
            <a:ext cx="12192000" cy="6813376"/>
          </a:xfrm>
          <a:prstGeom prst="rect">
            <a:avLst/>
          </a:prstGeom>
          <a:blipFill dpi="0" rotWithShape="1">
            <a:blip r:embed="rId3">
              <a:alphaModFix amt="15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標題 5"/>
          <p:cNvSpPr>
            <a:spLocks noGrp="1"/>
          </p:cNvSpPr>
          <p:nvPr>
            <p:ph type="title"/>
          </p:nvPr>
        </p:nvSpPr>
        <p:spPr>
          <a:xfrm>
            <a:off x="-66092" y="1598278"/>
            <a:ext cx="9144000" cy="1728787"/>
          </a:xfrm>
        </p:spPr>
        <p:txBody>
          <a:bodyPr vert="horz" wrap="square" lIns="457200" tIns="0" rIns="457200" bIns="0" anchor="t" anchorCtr="0"/>
          <a:lstStyle/>
          <a:p>
            <a:pPr marL="457200" indent="0" algn="l" eaLnBrk="1" hangingPunct="1">
              <a:buNone/>
            </a:pPr>
            <a:r>
              <a:rPr lang="en-US" altLang="zh-HK" sz="3600" b="1" dirty="0">
                <a:solidFill>
                  <a:srgbClr val="99235E"/>
                </a:solidFill>
                <a:ea typeface="PMingLiU" pitchFamily="18" charset="-120"/>
              </a:rPr>
              <a:t>A</a:t>
            </a:r>
            <a:r>
              <a:rPr lang="en-US" altLang="zh-CN" sz="3600" b="1" dirty="0">
                <a:solidFill>
                  <a:srgbClr val="99235E"/>
                </a:solidFill>
                <a:ea typeface="PMingLiU" pitchFamily="18" charset="-120"/>
              </a:rPr>
              <a:t>pplication</a:t>
            </a:r>
            <a:endParaRPr lang="en-US" altLang="zh-HK" sz="3600" dirty="0">
              <a:solidFill>
                <a:srgbClr val="99235E"/>
              </a:solidFill>
              <a:ea typeface="PMingLiU" pitchFamily="18" charset="-120"/>
            </a:endParaRPr>
          </a:p>
        </p:txBody>
      </p:sp>
      <p:cxnSp>
        <p:nvCxnSpPr>
          <p:cNvPr id="7" name="Straight Connector 6"/>
          <p:cNvCxnSpPr>
            <a:cxnSpLocks/>
          </p:cNvCxnSpPr>
          <p:nvPr/>
        </p:nvCxnSpPr>
        <p:spPr>
          <a:xfrm>
            <a:off x="834021" y="2319003"/>
            <a:ext cx="287338"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grpSp>
        <p:nvGrpSpPr>
          <p:cNvPr id="83" name="组合 82">
            <a:extLst>
              <a:ext uri="{FF2B5EF4-FFF2-40B4-BE49-F238E27FC236}">
                <a16:creationId xmlns:a16="http://schemas.microsoft.com/office/drawing/2014/main" id="{16D18C4C-7A5C-4066-902F-CC91B7CEAF46}"/>
              </a:ext>
            </a:extLst>
          </p:cNvPr>
          <p:cNvGrpSpPr/>
          <p:nvPr/>
        </p:nvGrpSpPr>
        <p:grpSpPr>
          <a:xfrm>
            <a:off x="864601" y="2663096"/>
            <a:ext cx="3180184" cy="488515"/>
            <a:chOff x="2441352" y="1496064"/>
            <a:chExt cx="6154867" cy="725141"/>
          </a:xfrm>
          <a:solidFill>
            <a:srgbClr val="99235E"/>
          </a:solidFill>
        </p:grpSpPr>
        <p:grpSp>
          <p:nvGrpSpPr>
            <p:cNvPr id="84" name="组合 83">
              <a:extLst>
                <a:ext uri="{FF2B5EF4-FFF2-40B4-BE49-F238E27FC236}">
                  <a16:creationId xmlns:a16="http://schemas.microsoft.com/office/drawing/2014/main" id="{24BC54E7-0683-4FCA-A576-10A22328BA17}"/>
                </a:ext>
              </a:extLst>
            </p:cNvPr>
            <p:cNvGrpSpPr/>
            <p:nvPr/>
          </p:nvGrpSpPr>
          <p:grpSpPr>
            <a:xfrm>
              <a:off x="2441352" y="1496064"/>
              <a:ext cx="6154867" cy="725141"/>
              <a:chOff x="3635896" y="1265890"/>
              <a:chExt cx="4680519" cy="611642"/>
            </a:xfrm>
            <a:grpFill/>
          </p:grpSpPr>
          <p:sp>
            <p:nvSpPr>
              <p:cNvPr id="87" name="圆角矩形 30">
                <a:extLst>
                  <a:ext uri="{FF2B5EF4-FFF2-40B4-BE49-F238E27FC236}">
                    <a16:creationId xmlns:a16="http://schemas.microsoft.com/office/drawing/2014/main" id="{FD799DCB-7582-4020-B6DF-E474E83DE6AF}"/>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88" name="直接连接符 87">
                <a:extLst>
                  <a:ext uri="{FF2B5EF4-FFF2-40B4-BE49-F238E27FC236}">
                    <a16:creationId xmlns:a16="http://schemas.microsoft.com/office/drawing/2014/main" id="{32767A0F-E4EB-494C-AAB8-403CFDF54F71}"/>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5" name="TextBox 34">
              <a:extLst>
                <a:ext uri="{FF2B5EF4-FFF2-40B4-BE49-F238E27FC236}">
                  <a16:creationId xmlns:a16="http://schemas.microsoft.com/office/drawing/2014/main" id="{74D8BFC1-92CA-4B34-BE83-917763E229AB}"/>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4.1</a:t>
              </a:r>
              <a:endParaRPr lang="zh-CN" altLang="en-US" dirty="0">
                <a:solidFill>
                  <a:schemeClr val="bg1"/>
                </a:solidFill>
                <a:latin typeface="+mn-lt"/>
              </a:endParaRPr>
            </a:p>
          </p:txBody>
        </p:sp>
        <p:sp>
          <p:nvSpPr>
            <p:cNvPr id="86" name="TextBox 35">
              <a:extLst>
                <a:ext uri="{FF2B5EF4-FFF2-40B4-BE49-F238E27FC236}">
                  <a16:creationId xmlns:a16="http://schemas.microsoft.com/office/drawing/2014/main" id="{B25F3C20-B0F9-4B50-9441-5598BC42223B}"/>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Data Resource</a:t>
              </a:r>
              <a:endParaRPr lang="zh-CN" altLang="en-US" dirty="0">
                <a:solidFill>
                  <a:schemeClr val="bg1"/>
                </a:solidFill>
                <a:latin typeface="+mn-lt"/>
                <a:ea typeface="+mj-ea"/>
              </a:endParaRPr>
            </a:p>
          </p:txBody>
        </p:sp>
      </p:grpSp>
      <p:grpSp>
        <p:nvGrpSpPr>
          <p:cNvPr id="89" name="组合 88">
            <a:extLst>
              <a:ext uri="{FF2B5EF4-FFF2-40B4-BE49-F238E27FC236}">
                <a16:creationId xmlns:a16="http://schemas.microsoft.com/office/drawing/2014/main" id="{7C717459-6F9F-4D53-8AAC-D998888C1073}"/>
              </a:ext>
            </a:extLst>
          </p:cNvPr>
          <p:cNvGrpSpPr/>
          <p:nvPr/>
        </p:nvGrpSpPr>
        <p:grpSpPr>
          <a:xfrm>
            <a:off x="864601" y="3397592"/>
            <a:ext cx="3180184" cy="488515"/>
            <a:chOff x="2441352" y="1496064"/>
            <a:chExt cx="6154867" cy="725141"/>
          </a:xfrm>
          <a:solidFill>
            <a:srgbClr val="99235E"/>
          </a:solidFill>
        </p:grpSpPr>
        <p:grpSp>
          <p:nvGrpSpPr>
            <p:cNvPr id="90" name="组合 89">
              <a:extLst>
                <a:ext uri="{FF2B5EF4-FFF2-40B4-BE49-F238E27FC236}">
                  <a16:creationId xmlns:a16="http://schemas.microsoft.com/office/drawing/2014/main" id="{DD207784-B925-4AE3-B8CC-DF5F3F700FBC}"/>
                </a:ext>
              </a:extLst>
            </p:cNvPr>
            <p:cNvGrpSpPr/>
            <p:nvPr/>
          </p:nvGrpSpPr>
          <p:grpSpPr>
            <a:xfrm>
              <a:off x="2441352" y="1496064"/>
              <a:ext cx="6154867" cy="725141"/>
              <a:chOff x="3635896" y="1265890"/>
              <a:chExt cx="4680519" cy="611642"/>
            </a:xfrm>
            <a:grpFill/>
          </p:grpSpPr>
          <p:sp>
            <p:nvSpPr>
              <p:cNvPr id="93" name="圆角矩形 30">
                <a:extLst>
                  <a:ext uri="{FF2B5EF4-FFF2-40B4-BE49-F238E27FC236}">
                    <a16:creationId xmlns:a16="http://schemas.microsoft.com/office/drawing/2014/main" id="{7CD5E352-96C6-4227-81F4-F27E11480342}"/>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94" name="直接连接符 93">
                <a:extLst>
                  <a:ext uri="{FF2B5EF4-FFF2-40B4-BE49-F238E27FC236}">
                    <a16:creationId xmlns:a16="http://schemas.microsoft.com/office/drawing/2014/main" id="{FDCB24D1-8692-4F5D-B259-81CD2C107CD1}"/>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TextBox 34">
              <a:extLst>
                <a:ext uri="{FF2B5EF4-FFF2-40B4-BE49-F238E27FC236}">
                  <a16:creationId xmlns:a16="http://schemas.microsoft.com/office/drawing/2014/main" id="{AF5944E8-BAC4-4969-A699-BE81AE0ED3B5}"/>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4.2</a:t>
              </a:r>
              <a:endParaRPr lang="zh-CN" altLang="en-US" dirty="0">
                <a:solidFill>
                  <a:schemeClr val="bg1"/>
                </a:solidFill>
                <a:latin typeface="+mn-lt"/>
              </a:endParaRPr>
            </a:p>
          </p:txBody>
        </p:sp>
        <p:sp>
          <p:nvSpPr>
            <p:cNvPr id="92" name="TextBox 35">
              <a:extLst>
                <a:ext uri="{FF2B5EF4-FFF2-40B4-BE49-F238E27FC236}">
                  <a16:creationId xmlns:a16="http://schemas.microsoft.com/office/drawing/2014/main" id="{2148E2E5-F4CF-4DBC-A3FA-B7462E6418B6}"/>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Data Preprocessing</a:t>
              </a:r>
              <a:endParaRPr lang="zh-CN" altLang="en-US" dirty="0">
                <a:solidFill>
                  <a:schemeClr val="bg1"/>
                </a:solidFill>
                <a:latin typeface="+mn-lt"/>
                <a:ea typeface="+mj-ea"/>
              </a:endParaRPr>
            </a:p>
          </p:txBody>
        </p:sp>
      </p:grpSp>
      <p:grpSp>
        <p:nvGrpSpPr>
          <p:cNvPr id="95" name="组合 94">
            <a:extLst>
              <a:ext uri="{FF2B5EF4-FFF2-40B4-BE49-F238E27FC236}">
                <a16:creationId xmlns:a16="http://schemas.microsoft.com/office/drawing/2014/main" id="{85C8E041-0046-49E7-928B-52E12645440C}"/>
              </a:ext>
            </a:extLst>
          </p:cNvPr>
          <p:cNvGrpSpPr/>
          <p:nvPr/>
        </p:nvGrpSpPr>
        <p:grpSpPr>
          <a:xfrm>
            <a:off x="868559" y="4077074"/>
            <a:ext cx="3180184" cy="488515"/>
            <a:chOff x="2441352" y="1496064"/>
            <a:chExt cx="6154867" cy="725141"/>
          </a:xfrm>
          <a:solidFill>
            <a:srgbClr val="99235E"/>
          </a:solidFill>
        </p:grpSpPr>
        <p:grpSp>
          <p:nvGrpSpPr>
            <p:cNvPr id="96" name="组合 95">
              <a:extLst>
                <a:ext uri="{FF2B5EF4-FFF2-40B4-BE49-F238E27FC236}">
                  <a16:creationId xmlns:a16="http://schemas.microsoft.com/office/drawing/2014/main" id="{866B3663-3182-4422-AF29-2C864CCA0DED}"/>
                </a:ext>
              </a:extLst>
            </p:cNvPr>
            <p:cNvGrpSpPr/>
            <p:nvPr/>
          </p:nvGrpSpPr>
          <p:grpSpPr>
            <a:xfrm>
              <a:off x="2441352" y="1496064"/>
              <a:ext cx="6154867" cy="725141"/>
              <a:chOff x="3635896" y="1265890"/>
              <a:chExt cx="4680519" cy="611642"/>
            </a:xfrm>
            <a:grpFill/>
          </p:grpSpPr>
          <p:sp>
            <p:nvSpPr>
              <p:cNvPr id="99" name="圆角矩形 30">
                <a:extLst>
                  <a:ext uri="{FF2B5EF4-FFF2-40B4-BE49-F238E27FC236}">
                    <a16:creationId xmlns:a16="http://schemas.microsoft.com/office/drawing/2014/main" id="{2A117529-165C-4951-A669-21357374BCC9}"/>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00" name="直接连接符 99">
                <a:extLst>
                  <a:ext uri="{FF2B5EF4-FFF2-40B4-BE49-F238E27FC236}">
                    <a16:creationId xmlns:a16="http://schemas.microsoft.com/office/drawing/2014/main" id="{4F4F2AD4-801C-4868-9509-F24D4F75C878}"/>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7" name="TextBox 34">
              <a:extLst>
                <a:ext uri="{FF2B5EF4-FFF2-40B4-BE49-F238E27FC236}">
                  <a16:creationId xmlns:a16="http://schemas.microsoft.com/office/drawing/2014/main" id="{B17714BA-067B-4103-B627-73B85112EF54}"/>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4.3</a:t>
              </a:r>
              <a:endParaRPr lang="zh-CN" altLang="en-US" dirty="0">
                <a:solidFill>
                  <a:schemeClr val="bg1"/>
                </a:solidFill>
                <a:latin typeface="+mn-lt"/>
              </a:endParaRPr>
            </a:p>
          </p:txBody>
        </p:sp>
        <p:sp>
          <p:nvSpPr>
            <p:cNvPr id="98" name="TextBox 35">
              <a:extLst>
                <a:ext uri="{FF2B5EF4-FFF2-40B4-BE49-F238E27FC236}">
                  <a16:creationId xmlns:a16="http://schemas.microsoft.com/office/drawing/2014/main" id="{E84A82A2-962E-4B58-9615-E5247AB153AC}"/>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Variable Description</a:t>
              </a:r>
              <a:endParaRPr lang="zh-CN" altLang="en-US" dirty="0">
                <a:solidFill>
                  <a:schemeClr val="bg1"/>
                </a:solidFill>
                <a:latin typeface="+mn-lt"/>
                <a:ea typeface="+mj-ea"/>
              </a:endParaRPr>
            </a:p>
          </p:txBody>
        </p:sp>
      </p:grpSp>
      <p:grpSp>
        <p:nvGrpSpPr>
          <p:cNvPr id="101" name="组合 100">
            <a:extLst>
              <a:ext uri="{FF2B5EF4-FFF2-40B4-BE49-F238E27FC236}">
                <a16:creationId xmlns:a16="http://schemas.microsoft.com/office/drawing/2014/main" id="{489BF3F4-1148-477E-AFD1-C0E31772A4B6}"/>
              </a:ext>
            </a:extLst>
          </p:cNvPr>
          <p:cNvGrpSpPr/>
          <p:nvPr/>
        </p:nvGrpSpPr>
        <p:grpSpPr>
          <a:xfrm>
            <a:off x="864601" y="4798324"/>
            <a:ext cx="3180184" cy="488515"/>
            <a:chOff x="2441352" y="1496064"/>
            <a:chExt cx="6154867" cy="725141"/>
          </a:xfrm>
          <a:solidFill>
            <a:srgbClr val="99235E"/>
          </a:solidFill>
        </p:grpSpPr>
        <p:grpSp>
          <p:nvGrpSpPr>
            <p:cNvPr id="102" name="组合 101">
              <a:extLst>
                <a:ext uri="{FF2B5EF4-FFF2-40B4-BE49-F238E27FC236}">
                  <a16:creationId xmlns:a16="http://schemas.microsoft.com/office/drawing/2014/main" id="{A8EEABBD-8ED3-4785-B64D-9B3C22B83F34}"/>
                </a:ext>
              </a:extLst>
            </p:cNvPr>
            <p:cNvGrpSpPr/>
            <p:nvPr/>
          </p:nvGrpSpPr>
          <p:grpSpPr>
            <a:xfrm>
              <a:off x="2441352" y="1496064"/>
              <a:ext cx="6154867" cy="725141"/>
              <a:chOff x="3635896" y="1265890"/>
              <a:chExt cx="4680519" cy="611642"/>
            </a:xfrm>
            <a:grpFill/>
          </p:grpSpPr>
          <p:sp>
            <p:nvSpPr>
              <p:cNvPr id="105" name="圆角矩形 30">
                <a:extLst>
                  <a:ext uri="{FF2B5EF4-FFF2-40B4-BE49-F238E27FC236}">
                    <a16:creationId xmlns:a16="http://schemas.microsoft.com/office/drawing/2014/main" id="{B734E392-5F9B-4F35-840A-3B7E4A57BC35}"/>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06" name="直接连接符 105">
                <a:extLst>
                  <a:ext uri="{FF2B5EF4-FFF2-40B4-BE49-F238E27FC236}">
                    <a16:creationId xmlns:a16="http://schemas.microsoft.com/office/drawing/2014/main" id="{F51FF4DF-1BC8-452B-8A9D-76D22CC04F09}"/>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3" name="TextBox 34">
              <a:extLst>
                <a:ext uri="{FF2B5EF4-FFF2-40B4-BE49-F238E27FC236}">
                  <a16:creationId xmlns:a16="http://schemas.microsoft.com/office/drawing/2014/main" id="{BECFC22A-2853-41D8-8EF1-C38D6383858E}"/>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4.4</a:t>
              </a:r>
              <a:endParaRPr lang="zh-CN" altLang="en-US" dirty="0">
                <a:solidFill>
                  <a:schemeClr val="bg1"/>
                </a:solidFill>
                <a:latin typeface="+mn-lt"/>
              </a:endParaRPr>
            </a:p>
          </p:txBody>
        </p:sp>
        <p:sp>
          <p:nvSpPr>
            <p:cNvPr id="104" name="TextBox 35">
              <a:extLst>
                <a:ext uri="{FF2B5EF4-FFF2-40B4-BE49-F238E27FC236}">
                  <a16:creationId xmlns:a16="http://schemas.microsoft.com/office/drawing/2014/main" id="{EE5C945F-99D7-4949-9A60-91CE05B3D3D8}"/>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Design of Application</a:t>
              </a:r>
              <a:endParaRPr lang="zh-CN" altLang="en-US" dirty="0">
                <a:solidFill>
                  <a:schemeClr val="bg1"/>
                </a:solidFill>
                <a:latin typeface="+mn-lt"/>
                <a:ea typeface="+mj-ea"/>
              </a:endParaRPr>
            </a:p>
          </p:txBody>
        </p:sp>
      </p:grpSp>
      <p:grpSp>
        <p:nvGrpSpPr>
          <p:cNvPr id="107" name="组合 106">
            <a:extLst>
              <a:ext uri="{FF2B5EF4-FFF2-40B4-BE49-F238E27FC236}">
                <a16:creationId xmlns:a16="http://schemas.microsoft.com/office/drawing/2014/main" id="{1F9892DE-5046-4A2B-A22F-0DDCAEBE0355}"/>
              </a:ext>
            </a:extLst>
          </p:cNvPr>
          <p:cNvGrpSpPr/>
          <p:nvPr/>
        </p:nvGrpSpPr>
        <p:grpSpPr>
          <a:xfrm>
            <a:off x="857705" y="5496719"/>
            <a:ext cx="3180184" cy="488515"/>
            <a:chOff x="2441352" y="1496064"/>
            <a:chExt cx="6154867" cy="725141"/>
          </a:xfrm>
          <a:solidFill>
            <a:srgbClr val="99235E"/>
          </a:solidFill>
        </p:grpSpPr>
        <p:grpSp>
          <p:nvGrpSpPr>
            <p:cNvPr id="108" name="组合 107">
              <a:extLst>
                <a:ext uri="{FF2B5EF4-FFF2-40B4-BE49-F238E27FC236}">
                  <a16:creationId xmlns:a16="http://schemas.microsoft.com/office/drawing/2014/main" id="{2FB2DDE4-1BAF-4E8A-9640-343413678343}"/>
                </a:ext>
              </a:extLst>
            </p:cNvPr>
            <p:cNvGrpSpPr/>
            <p:nvPr/>
          </p:nvGrpSpPr>
          <p:grpSpPr>
            <a:xfrm>
              <a:off x="2441352" y="1496064"/>
              <a:ext cx="6154867" cy="725141"/>
              <a:chOff x="3635896" y="1265890"/>
              <a:chExt cx="4680519" cy="611642"/>
            </a:xfrm>
            <a:grpFill/>
          </p:grpSpPr>
          <p:sp>
            <p:nvSpPr>
              <p:cNvPr id="111" name="圆角矩形 30">
                <a:extLst>
                  <a:ext uri="{FF2B5EF4-FFF2-40B4-BE49-F238E27FC236}">
                    <a16:creationId xmlns:a16="http://schemas.microsoft.com/office/drawing/2014/main" id="{32C0C50D-D610-4470-9F2A-A3C64D50BE29}"/>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12" name="直接连接符 111">
                <a:extLst>
                  <a:ext uri="{FF2B5EF4-FFF2-40B4-BE49-F238E27FC236}">
                    <a16:creationId xmlns:a16="http://schemas.microsoft.com/office/drawing/2014/main" id="{0D620E75-DC54-418F-A9C5-5B56B50A215D}"/>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9" name="TextBox 34">
              <a:extLst>
                <a:ext uri="{FF2B5EF4-FFF2-40B4-BE49-F238E27FC236}">
                  <a16:creationId xmlns:a16="http://schemas.microsoft.com/office/drawing/2014/main" id="{5A92B6B9-72BD-4B44-9AE8-D85A38262534}"/>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4.5</a:t>
              </a:r>
              <a:endParaRPr lang="zh-CN" altLang="en-US" dirty="0">
                <a:solidFill>
                  <a:schemeClr val="bg1"/>
                </a:solidFill>
                <a:latin typeface="+mn-lt"/>
              </a:endParaRPr>
            </a:p>
          </p:txBody>
        </p:sp>
        <p:sp>
          <p:nvSpPr>
            <p:cNvPr id="110" name="TextBox 35">
              <a:extLst>
                <a:ext uri="{FF2B5EF4-FFF2-40B4-BE49-F238E27FC236}">
                  <a16:creationId xmlns:a16="http://schemas.microsoft.com/office/drawing/2014/main" id="{48894566-85AB-4427-8C2B-6AD14867B92D}"/>
                </a:ext>
              </a:extLst>
            </p:cNvPr>
            <p:cNvSpPr txBox="1"/>
            <p:nvPr/>
          </p:nvSpPr>
          <p:spPr>
            <a:xfrm>
              <a:off x="3533803" y="1594374"/>
              <a:ext cx="4989537" cy="548228"/>
            </a:xfrm>
            <a:prstGeom prst="rect">
              <a:avLst/>
            </a:prstGeom>
            <a:noFill/>
          </p:spPr>
          <p:txBody>
            <a:bodyPr wrap="square" rtlCol="0">
              <a:spAutoFit/>
            </a:bodyPr>
            <a:lstStyle/>
            <a:p>
              <a:r>
                <a:rPr lang="en-US" altLang="zh-CN" dirty="0">
                  <a:solidFill>
                    <a:schemeClr val="bg1"/>
                  </a:solidFill>
                  <a:latin typeface="+mn-lt"/>
                  <a:ea typeface="+mj-ea"/>
                </a:rPr>
                <a:t>Outcome and Conclusion</a:t>
              </a:r>
              <a:endParaRPr lang="zh-CN" altLang="en-US" dirty="0">
                <a:solidFill>
                  <a:schemeClr val="bg1"/>
                </a:solidFill>
                <a:latin typeface="+mn-lt"/>
                <a:ea typeface="+mj-ea"/>
              </a:endParaRPr>
            </a:p>
          </p:txBody>
        </p:sp>
      </p:grpSp>
    </p:spTree>
    <p:extLst>
      <p:ext uri="{BB962C8B-B14F-4D97-AF65-F5344CB8AC3E}">
        <p14:creationId xmlns:p14="http://schemas.microsoft.com/office/powerpoint/2010/main" val="314702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6977D43-EB64-8289-6BC1-FFD1492AE390}"/>
              </a:ext>
            </a:extLst>
          </p:cNvPr>
          <p:cNvSpPr/>
          <p:nvPr/>
        </p:nvSpPr>
        <p:spPr>
          <a:xfrm>
            <a:off x="0" y="0"/>
            <a:ext cx="12192000" cy="6813376"/>
          </a:xfrm>
          <a:prstGeom prst="rect">
            <a:avLst/>
          </a:prstGeom>
          <a:blipFill dpi="0" rotWithShape="1">
            <a:blip r:embed="rId4">
              <a:alphaModFix amt="15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768F5A32-EC69-EE2F-10FE-98FB89F54E8A}"/>
              </a:ext>
            </a:extLst>
          </p:cNvPr>
          <p:cNvGrpSpPr/>
          <p:nvPr/>
        </p:nvGrpSpPr>
        <p:grpSpPr>
          <a:xfrm>
            <a:off x="4462791" y="1480520"/>
            <a:ext cx="4101958" cy="561446"/>
            <a:chOff x="5526988" y="887716"/>
            <a:chExt cx="4833680" cy="648258"/>
          </a:xfrm>
          <a:solidFill>
            <a:srgbClr val="99235E"/>
          </a:solidFill>
        </p:grpSpPr>
        <p:sp>
          <p:nvSpPr>
            <p:cNvPr id="7" name="Freeform 13">
              <a:extLst>
                <a:ext uri="{FF2B5EF4-FFF2-40B4-BE49-F238E27FC236}">
                  <a16:creationId xmlns:a16="http://schemas.microsoft.com/office/drawing/2014/main" id="{96622226-0720-05C2-9842-78B22CC0F7FC}"/>
                </a:ext>
              </a:extLst>
            </p:cNvPr>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9" name="Freeform 15">
              <a:extLst>
                <a:ext uri="{FF2B5EF4-FFF2-40B4-BE49-F238E27FC236}">
                  <a16:creationId xmlns:a16="http://schemas.microsoft.com/office/drawing/2014/main" id="{29C23E8F-A6BF-72E3-065D-CBA499F5EE91}"/>
                </a:ext>
              </a:extLst>
            </p:cNvPr>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10" name="TextBox 88">
            <a:extLst>
              <a:ext uri="{FF2B5EF4-FFF2-40B4-BE49-F238E27FC236}">
                <a16:creationId xmlns:a16="http://schemas.microsoft.com/office/drawing/2014/main" id="{2006F26A-C15F-5AAA-45E9-4A65A3BAE5C7}"/>
              </a:ext>
            </a:extLst>
          </p:cNvPr>
          <p:cNvSpPr txBox="1"/>
          <p:nvPr/>
        </p:nvSpPr>
        <p:spPr>
          <a:xfrm>
            <a:off x="4758724" y="1511938"/>
            <a:ext cx="2009333" cy="461665"/>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Introduction</a:t>
            </a:r>
            <a:endParaRPr kumimoji="0" lang="zh-CN" altLang="en-US"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endParaRPr>
          </a:p>
        </p:txBody>
      </p:sp>
      <p:sp>
        <p:nvSpPr>
          <p:cNvPr id="11" name="Oval 12">
            <a:extLst>
              <a:ext uri="{FF2B5EF4-FFF2-40B4-BE49-F238E27FC236}">
                <a16:creationId xmlns:a16="http://schemas.microsoft.com/office/drawing/2014/main" id="{A1212907-5A86-7459-9EDC-811B0AA1BD35}"/>
              </a:ext>
            </a:extLst>
          </p:cNvPr>
          <p:cNvSpPr/>
          <p:nvPr/>
        </p:nvSpPr>
        <p:spPr>
          <a:xfrm>
            <a:off x="3910999" y="1473838"/>
            <a:ext cx="595731" cy="606488"/>
          </a:xfrm>
          <a:prstGeom prst="ellipse">
            <a:avLst/>
          </a:prstGeom>
          <a:solidFill>
            <a:srgbClr val="99235E"/>
          </a:solidFill>
          <a:ln w="9525">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12" name="TextBox 8">
            <a:extLst>
              <a:ext uri="{FF2B5EF4-FFF2-40B4-BE49-F238E27FC236}">
                <a16:creationId xmlns:a16="http://schemas.microsoft.com/office/drawing/2014/main" id="{186FE856-E667-9A79-0102-A4C156059960}"/>
              </a:ext>
            </a:extLst>
          </p:cNvPr>
          <p:cNvSpPr txBox="1"/>
          <p:nvPr/>
        </p:nvSpPr>
        <p:spPr>
          <a:xfrm>
            <a:off x="4026887" y="1530988"/>
            <a:ext cx="381836" cy="477054"/>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500" b="1"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1</a:t>
            </a:r>
          </a:p>
        </p:txBody>
      </p:sp>
      <p:grpSp>
        <p:nvGrpSpPr>
          <p:cNvPr id="13" name="组合 12">
            <a:extLst>
              <a:ext uri="{FF2B5EF4-FFF2-40B4-BE49-F238E27FC236}">
                <a16:creationId xmlns:a16="http://schemas.microsoft.com/office/drawing/2014/main" id="{D840C54F-55EA-D69F-5FC8-C16FAE49689C}"/>
              </a:ext>
            </a:extLst>
          </p:cNvPr>
          <p:cNvGrpSpPr/>
          <p:nvPr/>
        </p:nvGrpSpPr>
        <p:grpSpPr>
          <a:xfrm>
            <a:off x="4750823" y="2311849"/>
            <a:ext cx="4101958" cy="561445"/>
            <a:chOff x="5526988" y="887716"/>
            <a:chExt cx="4833680" cy="648258"/>
          </a:xfrm>
          <a:solidFill>
            <a:srgbClr val="99235E"/>
          </a:solidFill>
        </p:grpSpPr>
        <p:sp>
          <p:nvSpPr>
            <p:cNvPr id="14" name="Freeform 13">
              <a:extLst>
                <a:ext uri="{FF2B5EF4-FFF2-40B4-BE49-F238E27FC236}">
                  <a16:creationId xmlns:a16="http://schemas.microsoft.com/office/drawing/2014/main" id="{07C2A585-5727-4967-EF63-E53976F8E99B}"/>
                </a:ext>
              </a:extLst>
            </p:cNvPr>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15" name="Freeform 15">
              <a:extLst>
                <a:ext uri="{FF2B5EF4-FFF2-40B4-BE49-F238E27FC236}">
                  <a16:creationId xmlns:a16="http://schemas.microsoft.com/office/drawing/2014/main" id="{7227898C-F6F7-FAED-7616-A5DC003F2722}"/>
                </a:ext>
              </a:extLst>
            </p:cNvPr>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16" name="TextBox 108">
            <a:extLst>
              <a:ext uri="{FF2B5EF4-FFF2-40B4-BE49-F238E27FC236}">
                <a16:creationId xmlns:a16="http://schemas.microsoft.com/office/drawing/2014/main" id="{84D66F2C-FCF9-82A3-F7FE-C5FA7C66D55C}"/>
              </a:ext>
            </a:extLst>
          </p:cNvPr>
          <p:cNvSpPr txBox="1"/>
          <p:nvPr/>
        </p:nvSpPr>
        <p:spPr>
          <a:xfrm>
            <a:off x="5047649" y="2342200"/>
            <a:ext cx="1214371" cy="461665"/>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Theory</a:t>
            </a:r>
            <a:endParaRPr kumimoji="0" lang="zh-CN" altLang="en-US"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endParaRPr>
          </a:p>
        </p:txBody>
      </p:sp>
      <p:sp>
        <p:nvSpPr>
          <p:cNvPr id="17" name="Oval 12">
            <a:extLst>
              <a:ext uri="{FF2B5EF4-FFF2-40B4-BE49-F238E27FC236}">
                <a16:creationId xmlns:a16="http://schemas.microsoft.com/office/drawing/2014/main" id="{5FA36A10-CB39-08E3-E944-21619473325E}"/>
              </a:ext>
            </a:extLst>
          </p:cNvPr>
          <p:cNvSpPr/>
          <p:nvPr/>
        </p:nvSpPr>
        <p:spPr>
          <a:xfrm>
            <a:off x="4198337" y="2304100"/>
            <a:ext cx="597075" cy="606489"/>
          </a:xfrm>
          <a:prstGeom prst="ellipse">
            <a:avLst/>
          </a:prstGeom>
          <a:solidFill>
            <a:srgbClr val="99235E"/>
          </a:solidFill>
          <a:ln w="9525">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18" name="TextBox 111">
            <a:extLst>
              <a:ext uri="{FF2B5EF4-FFF2-40B4-BE49-F238E27FC236}">
                <a16:creationId xmlns:a16="http://schemas.microsoft.com/office/drawing/2014/main" id="{843467FE-7568-AD77-C185-5FDA3F256B74}"/>
              </a:ext>
            </a:extLst>
          </p:cNvPr>
          <p:cNvSpPr txBox="1"/>
          <p:nvPr/>
        </p:nvSpPr>
        <p:spPr>
          <a:xfrm>
            <a:off x="4315812" y="2362838"/>
            <a:ext cx="381836" cy="477054"/>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500" b="1"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2</a:t>
            </a:r>
          </a:p>
        </p:txBody>
      </p:sp>
      <p:grpSp>
        <p:nvGrpSpPr>
          <p:cNvPr id="19" name="组合 18">
            <a:extLst>
              <a:ext uri="{FF2B5EF4-FFF2-40B4-BE49-F238E27FC236}">
                <a16:creationId xmlns:a16="http://schemas.microsoft.com/office/drawing/2014/main" id="{DE42CA5C-05E6-89C7-65F3-E24E9F5C3945}"/>
              </a:ext>
            </a:extLst>
          </p:cNvPr>
          <p:cNvGrpSpPr/>
          <p:nvPr/>
        </p:nvGrpSpPr>
        <p:grpSpPr>
          <a:xfrm>
            <a:off x="4817463" y="3143902"/>
            <a:ext cx="4101954" cy="561445"/>
            <a:chOff x="5526988" y="887716"/>
            <a:chExt cx="4833680" cy="648258"/>
          </a:xfrm>
          <a:solidFill>
            <a:srgbClr val="99235E"/>
          </a:solidFill>
        </p:grpSpPr>
        <p:sp>
          <p:nvSpPr>
            <p:cNvPr id="20" name="Freeform 13">
              <a:extLst>
                <a:ext uri="{FF2B5EF4-FFF2-40B4-BE49-F238E27FC236}">
                  <a16:creationId xmlns:a16="http://schemas.microsoft.com/office/drawing/2014/main" id="{3864FFD2-C44D-261D-45AC-FD24341FF366}"/>
                </a:ext>
              </a:extLst>
            </p:cNvPr>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1" name="Freeform 15">
              <a:extLst>
                <a:ext uri="{FF2B5EF4-FFF2-40B4-BE49-F238E27FC236}">
                  <a16:creationId xmlns:a16="http://schemas.microsoft.com/office/drawing/2014/main" id="{28E5E174-CD6B-9ED0-14C4-3BB438049A8A}"/>
                </a:ext>
              </a:extLst>
            </p:cNvPr>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2" name="TextBox 115">
            <a:extLst>
              <a:ext uri="{FF2B5EF4-FFF2-40B4-BE49-F238E27FC236}">
                <a16:creationId xmlns:a16="http://schemas.microsoft.com/office/drawing/2014/main" id="{C91DCD86-43CC-9FCE-1BE7-F8A1721A7848}"/>
              </a:ext>
            </a:extLst>
          </p:cNvPr>
          <p:cNvSpPr txBox="1"/>
          <p:nvPr/>
        </p:nvSpPr>
        <p:spPr>
          <a:xfrm>
            <a:off x="5119087" y="3161350"/>
            <a:ext cx="1755609" cy="461665"/>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Simulation</a:t>
            </a:r>
            <a:endParaRPr kumimoji="0" lang="zh-CN" altLang="en-US"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endParaRPr>
          </a:p>
        </p:txBody>
      </p:sp>
      <p:sp>
        <p:nvSpPr>
          <p:cNvPr id="23" name="Oval 12">
            <a:extLst>
              <a:ext uri="{FF2B5EF4-FFF2-40B4-BE49-F238E27FC236}">
                <a16:creationId xmlns:a16="http://schemas.microsoft.com/office/drawing/2014/main" id="{95809E27-9F7F-6123-2F88-D12D05C0C5B5}"/>
              </a:ext>
            </a:extLst>
          </p:cNvPr>
          <p:cNvSpPr/>
          <p:nvPr/>
        </p:nvSpPr>
        <p:spPr>
          <a:xfrm>
            <a:off x="4269774" y="3123250"/>
            <a:ext cx="597075" cy="607833"/>
          </a:xfrm>
          <a:prstGeom prst="ellipse">
            <a:avLst/>
          </a:prstGeom>
          <a:solidFill>
            <a:srgbClr val="99235E"/>
          </a:solidFill>
          <a:ln w="9525">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24" name="TextBox 118">
            <a:extLst>
              <a:ext uri="{FF2B5EF4-FFF2-40B4-BE49-F238E27FC236}">
                <a16:creationId xmlns:a16="http://schemas.microsoft.com/office/drawing/2014/main" id="{427362F5-F367-4B3C-FE49-1B37249B0F61}"/>
              </a:ext>
            </a:extLst>
          </p:cNvPr>
          <p:cNvSpPr txBox="1"/>
          <p:nvPr/>
        </p:nvSpPr>
        <p:spPr>
          <a:xfrm>
            <a:off x="4387249" y="3181988"/>
            <a:ext cx="381836" cy="477054"/>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500" b="1"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3</a:t>
            </a:r>
          </a:p>
        </p:txBody>
      </p:sp>
      <p:grpSp>
        <p:nvGrpSpPr>
          <p:cNvPr id="25" name="组合 24">
            <a:extLst>
              <a:ext uri="{FF2B5EF4-FFF2-40B4-BE49-F238E27FC236}">
                <a16:creationId xmlns:a16="http://schemas.microsoft.com/office/drawing/2014/main" id="{0EEC0254-74E1-A767-D178-18BFA0BDB284}"/>
              </a:ext>
            </a:extLst>
          </p:cNvPr>
          <p:cNvGrpSpPr/>
          <p:nvPr/>
        </p:nvGrpSpPr>
        <p:grpSpPr>
          <a:xfrm>
            <a:off x="4750823" y="4007894"/>
            <a:ext cx="4101958" cy="561445"/>
            <a:chOff x="5526988" y="887716"/>
            <a:chExt cx="4833680" cy="648258"/>
          </a:xfrm>
          <a:solidFill>
            <a:srgbClr val="99235E"/>
          </a:solidFill>
        </p:grpSpPr>
        <p:sp>
          <p:nvSpPr>
            <p:cNvPr id="26" name="Freeform 13">
              <a:extLst>
                <a:ext uri="{FF2B5EF4-FFF2-40B4-BE49-F238E27FC236}">
                  <a16:creationId xmlns:a16="http://schemas.microsoft.com/office/drawing/2014/main" id="{63FB5EA8-7AFA-A718-8C5F-563554417FDB}"/>
                </a:ext>
              </a:extLst>
            </p:cNvPr>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27" name="Freeform 15">
              <a:extLst>
                <a:ext uri="{FF2B5EF4-FFF2-40B4-BE49-F238E27FC236}">
                  <a16:creationId xmlns:a16="http://schemas.microsoft.com/office/drawing/2014/main" id="{BE0DBCCE-E0D3-4F94-0BE6-39C51AA44CDD}"/>
                </a:ext>
              </a:extLst>
            </p:cNvPr>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28" name="TextBox 122">
            <a:extLst>
              <a:ext uri="{FF2B5EF4-FFF2-40B4-BE49-F238E27FC236}">
                <a16:creationId xmlns:a16="http://schemas.microsoft.com/office/drawing/2014/main" id="{1BC88184-DC7B-1888-04AA-E9D30C38FEAF}"/>
              </a:ext>
            </a:extLst>
          </p:cNvPr>
          <p:cNvSpPr txBox="1"/>
          <p:nvPr/>
        </p:nvSpPr>
        <p:spPr>
          <a:xfrm>
            <a:off x="5047649" y="4039238"/>
            <a:ext cx="1864613" cy="461665"/>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Application</a:t>
            </a:r>
            <a:endParaRPr kumimoji="0" lang="zh-CN" altLang="en-US"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endParaRPr>
          </a:p>
        </p:txBody>
      </p:sp>
      <p:sp>
        <p:nvSpPr>
          <p:cNvPr id="29" name="Oval 12">
            <a:extLst>
              <a:ext uri="{FF2B5EF4-FFF2-40B4-BE49-F238E27FC236}">
                <a16:creationId xmlns:a16="http://schemas.microsoft.com/office/drawing/2014/main" id="{243EC2B4-9734-210E-7E3D-0BECDFFB06DE}"/>
              </a:ext>
            </a:extLst>
          </p:cNvPr>
          <p:cNvSpPr/>
          <p:nvPr/>
        </p:nvSpPr>
        <p:spPr>
          <a:xfrm>
            <a:off x="4198337" y="4001138"/>
            <a:ext cx="597075" cy="606488"/>
          </a:xfrm>
          <a:prstGeom prst="ellipse">
            <a:avLst/>
          </a:prstGeom>
          <a:solidFill>
            <a:srgbClr val="99235E"/>
          </a:solidFill>
          <a:ln w="9525">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30" name="TextBox 125">
            <a:extLst>
              <a:ext uri="{FF2B5EF4-FFF2-40B4-BE49-F238E27FC236}">
                <a16:creationId xmlns:a16="http://schemas.microsoft.com/office/drawing/2014/main" id="{D17360E0-CC8A-5012-D237-94030132F80B}"/>
              </a:ext>
            </a:extLst>
          </p:cNvPr>
          <p:cNvSpPr txBox="1"/>
          <p:nvPr/>
        </p:nvSpPr>
        <p:spPr>
          <a:xfrm>
            <a:off x="4315812" y="4058288"/>
            <a:ext cx="381836" cy="477054"/>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500" b="1"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4</a:t>
            </a:r>
          </a:p>
        </p:txBody>
      </p:sp>
      <p:grpSp>
        <p:nvGrpSpPr>
          <p:cNvPr id="31" name="组合 30">
            <a:extLst>
              <a:ext uri="{FF2B5EF4-FFF2-40B4-BE49-F238E27FC236}">
                <a16:creationId xmlns:a16="http://schemas.microsoft.com/office/drawing/2014/main" id="{B2DA43F5-02CA-217D-65CE-6EEB5442DB40}"/>
              </a:ext>
            </a:extLst>
          </p:cNvPr>
          <p:cNvGrpSpPr/>
          <p:nvPr/>
        </p:nvGrpSpPr>
        <p:grpSpPr>
          <a:xfrm>
            <a:off x="4462791" y="4791598"/>
            <a:ext cx="4101958" cy="561445"/>
            <a:chOff x="5526988" y="887716"/>
            <a:chExt cx="4833680" cy="648258"/>
          </a:xfrm>
          <a:solidFill>
            <a:srgbClr val="99235E"/>
          </a:solidFill>
        </p:grpSpPr>
        <p:sp>
          <p:nvSpPr>
            <p:cNvPr id="32" name="Freeform 13">
              <a:extLst>
                <a:ext uri="{FF2B5EF4-FFF2-40B4-BE49-F238E27FC236}">
                  <a16:creationId xmlns:a16="http://schemas.microsoft.com/office/drawing/2014/main" id="{2DC78D13-A6C0-2F35-0D45-A20A35CA5418}"/>
                </a:ext>
              </a:extLst>
            </p:cNvPr>
            <p:cNvSpPr/>
            <p:nvPr/>
          </p:nvSpPr>
          <p:spPr bwMode="auto">
            <a:xfrm>
              <a:off x="5526988" y="887716"/>
              <a:ext cx="4833680" cy="648258"/>
            </a:xfrm>
            <a:custGeom>
              <a:avLst/>
              <a:gdLst>
                <a:gd name="T0" fmla="*/ 10 w 7091"/>
                <a:gd name="T1" fmla="*/ 0 h 933"/>
                <a:gd name="T2" fmla="*/ 6624 w 7091"/>
                <a:gd name="T3" fmla="*/ 0 h 933"/>
                <a:gd name="T4" fmla="*/ 7091 w 7091"/>
                <a:gd name="T5" fmla="*/ 466 h 933"/>
                <a:gd name="T6" fmla="*/ 7091 w 7091"/>
                <a:gd name="T7" fmla="*/ 466 h 933"/>
                <a:gd name="T8" fmla="*/ 6624 w 7091"/>
                <a:gd name="T9" fmla="*/ 933 h 933"/>
                <a:gd name="T10" fmla="*/ 10 w 7091"/>
                <a:gd name="T11" fmla="*/ 933 h 933"/>
                <a:gd name="T12" fmla="*/ 0 w 7091"/>
                <a:gd name="T13" fmla="*/ 933 h 933"/>
                <a:gd name="T14" fmla="*/ 192 w 7091"/>
                <a:gd name="T15" fmla="*/ 466 h 933"/>
                <a:gd name="T16" fmla="*/ 0 w 7091"/>
                <a:gd name="T17" fmla="*/ 0 h 933"/>
                <a:gd name="T18" fmla="*/ 10 w 7091"/>
                <a:gd name="T19" fmla="*/ 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1" h="933">
                  <a:moveTo>
                    <a:pt x="10" y="0"/>
                  </a:moveTo>
                  <a:lnTo>
                    <a:pt x="6624" y="0"/>
                  </a:lnTo>
                  <a:cubicBezTo>
                    <a:pt x="6881" y="0"/>
                    <a:pt x="7091" y="210"/>
                    <a:pt x="7091" y="466"/>
                  </a:cubicBezTo>
                  <a:lnTo>
                    <a:pt x="7091" y="466"/>
                  </a:lnTo>
                  <a:cubicBezTo>
                    <a:pt x="7091" y="723"/>
                    <a:pt x="6881" y="933"/>
                    <a:pt x="6624" y="933"/>
                  </a:cubicBezTo>
                  <a:lnTo>
                    <a:pt x="10" y="933"/>
                  </a:lnTo>
                  <a:cubicBezTo>
                    <a:pt x="7" y="933"/>
                    <a:pt x="4" y="933"/>
                    <a:pt x="0" y="933"/>
                  </a:cubicBezTo>
                  <a:cubicBezTo>
                    <a:pt x="119" y="813"/>
                    <a:pt x="192" y="648"/>
                    <a:pt x="192" y="466"/>
                  </a:cubicBezTo>
                  <a:cubicBezTo>
                    <a:pt x="192" y="284"/>
                    <a:pt x="119" y="120"/>
                    <a:pt x="0" y="0"/>
                  </a:cubicBezTo>
                  <a:cubicBezTo>
                    <a:pt x="4" y="0"/>
                    <a:pt x="7"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sp>
          <p:nvSpPr>
            <p:cNvPr id="33" name="Freeform 15">
              <a:extLst>
                <a:ext uri="{FF2B5EF4-FFF2-40B4-BE49-F238E27FC236}">
                  <a16:creationId xmlns:a16="http://schemas.microsoft.com/office/drawing/2014/main" id="{542E8E26-15BD-7979-66DE-5361BD025190}"/>
                </a:ext>
              </a:extLst>
            </p:cNvPr>
            <p:cNvSpPr>
              <a:spLocks noEditPoints="1"/>
            </p:cNvSpPr>
            <p:nvPr/>
          </p:nvSpPr>
          <p:spPr bwMode="auto">
            <a:xfrm>
              <a:off x="9853697" y="1070558"/>
              <a:ext cx="279250" cy="285899"/>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C4261D"/>
                </a:solidFill>
                <a:effectLst/>
                <a:uLnTx/>
                <a:uFillTx/>
                <a:latin typeface="Arial" pitchFamily="34" charset="0"/>
                <a:ea typeface="宋体" pitchFamily="2" charset="-122"/>
                <a:cs typeface="+mn-ea"/>
              </a:endParaRPr>
            </a:p>
          </p:txBody>
        </p:sp>
      </p:grpSp>
      <p:sp>
        <p:nvSpPr>
          <p:cNvPr id="34" name="TextBox 129">
            <a:extLst>
              <a:ext uri="{FF2B5EF4-FFF2-40B4-BE49-F238E27FC236}">
                <a16:creationId xmlns:a16="http://schemas.microsoft.com/office/drawing/2014/main" id="{E823C860-C264-45DC-B891-C9CBA3E46826}"/>
              </a:ext>
            </a:extLst>
          </p:cNvPr>
          <p:cNvSpPr txBox="1"/>
          <p:nvPr/>
        </p:nvSpPr>
        <p:spPr>
          <a:xfrm>
            <a:off x="4758724" y="4821875"/>
            <a:ext cx="1808508" cy="461665"/>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Conclusion</a:t>
            </a:r>
            <a:endParaRPr kumimoji="0" lang="zh-CN" altLang="en-US" sz="24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endParaRPr>
          </a:p>
        </p:txBody>
      </p:sp>
      <p:sp>
        <p:nvSpPr>
          <p:cNvPr id="35" name="Oval 12">
            <a:extLst>
              <a:ext uri="{FF2B5EF4-FFF2-40B4-BE49-F238E27FC236}">
                <a16:creationId xmlns:a16="http://schemas.microsoft.com/office/drawing/2014/main" id="{A81032C4-F6EF-5603-79EB-0425738169BB}"/>
              </a:ext>
            </a:extLst>
          </p:cNvPr>
          <p:cNvSpPr/>
          <p:nvPr/>
        </p:nvSpPr>
        <p:spPr>
          <a:xfrm>
            <a:off x="3910999" y="4783775"/>
            <a:ext cx="595731" cy="607833"/>
          </a:xfrm>
          <a:prstGeom prst="ellipse">
            <a:avLst/>
          </a:prstGeom>
          <a:solidFill>
            <a:srgbClr val="99235E"/>
          </a:solidFill>
          <a:ln w="9525">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36" name="TextBox 132">
            <a:extLst>
              <a:ext uri="{FF2B5EF4-FFF2-40B4-BE49-F238E27FC236}">
                <a16:creationId xmlns:a16="http://schemas.microsoft.com/office/drawing/2014/main" id="{B701A262-60E1-A3CC-3B18-B9B9F1AAF491}"/>
              </a:ext>
            </a:extLst>
          </p:cNvPr>
          <p:cNvSpPr txBox="1"/>
          <p:nvPr/>
        </p:nvSpPr>
        <p:spPr>
          <a:xfrm>
            <a:off x="4026887" y="4842513"/>
            <a:ext cx="381836" cy="477054"/>
          </a:xfrm>
          <a:prstGeom prst="rect">
            <a:avLst/>
          </a:prstGeom>
          <a:solidFill>
            <a:srgbClr val="99235E"/>
          </a:solidFill>
          <a:ln w="9525">
            <a:noFill/>
            <a:miter/>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500" b="1"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5</a:t>
            </a:r>
          </a:p>
        </p:txBody>
      </p:sp>
      <p:grpSp>
        <p:nvGrpSpPr>
          <p:cNvPr id="37" name="组合 36">
            <a:extLst>
              <a:ext uri="{FF2B5EF4-FFF2-40B4-BE49-F238E27FC236}">
                <a16:creationId xmlns:a16="http://schemas.microsoft.com/office/drawing/2014/main" id="{343D9E0B-AEA4-FD6E-F993-0BE77476CB92}"/>
              </a:ext>
            </a:extLst>
          </p:cNvPr>
          <p:cNvGrpSpPr/>
          <p:nvPr/>
        </p:nvGrpSpPr>
        <p:grpSpPr>
          <a:xfrm>
            <a:off x="1703512" y="2276872"/>
            <a:ext cx="2137637" cy="2145430"/>
            <a:chOff x="1371105" y="1840526"/>
            <a:chExt cx="3048726" cy="3057872"/>
          </a:xfrm>
          <a:solidFill>
            <a:srgbClr val="99235E"/>
          </a:solidFill>
        </p:grpSpPr>
        <p:sp>
          <p:nvSpPr>
            <p:cNvPr id="38" name="Oval 5">
              <a:extLst>
                <a:ext uri="{FF2B5EF4-FFF2-40B4-BE49-F238E27FC236}">
                  <a16:creationId xmlns:a16="http://schemas.microsoft.com/office/drawing/2014/main" id="{70ABA1E0-D866-618A-5987-D8EFB155D543}"/>
                </a:ext>
              </a:extLst>
            </p:cNvPr>
            <p:cNvSpPr/>
            <p:nvPr/>
          </p:nvSpPr>
          <p:spPr>
            <a:xfrm>
              <a:off x="1371105" y="1840526"/>
              <a:ext cx="3048726" cy="3057872"/>
            </a:xfrm>
            <a:prstGeom prst="ellipse">
              <a:avLst/>
            </a:prstGeom>
            <a:grpFill/>
            <a:ln w="9525">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39" name="Oval 5">
              <a:extLst>
                <a:ext uri="{FF2B5EF4-FFF2-40B4-BE49-F238E27FC236}">
                  <a16:creationId xmlns:a16="http://schemas.microsoft.com/office/drawing/2014/main" id="{2F1E62C3-93DF-AB70-6F68-B8B0013F408A}"/>
                </a:ext>
              </a:extLst>
            </p:cNvPr>
            <p:cNvSpPr/>
            <p:nvPr/>
          </p:nvSpPr>
          <p:spPr>
            <a:xfrm>
              <a:off x="1505539" y="1975363"/>
              <a:ext cx="2779858" cy="2788198"/>
            </a:xfrm>
            <a:prstGeom prst="ellipse">
              <a:avLst/>
            </a:prstGeom>
            <a:grpFill/>
            <a:ln w="9525" cap="flat" cmpd="sng">
              <a:solidFill>
                <a:srgbClr val="F8F8F8"/>
              </a:solidFill>
              <a:prstDash val="dash"/>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grpSp>
      <p:sp>
        <p:nvSpPr>
          <p:cNvPr id="40" name="Freeform 6">
            <a:extLst>
              <a:ext uri="{FF2B5EF4-FFF2-40B4-BE49-F238E27FC236}">
                <a16:creationId xmlns:a16="http://schemas.microsoft.com/office/drawing/2014/main" id="{6087D897-5880-79D8-818C-0083D835713D}"/>
              </a:ext>
            </a:extLst>
          </p:cNvPr>
          <p:cNvSpPr>
            <a:spLocks noEditPoints="1"/>
          </p:cNvSpPr>
          <p:nvPr/>
        </p:nvSpPr>
        <p:spPr>
          <a:xfrm>
            <a:off x="2494751" y="2496666"/>
            <a:ext cx="555157" cy="7604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905" h="2600">
                <a:moveTo>
                  <a:pt x="145" y="684"/>
                </a:moveTo>
                <a:cubicBezTo>
                  <a:pt x="145" y="611"/>
                  <a:pt x="179" y="574"/>
                  <a:pt x="250" y="572"/>
                </a:cubicBezTo>
                <a:lnTo>
                  <a:pt x="250" y="421"/>
                </a:lnTo>
                <a:cubicBezTo>
                  <a:pt x="118" y="424"/>
                  <a:pt x="0" y="509"/>
                  <a:pt x="0" y="638"/>
                </a:cubicBezTo>
                <a:lnTo>
                  <a:pt x="0" y="2389"/>
                </a:lnTo>
                <a:cubicBezTo>
                  <a:pt x="0" y="2496"/>
                  <a:pt x="104" y="2600"/>
                  <a:pt x="211" y="2600"/>
                </a:cubicBezTo>
                <a:lnTo>
                  <a:pt x="1694" y="2600"/>
                </a:lnTo>
                <a:cubicBezTo>
                  <a:pt x="1801" y="2600"/>
                  <a:pt x="1905" y="2496"/>
                  <a:pt x="1905" y="2389"/>
                </a:cubicBezTo>
                <a:lnTo>
                  <a:pt x="1905" y="638"/>
                </a:lnTo>
                <a:cubicBezTo>
                  <a:pt x="1905" y="509"/>
                  <a:pt x="1787" y="424"/>
                  <a:pt x="1655" y="421"/>
                </a:cubicBezTo>
                <a:lnTo>
                  <a:pt x="1655" y="572"/>
                </a:lnTo>
                <a:cubicBezTo>
                  <a:pt x="1727" y="574"/>
                  <a:pt x="1760" y="611"/>
                  <a:pt x="1760" y="684"/>
                </a:cubicBezTo>
                <a:lnTo>
                  <a:pt x="1760" y="2343"/>
                </a:lnTo>
                <a:cubicBezTo>
                  <a:pt x="1760" y="2395"/>
                  <a:pt x="1738" y="2448"/>
                  <a:pt x="1688" y="2448"/>
                </a:cubicBezTo>
                <a:lnTo>
                  <a:pt x="217" y="2448"/>
                </a:lnTo>
                <a:cubicBezTo>
                  <a:pt x="161" y="2448"/>
                  <a:pt x="145" y="2388"/>
                  <a:pt x="145" y="2330"/>
                </a:cubicBezTo>
                <a:lnTo>
                  <a:pt x="145" y="684"/>
                </a:lnTo>
                <a:close/>
                <a:moveTo>
                  <a:pt x="824" y="276"/>
                </a:moveTo>
                <a:cubicBezTo>
                  <a:pt x="824" y="216"/>
                  <a:pt x="882" y="158"/>
                  <a:pt x="943" y="158"/>
                </a:cubicBezTo>
                <a:lnTo>
                  <a:pt x="962" y="158"/>
                </a:lnTo>
                <a:cubicBezTo>
                  <a:pt x="1023" y="158"/>
                  <a:pt x="1081" y="216"/>
                  <a:pt x="1081" y="276"/>
                </a:cubicBezTo>
                <a:lnTo>
                  <a:pt x="1081" y="289"/>
                </a:lnTo>
                <a:cubicBezTo>
                  <a:pt x="1081" y="356"/>
                  <a:pt x="1023" y="414"/>
                  <a:pt x="956" y="414"/>
                </a:cubicBezTo>
                <a:lnTo>
                  <a:pt x="949" y="414"/>
                </a:lnTo>
                <a:cubicBezTo>
                  <a:pt x="882" y="414"/>
                  <a:pt x="824" y="356"/>
                  <a:pt x="824" y="289"/>
                </a:cubicBezTo>
                <a:lnTo>
                  <a:pt x="824" y="276"/>
                </a:lnTo>
                <a:close/>
                <a:moveTo>
                  <a:pt x="666" y="283"/>
                </a:moveTo>
                <a:lnTo>
                  <a:pt x="455" y="283"/>
                </a:lnTo>
                <a:cubicBezTo>
                  <a:pt x="383" y="283"/>
                  <a:pt x="349" y="316"/>
                  <a:pt x="349" y="388"/>
                </a:cubicBezTo>
                <a:lnTo>
                  <a:pt x="349" y="658"/>
                </a:lnTo>
                <a:cubicBezTo>
                  <a:pt x="349" y="703"/>
                  <a:pt x="378" y="750"/>
                  <a:pt x="422" y="750"/>
                </a:cubicBezTo>
                <a:lnTo>
                  <a:pt x="1483" y="750"/>
                </a:lnTo>
                <a:cubicBezTo>
                  <a:pt x="1527" y="750"/>
                  <a:pt x="1556" y="703"/>
                  <a:pt x="1556" y="658"/>
                </a:cubicBezTo>
                <a:lnTo>
                  <a:pt x="1556" y="388"/>
                </a:lnTo>
                <a:cubicBezTo>
                  <a:pt x="1556" y="316"/>
                  <a:pt x="1523" y="283"/>
                  <a:pt x="1450" y="283"/>
                </a:cubicBezTo>
                <a:lnTo>
                  <a:pt x="1239" y="283"/>
                </a:lnTo>
                <a:cubicBezTo>
                  <a:pt x="1239" y="137"/>
                  <a:pt x="1116" y="0"/>
                  <a:pt x="976" y="0"/>
                </a:cubicBezTo>
                <a:lnTo>
                  <a:pt x="930" y="0"/>
                </a:lnTo>
                <a:cubicBezTo>
                  <a:pt x="790" y="0"/>
                  <a:pt x="666" y="137"/>
                  <a:pt x="666" y="283"/>
                </a:cubicBezTo>
                <a:close/>
                <a:moveTo>
                  <a:pt x="402" y="1994"/>
                </a:moveTo>
                <a:cubicBezTo>
                  <a:pt x="402" y="1979"/>
                  <a:pt x="407" y="1974"/>
                  <a:pt x="422" y="1974"/>
                </a:cubicBezTo>
                <a:lnTo>
                  <a:pt x="672" y="1974"/>
                </a:lnTo>
                <a:lnTo>
                  <a:pt x="672" y="1994"/>
                </a:lnTo>
                <a:cubicBezTo>
                  <a:pt x="672" y="2015"/>
                  <a:pt x="568" y="2075"/>
                  <a:pt x="547" y="2086"/>
                </a:cubicBezTo>
                <a:cubicBezTo>
                  <a:pt x="530" y="2071"/>
                  <a:pt x="490" y="2033"/>
                  <a:pt x="461" y="2033"/>
                </a:cubicBezTo>
                <a:lnTo>
                  <a:pt x="455" y="2033"/>
                </a:lnTo>
                <a:cubicBezTo>
                  <a:pt x="439" y="2033"/>
                  <a:pt x="415" y="2057"/>
                  <a:pt x="415" y="2073"/>
                </a:cubicBezTo>
                <a:lnTo>
                  <a:pt x="415" y="2080"/>
                </a:lnTo>
                <a:cubicBezTo>
                  <a:pt x="415" y="2097"/>
                  <a:pt x="508" y="2198"/>
                  <a:pt x="527" y="2198"/>
                </a:cubicBezTo>
                <a:lnTo>
                  <a:pt x="534" y="2198"/>
                </a:lnTo>
                <a:cubicBezTo>
                  <a:pt x="548" y="2198"/>
                  <a:pt x="651" y="2113"/>
                  <a:pt x="672" y="2099"/>
                </a:cubicBezTo>
                <a:cubicBezTo>
                  <a:pt x="672" y="2135"/>
                  <a:pt x="687" y="2251"/>
                  <a:pt x="653" y="2251"/>
                </a:cubicBezTo>
                <a:lnTo>
                  <a:pt x="422" y="2251"/>
                </a:lnTo>
                <a:cubicBezTo>
                  <a:pt x="407" y="2251"/>
                  <a:pt x="402" y="2246"/>
                  <a:pt x="402" y="2231"/>
                </a:cubicBezTo>
                <a:lnTo>
                  <a:pt x="402" y="1994"/>
                </a:lnTo>
                <a:close/>
                <a:moveTo>
                  <a:pt x="653" y="2317"/>
                </a:moveTo>
                <a:cubicBezTo>
                  <a:pt x="777" y="2317"/>
                  <a:pt x="731" y="2181"/>
                  <a:pt x="738" y="2066"/>
                </a:cubicBezTo>
                <a:cubicBezTo>
                  <a:pt x="742" y="2008"/>
                  <a:pt x="889" y="1956"/>
                  <a:pt x="903" y="1902"/>
                </a:cubicBezTo>
                <a:lnTo>
                  <a:pt x="883" y="1902"/>
                </a:lnTo>
                <a:cubicBezTo>
                  <a:pt x="839" y="1902"/>
                  <a:pt x="771" y="1944"/>
                  <a:pt x="738" y="1961"/>
                </a:cubicBezTo>
                <a:cubicBezTo>
                  <a:pt x="722" y="1936"/>
                  <a:pt x="707" y="1908"/>
                  <a:pt x="666" y="1908"/>
                </a:cubicBezTo>
                <a:lnTo>
                  <a:pt x="409" y="1908"/>
                </a:lnTo>
                <a:cubicBezTo>
                  <a:pt x="370" y="1908"/>
                  <a:pt x="336" y="1942"/>
                  <a:pt x="336" y="1981"/>
                </a:cubicBezTo>
                <a:lnTo>
                  <a:pt x="336" y="2244"/>
                </a:lnTo>
                <a:cubicBezTo>
                  <a:pt x="336" y="2289"/>
                  <a:pt x="376" y="2317"/>
                  <a:pt x="422" y="2317"/>
                </a:cubicBezTo>
                <a:lnTo>
                  <a:pt x="653" y="2317"/>
                </a:lnTo>
                <a:close/>
                <a:moveTo>
                  <a:pt x="402" y="1040"/>
                </a:moveTo>
                <a:cubicBezTo>
                  <a:pt x="402" y="1024"/>
                  <a:pt x="407" y="1020"/>
                  <a:pt x="422" y="1020"/>
                </a:cubicBezTo>
                <a:lnTo>
                  <a:pt x="653" y="1020"/>
                </a:lnTo>
                <a:cubicBezTo>
                  <a:pt x="668" y="1020"/>
                  <a:pt x="672" y="1024"/>
                  <a:pt x="672" y="1040"/>
                </a:cubicBezTo>
                <a:cubicBezTo>
                  <a:pt x="672" y="1056"/>
                  <a:pt x="560" y="1132"/>
                  <a:pt x="547" y="1132"/>
                </a:cubicBezTo>
                <a:cubicBezTo>
                  <a:pt x="534" y="1132"/>
                  <a:pt x="500" y="1079"/>
                  <a:pt x="461" y="1079"/>
                </a:cubicBezTo>
                <a:cubicBezTo>
                  <a:pt x="443" y="1079"/>
                  <a:pt x="415" y="1100"/>
                  <a:pt x="415" y="1119"/>
                </a:cubicBezTo>
                <a:lnTo>
                  <a:pt x="415" y="1125"/>
                </a:lnTo>
                <a:cubicBezTo>
                  <a:pt x="415" y="1151"/>
                  <a:pt x="506" y="1239"/>
                  <a:pt x="527" y="1250"/>
                </a:cubicBezTo>
                <a:lnTo>
                  <a:pt x="672" y="1145"/>
                </a:lnTo>
                <a:lnTo>
                  <a:pt x="672" y="1296"/>
                </a:lnTo>
                <a:lnTo>
                  <a:pt x="402" y="1296"/>
                </a:lnTo>
                <a:lnTo>
                  <a:pt x="402" y="1040"/>
                </a:lnTo>
                <a:close/>
                <a:moveTo>
                  <a:pt x="732" y="1007"/>
                </a:moveTo>
                <a:cubicBezTo>
                  <a:pt x="724" y="972"/>
                  <a:pt x="694" y="954"/>
                  <a:pt x="653" y="954"/>
                </a:cubicBezTo>
                <a:lnTo>
                  <a:pt x="422" y="954"/>
                </a:lnTo>
                <a:cubicBezTo>
                  <a:pt x="376" y="954"/>
                  <a:pt x="336" y="982"/>
                  <a:pt x="336" y="1026"/>
                </a:cubicBezTo>
                <a:lnTo>
                  <a:pt x="336" y="1290"/>
                </a:lnTo>
                <a:cubicBezTo>
                  <a:pt x="336" y="1328"/>
                  <a:pt x="370" y="1362"/>
                  <a:pt x="409" y="1362"/>
                </a:cubicBezTo>
                <a:lnTo>
                  <a:pt x="666" y="1362"/>
                </a:lnTo>
                <a:cubicBezTo>
                  <a:pt x="769" y="1362"/>
                  <a:pt x="738" y="1199"/>
                  <a:pt x="736" y="1096"/>
                </a:cubicBezTo>
                <a:lnTo>
                  <a:pt x="903" y="954"/>
                </a:lnTo>
                <a:cubicBezTo>
                  <a:pt x="903" y="954"/>
                  <a:pt x="891" y="947"/>
                  <a:pt x="890" y="947"/>
                </a:cubicBezTo>
                <a:cubicBezTo>
                  <a:pt x="825" y="947"/>
                  <a:pt x="772" y="1003"/>
                  <a:pt x="732" y="1007"/>
                </a:cubicBezTo>
                <a:close/>
                <a:moveTo>
                  <a:pt x="402" y="1500"/>
                </a:moveTo>
                <a:lnTo>
                  <a:pt x="672" y="1500"/>
                </a:lnTo>
                <a:lnTo>
                  <a:pt x="672" y="1533"/>
                </a:lnTo>
                <a:lnTo>
                  <a:pt x="547" y="1612"/>
                </a:lnTo>
                <a:lnTo>
                  <a:pt x="464" y="1550"/>
                </a:lnTo>
                <a:cubicBezTo>
                  <a:pt x="441" y="1563"/>
                  <a:pt x="415" y="1569"/>
                  <a:pt x="415" y="1599"/>
                </a:cubicBezTo>
                <a:cubicBezTo>
                  <a:pt x="415" y="1619"/>
                  <a:pt x="509" y="1724"/>
                  <a:pt x="527" y="1724"/>
                </a:cubicBezTo>
                <a:cubicBezTo>
                  <a:pt x="558" y="1724"/>
                  <a:pt x="638" y="1634"/>
                  <a:pt x="672" y="1625"/>
                </a:cubicBezTo>
                <a:lnTo>
                  <a:pt x="672" y="1770"/>
                </a:lnTo>
                <a:lnTo>
                  <a:pt x="402" y="1770"/>
                </a:lnTo>
                <a:lnTo>
                  <a:pt x="402" y="1500"/>
                </a:lnTo>
                <a:close/>
                <a:moveTo>
                  <a:pt x="737" y="1484"/>
                </a:moveTo>
                <a:cubicBezTo>
                  <a:pt x="725" y="1462"/>
                  <a:pt x="710" y="1434"/>
                  <a:pt x="672" y="1434"/>
                </a:cubicBezTo>
                <a:lnTo>
                  <a:pt x="402" y="1434"/>
                </a:lnTo>
                <a:cubicBezTo>
                  <a:pt x="369" y="1434"/>
                  <a:pt x="336" y="1467"/>
                  <a:pt x="336" y="1500"/>
                </a:cubicBezTo>
                <a:lnTo>
                  <a:pt x="336" y="1770"/>
                </a:lnTo>
                <a:cubicBezTo>
                  <a:pt x="336" y="1803"/>
                  <a:pt x="369" y="1836"/>
                  <a:pt x="402" y="1836"/>
                </a:cubicBezTo>
                <a:lnTo>
                  <a:pt x="672" y="1836"/>
                </a:lnTo>
                <a:cubicBezTo>
                  <a:pt x="768" y="1836"/>
                  <a:pt x="738" y="1667"/>
                  <a:pt x="736" y="1570"/>
                </a:cubicBezTo>
                <a:lnTo>
                  <a:pt x="903" y="1429"/>
                </a:lnTo>
                <a:lnTo>
                  <a:pt x="881" y="1417"/>
                </a:lnTo>
                <a:lnTo>
                  <a:pt x="737" y="1484"/>
                </a:lnTo>
                <a:close/>
                <a:moveTo>
                  <a:pt x="976" y="2185"/>
                </a:moveTo>
                <a:cubicBezTo>
                  <a:pt x="976" y="2200"/>
                  <a:pt x="980" y="2205"/>
                  <a:pt x="995" y="2205"/>
                </a:cubicBezTo>
                <a:lnTo>
                  <a:pt x="1510" y="2205"/>
                </a:lnTo>
                <a:cubicBezTo>
                  <a:pt x="1525" y="2205"/>
                  <a:pt x="1530" y="2200"/>
                  <a:pt x="1530" y="2185"/>
                </a:cubicBezTo>
                <a:lnTo>
                  <a:pt x="1530" y="2040"/>
                </a:lnTo>
                <a:cubicBezTo>
                  <a:pt x="1530" y="2025"/>
                  <a:pt x="1525" y="2020"/>
                  <a:pt x="1510" y="2020"/>
                </a:cubicBezTo>
                <a:lnTo>
                  <a:pt x="976" y="2020"/>
                </a:lnTo>
                <a:lnTo>
                  <a:pt x="976" y="2185"/>
                </a:lnTo>
                <a:close/>
                <a:moveTo>
                  <a:pt x="976" y="1724"/>
                </a:moveTo>
                <a:lnTo>
                  <a:pt x="1530" y="1724"/>
                </a:lnTo>
                <a:lnTo>
                  <a:pt x="1530" y="1546"/>
                </a:lnTo>
                <a:lnTo>
                  <a:pt x="976" y="1546"/>
                </a:lnTo>
                <a:lnTo>
                  <a:pt x="976" y="1724"/>
                </a:lnTo>
                <a:close/>
                <a:moveTo>
                  <a:pt x="976" y="1250"/>
                </a:moveTo>
                <a:lnTo>
                  <a:pt x="1378" y="1250"/>
                </a:lnTo>
                <a:lnTo>
                  <a:pt x="1378" y="1072"/>
                </a:lnTo>
                <a:lnTo>
                  <a:pt x="976" y="1072"/>
                </a:lnTo>
                <a:lnTo>
                  <a:pt x="976" y="1250"/>
                </a:lnTo>
                <a:close/>
              </a:path>
            </a:pathLst>
          </a:custGeom>
          <a:solidFill>
            <a:srgbClr val="F8F8F8">
              <a:alpha val="100000"/>
            </a:srgbClr>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PMingLiU" pitchFamily="18" charset="-120"/>
              <a:cs typeface="+mn-cs"/>
            </a:endParaRPr>
          </a:p>
        </p:txBody>
      </p:sp>
      <p:sp>
        <p:nvSpPr>
          <p:cNvPr id="41" name="TextBox 47">
            <a:extLst>
              <a:ext uri="{FF2B5EF4-FFF2-40B4-BE49-F238E27FC236}">
                <a16:creationId xmlns:a16="http://schemas.microsoft.com/office/drawing/2014/main" id="{E45FC96B-42A4-E4E0-19A0-296CA6249BF6}"/>
              </a:ext>
            </a:extLst>
          </p:cNvPr>
          <p:cNvSpPr txBox="1"/>
          <p:nvPr/>
        </p:nvSpPr>
        <p:spPr>
          <a:xfrm>
            <a:off x="1968279" y="3443737"/>
            <a:ext cx="1872869" cy="523220"/>
          </a:xfrm>
          <a:prstGeom prst="rect">
            <a:avLst/>
          </a:prstGeom>
          <a:noFill/>
          <a:ln w="9525">
            <a:noFill/>
            <a:miter/>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rPr>
              <a:t>Contents</a:t>
            </a:r>
            <a:endParaRPr kumimoji="0" lang="zh-CN" altLang="en-US" sz="2800" b="0" i="0" u="none" strike="noStrike" kern="1200" cap="none" spc="0" normalizeH="0" baseline="0" noProof="0" dirty="0">
              <a:ln>
                <a:noFill/>
              </a:ln>
              <a:solidFill>
                <a:srgbClr val="F8F8F8"/>
              </a:solidFill>
              <a:effectLst/>
              <a:uLnTx/>
              <a:uFillTx/>
              <a:latin typeface="微软雅黑" pitchFamily="34" charset="-122"/>
              <a:ea typeface="微软雅黑" pitchFamily="34" charset="-122"/>
              <a:cs typeface="+mn-cs"/>
            </a:endParaRPr>
          </a:p>
        </p:txBody>
      </p:sp>
      <p:sp>
        <p:nvSpPr>
          <p:cNvPr id="43" name="矩形 42">
            <a:extLst>
              <a:ext uri="{FF2B5EF4-FFF2-40B4-BE49-F238E27FC236}">
                <a16:creationId xmlns:a16="http://schemas.microsoft.com/office/drawing/2014/main" id="{143ACFF6-442E-846E-7062-BC2B0638C3E5}"/>
              </a:ext>
            </a:extLst>
          </p:cNvPr>
          <p:cNvSpPr/>
          <p:nvPr/>
        </p:nvSpPr>
        <p:spPr>
          <a:xfrm>
            <a:off x="11928648" y="1556576"/>
            <a:ext cx="263352" cy="3806347"/>
          </a:xfrm>
          <a:prstGeom prst="rect">
            <a:avLst/>
          </a:prstGeom>
          <a:solidFill>
            <a:srgbClr val="9923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44" name="Freeform 6">
            <a:extLst>
              <a:ext uri="{FF2B5EF4-FFF2-40B4-BE49-F238E27FC236}">
                <a16:creationId xmlns:a16="http://schemas.microsoft.com/office/drawing/2014/main" id="{5CCE01EC-255B-D6A7-4108-50D3FBB2FC07}"/>
              </a:ext>
            </a:extLst>
          </p:cNvPr>
          <p:cNvSpPr/>
          <p:nvPr/>
        </p:nvSpPr>
        <p:spPr>
          <a:xfrm flipH="1">
            <a:off x="-10746" y="2302864"/>
            <a:ext cx="1187953" cy="2219566"/>
          </a:xfrm>
          <a:custGeom>
            <a:avLst/>
            <a:gdLst/>
            <a:ahLst/>
            <a:cxnLst>
              <a:cxn ang="0">
                <a:pos x="1636437" y="0"/>
              </a:cxn>
              <a:cxn ang="0">
                <a:pos x="157125" y="0"/>
              </a:cxn>
              <a:cxn ang="0">
                <a:pos x="680372" y="1200182"/>
              </a:cxn>
              <a:cxn ang="0">
                <a:pos x="0" y="2527747"/>
              </a:cxn>
              <a:cxn ang="0">
                <a:pos x="1636437" y="2527747"/>
              </a:cxn>
            </a:cxnLst>
            <a:rect l="0" t="0" r="0" b="0"/>
            <a:pathLst>
              <a:path w="1636805" h="2527151">
                <a:moveTo>
                  <a:pt x="1636805" y="0"/>
                </a:moveTo>
                <a:lnTo>
                  <a:pt x="157161" y="0"/>
                </a:lnTo>
                <a:cubicBezTo>
                  <a:pt x="479113" y="297673"/>
                  <a:pt x="680524" y="725002"/>
                  <a:pt x="680524" y="1199898"/>
                </a:cubicBezTo>
                <a:cubicBezTo>
                  <a:pt x="680524" y="1746911"/>
                  <a:pt x="411976" y="2231780"/>
                  <a:pt x="0" y="2527151"/>
                </a:cubicBezTo>
                <a:lnTo>
                  <a:pt x="1636805" y="2527151"/>
                </a:lnTo>
                <a:lnTo>
                  <a:pt x="1636805" y="0"/>
                </a:lnTo>
                <a:close/>
              </a:path>
            </a:pathLst>
          </a:custGeom>
          <a:solidFill>
            <a:srgbClr val="99235E"/>
          </a:solidFill>
          <a:ln w="9525">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endParaRPr>
          </a:p>
        </p:txBody>
      </p:sp>
    </p:spTree>
    <p:extLst>
      <p:ext uri="{BB962C8B-B14F-4D97-AF65-F5344CB8AC3E}">
        <p14:creationId xmlns:p14="http://schemas.microsoft.com/office/powerpoint/2010/main" val="34285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1000"/>
                                        <p:tgtEl>
                                          <p:spTgt spid="37"/>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1000"/>
                                        <p:tgtEl>
                                          <p:spTgt spid="40"/>
                                        </p:tgtEl>
                                      </p:cBhvr>
                                    </p:animEffect>
                                  </p:childTnLst>
                                </p:cTn>
                              </p:par>
                            </p:childTnLst>
                          </p:cTn>
                        </p:par>
                        <p:par>
                          <p:cTn id="12" fill="hold">
                            <p:stCondLst>
                              <p:cond delay="2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1"/>
                                        </p:tgtEl>
                                        <p:attrNameLst>
                                          <p:attrName>ppt_y</p:attrName>
                                        </p:attrNameLst>
                                      </p:cBhvr>
                                      <p:tavLst>
                                        <p:tav tm="0">
                                          <p:val>
                                            <p:strVal val="#ppt_y"/>
                                          </p:val>
                                        </p:tav>
                                        <p:tav tm="100000">
                                          <p:val>
                                            <p:strVal val="#ppt_y"/>
                                          </p:val>
                                        </p:tav>
                                      </p:tavLst>
                                    </p:anim>
                                    <p:anim calcmode="lin" valueType="num">
                                      <p:cBhvr>
                                        <p:cTn id="17"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1"/>
                                        </p:tgtEl>
                                      </p:cBhvr>
                                    </p:animEffect>
                                  </p:childTnLst>
                                </p:cTn>
                              </p:par>
                            </p:childTnLst>
                          </p:cTn>
                        </p:par>
                        <p:par>
                          <p:cTn id="20" fill="hold">
                            <p:stCondLst>
                              <p:cond delay="285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56" presetClass="path" presetSubtype="0" accel="50000" decel="50000" fill="hold" grpId="1" nodeType="withEffect">
                                  <p:stCondLst>
                                    <p:cond delay="0"/>
                                  </p:stCondLst>
                                  <p:childTnLst>
                                    <p:animMotion origin="layout" path="M -0.14101 0.28495 L -2.29167E-6 2.22222E-6 " pathEditMode="relative" rAng="0" ptsTypes="AA">
                                      <p:cBhvr>
                                        <p:cTn id="24" dur="500" fill="hold"/>
                                        <p:tgtEl>
                                          <p:spTgt spid="11"/>
                                        </p:tgtEl>
                                        <p:attrNameLst>
                                          <p:attrName>ppt_x</p:attrName>
                                          <p:attrName>ppt_y</p:attrName>
                                        </p:attrNameLst>
                                      </p:cBhvr>
                                      <p:rCtr x="7044" y="-14259"/>
                                    </p:animMotion>
                                  </p:childTnLst>
                                </p:cTn>
                              </p:par>
                              <p:par>
                                <p:cTn id="25" presetID="1" presetClass="entr" presetSubtype="0" fill="hold" grpId="0" nodeType="withEffect">
                                  <p:stCondLst>
                                    <p:cond delay="200"/>
                                  </p:stCondLst>
                                  <p:childTnLst>
                                    <p:set>
                                      <p:cBhvr>
                                        <p:cTn id="26" dur="1" fill="hold">
                                          <p:stCondLst>
                                            <p:cond delay="0"/>
                                          </p:stCondLst>
                                        </p:cTn>
                                        <p:tgtEl>
                                          <p:spTgt spid="17"/>
                                        </p:tgtEl>
                                        <p:attrNameLst>
                                          <p:attrName>style.visibility</p:attrName>
                                        </p:attrNameLst>
                                      </p:cBhvr>
                                      <p:to>
                                        <p:strVal val="visible"/>
                                      </p:to>
                                    </p:set>
                                  </p:childTnLst>
                                </p:cTn>
                              </p:par>
                              <p:par>
                                <p:cTn id="27" presetID="56" presetClass="path" presetSubtype="0" accel="50000" decel="50000" fill="hold" grpId="1" nodeType="withEffect">
                                  <p:stCondLst>
                                    <p:cond delay="200"/>
                                  </p:stCondLst>
                                  <p:childTnLst>
                                    <p:animMotion origin="layout" path="M -0.16471 0.14861 L -2.08333E-7 -2.59259E-6 " pathEditMode="relative" rAng="0" ptsTypes="AA">
                                      <p:cBhvr>
                                        <p:cTn id="28" dur="500" fill="hold"/>
                                        <p:tgtEl>
                                          <p:spTgt spid="17"/>
                                        </p:tgtEl>
                                        <p:attrNameLst>
                                          <p:attrName>ppt_x</p:attrName>
                                          <p:attrName>ppt_y</p:attrName>
                                        </p:attrNameLst>
                                      </p:cBhvr>
                                      <p:rCtr x="8229" y="-7431"/>
                                    </p:animMotion>
                                  </p:childTnLst>
                                </p:cTn>
                              </p:par>
                              <p:par>
                                <p:cTn id="29" presetID="1" presetClass="entr" presetSubtype="0" fill="hold" grpId="0" nodeType="withEffect">
                                  <p:stCondLst>
                                    <p:cond delay="400"/>
                                  </p:stCondLst>
                                  <p:childTnLst>
                                    <p:set>
                                      <p:cBhvr>
                                        <p:cTn id="30" dur="1" fill="hold">
                                          <p:stCondLst>
                                            <p:cond delay="0"/>
                                          </p:stCondLst>
                                        </p:cTn>
                                        <p:tgtEl>
                                          <p:spTgt spid="23"/>
                                        </p:tgtEl>
                                        <p:attrNameLst>
                                          <p:attrName>style.visibility</p:attrName>
                                        </p:attrNameLst>
                                      </p:cBhvr>
                                      <p:to>
                                        <p:strVal val="visible"/>
                                      </p:to>
                                    </p:set>
                                  </p:childTnLst>
                                </p:cTn>
                              </p:par>
                              <p:par>
                                <p:cTn id="31" presetID="56" presetClass="path" presetSubtype="0" accel="50000" decel="50000" fill="hold" grpId="1" nodeType="withEffect">
                                  <p:stCondLst>
                                    <p:cond delay="400"/>
                                  </p:stCondLst>
                                  <p:childTnLst>
                                    <p:animMotion origin="layout" path="M -0.17057 2.96296E-6 L 4.16667E-7 2.96296E-6 " pathEditMode="relative" rAng="0" ptsTypes="AA">
                                      <p:cBhvr>
                                        <p:cTn id="32" dur="500" fill="hold"/>
                                        <p:tgtEl>
                                          <p:spTgt spid="23"/>
                                        </p:tgtEl>
                                        <p:attrNameLst>
                                          <p:attrName>ppt_x</p:attrName>
                                          <p:attrName>ppt_y</p:attrName>
                                        </p:attrNameLst>
                                      </p:cBhvr>
                                      <p:rCtr x="8529" y="0"/>
                                    </p:animMotion>
                                  </p:childTnLst>
                                </p:cTn>
                              </p:par>
                              <p:par>
                                <p:cTn id="33" presetID="1" presetClass="entr" presetSubtype="0" fill="hold" grpId="0" nodeType="withEffect">
                                  <p:stCondLst>
                                    <p:cond delay="600"/>
                                  </p:stCondLst>
                                  <p:childTnLst>
                                    <p:set>
                                      <p:cBhvr>
                                        <p:cTn id="34" dur="1" fill="hold">
                                          <p:stCondLst>
                                            <p:cond delay="0"/>
                                          </p:stCondLst>
                                        </p:cTn>
                                        <p:tgtEl>
                                          <p:spTgt spid="29"/>
                                        </p:tgtEl>
                                        <p:attrNameLst>
                                          <p:attrName>style.visibility</p:attrName>
                                        </p:attrNameLst>
                                      </p:cBhvr>
                                      <p:to>
                                        <p:strVal val="visible"/>
                                      </p:to>
                                    </p:set>
                                  </p:childTnLst>
                                </p:cTn>
                              </p:par>
                              <p:par>
                                <p:cTn id="35" presetID="56" presetClass="path" presetSubtype="0" accel="50000" decel="50000" fill="hold" grpId="1" nodeType="withEffect">
                                  <p:stCondLst>
                                    <p:cond delay="600"/>
                                  </p:stCondLst>
                                  <p:childTnLst>
                                    <p:animMotion origin="layout" path="M -0.16471 -0.14561 L -2.08333E-7 3.7037E-6 " pathEditMode="relative" rAng="0" ptsTypes="AA">
                                      <p:cBhvr>
                                        <p:cTn id="36" dur="500" fill="hold"/>
                                        <p:tgtEl>
                                          <p:spTgt spid="29"/>
                                        </p:tgtEl>
                                        <p:attrNameLst>
                                          <p:attrName>ppt_x</p:attrName>
                                          <p:attrName>ppt_y</p:attrName>
                                        </p:attrNameLst>
                                      </p:cBhvr>
                                      <p:rCtr x="8229" y="7269"/>
                                    </p:animMotion>
                                  </p:childTnLst>
                                </p:cTn>
                              </p:par>
                              <p:par>
                                <p:cTn id="37" presetID="1" presetClass="entr" presetSubtype="0" fill="hold" grpId="0" nodeType="withEffect">
                                  <p:stCondLst>
                                    <p:cond delay="800"/>
                                  </p:stCondLst>
                                  <p:childTnLst>
                                    <p:set>
                                      <p:cBhvr>
                                        <p:cTn id="38" dur="1" fill="hold">
                                          <p:stCondLst>
                                            <p:cond delay="0"/>
                                          </p:stCondLst>
                                        </p:cTn>
                                        <p:tgtEl>
                                          <p:spTgt spid="35"/>
                                        </p:tgtEl>
                                        <p:attrNameLst>
                                          <p:attrName>style.visibility</p:attrName>
                                        </p:attrNameLst>
                                      </p:cBhvr>
                                      <p:to>
                                        <p:strVal val="visible"/>
                                      </p:to>
                                    </p:set>
                                  </p:childTnLst>
                                </p:cTn>
                              </p:par>
                              <p:par>
                                <p:cTn id="39" presetID="56" presetClass="path" presetSubtype="0" accel="50000" decel="50000" fill="hold" grpId="1" nodeType="withEffect">
                                  <p:stCondLst>
                                    <p:cond delay="800"/>
                                  </p:stCondLst>
                                  <p:childTnLst>
                                    <p:animMotion origin="layout" path="M -0.14101 -0.28218 L -2.29167E-6 3.33333E-6 " pathEditMode="relative" rAng="0" ptsTypes="AA">
                                      <p:cBhvr>
                                        <p:cTn id="40" dur="500" fill="hold"/>
                                        <p:tgtEl>
                                          <p:spTgt spid="35"/>
                                        </p:tgtEl>
                                        <p:attrNameLst>
                                          <p:attrName>ppt_x</p:attrName>
                                          <p:attrName>ppt_y</p:attrName>
                                        </p:attrNameLst>
                                      </p:cBhvr>
                                      <p:rCtr x="7044" y="14097"/>
                                    </p:animMotion>
                                  </p:childTnLst>
                                </p:cTn>
                              </p:par>
                            </p:childTnLst>
                          </p:cTn>
                        </p:par>
                        <p:par>
                          <p:cTn id="41" fill="hold">
                            <p:stCondLst>
                              <p:cond delay="4150"/>
                            </p:stCondLst>
                            <p:childTnLst>
                              <p:par>
                                <p:cTn id="42" presetID="31"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300" fill="hold"/>
                                        <p:tgtEl>
                                          <p:spTgt spid="12"/>
                                        </p:tgtEl>
                                        <p:attrNameLst>
                                          <p:attrName>ppt_w</p:attrName>
                                        </p:attrNameLst>
                                      </p:cBhvr>
                                      <p:tavLst>
                                        <p:tav tm="0">
                                          <p:val>
                                            <p:fltVal val="0"/>
                                          </p:val>
                                        </p:tav>
                                        <p:tav tm="100000">
                                          <p:val>
                                            <p:strVal val="#ppt_w"/>
                                          </p:val>
                                        </p:tav>
                                      </p:tavLst>
                                    </p:anim>
                                    <p:anim calcmode="lin" valueType="num">
                                      <p:cBhvr>
                                        <p:cTn id="45" dur="300" fill="hold"/>
                                        <p:tgtEl>
                                          <p:spTgt spid="12"/>
                                        </p:tgtEl>
                                        <p:attrNameLst>
                                          <p:attrName>ppt_h</p:attrName>
                                        </p:attrNameLst>
                                      </p:cBhvr>
                                      <p:tavLst>
                                        <p:tav tm="0">
                                          <p:val>
                                            <p:fltVal val="0"/>
                                          </p:val>
                                        </p:tav>
                                        <p:tav tm="100000">
                                          <p:val>
                                            <p:strVal val="#ppt_h"/>
                                          </p:val>
                                        </p:tav>
                                      </p:tavLst>
                                    </p:anim>
                                    <p:anim calcmode="lin" valueType="num">
                                      <p:cBhvr>
                                        <p:cTn id="46" dur="300" fill="hold"/>
                                        <p:tgtEl>
                                          <p:spTgt spid="12"/>
                                        </p:tgtEl>
                                        <p:attrNameLst>
                                          <p:attrName>style.rotation</p:attrName>
                                        </p:attrNameLst>
                                      </p:cBhvr>
                                      <p:tavLst>
                                        <p:tav tm="0">
                                          <p:val>
                                            <p:fltVal val="90"/>
                                          </p:val>
                                        </p:tav>
                                        <p:tav tm="100000">
                                          <p:val>
                                            <p:fltVal val="0"/>
                                          </p:val>
                                        </p:tav>
                                      </p:tavLst>
                                    </p:anim>
                                    <p:animEffect transition="in" filter="fade">
                                      <p:cBhvr>
                                        <p:cTn id="47" dur="300"/>
                                        <p:tgtEl>
                                          <p:spTgt spid="12"/>
                                        </p:tgtEl>
                                      </p:cBhvr>
                                    </p:animEffect>
                                  </p:childTnLst>
                                </p:cTn>
                              </p:par>
                            </p:childTnLst>
                          </p:cTn>
                        </p:par>
                        <p:par>
                          <p:cTn id="48" fill="hold">
                            <p:stCondLst>
                              <p:cond delay="4450"/>
                            </p:stCondLst>
                            <p:childTnLst>
                              <p:par>
                                <p:cTn id="49" presetID="22" presetClass="entr" presetSubtype="8"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4950"/>
                            </p:stCondLst>
                            <p:childTnLst>
                              <p:par>
                                <p:cTn id="56" presetID="3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p:cTn id="58" dur="300" fill="hold"/>
                                        <p:tgtEl>
                                          <p:spTgt spid="18"/>
                                        </p:tgtEl>
                                        <p:attrNameLst>
                                          <p:attrName>ppt_w</p:attrName>
                                        </p:attrNameLst>
                                      </p:cBhvr>
                                      <p:tavLst>
                                        <p:tav tm="0">
                                          <p:val>
                                            <p:fltVal val="0"/>
                                          </p:val>
                                        </p:tav>
                                        <p:tav tm="100000">
                                          <p:val>
                                            <p:strVal val="#ppt_w"/>
                                          </p:val>
                                        </p:tav>
                                      </p:tavLst>
                                    </p:anim>
                                    <p:anim calcmode="lin" valueType="num">
                                      <p:cBhvr>
                                        <p:cTn id="59" dur="300" fill="hold"/>
                                        <p:tgtEl>
                                          <p:spTgt spid="18"/>
                                        </p:tgtEl>
                                        <p:attrNameLst>
                                          <p:attrName>ppt_h</p:attrName>
                                        </p:attrNameLst>
                                      </p:cBhvr>
                                      <p:tavLst>
                                        <p:tav tm="0">
                                          <p:val>
                                            <p:fltVal val="0"/>
                                          </p:val>
                                        </p:tav>
                                        <p:tav tm="100000">
                                          <p:val>
                                            <p:strVal val="#ppt_h"/>
                                          </p:val>
                                        </p:tav>
                                      </p:tavLst>
                                    </p:anim>
                                    <p:anim calcmode="lin" valueType="num">
                                      <p:cBhvr>
                                        <p:cTn id="60" dur="300" fill="hold"/>
                                        <p:tgtEl>
                                          <p:spTgt spid="18"/>
                                        </p:tgtEl>
                                        <p:attrNameLst>
                                          <p:attrName>style.rotation</p:attrName>
                                        </p:attrNameLst>
                                      </p:cBhvr>
                                      <p:tavLst>
                                        <p:tav tm="0">
                                          <p:val>
                                            <p:fltVal val="90"/>
                                          </p:val>
                                        </p:tav>
                                        <p:tav tm="100000">
                                          <p:val>
                                            <p:fltVal val="0"/>
                                          </p:val>
                                        </p:tav>
                                      </p:tavLst>
                                    </p:anim>
                                    <p:animEffect transition="in" filter="fade">
                                      <p:cBhvr>
                                        <p:cTn id="61" dur="300"/>
                                        <p:tgtEl>
                                          <p:spTgt spid="18"/>
                                        </p:tgtEl>
                                      </p:cBhvr>
                                    </p:animEffect>
                                  </p:childTnLst>
                                </p:cTn>
                              </p:par>
                            </p:childTnLst>
                          </p:cTn>
                        </p:par>
                        <p:par>
                          <p:cTn id="62" fill="hold">
                            <p:stCondLst>
                              <p:cond delay="5250"/>
                            </p:stCondLst>
                            <p:childTnLst>
                              <p:par>
                                <p:cTn id="63" presetID="22" presetClass="entr" presetSubtype="8" fill="hold"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left)">
                                      <p:cBhvr>
                                        <p:cTn id="65" dur="500"/>
                                        <p:tgtEl>
                                          <p:spTgt spid="13"/>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childTnLst>
                          </p:cTn>
                        </p:par>
                        <p:par>
                          <p:cTn id="69" fill="hold">
                            <p:stCondLst>
                              <p:cond delay="5750"/>
                            </p:stCondLst>
                            <p:childTnLst>
                              <p:par>
                                <p:cTn id="70" presetID="31"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300" fill="hold"/>
                                        <p:tgtEl>
                                          <p:spTgt spid="24"/>
                                        </p:tgtEl>
                                        <p:attrNameLst>
                                          <p:attrName>ppt_w</p:attrName>
                                        </p:attrNameLst>
                                      </p:cBhvr>
                                      <p:tavLst>
                                        <p:tav tm="0">
                                          <p:val>
                                            <p:fltVal val="0"/>
                                          </p:val>
                                        </p:tav>
                                        <p:tav tm="100000">
                                          <p:val>
                                            <p:strVal val="#ppt_w"/>
                                          </p:val>
                                        </p:tav>
                                      </p:tavLst>
                                    </p:anim>
                                    <p:anim calcmode="lin" valueType="num">
                                      <p:cBhvr>
                                        <p:cTn id="73" dur="300" fill="hold"/>
                                        <p:tgtEl>
                                          <p:spTgt spid="24"/>
                                        </p:tgtEl>
                                        <p:attrNameLst>
                                          <p:attrName>ppt_h</p:attrName>
                                        </p:attrNameLst>
                                      </p:cBhvr>
                                      <p:tavLst>
                                        <p:tav tm="0">
                                          <p:val>
                                            <p:fltVal val="0"/>
                                          </p:val>
                                        </p:tav>
                                        <p:tav tm="100000">
                                          <p:val>
                                            <p:strVal val="#ppt_h"/>
                                          </p:val>
                                        </p:tav>
                                      </p:tavLst>
                                    </p:anim>
                                    <p:anim calcmode="lin" valueType="num">
                                      <p:cBhvr>
                                        <p:cTn id="74" dur="300" fill="hold"/>
                                        <p:tgtEl>
                                          <p:spTgt spid="24"/>
                                        </p:tgtEl>
                                        <p:attrNameLst>
                                          <p:attrName>style.rotation</p:attrName>
                                        </p:attrNameLst>
                                      </p:cBhvr>
                                      <p:tavLst>
                                        <p:tav tm="0">
                                          <p:val>
                                            <p:fltVal val="90"/>
                                          </p:val>
                                        </p:tav>
                                        <p:tav tm="100000">
                                          <p:val>
                                            <p:fltVal val="0"/>
                                          </p:val>
                                        </p:tav>
                                      </p:tavLst>
                                    </p:anim>
                                    <p:animEffect transition="in" filter="fade">
                                      <p:cBhvr>
                                        <p:cTn id="75" dur="300"/>
                                        <p:tgtEl>
                                          <p:spTgt spid="24"/>
                                        </p:tgtEl>
                                      </p:cBhvr>
                                    </p:animEffect>
                                  </p:childTnLst>
                                </p:cTn>
                              </p:par>
                            </p:childTnLst>
                          </p:cTn>
                        </p:par>
                        <p:par>
                          <p:cTn id="76" fill="hold">
                            <p:stCondLst>
                              <p:cond delay="6050"/>
                            </p:stCondLst>
                            <p:childTnLst>
                              <p:par>
                                <p:cTn id="77" presetID="22" presetClass="entr" presetSubtype="8" fill="hold"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500"/>
                                        <p:tgtEl>
                                          <p:spTgt spid="19"/>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par>
                          <p:cTn id="83" fill="hold">
                            <p:stCondLst>
                              <p:cond delay="6550"/>
                            </p:stCondLst>
                            <p:childTnLst>
                              <p:par>
                                <p:cTn id="84" presetID="31"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300" fill="hold"/>
                                        <p:tgtEl>
                                          <p:spTgt spid="30"/>
                                        </p:tgtEl>
                                        <p:attrNameLst>
                                          <p:attrName>ppt_w</p:attrName>
                                        </p:attrNameLst>
                                      </p:cBhvr>
                                      <p:tavLst>
                                        <p:tav tm="0">
                                          <p:val>
                                            <p:fltVal val="0"/>
                                          </p:val>
                                        </p:tav>
                                        <p:tav tm="100000">
                                          <p:val>
                                            <p:strVal val="#ppt_w"/>
                                          </p:val>
                                        </p:tav>
                                      </p:tavLst>
                                    </p:anim>
                                    <p:anim calcmode="lin" valueType="num">
                                      <p:cBhvr>
                                        <p:cTn id="87" dur="300" fill="hold"/>
                                        <p:tgtEl>
                                          <p:spTgt spid="30"/>
                                        </p:tgtEl>
                                        <p:attrNameLst>
                                          <p:attrName>ppt_h</p:attrName>
                                        </p:attrNameLst>
                                      </p:cBhvr>
                                      <p:tavLst>
                                        <p:tav tm="0">
                                          <p:val>
                                            <p:fltVal val="0"/>
                                          </p:val>
                                        </p:tav>
                                        <p:tav tm="100000">
                                          <p:val>
                                            <p:strVal val="#ppt_h"/>
                                          </p:val>
                                        </p:tav>
                                      </p:tavLst>
                                    </p:anim>
                                    <p:anim calcmode="lin" valueType="num">
                                      <p:cBhvr>
                                        <p:cTn id="88" dur="300" fill="hold"/>
                                        <p:tgtEl>
                                          <p:spTgt spid="30"/>
                                        </p:tgtEl>
                                        <p:attrNameLst>
                                          <p:attrName>style.rotation</p:attrName>
                                        </p:attrNameLst>
                                      </p:cBhvr>
                                      <p:tavLst>
                                        <p:tav tm="0">
                                          <p:val>
                                            <p:fltVal val="90"/>
                                          </p:val>
                                        </p:tav>
                                        <p:tav tm="100000">
                                          <p:val>
                                            <p:fltVal val="0"/>
                                          </p:val>
                                        </p:tav>
                                      </p:tavLst>
                                    </p:anim>
                                    <p:animEffect transition="in" filter="fade">
                                      <p:cBhvr>
                                        <p:cTn id="89" dur="300"/>
                                        <p:tgtEl>
                                          <p:spTgt spid="30"/>
                                        </p:tgtEl>
                                      </p:cBhvr>
                                    </p:animEffect>
                                  </p:childTnLst>
                                </p:cTn>
                              </p:par>
                            </p:childTnLst>
                          </p:cTn>
                        </p:par>
                        <p:par>
                          <p:cTn id="90" fill="hold">
                            <p:stCondLst>
                              <p:cond delay="6850"/>
                            </p:stCondLst>
                            <p:childTnLst>
                              <p:par>
                                <p:cTn id="91" presetID="22" presetClass="entr" presetSubtype="8" fill="hold" nodeType="after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left)">
                                      <p:cBhvr>
                                        <p:cTn id="93" dur="500"/>
                                        <p:tgtEl>
                                          <p:spTgt spid="25"/>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7350"/>
                            </p:stCondLst>
                            <p:childTnLst>
                              <p:par>
                                <p:cTn id="98" presetID="31" presetClass="entr" presetSubtype="0" fill="hold" grpId="0" nodeType="after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p:cTn id="100" dur="300" fill="hold"/>
                                        <p:tgtEl>
                                          <p:spTgt spid="36"/>
                                        </p:tgtEl>
                                        <p:attrNameLst>
                                          <p:attrName>ppt_w</p:attrName>
                                        </p:attrNameLst>
                                      </p:cBhvr>
                                      <p:tavLst>
                                        <p:tav tm="0">
                                          <p:val>
                                            <p:fltVal val="0"/>
                                          </p:val>
                                        </p:tav>
                                        <p:tav tm="100000">
                                          <p:val>
                                            <p:strVal val="#ppt_w"/>
                                          </p:val>
                                        </p:tav>
                                      </p:tavLst>
                                    </p:anim>
                                    <p:anim calcmode="lin" valueType="num">
                                      <p:cBhvr>
                                        <p:cTn id="101" dur="300" fill="hold"/>
                                        <p:tgtEl>
                                          <p:spTgt spid="36"/>
                                        </p:tgtEl>
                                        <p:attrNameLst>
                                          <p:attrName>ppt_h</p:attrName>
                                        </p:attrNameLst>
                                      </p:cBhvr>
                                      <p:tavLst>
                                        <p:tav tm="0">
                                          <p:val>
                                            <p:fltVal val="0"/>
                                          </p:val>
                                        </p:tav>
                                        <p:tav tm="100000">
                                          <p:val>
                                            <p:strVal val="#ppt_h"/>
                                          </p:val>
                                        </p:tav>
                                      </p:tavLst>
                                    </p:anim>
                                    <p:anim calcmode="lin" valueType="num">
                                      <p:cBhvr>
                                        <p:cTn id="102" dur="300" fill="hold"/>
                                        <p:tgtEl>
                                          <p:spTgt spid="36"/>
                                        </p:tgtEl>
                                        <p:attrNameLst>
                                          <p:attrName>style.rotation</p:attrName>
                                        </p:attrNameLst>
                                      </p:cBhvr>
                                      <p:tavLst>
                                        <p:tav tm="0">
                                          <p:val>
                                            <p:fltVal val="90"/>
                                          </p:val>
                                        </p:tav>
                                        <p:tav tm="100000">
                                          <p:val>
                                            <p:fltVal val="0"/>
                                          </p:val>
                                        </p:tav>
                                      </p:tavLst>
                                    </p:anim>
                                    <p:animEffect transition="in" filter="fade">
                                      <p:cBhvr>
                                        <p:cTn id="103" dur="300"/>
                                        <p:tgtEl>
                                          <p:spTgt spid="36"/>
                                        </p:tgtEl>
                                      </p:cBhvr>
                                    </p:animEffect>
                                  </p:childTnLst>
                                </p:cTn>
                              </p:par>
                            </p:childTnLst>
                          </p:cTn>
                        </p:par>
                        <p:par>
                          <p:cTn id="104" fill="hold">
                            <p:stCondLst>
                              <p:cond delay="7650"/>
                            </p:stCondLst>
                            <p:childTnLst>
                              <p:par>
                                <p:cTn id="105" presetID="22" presetClass="entr" presetSubtype="8" fill="hold"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left)">
                                      <p:cBhvr>
                                        <p:cTn id="107" dur="500"/>
                                        <p:tgtEl>
                                          <p:spTgt spid="31"/>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par>
                                <p:cTn id="111" presetID="22" presetClass="entr" presetSubtype="8" fill="hold"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left)">
                                      <p:cBhvr>
                                        <p:cTn id="113" dur="6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1" grpId="1" bldLvl="0" animBg="1"/>
      <p:bldP spid="12" grpId="0" animBg="1"/>
      <p:bldP spid="16" grpId="0" bldLvl="0" animBg="1"/>
      <p:bldP spid="17" grpId="0" bldLvl="0" animBg="1"/>
      <p:bldP spid="17" grpId="1" bldLvl="0" animBg="1"/>
      <p:bldP spid="18" grpId="0" animBg="1"/>
      <p:bldP spid="22" grpId="0" bldLvl="0" animBg="1"/>
      <p:bldP spid="23" grpId="0" bldLvl="0" animBg="1"/>
      <p:bldP spid="23" grpId="1" bldLvl="0" animBg="1"/>
      <p:bldP spid="24" grpId="0" animBg="1"/>
      <p:bldP spid="28" grpId="0" bldLvl="0" animBg="1"/>
      <p:bldP spid="29" grpId="0" bldLvl="0" animBg="1"/>
      <p:bldP spid="29" grpId="1" bldLvl="0" animBg="1"/>
      <p:bldP spid="30" grpId="0" animBg="1"/>
      <p:bldP spid="34" grpId="0" bldLvl="0" animBg="1"/>
      <p:bldP spid="35" grpId="0" bldLvl="0" animBg="1"/>
      <p:bldP spid="35" grpId="1" bldLvl="0" animBg="1"/>
      <p:bldP spid="36"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內容版面配置區 6"/>
          <p:cNvSpPr txBox="1"/>
          <p:nvPr/>
        </p:nvSpPr>
        <p:spPr bwMode="auto">
          <a:xfrm>
            <a:off x="62118" y="1808950"/>
            <a:ext cx="5112568" cy="1198849"/>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lvl="3" eaLnBrk="1" hangingPunct="1">
              <a:spcBef>
                <a:spcPts val="0"/>
              </a:spcBef>
              <a:spcAft>
                <a:spcPts val="1200"/>
              </a:spcAft>
              <a:buClr>
                <a:srgbClr val="FF0000"/>
              </a:buClr>
              <a:buNone/>
              <a:defRPr/>
            </a:pPr>
            <a:r>
              <a:rPr lang="en-US" altLang="zh-CN" dirty="0">
                <a:solidFill>
                  <a:prstClr val="black"/>
                </a:solidFill>
                <a:latin typeface="Calibri" panose="020F0502020204030204"/>
                <a:cs typeface="Arial" panose="020B0604020202020204" pitchFamily="34" charset="0"/>
              </a:rPr>
              <a:t>The dataset collected by the Open COVID-19 Data Curation Group (Xu et al., 2020).</a:t>
            </a:r>
          </a:p>
        </p:txBody>
      </p:sp>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indent="0" eaLnBrk="1" hangingPunct="1">
              <a:spcBef>
                <a:spcPct val="0"/>
              </a:spcBef>
              <a:buNone/>
            </a:pPr>
            <a:r>
              <a:rPr lang="en-US" altLang="en-US" sz="2400" b="1" dirty="0">
                <a:solidFill>
                  <a:schemeClr val="accent1"/>
                </a:solidFill>
                <a:ea typeface="PMingLiU" pitchFamily="18" charset="-120"/>
              </a:rPr>
              <a:t>Data</a:t>
            </a:r>
          </a:p>
          <a:p>
            <a:pPr marL="462280" indent="0" eaLnBrk="1" hangingPunct="1">
              <a:spcBef>
                <a:spcPct val="0"/>
              </a:spcBef>
              <a:buNone/>
            </a:pPr>
            <a:r>
              <a:rPr lang="en-US" altLang="en-US" sz="2400" b="1" dirty="0">
                <a:solidFill>
                  <a:schemeClr val="accent1"/>
                </a:solidFill>
                <a:ea typeface="PMingLiU" pitchFamily="18" charset="-120"/>
              </a:rPr>
              <a:t>Resource 	</a:t>
            </a:r>
            <a:endParaRPr lang="en-US" altLang="en-US" sz="2400" b="1" dirty="0">
              <a:solidFill>
                <a:srgbClr val="99235E"/>
              </a:solidFill>
              <a:ea typeface="PMingLiU" pitchFamily="18" charset="-120"/>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indent="0" eaLnBrk="1" hangingPunct="1">
              <a:spcBef>
                <a:spcPct val="0"/>
              </a:spcBef>
              <a:buNone/>
            </a:pPr>
            <a:r>
              <a:rPr lang="en-US" altLang="en-US" sz="2400" b="1" dirty="0">
                <a:solidFill>
                  <a:srgbClr val="99235E"/>
                </a:solidFill>
                <a:ea typeface="PMingLiU" pitchFamily="18" charset="-120"/>
              </a:rPr>
              <a:t>Data</a:t>
            </a:r>
            <a:r>
              <a:rPr lang="en-US" altLang="en-US" sz="2400" b="1" dirty="0">
                <a:solidFill>
                  <a:schemeClr val="accent1"/>
                </a:solidFill>
                <a:ea typeface="PMingLiU" pitchFamily="18" charset="-120"/>
              </a:rPr>
              <a:t> </a:t>
            </a:r>
            <a:r>
              <a:rPr lang="en-US" altLang="en-US" sz="2400" b="1" dirty="0">
                <a:solidFill>
                  <a:srgbClr val="99235E"/>
                </a:solidFill>
                <a:ea typeface="PMingLiU" pitchFamily="18" charset="-120"/>
              </a:rPr>
              <a:t>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indent="0" eaLnBrk="1" hangingPunct="1">
              <a:spcBef>
                <a:spcPct val="0"/>
              </a:spcBef>
              <a:buNone/>
            </a:pPr>
            <a:r>
              <a:rPr lang="en-US" altLang="en-US" sz="2400" b="1" dirty="0">
                <a:solidFill>
                  <a:srgbClr val="99235E"/>
                </a:solidFill>
                <a:ea typeface="PMingLiU" pitchFamily="18" charset="-120"/>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indent="0" eaLnBrk="1" hangingPunct="1">
              <a:spcBef>
                <a:spcPct val="0"/>
              </a:spcBef>
              <a:buNone/>
            </a:pPr>
            <a:r>
              <a:rPr lang="en-US" altLang="en-US" sz="2400" b="1" dirty="0">
                <a:solidFill>
                  <a:srgbClr val="99235E"/>
                </a:solidFill>
                <a:ea typeface="PMingLiU" pitchFamily="18" charset="-120"/>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indent="0" eaLnBrk="1" hangingPunct="1">
              <a:spcBef>
                <a:spcPct val="0"/>
              </a:spcBef>
              <a:buNone/>
            </a:pPr>
            <a:r>
              <a:rPr lang="en-US" altLang="en-US" sz="2400" b="1" dirty="0">
                <a:solidFill>
                  <a:srgbClr val="99235E"/>
                </a:solidFill>
                <a:ea typeface="PMingLiU" pitchFamily="18" charset="-120"/>
              </a:rPr>
              <a:t>Outcome and Conclusion</a:t>
            </a:r>
          </a:p>
        </p:txBody>
      </p:sp>
      <p:pic>
        <p:nvPicPr>
          <p:cNvPr id="15" name="图片 14">
            <a:extLst>
              <a:ext uri="{FF2B5EF4-FFF2-40B4-BE49-F238E27FC236}">
                <a16:creationId xmlns:a16="http://schemas.microsoft.com/office/drawing/2014/main" id="{C141CB1F-4B81-498C-B3D0-F42CC8C35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07799"/>
            <a:ext cx="5986826" cy="2221401"/>
          </a:xfrm>
          <a:prstGeom prst="rect">
            <a:avLst/>
          </a:prstGeom>
        </p:spPr>
      </p:pic>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0C8DE57A-D5A4-4362-B8CA-1303AAC67F9D}"/>
                  </a:ext>
                </a:extLst>
              </p:cNvPr>
              <p:cNvGraphicFramePr>
                <a:graphicFrameLocks noGrp="1"/>
              </p:cNvGraphicFramePr>
              <p:nvPr>
                <p:extLst>
                  <p:ext uri="{D42A27DB-BD31-4B8C-83A1-F6EECF244321}">
                    <p14:modId xmlns:p14="http://schemas.microsoft.com/office/powerpoint/2010/main" val="3976564344"/>
                  </p:ext>
                </p:extLst>
              </p:nvPr>
            </p:nvGraphicFramePr>
            <p:xfrm>
              <a:off x="6205176" y="1682509"/>
              <a:ext cx="5832648" cy="4053589"/>
            </p:xfrm>
            <a:graphic>
              <a:graphicData uri="http://schemas.openxmlformats.org/drawingml/2006/table">
                <a:tbl>
                  <a:tblPr firstRow="1" firstCol="1" bandRow="1"/>
                  <a:tblGrid>
                    <a:gridCol w="2317159">
                      <a:extLst>
                        <a:ext uri="{9D8B030D-6E8A-4147-A177-3AD203B41FA5}">
                          <a16:colId xmlns:a16="http://schemas.microsoft.com/office/drawing/2014/main" val="7958828"/>
                        </a:ext>
                      </a:extLst>
                    </a:gridCol>
                    <a:gridCol w="1174065">
                      <a:extLst>
                        <a:ext uri="{9D8B030D-6E8A-4147-A177-3AD203B41FA5}">
                          <a16:colId xmlns:a16="http://schemas.microsoft.com/office/drawing/2014/main" val="1337056928"/>
                        </a:ext>
                      </a:extLst>
                    </a:gridCol>
                    <a:gridCol w="2341424">
                      <a:extLst>
                        <a:ext uri="{9D8B030D-6E8A-4147-A177-3AD203B41FA5}">
                          <a16:colId xmlns:a16="http://schemas.microsoft.com/office/drawing/2014/main" val="260574586"/>
                        </a:ext>
                      </a:extLst>
                    </a:gridCol>
                  </a:tblGrid>
                  <a:tr h="276953">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variable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type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observation</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279239"/>
                      </a:ext>
                    </a:extLst>
                  </a:tr>
                  <a:tr h="276953">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age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68</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57136329"/>
                      </a:ext>
                    </a:extLst>
                  </a:tr>
                  <a:tr h="276953">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sex</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male</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female</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42957289"/>
                      </a:ext>
                    </a:extLst>
                  </a:tr>
                  <a:tr h="276953">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date of symptoms onset</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dd-mm-yy</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518528518"/>
                      </a:ext>
                    </a:extLst>
                  </a:tr>
                  <a:tr h="276953">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date of confirmation</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mn-lt"/>
                              <a:ea typeface="等线" panose="02010600030101010101" pitchFamily="2" charset="-122"/>
                              <a:cs typeface="Times New Roman" panose="02020603050405020304" pitchFamily="18" charset="0"/>
                            </a:rPr>
                            <a:t>“</a:t>
                          </a:r>
                          <a:r>
                            <a:rPr kumimoji="0" lang="en-US" altLang="zh-CN" sz="1400" b="0" i="0" u="none" strike="noStrike" kern="0" cap="none" spc="0" normalizeH="0" baseline="0" noProof="0" dirty="0">
                              <a:ln>
                                <a:noFill/>
                              </a:ln>
                              <a:solidFill>
                                <a:srgbClr val="000000"/>
                              </a:solidFill>
                              <a:effectLst/>
                              <a:uLnTx/>
                              <a:uFillTx/>
                              <a:latin typeface="+mn-lt"/>
                              <a:ea typeface="等线" panose="02010600030101010101" pitchFamily="2" charset="-122"/>
                              <a:cs typeface="Times New Roman" panose="02020603050405020304" pitchFamily="18" charset="0"/>
                            </a:rPr>
                            <a:t>dd-mm-yy</a:t>
                          </a:r>
                          <a:r>
                            <a:rPr kumimoji="0" lang="zh-CN" altLang="en-US" sz="1400" b="0" i="0" u="none" strike="noStrike" kern="0" cap="none" spc="0" normalizeH="0" baseline="0" noProof="0" dirty="0">
                              <a:ln>
                                <a:noFill/>
                              </a:ln>
                              <a:solidFill>
                                <a:srgbClr val="000000"/>
                              </a:solidFill>
                              <a:effectLst/>
                              <a:uLnTx/>
                              <a:uFillTx/>
                              <a:latin typeface="+mn-lt"/>
                              <a:ea typeface="等线" panose="02010600030101010101" pitchFamily="2" charset="-122"/>
                              <a:cs typeface="Times New Roman" panose="02020603050405020304" pitchFamily="18" charset="0"/>
                            </a:rPr>
                            <a:t>”</a:t>
                          </a:r>
                          <a:endParaRPr kumimoji="0" lang="zh-CN" altLang="en-US" sz="1400" b="0" i="0" u="none" strike="noStrike" kern="100" cap="none" spc="0" normalizeH="0" baseline="0" noProof="0" dirty="0">
                            <a:ln>
                              <a:noFill/>
                            </a:ln>
                            <a:solidFill>
                              <a:prstClr val="black"/>
                            </a:solidFill>
                            <a:effectLst/>
                            <a:uLnTx/>
                            <a:uFillTx/>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55780027"/>
                      </a:ext>
                    </a:extLst>
                  </a:tr>
                  <a:tr h="276953">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presence of chronic diseases</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0 ; 1</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665366478"/>
                      </a:ext>
                    </a:extLst>
                  </a:tr>
                  <a:tr h="276953">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type of chronic disease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fever; muscle aches; chills</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26072565"/>
                      </a:ext>
                    </a:extLst>
                  </a:tr>
                  <a:tr h="276953">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latitude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43.75948</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34976048"/>
                      </a:ext>
                    </a:extLst>
                  </a:tr>
                  <a:tr h="276953">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longitude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123.6956</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66284484"/>
                      </a:ext>
                    </a:extLst>
                  </a:tr>
                  <a:tr h="276953">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hospital admission date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dd-mm-yy</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55923922"/>
                      </a:ext>
                    </a:extLst>
                  </a:tr>
                  <a:tr h="276953">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specific event date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dd-mm-yy</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86498699"/>
                      </a:ext>
                    </a:extLst>
                  </a:tr>
                  <a:tr h="276953">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outcome </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death</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 </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discharge</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 </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recover</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516299"/>
                      </a:ext>
                    </a:extLst>
                  </a:tr>
                  <a:tr h="276953">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3676311</a:t>
                          </a:r>
                          <a14:m>
                            <m:oMath xmlns:m="http://schemas.openxmlformats.org/officeDocument/2006/math">
                              <m:r>
                                <a:rPr lang="en-US" altLang="zh-CN" sz="1400" i="1" kern="100" smtClean="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400" kern="100" dirty="0">
                              <a:effectLst/>
                              <a:latin typeface="+mn-lt"/>
                              <a:ea typeface="等线" panose="02010600030101010101" pitchFamily="2" charset="-122"/>
                              <a:cs typeface="Times New Roman" panose="02020603050405020304" pitchFamily="18" charset="0"/>
                            </a:rPr>
                            <a:t>11</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5274969"/>
                      </a:ext>
                    </a:extLst>
                  </a:tr>
                </a:tbl>
              </a:graphicData>
            </a:graphic>
          </p:graphicFrame>
        </mc:Choice>
        <mc:Fallback xmlns="">
          <p:graphicFrame>
            <p:nvGraphicFramePr>
              <p:cNvPr id="16" name="表格 15">
                <a:extLst>
                  <a:ext uri="{FF2B5EF4-FFF2-40B4-BE49-F238E27FC236}">
                    <a16:creationId xmlns:a16="http://schemas.microsoft.com/office/drawing/2014/main" id="{0C8DE57A-D5A4-4362-B8CA-1303AAC67F9D}"/>
                  </a:ext>
                </a:extLst>
              </p:cNvPr>
              <p:cNvGraphicFramePr>
                <a:graphicFrameLocks noGrp="1"/>
              </p:cNvGraphicFramePr>
              <p:nvPr>
                <p:extLst>
                  <p:ext uri="{D42A27DB-BD31-4B8C-83A1-F6EECF244321}">
                    <p14:modId xmlns:p14="http://schemas.microsoft.com/office/powerpoint/2010/main" val="3976564344"/>
                  </p:ext>
                </p:extLst>
              </p:nvPr>
            </p:nvGraphicFramePr>
            <p:xfrm>
              <a:off x="6205176" y="1682509"/>
              <a:ext cx="5832648" cy="4053589"/>
            </p:xfrm>
            <a:graphic>
              <a:graphicData uri="http://schemas.openxmlformats.org/drawingml/2006/table">
                <a:tbl>
                  <a:tblPr firstRow="1" firstCol="1" bandRow="1"/>
                  <a:tblGrid>
                    <a:gridCol w="2317159">
                      <a:extLst>
                        <a:ext uri="{9D8B030D-6E8A-4147-A177-3AD203B41FA5}">
                          <a16:colId xmlns:a16="http://schemas.microsoft.com/office/drawing/2014/main" val="7958828"/>
                        </a:ext>
                      </a:extLst>
                    </a:gridCol>
                    <a:gridCol w="1174065">
                      <a:extLst>
                        <a:ext uri="{9D8B030D-6E8A-4147-A177-3AD203B41FA5}">
                          <a16:colId xmlns:a16="http://schemas.microsoft.com/office/drawing/2014/main" val="1337056928"/>
                        </a:ext>
                      </a:extLst>
                    </a:gridCol>
                    <a:gridCol w="2341424">
                      <a:extLst>
                        <a:ext uri="{9D8B030D-6E8A-4147-A177-3AD203B41FA5}">
                          <a16:colId xmlns:a16="http://schemas.microsoft.com/office/drawing/2014/main" val="260574586"/>
                        </a:ext>
                      </a:extLst>
                    </a:gridCol>
                  </a:tblGrid>
                  <a:tr h="286957">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variable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type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observation</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279239"/>
                      </a:ext>
                    </a:extLst>
                  </a:tr>
                  <a:tr h="286957">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age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68</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57136329"/>
                      </a:ext>
                    </a:extLst>
                  </a:tr>
                  <a:tr h="287401">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sex</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male</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female</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42957289"/>
                      </a:ext>
                    </a:extLst>
                  </a:tr>
                  <a:tr h="287401">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date of symptoms onset</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dd-mm-yy</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518528518"/>
                      </a:ext>
                    </a:extLst>
                  </a:tr>
                  <a:tr h="287401">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date of confirmation</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mn-lt"/>
                              <a:ea typeface="等线" panose="02010600030101010101" pitchFamily="2" charset="-122"/>
                              <a:cs typeface="Times New Roman" panose="02020603050405020304" pitchFamily="18" charset="0"/>
                            </a:rPr>
                            <a:t>“</a:t>
                          </a:r>
                          <a:r>
                            <a:rPr kumimoji="0" lang="en-US" altLang="zh-CN" sz="1400" b="0" i="0" u="none" strike="noStrike" kern="0" cap="none" spc="0" normalizeH="0" baseline="0" noProof="0" dirty="0">
                              <a:ln>
                                <a:noFill/>
                              </a:ln>
                              <a:solidFill>
                                <a:srgbClr val="000000"/>
                              </a:solidFill>
                              <a:effectLst/>
                              <a:uLnTx/>
                              <a:uFillTx/>
                              <a:latin typeface="+mn-lt"/>
                              <a:ea typeface="等线" panose="02010600030101010101" pitchFamily="2" charset="-122"/>
                              <a:cs typeface="Times New Roman" panose="02020603050405020304" pitchFamily="18" charset="0"/>
                            </a:rPr>
                            <a:t>dd-mm-yy</a:t>
                          </a:r>
                          <a:r>
                            <a:rPr kumimoji="0" lang="zh-CN" altLang="en-US" sz="1400" b="0" i="0" u="none" strike="noStrike" kern="0" cap="none" spc="0" normalizeH="0" baseline="0" noProof="0" dirty="0">
                              <a:ln>
                                <a:noFill/>
                              </a:ln>
                              <a:solidFill>
                                <a:srgbClr val="000000"/>
                              </a:solidFill>
                              <a:effectLst/>
                              <a:uLnTx/>
                              <a:uFillTx/>
                              <a:latin typeface="+mn-lt"/>
                              <a:ea typeface="等线" panose="02010600030101010101" pitchFamily="2" charset="-122"/>
                              <a:cs typeface="Times New Roman" panose="02020603050405020304" pitchFamily="18" charset="0"/>
                            </a:rPr>
                            <a:t>”</a:t>
                          </a:r>
                          <a:endParaRPr kumimoji="0" lang="zh-CN" altLang="en-US" sz="1400" b="0" i="0" u="none" strike="noStrike" kern="100" cap="none" spc="0" normalizeH="0" baseline="0" noProof="0" dirty="0">
                            <a:ln>
                              <a:noFill/>
                            </a:ln>
                            <a:solidFill>
                              <a:prstClr val="black"/>
                            </a:solidFill>
                            <a:effectLst/>
                            <a:uLnTx/>
                            <a:uFillTx/>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155780027"/>
                      </a:ext>
                    </a:extLst>
                  </a:tr>
                  <a:tr h="286957">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presence of chronic diseases</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0 ; 1</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665366478"/>
                      </a:ext>
                    </a:extLst>
                  </a:tr>
                  <a:tr h="287401">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type of chronic disease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Character</a:t>
                          </a: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fever; muscle aches; chills</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026072565"/>
                      </a:ext>
                    </a:extLst>
                  </a:tr>
                  <a:tr h="286957">
                    <a:tc>
                      <a:txBody>
                        <a:bodyPr/>
                        <a:lstStyle/>
                        <a:p>
                          <a:pPr algn="ctr">
                            <a:lnSpc>
                              <a:spcPct val="150000"/>
                            </a:lnSpc>
                            <a:spcAft>
                              <a:spcPts val="0"/>
                            </a:spcAft>
                          </a:pPr>
                          <a:r>
                            <a:rPr lang="en-US" sz="1400" kern="100" dirty="0">
                              <a:effectLst/>
                              <a:latin typeface="+mn-lt"/>
                              <a:ea typeface="等线" panose="02010600030101010101" pitchFamily="2" charset="-122"/>
                              <a:cs typeface="Times New Roman" panose="02020603050405020304" pitchFamily="18" charset="0"/>
                            </a:rPr>
                            <a:t>latitude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1400" kern="0" dirty="0">
                              <a:solidFill>
                                <a:srgbClr val="000000"/>
                              </a:solidFill>
                              <a:effectLst/>
                              <a:latin typeface="+mn-lt"/>
                              <a:ea typeface="等线" panose="02010600030101010101" pitchFamily="2" charset="-122"/>
                              <a:cs typeface="Times New Roman" panose="02020603050405020304" pitchFamily="18" charset="0"/>
                            </a:rPr>
                            <a:t>43.75948</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834976048"/>
                      </a:ext>
                    </a:extLst>
                  </a:tr>
                  <a:tr h="286957">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longitude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numeric</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123.6956</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3466284484"/>
                      </a:ext>
                    </a:extLst>
                  </a:tr>
                  <a:tr h="287401">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hospital admission date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50000"/>
                            </a:lnSpc>
                            <a:spcAft>
                              <a:spcPts val="0"/>
                            </a:spcAft>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dd-mm-yy</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2255923922"/>
                      </a:ext>
                    </a:extLst>
                  </a:tr>
                  <a:tr h="287401">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specific event date</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dd-mm-yy</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tcPr>
                    </a:tc>
                    <a:extLst>
                      <a:ext uri="{0D108BD9-81ED-4DB2-BD59-A6C34878D82A}">
                        <a16:rowId xmlns:a16="http://schemas.microsoft.com/office/drawing/2014/main" val="1286498699"/>
                      </a:ext>
                    </a:extLst>
                  </a:tr>
                  <a:tr h="607441">
                    <a:tc>
                      <a:txBody>
                        <a:bodyPr/>
                        <a:lstStyle/>
                        <a:p>
                          <a:pPr algn="ctr">
                            <a:lnSpc>
                              <a:spcPct val="150000"/>
                            </a:lnSpc>
                            <a:spcAft>
                              <a:spcPts val="0"/>
                            </a:spcAft>
                          </a:pPr>
                          <a:r>
                            <a:rPr lang="en-US" altLang="zh-CN" sz="1400" kern="100" dirty="0">
                              <a:effectLst/>
                              <a:latin typeface="+mn-lt"/>
                              <a:ea typeface="等线" panose="02010600030101010101" pitchFamily="2" charset="-122"/>
                              <a:cs typeface="Times New Roman" panose="02020603050405020304" pitchFamily="18" charset="0"/>
                            </a:rPr>
                            <a:t>outcome </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1400" kern="0" dirty="0">
                              <a:solidFill>
                                <a:srgbClr val="000000"/>
                              </a:solidFill>
                              <a:effectLst/>
                              <a:latin typeface="+mn-lt"/>
                              <a:ea typeface="等线" panose="02010600030101010101" pitchFamily="2" charset="-122"/>
                              <a:cs typeface="Times New Roman" panose="02020603050405020304" pitchFamily="18" charset="0"/>
                            </a:rPr>
                            <a:t>Character</a:t>
                          </a: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death</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 </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discharge</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 </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recover</a:t>
                          </a:r>
                          <a:r>
                            <a:rPr lang="zh-CN" altLang="en-US" sz="1400" kern="0" dirty="0">
                              <a:solidFill>
                                <a:srgbClr val="000000"/>
                              </a:solidFill>
                              <a:effectLst/>
                              <a:latin typeface="+mn-lt"/>
                              <a:ea typeface="等线" panose="02010600030101010101" pitchFamily="2" charset="-122"/>
                              <a:cs typeface="Times New Roman" panose="02020603050405020304" pitchFamily="18" charset="0"/>
                            </a:rPr>
                            <a:t>” </a:t>
                          </a:r>
                          <a:r>
                            <a:rPr lang="en-US" altLang="zh-CN" sz="1400" kern="0" dirty="0">
                              <a:solidFill>
                                <a:srgbClr val="000000"/>
                              </a:solidFill>
                              <a:effectLst/>
                              <a:latin typeface="+mn-lt"/>
                              <a:ea typeface="等线" panose="02010600030101010101" pitchFamily="2" charset="-122"/>
                              <a:cs typeface="Times New Roman" panose="02020603050405020304" pitchFamily="18" charset="0"/>
                            </a:rPr>
                            <a:t>…</a:t>
                          </a:r>
                          <a:endParaRPr lang="zh-CN" alt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516299"/>
                      </a:ext>
                    </a:extLst>
                  </a:tr>
                  <a:tr h="286957">
                    <a:tc>
                      <a:txBody>
                        <a:bodyPr/>
                        <a:lstStyle/>
                        <a:p>
                          <a:endParaRPr lang="zh-CN"/>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t="-1319149" r="-151706" b="-38298"/>
                          </a:stretch>
                        </a:blipFill>
                      </a:tcPr>
                    </a:tc>
                    <a:tc>
                      <a:txBody>
                        <a:bodyPr/>
                        <a:lstStyle/>
                        <a:p>
                          <a:pPr algn="ctr">
                            <a:lnSpc>
                              <a:spcPct val="150000"/>
                            </a:lnSpc>
                            <a:spcAft>
                              <a:spcPts val="0"/>
                            </a:spcAft>
                          </a:pP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lnSpc>
                              <a:spcPct val="150000"/>
                            </a:lnSpc>
                            <a:spcAft>
                              <a:spcPts val="0"/>
                            </a:spcAft>
                          </a:pPr>
                          <a:endParaRPr lang="zh-CN" sz="1400" kern="100" dirty="0">
                            <a:effectLst/>
                            <a:latin typeface="+mn-lt"/>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05274969"/>
                      </a:ext>
                    </a:extLst>
                  </a:tr>
                </a:tbl>
              </a:graphicData>
            </a:graphic>
          </p:graphicFrame>
        </mc:Fallback>
      </mc:AlternateContent>
    </p:spTree>
    <p:extLst>
      <p:ext uri="{BB962C8B-B14F-4D97-AF65-F5344CB8AC3E}">
        <p14:creationId xmlns:p14="http://schemas.microsoft.com/office/powerpoint/2010/main" val="379499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p>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Resource </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endPar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Data 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Outcome and Conclusion</a:t>
            </a:r>
          </a:p>
        </p:txBody>
      </p:sp>
      <p:sp>
        <p:nvSpPr>
          <p:cNvPr id="16" name="矩形: 圆角 15">
            <a:extLst>
              <a:ext uri="{FF2B5EF4-FFF2-40B4-BE49-F238E27FC236}">
                <a16:creationId xmlns:a16="http://schemas.microsoft.com/office/drawing/2014/main" id="{E57FFCCC-1306-4BB1-B263-9A568F3D749F}"/>
              </a:ext>
            </a:extLst>
          </p:cNvPr>
          <p:cNvSpPr/>
          <p:nvPr/>
        </p:nvSpPr>
        <p:spPr>
          <a:xfrm>
            <a:off x="37496" y="3122259"/>
            <a:ext cx="3235924"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 severe pneumonia</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cxnSp>
        <p:nvCxnSpPr>
          <p:cNvPr id="4" name="直接箭头连接符 3">
            <a:extLst>
              <a:ext uri="{FF2B5EF4-FFF2-40B4-BE49-F238E27FC236}">
                <a16:creationId xmlns:a16="http://schemas.microsoft.com/office/drawing/2014/main" id="{23EAC12B-AF73-4887-A78B-CDE75213DF50}"/>
              </a:ext>
            </a:extLst>
          </p:cNvPr>
          <p:cNvCxnSpPr>
            <a:cxnSpLocks/>
          </p:cNvCxnSpPr>
          <p:nvPr/>
        </p:nvCxnSpPr>
        <p:spPr>
          <a:xfrm>
            <a:off x="3352830" y="3304374"/>
            <a:ext cx="314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矩形: 圆角 19">
            <a:extLst>
              <a:ext uri="{FF2B5EF4-FFF2-40B4-BE49-F238E27FC236}">
                <a16:creationId xmlns:a16="http://schemas.microsoft.com/office/drawing/2014/main" id="{35313C3B-06FF-49FA-9757-05298E02A480}"/>
              </a:ext>
            </a:extLst>
          </p:cNvPr>
          <p:cNvSpPr/>
          <p:nvPr/>
        </p:nvSpPr>
        <p:spPr>
          <a:xfrm>
            <a:off x="37496" y="4008797"/>
            <a:ext cx="3235924"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38.9 ° C, mild coughing</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cxnSp>
        <p:nvCxnSpPr>
          <p:cNvPr id="21" name="直接箭头连接符 20">
            <a:extLst>
              <a:ext uri="{FF2B5EF4-FFF2-40B4-BE49-F238E27FC236}">
                <a16:creationId xmlns:a16="http://schemas.microsoft.com/office/drawing/2014/main" id="{3490D320-C532-4E2C-B2D1-7A8CC58FCB7C}"/>
              </a:ext>
            </a:extLst>
          </p:cNvPr>
          <p:cNvCxnSpPr>
            <a:cxnSpLocks/>
          </p:cNvCxnSpPr>
          <p:nvPr/>
        </p:nvCxnSpPr>
        <p:spPr>
          <a:xfrm>
            <a:off x="3352830" y="4190912"/>
            <a:ext cx="3146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矩形: 圆角 21">
            <a:extLst>
              <a:ext uri="{FF2B5EF4-FFF2-40B4-BE49-F238E27FC236}">
                <a16:creationId xmlns:a16="http://schemas.microsoft.com/office/drawing/2014/main" id="{FC0ED4FE-EF84-4286-81E1-35E3D2213E6A}"/>
              </a:ext>
            </a:extLst>
          </p:cNvPr>
          <p:cNvSpPr/>
          <p:nvPr/>
        </p:nvSpPr>
        <p:spPr>
          <a:xfrm>
            <a:off x="33540" y="5002190"/>
            <a:ext cx="3235924"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   difficulty breathing</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cxnSp>
        <p:nvCxnSpPr>
          <p:cNvPr id="23" name="直接箭头连接符 22">
            <a:extLst>
              <a:ext uri="{FF2B5EF4-FFF2-40B4-BE49-F238E27FC236}">
                <a16:creationId xmlns:a16="http://schemas.microsoft.com/office/drawing/2014/main" id="{6358ECB2-F6CE-43F9-96F7-3FCF53CAE10D}"/>
              </a:ext>
            </a:extLst>
          </p:cNvPr>
          <p:cNvCxnSpPr>
            <a:cxnSpLocks/>
          </p:cNvCxnSpPr>
          <p:nvPr/>
        </p:nvCxnSpPr>
        <p:spPr>
          <a:xfrm>
            <a:off x="3348874" y="5184305"/>
            <a:ext cx="3186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矩形: 圆角 23">
            <a:extLst>
              <a:ext uri="{FF2B5EF4-FFF2-40B4-BE49-F238E27FC236}">
                <a16:creationId xmlns:a16="http://schemas.microsoft.com/office/drawing/2014/main" id="{40215300-ED17-4096-A809-FE97188F0ABA}"/>
              </a:ext>
            </a:extLst>
          </p:cNvPr>
          <p:cNvSpPr/>
          <p:nvPr/>
        </p:nvSpPr>
        <p:spPr>
          <a:xfrm>
            <a:off x="41432" y="5961224"/>
            <a:ext cx="3235924"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cold ; sore body </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cxnSp>
        <p:nvCxnSpPr>
          <p:cNvPr id="25" name="直接箭头连接符 24">
            <a:extLst>
              <a:ext uri="{FF2B5EF4-FFF2-40B4-BE49-F238E27FC236}">
                <a16:creationId xmlns:a16="http://schemas.microsoft.com/office/drawing/2014/main" id="{625C71AA-2CA1-4F6A-8DD8-4632AF8CE3F7}"/>
              </a:ext>
            </a:extLst>
          </p:cNvPr>
          <p:cNvCxnSpPr>
            <a:cxnSpLocks/>
          </p:cNvCxnSpPr>
          <p:nvPr/>
        </p:nvCxnSpPr>
        <p:spPr>
          <a:xfrm>
            <a:off x="3356766" y="6143339"/>
            <a:ext cx="3107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矩形: 圆角 27">
            <a:extLst>
              <a:ext uri="{FF2B5EF4-FFF2-40B4-BE49-F238E27FC236}">
                <a16:creationId xmlns:a16="http://schemas.microsoft.com/office/drawing/2014/main" id="{DD4AF513-3C1B-456C-80CE-C2EA08BEBA43}"/>
              </a:ext>
            </a:extLst>
          </p:cNvPr>
          <p:cNvSpPr/>
          <p:nvPr/>
        </p:nvSpPr>
        <p:spPr>
          <a:xfrm>
            <a:off x="3667372" y="2901309"/>
            <a:ext cx="1491189"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32" name="矩形: 圆角 31">
            <a:extLst>
              <a:ext uri="{FF2B5EF4-FFF2-40B4-BE49-F238E27FC236}">
                <a16:creationId xmlns:a16="http://schemas.microsoft.com/office/drawing/2014/main" id="{B8CB255D-9087-411E-88E3-5312F16B565D}"/>
              </a:ext>
            </a:extLst>
          </p:cNvPr>
          <p:cNvSpPr/>
          <p:nvPr/>
        </p:nvSpPr>
        <p:spPr>
          <a:xfrm>
            <a:off x="3678219" y="3828128"/>
            <a:ext cx="1497608"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33" name="矩形: 圆角 32">
            <a:extLst>
              <a:ext uri="{FF2B5EF4-FFF2-40B4-BE49-F238E27FC236}">
                <a16:creationId xmlns:a16="http://schemas.microsoft.com/office/drawing/2014/main" id="{BE790646-CD74-4BD7-9717-5CD47A6C7A38}"/>
              </a:ext>
            </a:extLst>
          </p:cNvPr>
          <p:cNvSpPr/>
          <p:nvPr/>
        </p:nvSpPr>
        <p:spPr>
          <a:xfrm>
            <a:off x="3724560" y="4858924"/>
            <a:ext cx="1451268"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34" name="矩形: 圆角 33">
            <a:extLst>
              <a:ext uri="{FF2B5EF4-FFF2-40B4-BE49-F238E27FC236}">
                <a16:creationId xmlns:a16="http://schemas.microsoft.com/office/drawing/2014/main" id="{44445071-05B4-4968-B08A-AB45DE9978D1}"/>
              </a:ext>
            </a:extLst>
          </p:cNvPr>
          <p:cNvSpPr/>
          <p:nvPr/>
        </p:nvSpPr>
        <p:spPr>
          <a:xfrm>
            <a:off x="3740201" y="5805306"/>
            <a:ext cx="1455700"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39" name="矩形: 圆角 38">
            <a:extLst>
              <a:ext uri="{FF2B5EF4-FFF2-40B4-BE49-F238E27FC236}">
                <a16:creationId xmlns:a16="http://schemas.microsoft.com/office/drawing/2014/main" id="{F34A1383-E65A-481A-8E74-DB3A35B633DA}"/>
              </a:ext>
            </a:extLst>
          </p:cNvPr>
          <p:cNvSpPr/>
          <p:nvPr/>
        </p:nvSpPr>
        <p:spPr>
          <a:xfrm>
            <a:off x="3667372" y="3326771"/>
            <a:ext cx="1497607"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pneumonia</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40" name="矩形: 圆角 39">
            <a:extLst>
              <a:ext uri="{FF2B5EF4-FFF2-40B4-BE49-F238E27FC236}">
                <a16:creationId xmlns:a16="http://schemas.microsoft.com/office/drawing/2014/main" id="{9D8D4D68-C619-468A-BFC8-8DE290F3B197}"/>
              </a:ext>
            </a:extLst>
          </p:cNvPr>
          <p:cNvSpPr/>
          <p:nvPr/>
        </p:nvSpPr>
        <p:spPr>
          <a:xfrm>
            <a:off x="3676251" y="4255538"/>
            <a:ext cx="1501544"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41" name="矩形: 圆角 40">
            <a:extLst>
              <a:ext uri="{FF2B5EF4-FFF2-40B4-BE49-F238E27FC236}">
                <a16:creationId xmlns:a16="http://schemas.microsoft.com/office/drawing/2014/main" id="{21D42C54-5BF2-450F-9D88-D34893A37962}"/>
              </a:ext>
            </a:extLst>
          </p:cNvPr>
          <p:cNvSpPr/>
          <p:nvPr/>
        </p:nvSpPr>
        <p:spPr>
          <a:xfrm>
            <a:off x="3720127" y="5278699"/>
            <a:ext cx="1455700"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breath</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42" name="矩形: 圆角 41">
            <a:extLst>
              <a:ext uri="{FF2B5EF4-FFF2-40B4-BE49-F238E27FC236}">
                <a16:creationId xmlns:a16="http://schemas.microsoft.com/office/drawing/2014/main" id="{F3CF46D7-B621-4345-9A2A-5F32253424BF}"/>
              </a:ext>
            </a:extLst>
          </p:cNvPr>
          <p:cNvSpPr/>
          <p:nvPr/>
        </p:nvSpPr>
        <p:spPr>
          <a:xfrm>
            <a:off x="3741673" y="6254145"/>
            <a:ext cx="1455700"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sore body</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cxnSp>
        <p:nvCxnSpPr>
          <p:cNvPr id="44" name="直接箭头连接符 43">
            <a:extLst>
              <a:ext uri="{FF2B5EF4-FFF2-40B4-BE49-F238E27FC236}">
                <a16:creationId xmlns:a16="http://schemas.microsoft.com/office/drawing/2014/main" id="{6B1FD8FC-665C-422A-9452-42B94349C1EA}"/>
              </a:ext>
            </a:extLst>
          </p:cNvPr>
          <p:cNvCxnSpPr>
            <a:cxnSpLocks/>
          </p:cNvCxnSpPr>
          <p:nvPr/>
        </p:nvCxnSpPr>
        <p:spPr>
          <a:xfrm>
            <a:off x="5225508" y="4234170"/>
            <a:ext cx="3635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矩形: 圆角 48">
            <a:extLst>
              <a:ext uri="{FF2B5EF4-FFF2-40B4-BE49-F238E27FC236}">
                <a16:creationId xmlns:a16="http://schemas.microsoft.com/office/drawing/2014/main" id="{C478737D-AA85-4567-A834-63CD27B16270}"/>
              </a:ext>
            </a:extLst>
          </p:cNvPr>
          <p:cNvSpPr/>
          <p:nvPr/>
        </p:nvSpPr>
        <p:spPr>
          <a:xfrm>
            <a:off x="5606062" y="3107226"/>
            <a:ext cx="102340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50" name="矩形: 圆角 49">
            <a:extLst>
              <a:ext uri="{FF2B5EF4-FFF2-40B4-BE49-F238E27FC236}">
                <a16:creationId xmlns:a16="http://schemas.microsoft.com/office/drawing/2014/main" id="{5608667B-ADDD-4EB4-B0F7-3C56F1F15C7F}"/>
              </a:ext>
            </a:extLst>
          </p:cNvPr>
          <p:cNvSpPr/>
          <p:nvPr/>
        </p:nvSpPr>
        <p:spPr>
          <a:xfrm>
            <a:off x="6684711" y="3107225"/>
            <a:ext cx="1522999"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pneumonia=1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51" name="矩形: 圆角 50">
            <a:extLst>
              <a:ext uri="{FF2B5EF4-FFF2-40B4-BE49-F238E27FC236}">
                <a16:creationId xmlns:a16="http://schemas.microsoft.com/office/drawing/2014/main" id="{7240A045-B36E-489F-977A-4B89B76E1871}"/>
              </a:ext>
            </a:extLst>
          </p:cNvPr>
          <p:cNvSpPr/>
          <p:nvPr/>
        </p:nvSpPr>
        <p:spPr>
          <a:xfrm>
            <a:off x="8262954" y="3107226"/>
            <a:ext cx="109688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52" name="矩形: 圆角 51">
            <a:extLst>
              <a:ext uri="{FF2B5EF4-FFF2-40B4-BE49-F238E27FC236}">
                <a16:creationId xmlns:a16="http://schemas.microsoft.com/office/drawing/2014/main" id="{BF4054C3-A1F3-48F9-A138-A2C432D1FDA2}"/>
              </a:ext>
            </a:extLst>
          </p:cNvPr>
          <p:cNvSpPr/>
          <p:nvPr/>
        </p:nvSpPr>
        <p:spPr>
          <a:xfrm>
            <a:off x="9420891" y="3107224"/>
            <a:ext cx="109688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breath=0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cxnSp>
        <p:nvCxnSpPr>
          <p:cNvPr id="66" name="直接箭头连接符 65">
            <a:extLst>
              <a:ext uri="{FF2B5EF4-FFF2-40B4-BE49-F238E27FC236}">
                <a16:creationId xmlns:a16="http://schemas.microsoft.com/office/drawing/2014/main" id="{FF6F5609-FF7E-4AD0-99E0-14069E598C39}"/>
              </a:ext>
            </a:extLst>
          </p:cNvPr>
          <p:cNvCxnSpPr>
            <a:cxnSpLocks/>
          </p:cNvCxnSpPr>
          <p:nvPr/>
        </p:nvCxnSpPr>
        <p:spPr>
          <a:xfrm>
            <a:off x="5195901" y="3304374"/>
            <a:ext cx="3635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78306AD-9D3F-45C8-AED8-FC72BB224D28}"/>
              </a:ext>
            </a:extLst>
          </p:cNvPr>
          <p:cNvCxnSpPr>
            <a:cxnSpLocks/>
          </p:cNvCxnSpPr>
          <p:nvPr/>
        </p:nvCxnSpPr>
        <p:spPr>
          <a:xfrm>
            <a:off x="5219117" y="5223155"/>
            <a:ext cx="3635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直接箭头连接符 67">
            <a:extLst>
              <a:ext uri="{FF2B5EF4-FFF2-40B4-BE49-F238E27FC236}">
                <a16:creationId xmlns:a16="http://schemas.microsoft.com/office/drawing/2014/main" id="{81C8EDF9-23ED-49D5-9B4E-BAD048E711C3}"/>
              </a:ext>
            </a:extLst>
          </p:cNvPr>
          <p:cNvCxnSpPr>
            <a:cxnSpLocks/>
          </p:cNvCxnSpPr>
          <p:nvPr/>
        </p:nvCxnSpPr>
        <p:spPr>
          <a:xfrm>
            <a:off x="5246498" y="6203404"/>
            <a:ext cx="3635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矩形: 圆角 68">
            <a:extLst>
              <a:ext uri="{FF2B5EF4-FFF2-40B4-BE49-F238E27FC236}">
                <a16:creationId xmlns:a16="http://schemas.microsoft.com/office/drawing/2014/main" id="{91B2A8AD-8EA9-405F-9AFB-08D93EC6E34C}"/>
              </a:ext>
            </a:extLst>
          </p:cNvPr>
          <p:cNvSpPr/>
          <p:nvPr/>
        </p:nvSpPr>
        <p:spPr>
          <a:xfrm>
            <a:off x="10573020" y="3094166"/>
            <a:ext cx="140002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sore body=0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0" name="矩形: 圆角 69">
            <a:extLst>
              <a:ext uri="{FF2B5EF4-FFF2-40B4-BE49-F238E27FC236}">
                <a16:creationId xmlns:a16="http://schemas.microsoft.com/office/drawing/2014/main" id="{B4DD7783-E095-486F-87A2-233433103CA2}"/>
              </a:ext>
            </a:extLst>
          </p:cNvPr>
          <p:cNvSpPr/>
          <p:nvPr/>
        </p:nvSpPr>
        <p:spPr>
          <a:xfrm>
            <a:off x="5618590" y="4073422"/>
            <a:ext cx="102340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1" name="矩形: 圆角 70">
            <a:extLst>
              <a:ext uri="{FF2B5EF4-FFF2-40B4-BE49-F238E27FC236}">
                <a16:creationId xmlns:a16="http://schemas.microsoft.com/office/drawing/2014/main" id="{BD9590B5-01C6-4AD6-B067-7DCCE65E5A64}"/>
              </a:ext>
            </a:extLst>
          </p:cNvPr>
          <p:cNvSpPr/>
          <p:nvPr/>
        </p:nvSpPr>
        <p:spPr>
          <a:xfrm>
            <a:off x="6697239" y="4073421"/>
            <a:ext cx="1522999"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pneumonia=0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2" name="矩形: 圆角 71">
            <a:extLst>
              <a:ext uri="{FF2B5EF4-FFF2-40B4-BE49-F238E27FC236}">
                <a16:creationId xmlns:a16="http://schemas.microsoft.com/office/drawing/2014/main" id="{4F0B771A-A73B-4608-B7CD-7DA369D5735F}"/>
              </a:ext>
            </a:extLst>
          </p:cNvPr>
          <p:cNvSpPr/>
          <p:nvPr/>
        </p:nvSpPr>
        <p:spPr>
          <a:xfrm>
            <a:off x="8275482" y="4073422"/>
            <a:ext cx="109688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3" name="矩形: 圆角 72">
            <a:extLst>
              <a:ext uri="{FF2B5EF4-FFF2-40B4-BE49-F238E27FC236}">
                <a16:creationId xmlns:a16="http://schemas.microsoft.com/office/drawing/2014/main" id="{86E48E39-119A-4006-ACE1-1557CCA8CAE8}"/>
              </a:ext>
            </a:extLst>
          </p:cNvPr>
          <p:cNvSpPr/>
          <p:nvPr/>
        </p:nvSpPr>
        <p:spPr>
          <a:xfrm>
            <a:off x="9433419" y="4073420"/>
            <a:ext cx="109688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breath=0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4" name="矩形: 圆角 73">
            <a:extLst>
              <a:ext uri="{FF2B5EF4-FFF2-40B4-BE49-F238E27FC236}">
                <a16:creationId xmlns:a16="http://schemas.microsoft.com/office/drawing/2014/main" id="{6924474D-462E-43B6-BFD9-AB369C7B2876}"/>
              </a:ext>
            </a:extLst>
          </p:cNvPr>
          <p:cNvSpPr/>
          <p:nvPr/>
        </p:nvSpPr>
        <p:spPr>
          <a:xfrm>
            <a:off x="10585548" y="4060362"/>
            <a:ext cx="140002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sore body=0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5" name="矩形: 圆角 74">
            <a:extLst>
              <a:ext uri="{FF2B5EF4-FFF2-40B4-BE49-F238E27FC236}">
                <a16:creationId xmlns:a16="http://schemas.microsoft.com/office/drawing/2014/main" id="{6A139C3D-563A-431A-8432-B208767D8875}"/>
              </a:ext>
            </a:extLst>
          </p:cNvPr>
          <p:cNvSpPr/>
          <p:nvPr/>
        </p:nvSpPr>
        <p:spPr>
          <a:xfrm>
            <a:off x="5606062" y="5026558"/>
            <a:ext cx="102340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6" name="矩形: 圆角 75">
            <a:extLst>
              <a:ext uri="{FF2B5EF4-FFF2-40B4-BE49-F238E27FC236}">
                <a16:creationId xmlns:a16="http://schemas.microsoft.com/office/drawing/2014/main" id="{FB7D8A45-D3FC-4835-A44E-08C1026BD13B}"/>
              </a:ext>
            </a:extLst>
          </p:cNvPr>
          <p:cNvSpPr/>
          <p:nvPr/>
        </p:nvSpPr>
        <p:spPr>
          <a:xfrm>
            <a:off x="6684711" y="5026557"/>
            <a:ext cx="1522999"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pneumonia=0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7" name="矩形: 圆角 76">
            <a:extLst>
              <a:ext uri="{FF2B5EF4-FFF2-40B4-BE49-F238E27FC236}">
                <a16:creationId xmlns:a16="http://schemas.microsoft.com/office/drawing/2014/main" id="{C6998160-4A0E-4EE2-9C09-E40084F3512A}"/>
              </a:ext>
            </a:extLst>
          </p:cNvPr>
          <p:cNvSpPr/>
          <p:nvPr/>
        </p:nvSpPr>
        <p:spPr>
          <a:xfrm>
            <a:off x="8262954" y="5026558"/>
            <a:ext cx="109688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8" name="矩形: 圆角 77">
            <a:extLst>
              <a:ext uri="{FF2B5EF4-FFF2-40B4-BE49-F238E27FC236}">
                <a16:creationId xmlns:a16="http://schemas.microsoft.com/office/drawing/2014/main" id="{EB2856D3-27F4-4173-A54E-B33BD88055AD}"/>
              </a:ext>
            </a:extLst>
          </p:cNvPr>
          <p:cNvSpPr/>
          <p:nvPr/>
        </p:nvSpPr>
        <p:spPr>
          <a:xfrm>
            <a:off x="9420891" y="5026556"/>
            <a:ext cx="109688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breath=1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79" name="矩形: 圆角 78">
            <a:extLst>
              <a:ext uri="{FF2B5EF4-FFF2-40B4-BE49-F238E27FC236}">
                <a16:creationId xmlns:a16="http://schemas.microsoft.com/office/drawing/2014/main" id="{450FFEA6-B92A-43ED-AE7C-57EF39DF836A}"/>
              </a:ext>
            </a:extLst>
          </p:cNvPr>
          <p:cNvSpPr/>
          <p:nvPr/>
        </p:nvSpPr>
        <p:spPr>
          <a:xfrm>
            <a:off x="10573020" y="5013498"/>
            <a:ext cx="140002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sore body=0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80" name="矩形: 圆角 79">
            <a:extLst>
              <a:ext uri="{FF2B5EF4-FFF2-40B4-BE49-F238E27FC236}">
                <a16:creationId xmlns:a16="http://schemas.microsoft.com/office/drawing/2014/main" id="{955A3A0E-0B89-4AFD-93DC-FB70EBFD2525}"/>
              </a:ext>
            </a:extLst>
          </p:cNvPr>
          <p:cNvSpPr/>
          <p:nvPr/>
        </p:nvSpPr>
        <p:spPr>
          <a:xfrm>
            <a:off x="5631135" y="6021288"/>
            <a:ext cx="102340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fever=1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81" name="矩形: 圆角 80">
            <a:extLst>
              <a:ext uri="{FF2B5EF4-FFF2-40B4-BE49-F238E27FC236}">
                <a16:creationId xmlns:a16="http://schemas.microsoft.com/office/drawing/2014/main" id="{2C044A52-90FA-4A56-BC9E-65E35FDDB0D3}"/>
              </a:ext>
            </a:extLst>
          </p:cNvPr>
          <p:cNvSpPr/>
          <p:nvPr/>
        </p:nvSpPr>
        <p:spPr>
          <a:xfrm>
            <a:off x="6709784" y="6021287"/>
            <a:ext cx="1522999"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pneumonia=0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82" name="矩形: 圆角 81">
            <a:extLst>
              <a:ext uri="{FF2B5EF4-FFF2-40B4-BE49-F238E27FC236}">
                <a16:creationId xmlns:a16="http://schemas.microsoft.com/office/drawing/2014/main" id="{95F568A1-0318-4BC9-908C-9C96F968C817}"/>
              </a:ext>
            </a:extLst>
          </p:cNvPr>
          <p:cNvSpPr/>
          <p:nvPr/>
        </p:nvSpPr>
        <p:spPr>
          <a:xfrm>
            <a:off x="8288027" y="6021288"/>
            <a:ext cx="1096885"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cough=0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83" name="矩形: 圆角 82">
            <a:extLst>
              <a:ext uri="{FF2B5EF4-FFF2-40B4-BE49-F238E27FC236}">
                <a16:creationId xmlns:a16="http://schemas.microsoft.com/office/drawing/2014/main" id="{7F25730B-5345-4572-8CC2-941DE3AEE630}"/>
              </a:ext>
            </a:extLst>
          </p:cNvPr>
          <p:cNvSpPr/>
          <p:nvPr/>
        </p:nvSpPr>
        <p:spPr>
          <a:xfrm>
            <a:off x="9445964" y="6021286"/>
            <a:ext cx="109688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breath=0</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84" name="矩形: 圆角 83">
            <a:extLst>
              <a:ext uri="{FF2B5EF4-FFF2-40B4-BE49-F238E27FC236}">
                <a16:creationId xmlns:a16="http://schemas.microsoft.com/office/drawing/2014/main" id="{AB936969-D1C0-4C15-9560-C17005A74AE5}"/>
              </a:ext>
            </a:extLst>
          </p:cNvPr>
          <p:cNvSpPr/>
          <p:nvPr/>
        </p:nvSpPr>
        <p:spPr>
          <a:xfrm>
            <a:off x="10598093" y="6008228"/>
            <a:ext cx="1400026" cy="364231"/>
          </a:xfrm>
          <a:prstGeom prst="roundRect">
            <a:avLst/>
          </a:prstGeom>
          <a:solidFill>
            <a:srgbClr val="99235E"/>
          </a:solidFill>
          <a:ln>
            <a:solidFill>
              <a:srgbClr val="992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sore body=1</a:t>
            </a:r>
            <a:endParaRPr kumimoji="0" lang="zh-CN" altLang="en-US" sz="1800" b="0" i="0" u="none" strike="noStrike" kern="1200" cap="none" spc="0" normalizeH="0" baseline="0" noProof="0" dirty="0">
              <a:ln>
                <a:noFill/>
              </a:ln>
              <a:solidFill>
                <a:srgbClr val="99235E"/>
              </a:solidFill>
              <a:effectLst/>
              <a:uLnTx/>
              <a:uFillTx/>
              <a:latin typeface="Calibri"/>
              <a:ea typeface="宋体" panose="02010600030101010101" pitchFamily="2" charset="-122"/>
              <a:cs typeface="+mn-cs"/>
            </a:endParaRPr>
          </a:p>
        </p:txBody>
      </p:sp>
      <p:sp>
        <p:nvSpPr>
          <p:cNvPr id="3" name="箭头: 右 2">
            <a:extLst>
              <a:ext uri="{FF2B5EF4-FFF2-40B4-BE49-F238E27FC236}">
                <a16:creationId xmlns:a16="http://schemas.microsoft.com/office/drawing/2014/main" id="{2F74F72F-ADC6-43F5-8C1C-1819B5AFBB3C}"/>
              </a:ext>
            </a:extLst>
          </p:cNvPr>
          <p:cNvSpPr/>
          <p:nvPr/>
        </p:nvSpPr>
        <p:spPr>
          <a:xfrm rot="5400000">
            <a:off x="4185692" y="2494804"/>
            <a:ext cx="364231"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23F81E8-CE18-42AB-B609-369CE1C73105}"/>
              </a:ext>
            </a:extLst>
          </p:cNvPr>
          <p:cNvSpPr/>
          <p:nvPr/>
        </p:nvSpPr>
        <p:spPr>
          <a:xfrm>
            <a:off x="3480961" y="1983948"/>
            <a:ext cx="1773691" cy="400110"/>
          </a:xfrm>
          <a:prstGeom prst="rect">
            <a:avLst/>
          </a:prstGeom>
        </p:spPr>
        <p:txBody>
          <a:bodyPr wrap="none">
            <a:spAutoFit/>
          </a:bodyPr>
          <a:lstStyle/>
          <a:p>
            <a:r>
              <a:rPr lang="en-US" altLang="zh-CN" sz="2000" dirty="0"/>
              <a:t>Text Processing</a:t>
            </a:r>
            <a:endParaRPr lang="zh-CN" altLang="en-US" sz="2000" dirty="0"/>
          </a:p>
        </p:txBody>
      </p:sp>
      <p:sp>
        <p:nvSpPr>
          <p:cNvPr id="53" name="箭头: 右 52">
            <a:extLst>
              <a:ext uri="{FF2B5EF4-FFF2-40B4-BE49-F238E27FC236}">
                <a16:creationId xmlns:a16="http://schemas.microsoft.com/office/drawing/2014/main" id="{FB0AE401-0896-4F9C-B7FE-93A9500EFBC1}"/>
              </a:ext>
            </a:extLst>
          </p:cNvPr>
          <p:cNvSpPr/>
          <p:nvPr/>
        </p:nvSpPr>
        <p:spPr>
          <a:xfrm rot="5400000">
            <a:off x="8701288" y="2558650"/>
            <a:ext cx="364231"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117F71B5-E93D-4E01-A466-C77849E7E591}"/>
              </a:ext>
            </a:extLst>
          </p:cNvPr>
          <p:cNvSpPr/>
          <p:nvPr/>
        </p:nvSpPr>
        <p:spPr>
          <a:xfrm>
            <a:off x="7912755" y="1984586"/>
            <a:ext cx="2085314" cy="400110"/>
          </a:xfrm>
          <a:prstGeom prst="rect">
            <a:avLst/>
          </a:prstGeom>
        </p:spPr>
        <p:txBody>
          <a:bodyPr wrap="none">
            <a:spAutoFit/>
          </a:bodyPr>
          <a:lstStyle/>
          <a:p>
            <a:r>
              <a:rPr lang="en-US" altLang="zh-HK" sz="2000" dirty="0">
                <a:solidFill>
                  <a:prstClr val="black"/>
                </a:solidFill>
                <a:latin typeface="Calibri" panose="020F0502020204030204"/>
                <a:cs typeface="Arial" panose="020B0604020202020204" pitchFamily="34" charset="0"/>
              </a:rPr>
              <a:t>One-Hot Encoding</a:t>
            </a:r>
            <a:endParaRPr lang="zh-CN" altLang="en-US" sz="2000" dirty="0"/>
          </a:p>
        </p:txBody>
      </p:sp>
      <p:sp>
        <p:nvSpPr>
          <p:cNvPr id="9" name="矩形 8">
            <a:extLst>
              <a:ext uri="{FF2B5EF4-FFF2-40B4-BE49-F238E27FC236}">
                <a16:creationId xmlns:a16="http://schemas.microsoft.com/office/drawing/2014/main" id="{DDC15C4B-CBEA-45E2-9EA9-408256A28B51}"/>
              </a:ext>
            </a:extLst>
          </p:cNvPr>
          <p:cNvSpPr/>
          <p:nvPr/>
        </p:nvSpPr>
        <p:spPr>
          <a:xfrm>
            <a:off x="-168696" y="1150909"/>
            <a:ext cx="4621009" cy="800219"/>
          </a:xfrm>
          <a:prstGeom prst="rect">
            <a:avLst/>
          </a:prstGeom>
        </p:spPr>
        <p:txBody>
          <a:bodyPr wrap="none">
            <a:spAutoFit/>
          </a:bodyPr>
          <a:lstStyle/>
          <a:p>
            <a:pPr marL="463550" lvl="3">
              <a:spcBef>
                <a:spcPts val="0"/>
              </a:spcBef>
              <a:spcAft>
                <a:spcPts val="1200"/>
              </a:spcAft>
              <a:buClr>
                <a:srgbClr val="FF0000"/>
              </a:buClr>
              <a:defRPr/>
            </a:pPr>
            <a:r>
              <a:rPr lang="en-US" altLang="zh-HK" sz="2000" b="1" dirty="0">
                <a:solidFill>
                  <a:prstClr val="black"/>
                </a:solidFill>
                <a:latin typeface="Calibri" panose="020F0502020204030204"/>
                <a:cs typeface="Arial" panose="020B0604020202020204" pitchFamily="34" charset="0"/>
              </a:rPr>
              <a:t>1. </a:t>
            </a:r>
            <a:r>
              <a:rPr lang="en-US" altLang="zh-CN" sz="2000" b="1" dirty="0">
                <a:solidFill>
                  <a:prstClr val="black"/>
                </a:solidFill>
                <a:latin typeface="Calibri" panose="020F0502020204030204"/>
                <a:cs typeface="Arial" panose="020B0604020202020204" pitchFamily="34" charset="0"/>
              </a:rPr>
              <a:t>Data Preprocessing</a:t>
            </a:r>
          </a:p>
          <a:p>
            <a:pPr marL="463550" lvl="3">
              <a:spcBef>
                <a:spcPts val="0"/>
              </a:spcBef>
              <a:spcAft>
                <a:spcPts val="1200"/>
              </a:spcAft>
              <a:buClr>
                <a:srgbClr val="FF0000"/>
              </a:buClr>
              <a:defRPr/>
            </a:pPr>
            <a:r>
              <a:rPr lang="en-US" altLang="zh-CN" sz="1600" dirty="0">
                <a:solidFill>
                  <a:prstClr val="black"/>
                </a:solidFill>
                <a:latin typeface="Calibri" panose="020F0502020204030204"/>
                <a:cs typeface="Arial" panose="020B0604020202020204" pitchFamily="34" charset="0"/>
              </a:rPr>
              <a:t>	Categorical variables </a:t>
            </a:r>
            <a:r>
              <a:rPr lang="en-US" altLang="zh-HK" sz="1600" dirty="0">
                <a:solidFill>
                  <a:prstClr val="black"/>
                </a:solidFill>
                <a:latin typeface="Calibri" panose="020F0502020204030204"/>
                <a:cs typeface="Arial" panose="020B0604020202020204" pitchFamily="34" charset="0"/>
              </a:rPr>
              <a:t>→ One-Hot Encoding</a:t>
            </a:r>
            <a:endParaRPr lang="en-US" altLang="zh-CN" sz="1600" dirty="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1500284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p>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Resource </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endPar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Data 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Outcome and Conclusion</a:t>
            </a:r>
          </a:p>
        </p:txBody>
      </p:sp>
      <p:sp>
        <p:nvSpPr>
          <p:cNvPr id="85" name="內容版面配置區 6">
            <a:extLst>
              <a:ext uri="{FF2B5EF4-FFF2-40B4-BE49-F238E27FC236}">
                <a16:creationId xmlns:a16="http://schemas.microsoft.com/office/drawing/2014/main" id="{80E73BDB-5488-4E6D-A855-B35A0EE0595C}"/>
              </a:ext>
            </a:extLst>
          </p:cNvPr>
          <p:cNvSpPr txBox="1"/>
          <p:nvPr/>
        </p:nvSpPr>
        <p:spPr bwMode="auto">
          <a:xfrm>
            <a:off x="-231830" y="1350464"/>
            <a:ext cx="5743892" cy="1536761"/>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HK" sz="24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2.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Feature Engineering</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①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T</a:t>
            </a:r>
            <a:r>
              <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ime-to-event structure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lang="en-US" altLang="zh-HK" dirty="0">
              <a:solidFill>
                <a:prstClr val="black"/>
              </a:solidFill>
              <a:latin typeface="Calibri" panose="020F0502020204030204"/>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②</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Selection of variables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③</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Create Euclidean distances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C09789F-04A3-48B2-B43C-6EAA0FAFE23B}"/>
                  </a:ext>
                </a:extLst>
              </p:cNvPr>
              <p:cNvSpPr/>
              <p:nvPr/>
            </p:nvSpPr>
            <p:spPr>
              <a:xfrm>
                <a:off x="1004154" y="2381614"/>
                <a:ext cx="4722467" cy="1677382"/>
              </a:xfrm>
              <a:prstGeom prst="rect">
                <a:avLst/>
              </a:prstGeom>
            </p:spPr>
            <p:txBody>
              <a:bodyPr wrap="square">
                <a:spAutoFit/>
              </a:bodyPr>
              <a:lstStyle/>
              <a:p>
                <a:pPr>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𝑇𝑖𝑚𝑒</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𝑑𝑎𝑡𝑒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𝑐𝑜𝑛𝑓𝑖𝑟𝑚𝑎𝑡𝑖𝑜𝑛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𝑑𝑎𝑡𝑒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𝑠𝑦𝑚𝑝𝑡𝑜𝑚</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𝑜𝑛𝑠𝑒</m:t>
                      </m:r>
                    </m:oMath>
                  </m:oMathPara>
                </a14:m>
                <a:endParaRPr lang="en-US" altLang="zh-CN" sz="1400" i="1" kern="100" dirty="0">
                  <a:effectLst/>
                  <a:latin typeface="+mj-lt"/>
                  <a:ea typeface="等线" panose="02010600030101010101" pitchFamily="2" charset="-122"/>
                  <a:cs typeface="Times New Roman" panose="02020603050405020304" pitchFamily="18" charset="0"/>
                </a:endParaRPr>
              </a:p>
              <a:p>
                <a:pPr>
                  <a:lnSpc>
                    <a:spcPct val="150000"/>
                  </a:lnSpc>
                  <a:spcBef>
                    <a:spcPts val="1200"/>
                  </a:spcBef>
                  <a:spcAft>
                    <a:spcPts val="1200"/>
                  </a:spcAft>
                </a:pPr>
                <a14:m>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𝑇</m:t>
                        </m:r>
                        <m:r>
                          <m:rPr>
                            <m:sty m:val="p"/>
                          </m:rPr>
                          <a:rPr lang="en-US" altLang="zh-CN" sz="1400" i="1" kern="100">
                            <a:latin typeface="Cambria Math" panose="02040503050406030204" pitchFamily="18" charset="0"/>
                            <a:ea typeface="等线" panose="02010600030101010101" pitchFamily="2" charset="-122"/>
                            <a:cs typeface="Times New Roman" panose="02020603050405020304" pitchFamily="18" charset="0"/>
                          </a:rPr>
                          <m:t>ime</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specific</m:t>
                    </m:r>
                    <m: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event</m:t>
                    </m:r>
                    <m: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date</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𝑑𝑎𝑡𝑒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𝑠𝑦𝑚𝑝𝑡𝑜𝑚</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𝑜𝑛𝑠𝑒</m:t>
                    </m:r>
                    <m:r>
                      <m:rPr>
                        <m:sty m:val="p"/>
                      </m:rPr>
                      <a:rPr lang="en-US" altLang="zh-CN" sz="1400" i="1" kern="100" smtClean="0">
                        <a:latin typeface="Cambria Math" panose="02040503050406030204" pitchFamily="18" charset="0"/>
                        <a:ea typeface="等线" panose="02010600030101010101" pitchFamily="2" charset="-122"/>
                        <a:cs typeface="Times New Roman" panose="02020603050405020304" pitchFamily="18" charset="0"/>
                      </a:rPr>
                      <m:t>t</m:t>
                    </m:r>
                  </m:oMath>
                </a14:m>
                <a:r>
                  <a:rPr lang="en-US" altLang="zh-CN" sz="1400" i="1" kern="100" dirty="0">
                    <a:latin typeface="+mj-lt"/>
                    <a:ea typeface="等线" panose="02010600030101010101" pitchFamily="2" charset="-122"/>
                    <a:cs typeface="Times New Roman" panose="02020603050405020304" pitchFamily="18" charset="0"/>
                  </a:rPr>
                  <a:t> </a:t>
                </a:r>
              </a:p>
              <a:p>
                <a:pPr>
                  <a:lnSpc>
                    <a:spcPct val="150000"/>
                  </a:lnSpc>
                  <a:spcBef>
                    <a:spcPts val="1200"/>
                  </a:spcBef>
                  <a:spcAft>
                    <a:spcPts val="1200"/>
                  </a:spcAft>
                </a:pPr>
                <a14:m>
                  <m:oMath xmlns:m="http://schemas.openxmlformats.org/officeDocument/2006/math">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𝑇𝑖𝑚𝑒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max</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𝑇𝑖𝑚𝑒</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𝑇𝑖𝑚𝑒</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400" dirty="0">
                    <a:latin typeface="+mj-lt"/>
                  </a:rPr>
                  <a:t> </a:t>
                </a:r>
              </a:p>
            </p:txBody>
          </p:sp>
        </mc:Choice>
        <mc:Fallback xmlns="">
          <p:sp>
            <p:nvSpPr>
              <p:cNvPr id="2" name="矩形 1">
                <a:extLst>
                  <a:ext uri="{FF2B5EF4-FFF2-40B4-BE49-F238E27FC236}">
                    <a16:creationId xmlns:a16="http://schemas.microsoft.com/office/drawing/2014/main" id="{9C09789F-04A3-48B2-B43C-6EAA0FAFE23B}"/>
                  </a:ext>
                </a:extLst>
              </p:cNvPr>
              <p:cNvSpPr>
                <a:spLocks noRot="1" noChangeAspect="1" noMove="1" noResize="1" noEditPoints="1" noAdjustHandles="1" noChangeArrowheads="1" noChangeShapeType="1" noTextEdit="1"/>
              </p:cNvSpPr>
              <p:nvPr/>
            </p:nvSpPr>
            <p:spPr>
              <a:xfrm>
                <a:off x="1004154" y="2381614"/>
                <a:ext cx="4722467" cy="1677382"/>
              </a:xfrm>
              <a:prstGeom prst="rect">
                <a:avLst/>
              </a:prstGeom>
              <a:blipFill>
                <a:blip r:embed="rId3"/>
                <a:stretch>
                  <a:fillRect/>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BD7259ED-8011-44C7-9587-2E212C0F305C}"/>
              </a:ext>
            </a:extLst>
          </p:cNvPr>
          <p:cNvSpPr/>
          <p:nvPr/>
        </p:nvSpPr>
        <p:spPr>
          <a:xfrm>
            <a:off x="6384032" y="2636912"/>
            <a:ext cx="5472608" cy="954107"/>
          </a:xfrm>
          <a:prstGeom prst="rect">
            <a:avLst/>
          </a:prstGeom>
        </p:spPr>
        <p:txBody>
          <a:bodyPr wrap="square">
            <a:spAutoFit/>
          </a:bodyPr>
          <a:lstStyle/>
          <a:p>
            <a:pPr lvl="0"/>
            <a:r>
              <a:rPr lang="en-US" altLang="zh-CN" sz="1400" kern="100" dirty="0">
                <a:latin typeface="+mj-lt"/>
                <a:ea typeface="宋体" panose="02010600030101010101" pitchFamily="2" charset="-122"/>
              </a:rPr>
              <a:t>     Variable of event is based on </a:t>
            </a:r>
            <a:r>
              <a:rPr lang="zh-CN" altLang="en-US" sz="1400" kern="0" dirty="0">
                <a:solidFill>
                  <a:srgbClr val="000000"/>
                </a:solidFill>
                <a:latin typeface="+mj-lt"/>
                <a:ea typeface="等线" panose="02010600030101010101" pitchFamily="2" charset="-122"/>
                <a:cs typeface="Times New Roman" panose="02020603050405020304" pitchFamily="18" charset="0"/>
              </a:rPr>
              <a:t>“</a:t>
            </a:r>
            <a:r>
              <a:rPr lang="en-US" altLang="zh-CN" sz="1400" kern="0" dirty="0">
                <a:solidFill>
                  <a:srgbClr val="000000"/>
                </a:solidFill>
                <a:latin typeface="+mj-lt"/>
                <a:ea typeface="等线" panose="02010600030101010101" pitchFamily="2" charset="-122"/>
                <a:cs typeface="Times New Roman" panose="02020603050405020304" pitchFamily="18" charset="0"/>
              </a:rPr>
              <a:t>Categorical variables → One-Hot Encoding</a:t>
            </a:r>
            <a:r>
              <a:rPr lang="zh-CN" altLang="en-US" sz="1400" kern="0" dirty="0">
                <a:solidFill>
                  <a:srgbClr val="000000"/>
                </a:solidFill>
                <a:latin typeface="+mj-lt"/>
                <a:ea typeface="等线" panose="02010600030101010101" pitchFamily="2" charset="-122"/>
                <a:cs typeface="Times New Roman" panose="02020603050405020304" pitchFamily="18" charset="0"/>
              </a:rPr>
              <a:t>”</a:t>
            </a:r>
            <a:r>
              <a:rPr lang="en-US" altLang="zh-CN" sz="1400" kern="0" dirty="0">
                <a:solidFill>
                  <a:srgbClr val="000000"/>
                </a:solidFill>
                <a:latin typeface="+mj-lt"/>
                <a:ea typeface="等线" panose="02010600030101010101" pitchFamily="2" charset="-122"/>
                <a:cs typeface="Times New Roman" panose="02020603050405020304" pitchFamily="18" charset="0"/>
              </a:rPr>
              <a:t>. If </a:t>
            </a:r>
            <a:r>
              <a:rPr lang="en-US" altLang="zh-CN" sz="1400" kern="100" dirty="0">
                <a:solidFill>
                  <a:srgbClr val="000000"/>
                </a:solidFill>
                <a:latin typeface="+mj-lt"/>
                <a:ea typeface="宋体" panose="02010600030101010101" pitchFamily="2" charset="-122"/>
                <a:cs typeface="Times New Roman" panose="02020603050405020304" pitchFamily="18" charset="0"/>
              </a:rPr>
              <a:t>v</a:t>
            </a:r>
            <a:r>
              <a:rPr lang="en-US" altLang="zh-CN" sz="1400" kern="100" dirty="0">
                <a:latin typeface="+mj-lt"/>
                <a:ea typeface="宋体" panose="02010600030101010101" pitchFamily="2" charset="-122"/>
              </a:rPr>
              <a:t>ariable of event contains </a:t>
            </a:r>
            <a:r>
              <a:rPr lang="zh-CN" altLang="en-US" sz="1400" kern="0" dirty="0">
                <a:solidFill>
                  <a:srgbClr val="000000"/>
                </a:solidFill>
                <a:latin typeface="+mj-lt"/>
                <a:ea typeface="等线" panose="02010600030101010101" pitchFamily="2" charset="-122"/>
                <a:cs typeface="Times New Roman" panose="02020603050405020304" pitchFamily="18" charset="0"/>
              </a:rPr>
              <a:t>“</a:t>
            </a:r>
            <a:r>
              <a:rPr lang="en-US" altLang="zh-CN" sz="1400" kern="0" dirty="0">
                <a:solidFill>
                  <a:srgbClr val="000000"/>
                </a:solidFill>
                <a:latin typeface="+mj-lt"/>
                <a:ea typeface="等线" panose="02010600030101010101" pitchFamily="2" charset="-122"/>
                <a:cs typeface="Times New Roman" panose="02020603050405020304" pitchFamily="18" charset="0"/>
              </a:rPr>
              <a:t>Discharge</a:t>
            </a:r>
            <a:r>
              <a:rPr lang="zh-CN" altLang="en-US" sz="1400" kern="0" dirty="0">
                <a:solidFill>
                  <a:srgbClr val="000000"/>
                </a:solidFill>
                <a:latin typeface="+mj-lt"/>
                <a:ea typeface="等线" panose="02010600030101010101" pitchFamily="2" charset="-122"/>
                <a:cs typeface="Times New Roman" panose="02020603050405020304" pitchFamily="18" charset="0"/>
              </a:rPr>
              <a:t>” </a:t>
            </a:r>
            <a:r>
              <a:rPr lang="en-US" altLang="zh-CN" sz="1400" kern="0" dirty="0">
                <a:solidFill>
                  <a:srgbClr val="000000"/>
                </a:solidFill>
                <a:latin typeface="+mj-lt"/>
                <a:ea typeface="等线" panose="02010600030101010101" pitchFamily="2" charset="-122"/>
                <a:cs typeface="Times New Roman" panose="02020603050405020304" pitchFamily="18" charset="0"/>
              </a:rPr>
              <a:t>or similar </a:t>
            </a:r>
            <a:r>
              <a:rPr lang="en-US" altLang="zh-CN" sz="1400" kern="100" dirty="0">
                <a:latin typeface="+mj-lt"/>
                <a:ea typeface="宋体" panose="02010600030101010101" pitchFamily="2" charset="-122"/>
              </a:rPr>
              <a:t>text content,</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then</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event</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1,</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otherwise</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event</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a:t>
            </a:r>
            <a:r>
              <a:rPr lang="zh-CN" altLang="en-US" sz="1400" kern="100" dirty="0">
                <a:latin typeface="+mj-lt"/>
                <a:ea typeface="宋体" panose="02010600030101010101" pitchFamily="2" charset="-122"/>
              </a:rPr>
              <a:t> </a:t>
            </a:r>
            <a:r>
              <a:rPr lang="en-US" altLang="zh-CN" sz="1400" kern="100" dirty="0">
                <a:latin typeface="+mj-lt"/>
                <a:ea typeface="宋体" panose="02010600030101010101" pitchFamily="2" charset="-122"/>
              </a:rPr>
              <a:t>0.</a:t>
            </a:r>
            <a:endParaRPr lang="zh-CN" altLang="en-US" sz="1400" dirty="0">
              <a:solidFill>
                <a:prstClr val="black"/>
              </a:solidFill>
              <a:latin typeface="+mj-lt"/>
            </a:endParaRPr>
          </a:p>
          <a:p>
            <a:r>
              <a:rPr lang="en-US" altLang="zh-CN" sz="1400" kern="100" dirty="0">
                <a:latin typeface="Times New Roman" panose="02020603050405020304" pitchFamily="18" charset="0"/>
                <a:ea typeface="宋体" panose="02010600030101010101" pitchFamily="2" charset="-122"/>
              </a:rPr>
              <a:t> </a:t>
            </a:r>
            <a:endParaRPr lang="zh-CN" altLang="en-US" sz="1400"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0434990-6BD0-4B83-9A7E-3FF4549B1BF5}"/>
                  </a:ext>
                </a:extLst>
              </p:cNvPr>
              <p:cNvSpPr/>
              <p:nvPr/>
            </p:nvSpPr>
            <p:spPr>
              <a:xfrm>
                <a:off x="685537" y="5680595"/>
                <a:ext cx="4684451" cy="1007776"/>
              </a:xfrm>
              <a:prstGeom prst="rect">
                <a:avLst/>
              </a:prstGeom>
            </p:spPr>
            <p:txBody>
              <a:bodyPr wrap="square">
                <a:spAutoFit/>
              </a:bodyPr>
              <a:lstStyle/>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𝐿𝑜𝑐𝑎𝑡𝑖𝑜𝑛</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_</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𝑅</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func>
                        <m:func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cos</m:t>
                          </m:r>
                        </m:fNa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𝑙𝑎𝑡𝑖𝑡𝑢𝑑𝑒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e>
                      </m:fun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func>
                        <m:func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cos</m:t>
                          </m:r>
                        </m:fNa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𝑙𝑜𝑛𝑔𝑖𝑡𝑢𝑑𝑒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e>
                      </m:func>
                    </m:oMath>
                  </m:oMathPara>
                </a14:m>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spcBef>
                    <a:spcPts val="1200"/>
                  </a:spcBef>
                  <a:spcAft>
                    <a:spcPts val="1200"/>
                  </a:spcAft>
                </a:pP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𝐿𝑜𝑐𝑎𝑡𝑖𝑜𝑛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_</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func>
                      <m:func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cos</m:t>
                        </m:r>
                      </m:fNa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𝑙𝑎𝑡𝑖𝑡𝑢𝑑𝑒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e>
                    </m:fun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func>
                      <m:func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effectLst/>
                            <a:latin typeface="Cambria Math" panose="02040503050406030204" pitchFamily="18" charset="0"/>
                            <a:ea typeface="等线" panose="02010600030101010101" pitchFamily="2" charset="-122"/>
                            <a:cs typeface="Times New Roman" panose="02020603050405020304" pitchFamily="18" charset="0"/>
                          </a:rPr>
                          <m:t>sin</m:t>
                        </m:r>
                      </m:fNa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𝑙𝑜𝑛𝑔𝑖𝑡𝑢𝑑𝑒</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e>
                    </m:func>
                  </m:oMath>
                </a14:m>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E0434990-6BD0-4B83-9A7E-3FF4549B1BF5}"/>
                  </a:ext>
                </a:extLst>
              </p:cNvPr>
              <p:cNvSpPr>
                <a:spLocks noRot="1" noChangeAspect="1" noMove="1" noResize="1" noEditPoints="1" noAdjustHandles="1" noChangeArrowheads="1" noChangeShapeType="1" noTextEdit="1"/>
              </p:cNvSpPr>
              <p:nvPr/>
            </p:nvSpPr>
            <p:spPr>
              <a:xfrm>
                <a:off x="685537" y="5680595"/>
                <a:ext cx="4684451" cy="1007776"/>
              </a:xfrm>
              <a:prstGeom prst="rect">
                <a:avLst/>
              </a:prstGeom>
              <a:blipFill>
                <a:blip r:embed="rId4"/>
                <a:stretch>
                  <a:fillRect b="-24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EDB914A-FC8C-4A52-B4C4-0372F44374F2}"/>
                  </a:ext>
                </a:extLst>
              </p:cNvPr>
              <p:cNvSpPr/>
              <p:nvPr/>
            </p:nvSpPr>
            <p:spPr>
              <a:xfrm>
                <a:off x="5369988" y="5676491"/>
                <a:ext cx="2886252" cy="1011880"/>
              </a:xfrm>
              <a:prstGeom prst="rect">
                <a:avLst/>
              </a:prstGeom>
            </p:spPr>
            <p:txBody>
              <a:bodyPr wrap="square">
                <a:spAutoFit/>
              </a:bodyPr>
              <a:lstStyle/>
              <a:p>
                <a:pPr algn="just">
                  <a:lnSpc>
                    <a:spcPct val="150000"/>
                  </a:lnSpc>
                  <a:spcBef>
                    <a:spcPts val="1200"/>
                  </a:spcBef>
                  <a:spcAft>
                    <a:spcPts val="1200"/>
                  </a:spcAft>
                </a:pP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𝐿𝑜𝑐𝑎𝑡𝑖𝑜𝑛</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_</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𝑧</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𝑅</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func>
                      <m:func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400" kern="100">
                            <a:latin typeface="Cambria Math" panose="02040503050406030204" pitchFamily="18" charset="0"/>
                            <a:ea typeface="等线" panose="02010600030101010101" pitchFamily="2" charset="-122"/>
                            <a:cs typeface="Times New Roman" panose="02020603050405020304" pitchFamily="18" charset="0"/>
                          </a:rPr>
                          <m:t>sin</m:t>
                        </m:r>
                      </m:fName>
                      <m:e>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𝑙𝑎𝑡𝑖𝑡𝑢𝑑𝑒</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e>
                    </m:func>
                  </m:oMath>
                </a14:m>
                <a:endParaRPr lang="zh-CN" altLang="zh-CN" sz="1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spcBef>
                    <a:spcPts val="1200"/>
                  </a:spcBef>
                  <a:spcAft>
                    <a:spcPts val="1200"/>
                  </a:spcAft>
                </a:pPr>
                <a:r>
                  <a:rPr lang="en-US" altLang="zh-CN" sz="1400" i="1"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𝑅</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𝑟𝑎𝑑𝑖𝑢𝑠</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𝑜𝑓</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𝑒𝑞𝑢𝑎𝑡𝑜𝑟</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  </m:t>
                    </m:r>
                  </m:oMath>
                </a14:m>
                <a:r>
                  <a:rPr lang="zh-CN" altLang="en-US" sz="1400" dirty="0"/>
                  <a:t>                  </a:t>
                </a:r>
              </a:p>
            </p:txBody>
          </p:sp>
        </mc:Choice>
        <mc:Fallback xmlns="">
          <p:sp>
            <p:nvSpPr>
              <p:cNvPr id="9" name="矩形 8">
                <a:extLst>
                  <a:ext uri="{FF2B5EF4-FFF2-40B4-BE49-F238E27FC236}">
                    <a16:creationId xmlns:a16="http://schemas.microsoft.com/office/drawing/2014/main" id="{7EDB914A-FC8C-4A52-B4C4-0372F44374F2}"/>
                  </a:ext>
                </a:extLst>
              </p:cNvPr>
              <p:cNvSpPr>
                <a:spLocks noRot="1" noChangeAspect="1" noMove="1" noResize="1" noEditPoints="1" noAdjustHandles="1" noChangeArrowheads="1" noChangeShapeType="1" noTextEdit="1"/>
              </p:cNvSpPr>
              <p:nvPr/>
            </p:nvSpPr>
            <p:spPr>
              <a:xfrm>
                <a:off x="5369988" y="5676491"/>
                <a:ext cx="2886252" cy="1011880"/>
              </a:xfrm>
              <a:prstGeom prst="rect">
                <a:avLst/>
              </a:prstGeom>
              <a:blipFill>
                <a:blip r:embed="rId5"/>
                <a:stretch>
                  <a:fillRect b="-1807"/>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14F5B2D8-EA4E-4DCC-9568-4FC2B940B25F}"/>
              </a:ext>
            </a:extLst>
          </p:cNvPr>
          <p:cNvSpPr/>
          <p:nvPr/>
        </p:nvSpPr>
        <p:spPr>
          <a:xfrm>
            <a:off x="794033" y="4588271"/>
            <a:ext cx="7488832" cy="523220"/>
          </a:xfrm>
          <a:prstGeom prst="rect">
            <a:avLst/>
          </a:prstGeom>
        </p:spPr>
        <p:txBody>
          <a:bodyPr wrap="square">
            <a:spAutoFit/>
          </a:bodyPr>
          <a:lstStyle/>
          <a:p>
            <a:pPr lvl="0"/>
            <a:r>
              <a:rPr lang="en-US" altLang="zh-CN" sz="1400" kern="100" dirty="0">
                <a:latin typeface="+mj-lt"/>
                <a:ea typeface="宋体" panose="02010600030101010101" pitchFamily="2" charset="-122"/>
              </a:rPr>
              <a:t>     PCA &amp; elimination of highly correlated variables.</a:t>
            </a:r>
            <a:endParaRPr lang="zh-CN" altLang="en-US" sz="1400" dirty="0">
              <a:solidFill>
                <a:prstClr val="black"/>
              </a:solidFill>
              <a:latin typeface="+mj-lt"/>
            </a:endParaRPr>
          </a:p>
          <a:p>
            <a:r>
              <a:rPr lang="en-US" altLang="zh-CN" sz="1400" kern="100" dirty="0">
                <a:latin typeface="Times New Roman" panose="02020603050405020304" pitchFamily="18" charset="0"/>
                <a:ea typeface="宋体" panose="02010600030101010101" pitchFamily="2" charset="-122"/>
              </a:rPr>
              <a:t> </a:t>
            </a:r>
            <a:endParaRPr lang="zh-CN" altLang="en-US" sz="1400" dirty="0"/>
          </a:p>
        </p:txBody>
      </p:sp>
    </p:spTree>
    <p:extLst>
      <p:ext uri="{BB962C8B-B14F-4D97-AF65-F5344CB8AC3E}">
        <p14:creationId xmlns:p14="http://schemas.microsoft.com/office/powerpoint/2010/main" val="379696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p>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Resource </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endPar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chemeClr val="accent1"/>
                </a:solidFill>
                <a:effectLst/>
                <a:uLnTx/>
                <a:uFillTx/>
                <a:latin typeface="Calibri"/>
                <a:ea typeface="PMingLiU" pitchFamily="18" charset="-120"/>
                <a:cs typeface="+mn-cs"/>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Outcome and Conclusion</a:t>
            </a:r>
          </a:p>
        </p:txBody>
      </p:sp>
      <p:graphicFrame>
        <p:nvGraphicFramePr>
          <p:cNvPr id="21" name="表格 20">
            <a:extLst>
              <a:ext uri="{FF2B5EF4-FFF2-40B4-BE49-F238E27FC236}">
                <a16:creationId xmlns:a16="http://schemas.microsoft.com/office/drawing/2014/main" id="{70FF12F3-77BE-4DB4-B4AB-6DD2C07CD585}"/>
              </a:ext>
            </a:extLst>
          </p:cNvPr>
          <p:cNvGraphicFramePr>
            <a:graphicFrameLocks noGrp="1"/>
          </p:cNvGraphicFramePr>
          <p:nvPr>
            <p:extLst>
              <p:ext uri="{D42A27DB-BD31-4B8C-83A1-F6EECF244321}">
                <p14:modId xmlns:p14="http://schemas.microsoft.com/office/powerpoint/2010/main" val="1610889531"/>
              </p:ext>
            </p:extLst>
          </p:nvPr>
        </p:nvGraphicFramePr>
        <p:xfrm>
          <a:off x="767409" y="1287358"/>
          <a:ext cx="9116404" cy="5576036"/>
        </p:xfrm>
        <a:graphic>
          <a:graphicData uri="http://schemas.openxmlformats.org/drawingml/2006/table">
            <a:tbl>
              <a:tblPr firstRow="1" firstCol="1" bandRow="1"/>
              <a:tblGrid>
                <a:gridCol w="2156999">
                  <a:extLst>
                    <a:ext uri="{9D8B030D-6E8A-4147-A177-3AD203B41FA5}">
                      <a16:colId xmlns:a16="http://schemas.microsoft.com/office/drawing/2014/main" val="1750104926"/>
                    </a:ext>
                  </a:extLst>
                </a:gridCol>
                <a:gridCol w="5662323">
                  <a:extLst>
                    <a:ext uri="{9D8B030D-6E8A-4147-A177-3AD203B41FA5}">
                      <a16:colId xmlns:a16="http://schemas.microsoft.com/office/drawing/2014/main" val="4102579321"/>
                    </a:ext>
                  </a:extLst>
                </a:gridCol>
                <a:gridCol w="1297082">
                  <a:extLst>
                    <a:ext uri="{9D8B030D-6E8A-4147-A177-3AD203B41FA5}">
                      <a16:colId xmlns:a16="http://schemas.microsoft.com/office/drawing/2014/main" val="3739448674"/>
                    </a:ext>
                  </a:extLst>
                </a:gridCol>
              </a:tblGrid>
              <a:tr h="200956">
                <a:tc gridSpan="3">
                  <a:txBody>
                    <a:bodyPr/>
                    <a:lstStyle/>
                    <a:p>
                      <a:pPr algn="l">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Table 6: the name and definition &amp; type of each variable </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9294767"/>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Variable</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definition</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type</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599921"/>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Status</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Discharge then Status=1; Otherwise Status=0</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4104140"/>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Time</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Survival Time</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167825126"/>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Age</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Age of Individual</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2321713866"/>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Sex</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Male then Sex=1; Otherwise Sex=0</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1341757765"/>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chronic_disease</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chronic disease then chronic_disease=1; Otherwise chronic_disease=0</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2986894285"/>
                  </a:ext>
                </a:extLst>
              </a:tr>
              <a:tr h="20643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density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Population /  (Territorial Areas)</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1949162432"/>
                  </a:ext>
                </a:extLst>
              </a:tr>
              <a:tr h="20643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GDP</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GDP (based on PPP theory) of a country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731429641"/>
                  </a:ext>
                </a:extLst>
              </a:tr>
              <a:tr h="20643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Per_GDP</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GDP /  (population of a country)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2824558571"/>
                  </a:ext>
                </a:extLst>
              </a:tr>
              <a:tr h="429251">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Symptoms_conjunctivitis</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conjunctivitis then Symptoms_conjunctivitis=1</a:t>
                      </a:r>
                      <a:r>
                        <a:rPr lang="zh-CN" sz="1000" kern="10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Symptoms_conjunctivitis=0</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2358965953"/>
                  </a:ext>
                </a:extLst>
              </a:tr>
              <a:tr h="429251">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Symptoms_discomfort</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discomfort then Symptoms_discomfort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 discomfort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733584968"/>
                  </a:ext>
                </a:extLst>
              </a:tr>
              <a:tr h="20412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Symptoms_cough</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cough then Symptoms_ cough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 cough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1649977366"/>
                  </a:ext>
                </a:extLst>
              </a:tr>
              <a:tr h="429251">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 shortness_of_breath</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shortness of breath then Symptoms_shortness_of_breath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Symptoms_shortnes_of_breath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220739283"/>
                  </a:ext>
                </a:extLst>
              </a:tr>
              <a:tr h="20412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Symptoms_headache</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headache then Symptoms_headache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Symptoms_headache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4108119761"/>
                  </a:ext>
                </a:extLst>
              </a:tr>
              <a:tr h="20412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Symptoms_diarrhea</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diarrhea then Symptoms_diarrhea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Symptoms_diarrhea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581727711"/>
                  </a:ext>
                </a:extLst>
              </a:tr>
              <a:tr h="429251">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Symptoms_sore_throat</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sore throat then Symptoms_sore_throat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Symptoms_sore_throat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3903047167"/>
                  </a:ext>
                </a:extLst>
              </a:tr>
              <a:tr h="20412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Symptoms_chills</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chills then Symptoms_chills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Symptoms_chills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53156068"/>
                  </a:ext>
                </a:extLst>
              </a:tr>
              <a:tr h="20412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symptoms_fatigue</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fatigue then symptoms_fatigue=1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symptoms_fatigue=0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1233629959"/>
                  </a:ext>
                </a:extLst>
              </a:tr>
              <a:tr h="204127">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symptoms_malaise</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Existence of malaise then symptoms_malaise =1</a:t>
                      </a:r>
                      <a:r>
                        <a:rPr 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otherwise symptoms_malaise =0</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binary</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40047457"/>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Location_x</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Transferred </a:t>
                      </a:r>
                      <a:r>
                        <a:rPr lang="en-US" sz="10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Coordinates</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525389081"/>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Location_y</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Transferred </a:t>
                      </a:r>
                      <a:r>
                        <a:rPr lang="en-US" sz="10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Coordinates</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a:noFill/>
                    </a:lnB>
                  </a:tcPr>
                </a:tc>
                <a:extLst>
                  <a:ext uri="{0D108BD9-81ED-4DB2-BD59-A6C34878D82A}">
                    <a16:rowId xmlns:a16="http://schemas.microsoft.com/office/drawing/2014/main" val="3381321372"/>
                  </a:ext>
                </a:extLst>
              </a:tr>
              <a:tr h="200956">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Location_z</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Transferred </a:t>
                      </a:r>
                      <a:r>
                        <a:rPr lang="en-US" sz="10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Coordinates </a:t>
                      </a:r>
                      <a:endParaRPr lang="zh-CN" sz="10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000" kern="100" dirty="0">
                          <a:effectLst/>
                          <a:latin typeface="Times New Roman" panose="02020603050405020304" pitchFamily="18" charset="0"/>
                          <a:ea typeface="等线" panose="02010600030101010101" pitchFamily="2" charset="-122"/>
                          <a:cs typeface="Times New Roman" panose="02020603050405020304" pitchFamily="18" charset="0"/>
                        </a:rPr>
                        <a:t>numeric</a:t>
                      </a:r>
                      <a:endParaRPr 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6975" marR="669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524318"/>
                  </a:ext>
                </a:extLst>
              </a:tr>
            </a:tbl>
          </a:graphicData>
        </a:graphic>
      </p:graphicFrame>
    </p:spTree>
    <p:extLst>
      <p:ext uri="{BB962C8B-B14F-4D97-AF65-F5344CB8AC3E}">
        <p14:creationId xmlns:p14="http://schemas.microsoft.com/office/powerpoint/2010/main" val="4091912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p>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Resource </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endPar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chemeClr val="accent1"/>
                </a:solidFill>
                <a:effectLst/>
                <a:uLnTx/>
                <a:uFillTx/>
                <a:latin typeface="Calibri"/>
                <a:ea typeface="PMingLiU" pitchFamily="18" charset="-120"/>
                <a:cs typeface="+mn-cs"/>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Outcome and Conclusion</a:t>
            </a:r>
          </a:p>
        </p:txBody>
      </p:sp>
      <p:pic>
        <p:nvPicPr>
          <p:cNvPr id="3" name="图片 2">
            <a:extLst>
              <a:ext uri="{FF2B5EF4-FFF2-40B4-BE49-F238E27FC236}">
                <a16:creationId xmlns:a16="http://schemas.microsoft.com/office/drawing/2014/main" id="{F87F505C-CBAF-4FDB-A415-262B32E69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1340768"/>
            <a:ext cx="3384375" cy="5368028"/>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80962CC-DC90-40CB-AF34-347162A0B74E}"/>
                  </a:ext>
                </a:extLst>
              </p:cNvPr>
              <p:cNvSpPr/>
              <p:nvPr/>
            </p:nvSpPr>
            <p:spPr>
              <a:xfrm>
                <a:off x="179503" y="2244587"/>
                <a:ext cx="6096000" cy="2939138"/>
              </a:xfrm>
              <a:prstGeom prst="rect">
                <a:avLst/>
              </a:prstGeom>
            </p:spPr>
            <p:txBody>
              <a:bodyPr>
                <a:spAutoFit/>
              </a:bodyPr>
              <a:lstStyle/>
              <a:p>
                <a:pPr indent="254000">
                  <a:lnSpc>
                    <a:spcPct val="150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(i) Verify the existence of multivariate effect in the dataset. Therefore, two hypotheses are proposed here:</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spcBef>
                    <a:spcPts val="1200"/>
                  </a:spcBef>
                  <a:spcAft>
                    <a:spcPts val="1200"/>
                  </a:spcAft>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b="0" i="0" kern="100" smtClean="0">
                                      <a:effectLst/>
                                      <a:latin typeface="Cambria Math" panose="02040503050406030204" pitchFamily="18" charset="0"/>
                                      <a:ea typeface="Cambria Math" panose="02040503050406030204" pitchFamily="18" charset="0"/>
                                      <a:cs typeface="Times New Roman" panose="02020603050405020304" pitchFamily="18" charset="0"/>
                                    </a:rPr>
                                    <m:t>H</m:t>
                                  </m:r>
                                </m:e>
                                <m:sub>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i</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Nonexistence</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of</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multivariate</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effect</m:t>
                              </m:r>
                            </m:e>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H</m:t>
                                  </m:r>
                                </m:e>
                                <m:sub>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i</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Existence</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of</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multivariate</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effect</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eqArr>
                        </m:e>
                      </m:d>
                    </m:oMath>
                  </m:oMathPara>
                </a14:m>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lnSpc>
                    <a:spcPct val="150000"/>
                  </a:lnSpc>
                  <a:spcBef>
                    <a:spcPts val="1200"/>
                  </a:spcBef>
                  <a:spcAft>
                    <a:spcPts val="1200"/>
                  </a:spcAf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(ⅱ)</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If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H</m:t>
                        </m:r>
                      </m:e>
                      <m:sub>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i</m:t>
                        </m:r>
                        <m: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0</m:t>
                        </m:r>
                      </m:sub>
                    </m:sSub>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is rejected, we consider that multivariate effect may exist in the dataset. Execute the algorithm in the Section (3)</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C80962CC-DC90-40CB-AF34-347162A0B74E}"/>
                  </a:ext>
                </a:extLst>
              </p:cNvPr>
              <p:cNvSpPr>
                <a:spLocks noRot="1" noChangeAspect="1" noMove="1" noResize="1" noEditPoints="1" noAdjustHandles="1" noChangeArrowheads="1" noChangeShapeType="1" noTextEdit="1"/>
              </p:cNvSpPr>
              <p:nvPr/>
            </p:nvSpPr>
            <p:spPr>
              <a:xfrm>
                <a:off x="179503" y="2244587"/>
                <a:ext cx="6096000" cy="2939138"/>
              </a:xfrm>
              <a:prstGeom prst="rect">
                <a:avLst/>
              </a:prstGeom>
              <a:blipFill>
                <a:blip r:embed="rId4"/>
                <a:stretch>
                  <a:fillRect l="-800" r="-900" b="-2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354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p>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Resource </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endPar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E2E66"/>
                </a:solidFill>
                <a:effectLst/>
                <a:uLnTx/>
                <a:uFillTx/>
                <a:latin typeface="Calibri"/>
                <a:ea typeface="PMingLiU" pitchFamily="18" charset="-120"/>
                <a:cs typeface="+mn-cs"/>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chemeClr val="accent1"/>
                </a:solidFill>
                <a:effectLst/>
                <a:uLnTx/>
                <a:uFillTx/>
                <a:latin typeface="Calibri"/>
                <a:ea typeface="PMingLiU" pitchFamily="18" charset="-120"/>
                <a:cs typeface="+mn-cs"/>
              </a:rPr>
              <a:t>Outcome and Conclusion</a:t>
            </a:r>
          </a:p>
        </p:txBody>
      </p:sp>
      <p:sp>
        <p:nvSpPr>
          <p:cNvPr id="2" name="矩形 1">
            <a:extLst>
              <a:ext uri="{FF2B5EF4-FFF2-40B4-BE49-F238E27FC236}">
                <a16:creationId xmlns:a16="http://schemas.microsoft.com/office/drawing/2014/main" id="{351E0FAB-0904-4C78-B546-8A4D68FFBF12}"/>
              </a:ext>
            </a:extLst>
          </p:cNvPr>
          <p:cNvSpPr/>
          <p:nvPr/>
        </p:nvSpPr>
        <p:spPr>
          <a:xfrm>
            <a:off x="442137" y="1624071"/>
            <a:ext cx="973343" cy="369332"/>
          </a:xfrm>
          <a:prstGeom prst="rect">
            <a:avLst/>
          </a:prstGeom>
        </p:spPr>
        <p:txBody>
          <a:bodyPr wrap="none">
            <a:spAutoFit/>
          </a:bodyPr>
          <a:lstStyle/>
          <a:p>
            <a:r>
              <a:rPr lang="en-US" altLang="zh-CN" b="1" kern="100" dirty="0">
                <a:latin typeface="Times New Roman" panose="02020603050405020304" pitchFamily="18" charset="0"/>
                <a:ea typeface="宋体" panose="02010600030101010101" pitchFamily="2" charset="-122"/>
              </a:rPr>
              <a:t>Step (i):</a:t>
            </a:r>
            <a:endParaRPr lang="zh-CN" altLang="en-US" dirty="0"/>
          </a:p>
        </p:txBody>
      </p:sp>
      <p:pic>
        <p:nvPicPr>
          <p:cNvPr id="10" name="图片 9" descr="图表, 直方图&#10;&#10;已生成极高可信度的说明">
            <a:extLst>
              <a:ext uri="{FF2B5EF4-FFF2-40B4-BE49-F238E27FC236}">
                <a16:creationId xmlns:a16="http://schemas.microsoft.com/office/drawing/2014/main" id="{D1B5F2B6-4082-4C1E-8F5F-5CF7FC6B4215}"/>
              </a:ext>
            </a:extLst>
          </p:cNvPr>
          <p:cNvPicPr/>
          <p:nvPr/>
        </p:nvPicPr>
        <p:blipFill>
          <a:blip r:embed="rId3">
            <a:extLst>
              <a:ext uri="{28A0092B-C50C-407E-A947-70E740481C1C}">
                <a14:useLocalDpi xmlns:a14="http://schemas.microsoft.com/office/drawing/2010/main" val="0"/>
              </a:ext>
            </a:extLst>
          </a:blip>
          <a:stretch>
            <a:fillRect/>
          </a:stretch>
        </p:blipFill>
        <p:spPr>
          <a:xfrm>
            <a:off x="681094" y="2299783"/>
            <a:ext cx="4177030" cy="4177030"/>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4F5FAC-DF7B-4110-B7BE-00DB9887D9CB}"/>
                  </a:ext>
                </a:extLst>
              </p:cNvPr>
              <p:cNvSpPr/>
              <p:nvPr/>
            </p:nvSpPr>
            <p:spPr>
              <a:xfrm>
                <a:off x="5519936" y="2221619"/>
                <a:ext cx="6096000" cy="1704569"/>
              </a:xfrm>
              <a:prstGeom prst="rect">
                <a:avLst/>
              </a:prstGeom>
            </p:spPr>
            <p:txBody>
              <a:bodyPr>
                <a:spAutoFit/>
              </a:bodyPr>
              <a:lstStyle/>
              <a:p>
                <a:pPr indent="254000" algn="just">
                  <a:lnSpc>
                    <a:spcPct val="150000"/>
                  </a:lnSpc>
                  <a:spcAft>
                    <a:spcPts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the KM curve with chronic_disease (binary variable) as a covariate, and it is clear to see that the two curves intersect. Therefore, the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H</m:t>
                        </m:r>
                      </m:e>
                      <m:sub>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i</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hypothesis is rejected and the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H</m:t>
                        </m:r>
                      </m:e>
                      <m:sub>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i</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hypothesis is remained.</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EA4F5FAC-DF7B-4110-B7BE-00DB9887D9CB}"/>
                  </a:ext>
                </a:extLst>
              </p:cNvPr>
              <p:cNvSpPr>
                <a:spLocks noRot="1" noChangeAspect="1" noMove="1" noResize="1" noEditPoints="1" noAdjustHandles="1" noChangeArrowheads="1" noChangeShapeType="1" noTextEdit="1"/>
              </p:cNvSpPr>
              <p:nvPr/>
            </p:nvSpPr>
            <p:spPr>
              <a:xfrm>
                <a:off x="5519936" y="2221619"/>
                <a:ext cx="6096000" cy="1704569"/>
              </a:xfrm>
              <a:prstGeom prst="rect">
                <a:avLst/>
              </a:prstGeom>
              <a:blipFill>
                <a:blip r:embed="rId4"/>
                <a:stretch>
                  <a:fillRect l="-900" r="-800" b="-46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FDF7249-B766-4BF6-9A6B-1BB3CAE3FB55}"/>
                  </a:ext>
                </a:extLst>
              </p:cNvPr>
              <p:cNvSpPr/>
              <p:nvPr/>
            </p:nvSpPr>
            <p:spPr>
              <a:xfrm>
                <a:off x="6600056" y="4221088"/>
                <a:ext cx="4363181"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等线" panose="02010600030101010101" pitchFamily="2" charset="-122"/>
                          <a:cs typeface="Times New Roman" panose="02020603050405020304" pitchFamily="18" charset="0"/>
                        </a:rPr>
                        <m:t> </m:t>
                      </m:r>
                      <m:d>
                        <m:dPr>
                          <m:begChr m:val="{"/>
                          <m:endChr m:val=""/>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Cambria Math" panose="02040503050406030204" pitchFamily="18" charset="0"/>
                                      <a:cs typeface="Times New Roman" panose="02020603050405020304" pitchFamily="18" charset="0"/>
                                    </a:rPr>
                                    <m:t>H</m:t>
                                  </m:r>
                                </m:e>
                                <m:sub>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i</m:t>
                                  </m:r>
                                  <m:r>
                                    <a:rPr lang="en-US" altLang="zh-CN" kern="100">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Nonexistence</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of</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multivariate</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effect</m:t>
                              </m:r>
                            </m:e>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H</m:t>
                                  </m:r>
                                </m:e>
                                <m:sub>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i</m:t>
                                  </m:r>
                                  <m:r>
                                    <a:rPr lang="en-US" altLang="zh-CN" kern="10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Existence</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of</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multivariate</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effect</m:t>
                              </m:r>
                              <m:r>
                                <a:rPr lang="en-US" altLang="zh-CN" kern="100">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latin typeface="Cambria Math" panose="02040503050406030204" pitchFamily="18" charset="0"/>
                                  <a:ea typeface="等线" panose="02010600030101010101" pitchFamily="2" charset="-122"/>
                                  <a:cs typeface="Times New Roman" panose="02020603050405020304" pitchFamily="18" charset="0"/>
                                </a:rPr>
                                <m:t>     </m:t>
                              </m:r>
                            </m:e>
                          </m:eqArr>
                        </m:e>
                      </m:d>
                    </m:oMath>
                  </m:oMathPara>
                </a14:m>
                <a:endParaRPr lang="zh-CN" altLang="en-US" dirty="0"/>
              </a:p>
            </p:txBody>
          </p:sp>
        </mc:Choice>
        <mc:Fallback xmlns="">
          <p:sp>
            <p:nvSpPr>
              <p:cNvPr id="4" name="矩形 3">
                <a:extLst>
                  <a:ext uri="{FF2B5EF4-FFF2-40B4-BE49-F238E27FC236}">
                    <a16:creationId xmlns:a16="http://schemas.microsoft.com/office/drawing/2014/main" id="{DFDF7249-B766-4BF6-9A6B-1BB3CAE3FB55}"/>
                  </a:ext>
                </a:extLst>
              </p:cNvPr>
              <p:cNvSpPr>
                <a:spLocks noRot="1" noChangeAspect="1" noMove="1" noResize="1" noEditPoints="1" noAdjustHandles="1" noChangeArrowheads="1" noChangeShapeType="1" noTextEdit="1"/>
              </p:cNvSpPr>
              <p:nvPr/>
            </p:nvSpPr>
            <p:spPr>
              <a:xfrm>
                <a:off x="6600056" y="4221088"/>
                <a:ext cx="4363181" cy="710194"/>
              </a:xfrm>
              <a:prstGeom prst="rect">
                <a:avLst/>
              </a:prstGeom>
              <a:blipFill>
                <a:blip r:embed="rId5"/>
                <a:stretch>
                  <a:fillRect/>
                </a:stretch>
              </a:blipFill>
            </p:spPr>
            <p:txBody>
              <a:bodyPr/>
              <a:lstStyle/>
              <a:p>
                <a:r>
                  <a:rPr lang="zh-CN" altLang="en-US">
                    <a:noFill/>
                  </a:rPr>
                  <a:t> </a:t>
                </a:r>
              </a:p>
            </p:txBody>
          </p:sp>
        </mc:Fallback>
      </mc:AlternateContent>
      <p:sp>
        <p:nvSpPr>
          <p:cNvPr id="15" name="文本框 1">
            <a:extLst>
              <a:ext uri="{FF2B5EF4-FFF2-40B4-BE49-F238E27FC236}">
                <a16:creationId xmlns:a16="http://schemas.microsoft.com/office/drawing/2014/main" id="{6886D04B-6289-4AF2-A1D4-FC4F3BFC45F9}"/>
              </a:ext>
            </a:extLst>
          </p:cNvPr>
          <p:cNvSpPr txBox="1"/>
          <p:nvPr/>
        </p:nvSpPr>
        <p:spPr>
          <a:xfrm>
            <a:off x="681094" y="6476813"/>
            <a:ext cx="4177030" cy="1981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just">
              <a:spcAft>
                <a:spcPts val="0"/>
              </a:spcAft>
            </a:pPr>
            <a:r>
              <a:rPr lang="en-US" sz="1050" kern="100">
                <a:effectLst/>
                <a:latin typeface="Times New Roman" panose="02020603050405020304" pitchFamily="18" charset="0"/>
                <a:ea typeface="等线" panose="02010600030101010101" pitchFamily="2" charset="-122"/>
                <a:cs typeface="Times New Roman" panose="02020603050405020304" pitchFamily="18" charset="0"/>
              </a:rPr>
              <a:t>Figure 1 : the </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Kaplan-Meier curve of chronic_disease covariate.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482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CFFDADD-79A5-4CF2-8F20-FBB6B3D03910}"/>
              </a:ext>
            </a:extLst>
          </p:cNvPr>
          <p:cNvSpPr txBox="1"/>
          <p:nvPr/>
        </p:nvSpPr>
        <p:spPr>
          <a:xfrm>
            <a:off x="-240704" y="513554"/>
            <a:ext cx="1843597"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p>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Resource </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endPar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endParaRPr>
          </a:p>
        </p:txBody>
      </p:sp>
      <p:cxnSp>
        <p:nvCxnSpPr>
          <p:cNvPr id="7" name="Straight Connector 6">
            <a:extLst>
              <a:ext uri="{FF2B5EF4-FFF2-40B4-BE49-F238E27FC236}">
                <a16:creationId xmlns:a16="http://schemas.microsoft.com/office/drawing/2014/main" id="{30A19756-15AA-48A0-817F-7A90160C2B7A}"/>
              </a:ext>
            </a:extLst>
          </p:cNvPr>
          <p:cNvCxnSpPr>
            <a:cxnSpLocks/>
          </p:cNvCxnSpPr>
          <p:nvPr/>
        </p:nvCxnSpPr>
        <p:spPr>
          <a:xfrm>
            <a:off x="191344" y="1161145"/>
            <a:ext cx="10297144"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
        <p:nvSpPr>
          <p:cNvPr id="11" name="標題 5">
            <a:extLst>
              <a:ext uri="{FF2B5EF4-FFF2-40B4-BE49-F238E27FC236}">
                <a16:creationId xmlns:a16="http://schemas.microsoft.com/office/drawing/2014/main" id="{BCB889EA-BFAC-41EF-B601-AB176FF4EB37}"/>
              </a:ext>
            </a:extLst>
          </p:cNvPr>
          <p:cNvSpPr txBox="1"/>
          <p:nvPr/>
        </p:nvSpPr>
        <p:spPr>
          <a:xfrm>
            <a:off x="1415480"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Data</a:t>
            </a: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 </a:t>
            </a: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Preprocessing</a:t>
            </a:r>
          </a:p>
        </p:txBody>
      </p:sp>
      <p:sp>
        <p:nvSpPr>
          <p:cNvPr id="12" name="標題 5">
            <a:extLst>
              <a:ext uri="{FF2B5EF4-FFF2-40B4-BE49-F238E27FC236}">
                <a16:creationId xmlns:a16="http://schemas.microsoft.com/office/drawing/2014/main" id="{06E376A0-CE66-4850-A127-FB3BE44757DE}"/>
              </a:ext>
            </a:extLst>
          </p:cNvPr>
          <p:cNvSpPr txBox="1"/>
          <p:nvPr/>
        </p:nvSpPr>
        <p:spPr>
          <a:xfrm>
            <a:off x="3625049" y="32423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9235E"/>
                </a:solidFill>
                <a:effectLst/>
                <a:uLnTx/>
                <a:uFillTx/>
                <a:latin typeface="Calibri"/>
                <a:ea typeface="PMingLiU" pitchFamily="18" charset="-120"/>
                <a:cs typeface="+mn-cs"/>
              </a:rPr>
              <a:t>Variable Description</a:t>
            </a:r>
          </a:p>
        </p:txBody>
      </p:sp>
      <p:sp>
        <p:nvSpPr>
          <p:cNvPr id="13" name="標題 5">
            <a:extLst>
              <a:ext uri="{FF2B5EF4-FFF2-40B4-BE49-F238E27FC236}">
                <a16:creationId xmlns:a16="http://schemas.microsoft.com/office/drawing/2014/main" id="{A9848A15-8F4B-45F2-AD48-D07177D3B13B}"/>
              </a:ext>
            </a:extLst>
          </p:cNvPr>
          <p:cNvSpPr txBox="1"/>
          <p:nvPr/>
        </p:nvSpPr>
        <p:spPr>
          <a:xfrm>
            <a:off x="5647205" y="355788"/>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9E2E66"/>
                </a:solidFill>
                <a:effectLst/>
                <a:uLnTx/>
                <a:uFillTx/>
                <a:latin typeface="Calibri"/>
                <a:ea typeface="PMingLiU" pitchFamily="18" charset="-120"/>
                <a:cs typeface="+mn-cs"/>
              </a:rPr>
              <a:t>Design of Application </a:t>
            </a:r>
          </a:p>
        </p:txBody>
      </p:sp>
      <p:sp>
        <p:nvSpPr>
          <p:cNvPr id="14" name="標題 5">
            <a:extLst>
              <a:ext uri="{FF2B5EF4-FFF2-40B4-BE49-F238E27FC236}">
                <a16:creationId xmlns:a16="http://schemas.microsoft.com/office/drawing/2014/main" id="{1646A6A7-46EA-41D1-A517-4A4215D014A3}"/>
              </a:ext>
            </a:extLst>
          </p:cNvPr>
          <p:cNvSpPr txBox="1"/>
          <p:nvPr/>
        </p:nvSpPr>
        <p:spPr>
          <a:xfrm>
            <a:off x="7825202" y="371565"/>
            <a:ext cx="2470951" cy="77380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en-US" sz="2400" b="1" i="0" u="none" strike="noStrike" kern="1200" cap="none" spc="0" normalizeH="0" baseline="0" noProof="0" dirty="0">
                <a:ln>
                  <a:noFill/>
                </a:ln>
                <a:solidFill>
                  <a:srgbClr val="4F81BD"/>
                </a:solidFill>
                <a:effectLst/>
                <a:uLnTx/>
                <a:uFillTx/>
                <a:latin typeface="Calibri"/>
                <a:ea typeface="PMingLiU" pitchFamily="18" charset="-120"/>
                <a:cs typeface="+mn-cs"/>
              </a:rPr>
              <a:t>Outcome and Conclusion</a:t>
            </a:r>
          </a:p>
        </p:txBody>
      </p:sp>
      <p:sp>
        <p:nvSpPr>
          <p:cNvPr id="2" name="矩形 1">
            <a:extLst>
              <a:ext uri="{FF2B5EF4-FFF2-40B4-BE49-F238E27FC236}">
                <a16:creationId xmlns:a16="http://schemas.microsoft.com/office/drawing/2014/main" id="{351E0FAB-0904-4C78-B546-8A4D68FFBF12}"/>
              </a:ext>
            </a:extLst>
          </p:cNvPr>
          <p:cNvSpPr/>
          <p:nvPr/>
        </p:nvSpPr>
        <p:spPr>
          <a:xfrm>
            <a:off x="442137" y="1624071"/>
            <a:ext cx="1037463" cy="369332"/>
          </a:xfrm>
          <a:prstGeom prst="rect">
            <a:avLst/>
          </a:prstGeom>
        </p:spPr>
        <p:txBody>
          <a:bodyPr wrap="none">
            <a:spAutoFit/>
          </a:bodyPr>
          <a:lstStyle/>
          <a:p>
            <a:pPr lvl="0"/>
            <a:r>
              <a:rPr lang="en-US" altLang="zh-CN" b="1" kern="100" dirty="0">
                <a:solidFill>
                  <a:prstClr val="black"/>
                </a:solidFill>
                <a:latin typeface="Times New Roman" panose="02020603050405020304" pitchFamily="18" charset="0"/>
                <a:ea typeface="宋体" panose="02010600030101010101" pitchFamily="2" charset="-122"/>
              </a:rPr>
              <a:t>Step (ⅱ):</a:t>
            </a:r>
            <a:endParaRPr kumimoji="0" lang="zh-CN" altLang="en-US" sz="18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endParaRPr>
          </a:p>
        </p:txBody>
      </p:sp>
      <p:sp>
        <p:nvSpPr>
          <p:cNvPr id="4" name="矩形 3">
            <a:extLst>
              <a:ext uri="{FF2B5EF4-FFF2-40B4-BE49-F238E27FC236}">
                <a16:creationId xmlns:a16="http://schemas.microsoft.com/office/drawing/2014/main" id="{45DAF59F-FFF8-45D8-955F-F050AE47063E}"/>
              </a:ext>
            </a:extLst>
          </p:cNvPr>
          <p:cNvSpPr/>
          <p:nvPr/>
        </p:nvSpPr>
        <p:spPr>
          <a:xfrm>
            <a:off x="335360" y="2060848"/>
            <a:ext cx="5040560" cy="3788858"/>
          </a:xfrm>
          <a:prstGeom prst="rect">
            <a:avLst/>
          </a:prstGeom>
        </p:spPr>
        <p:txBody>
          <a:bodyPr wrap="square">
            <a:spAutoFit/>
          </a:bodyPr>
          <a:lstStyle/>
          <a:p>
            <a:pPr indent="254000" algn="just">
              <a:lnSpc>
                <a:spcPct val="150000"/>
              </a:lnSpc>
              <a:spcAft>
                <a:spcPts val="0"/>
              </a:spcAft>
            </a:pPr>
            <a:r>
              <a:rPr lang="zh-CN" altLang="en-US" kern="100" dirty="0">
                <a:latin typeface="+mj-lt"/>
                <a:ea typeface="宋体" panose="02010600030101010101" pitchFamily="2" charset="-122"/>
                <a:cs typeface="Times New Roman" panose="02020603050405020304" pitchFamily="18" charset="0"/>
              </a:rPr>
              <a:t>① </a:t>
            </a:r>
            <a:r>
              <a:rPr lang="en-US" altLang="zh-CN" kern="100" dirty="0">
                <a:latin typeface="+mj-lt"/>
                <a:ea typeface="宋体" panose="02010600030101010101" pitchFamily="2" charset="-122"/>
                <a:cs typeface="Times New Roman" panose="02020603050405020304" pitchFamily="18" charset="0"/>
              </a:rPr>
              <a:t>Time Optimization </a:t>
            </a:r>
            <a:r>
              <a:rPr lang="zh-CN" altLang="en-US" kern="100" dirty="0">
                <a:latin typeface="+mj-lt"/>
                <a:ea typeface="宋体" panose="02010600030101010101" pitchFamily="2" charset="-122"/>
                <a:cs typeface="Times New Roman" panose="02020603050405020304" pitchFamily="18" charset="0"/>
              </a:rPr>
              <a:t>→ </a:t>
            </a:r>
            <a:r>
              <a:rPr lang="en-US" altLang="zh-CN" kern="100" dirty="0">
                <a:latin typeface="+mj-lt"/>
                <a:ea typeface="宋体" panose="02010600030101010101" pitchFamily="2" charset="-122"/>
                <a:cs typeface="Times New Roman" panose="02020603050405020304" pitchFamily="18" charset="0"/>
              </a:rPr>
              <a:t>193.78%.</a:t>
            </a:r>
          </a:p>
          <a:p>
            <a:pPr indent="254000" algn="just">
              <a:lnSpc>
                <a:spcPct val="150000"/>
              </a:lnSpc>
              <a:spcAft>
                <a:spcPts val="0"/>
              </a:spcAft>
            </a:pPr>
            <a:r>
              <a:rPr lang="zh-CN" altLang="en-US" kern="100" dirty="0">
                <a:latin typeface="+mj-lt"/>
                <a:ea typeface="宋体" panose="02010600030101010101" pitchFamily="2" charset="-122"/>
                <a:cs typeface="Times New Roman" panose="02020603050405020304" pitchFamily="18" charset="0"/>
              </a:rPr>
              <a:t>② </a:t>
            </a:r>
            <a:r>
              <a:rPr lang="en-US" altLang="zh-CN" kern="100" dirty="0">
                <a:latin typeface="+mj-lt"/>
                <a:ea typeface="宋体" panose="02010600030101010101" pitchFamily="2" charset="-122"/>
                <a:cs typeface="Times New Roman" panose="02020603050405020304" pitchFamily="18" charset="0"/>
              </a:rPr>
              <a:t>A</a:t>
            </a:r>
            <a:r>
              <a:rPr lang="en-US" altLang="zh-CN" dirty="0">
                <a:latin typeface="+mj-lt"/>
              </a:rPr>
              <a:t>ll symptoms related variables have negative correlation on risk </a:t>
            </a:r>
            <a:r>
              <a:rPr lang="en-US" altLang="zh-CN" kern="100" dirty="0">
                <a:ea typeface="宋体" panose="02010600030101010101" pitchFamily="2" charset="-122"/>
                <a:cs typeface="Times New Roman" panose="02020603050405020304" pitchFamily="18" charset="0"/>
              </a:rPr>
              <a:t>of discharge</a:t>
            </a:r>
            <a:r>
              <a:rPr lang="en-US" altLang="zh-CN" dirty="0">
                <a:latin typeface="+mj-lt"/>
              </a:rPr>
              <a:t>.</a:t>
            </a:r>
            <a:endParaRPr lang="en-US" altLang="zh-CN" kern="100" dirty="0">
              <a:latin typeface="+mj-lt"/>
              <a:ea typeface="宋体" panose="02010600030101010101" pitchFamily="2" charset="-122"/>
              <a:cs typeface="Times New Roman" panose="02020603050405020304" pitchFamily="18" charset="0"/>
            </a:endParaRPr>
          </a:p>
          <a:p>
            <a:pPr indent="254000" algn="just">
              <a:lnSpc>
                <a:spcPct val="150000"/>
              </a:lnSpc>
              <a:spcAft>
                <a:spcPts val="0"/>
              </a:spcAft>
            </a:pPr>
            <a:r>
              <a:rPr lang="zh-CN" altLang="en-US" kern="100" dirty="0">
                <a:latin typeface="+mj-lt"/>
                <a:ea typeface="宋体" panose="02010600030101010101" pitchFamily="2" charset="-122"/>
                <a:cs typeface="Times New Roman" panose="02020603050405020304" pitchFamily="18" charset="0"/>
              </a:rPr>
              <a:t>③ </a:t>
            </a:r>
            <a:r>
              <a:rPr lang="en-US" altLang="zh-CN" kern="100" dirty="0">
                <a:latin typeface="+mj-lt"/>
                <a:ea typeface="宋体" panose="02010600030101010101" pitchFamily="2" charset="-122"/>
                <a:cs typeface="Times New Roman" panose="02020603050405020304" pitchFamily="18" charset="0"/>
              </a:rPr>
              <a:t>All point estimates for the economic variables exceed 1, indicating that an increase in economic factors is associated with a higher risk of discharge.</a:t>
            </a:r>
          </a:p>
          <a:p>
            <a:pPr indent="254000" algn="just">
              <a:lnSpc>
                <a:spcPct val="150000"/>
              </a:lnSpc>
              <a:spcAft>
                <a:spcPts val="0"/>
              </a:spcAft>
            </a:pPr>
            <a:r>
              <a:rPr lang="zh-CN" altLang="en-US" sz="1800" kern="100" dirty="0">
                <a:effectLst/>
                <a:latin typeface="+mj-lt"/>
                <a:ea typeface="宋体" panose="02010600030101010101" pitchFamily="2" charset="-122"/>
                <a:cs typeface="Times New Roman" panose="02020603050405020304" pitchFamily="18" charset="0"/>
              </a:rPr>
              <a:t>④ </a:t>
            </a:r>
            <a:r>
              <a:rPr lang="en-US" altLang="zh-CN" kern="100" dirty="0">
                <a:latin typeface="+mj-lt"/>
                <a:ea typeface="宋体" panose="02010600030101010101" pitchFamily="2" charset="-122"/>
                <a:cs typeface="Times New Roman" panose="02020603050405020304" pitchFamily="18" charset="0"/>
              </a:rPr>
              <a:t> The point estimate for age is 0.97, suggesting that an increase in age is associated with a lower risk of discharge.</a:t>
            </a:r>
            <a:endParaRPr lang="zh-CN" altLang="zh-CN" sz="1800" kern="100" dirty="0">
              <a:effectLst/>
              <a:latin typeface="+mj-lt"/>
              <a:ea typeface="等线" panose="02010600030101010101" pitchFamily="2" charset="-122"/>
              <a:cs typeface="Times New Roman" panose="02020603050405020304" pitchFamily="18" charset="0"/>
            </a:endParaRPr>
          </a:p>
        </p:txBody>
      </p:sp>
      <p:pic>
        <p:nvPicPr>
          <p:cNvPr id="15" name="图片 14" descr="图表, 箱线图&#10;&#10;已生成极高可信度的说明">
            <a:extLst>
              <a:ext uri="{FF2B5EF4-FFF2-40B4-BE49-F238E27FC236}">
                <a16:creationId xmlns:a16="http://schemas.microsoft.com/office/drawing/2014/main" id="{3C11ADF5-B9CA-41E6-A49C-9D9FF40BF889}"/>
              </a:ext>
            </a:extLst>
          </p:cNvPr>
          <p:cNvPicPr/>
          <p:nvPr/>
        </p:nvPicPr>
        <p:blipFill>
          <a:blip r:embed="rId3">
            <a:extLst>
              <a:ext uri="{28A0092B-C50C-407E-A947-70E740481C1C}">
                <a14:useLocalDpi xmlns:a14="http://schemas.microsoft.com/office/drawing/2010/main" val="0"/>
              </a:ext>
            </a:extLst>
          </a:blip>
          <a:stretch>
            <a:fillRect/>
          </a:stretch>
        </p:blipFill>
        <p:spPr>
          <a:xfrm>
            <a:off x="6475553" y="1224252"/>
            <a:ext cx="5274310" cy="5274310"/>
          </a:xfrm>
          <a:prstGeom prst="rect">
            <a:avLst/>
          </a:prstGeom>
        </p:spPr>
      </p:pic>
      <p:sp>
        <p:nvSpPr>
          <p:cNvPr id="8" name="矩形 7">
            <a:extLst>
              <a:ext uri="{FF2B5EF4-FFF2-40B4-BE49-F238E27FC236}">
                <a16:creationId xmlns:a16="http://schemas.microsoft.com/office/drawing/2014/main" id="{1DABF957-5D5A-4386-AA4E-8C936DEC09E3}"/>
              </a:ext>
            </a:extLst>
          </p:cNvPr>
          <p:cNvSpPr/>
          <p:nvPr/>
        </p:nvSpPr>
        <p:spPr>
          <a:xfrm>
            <a:off x="378778" y="2963756"/>
            <a:ext cx="6096000" cy="369332"/>
          </a:xfrm>
          <a:prstGeom prst="rect">
            <a:avLst/>
          </a:prstGeom>
        </p:spPr>
        <p:txBody>
          <a:bodyPr>
            <a:spAutoFit/>
          </a:bodyPr>
          <a:lstStyle/>
          <a:p>
            <a:r>
              <a:rPr lang="en-US" altLang="zh-CN" dirty="0"/>
              <a:t> </a:t>
            </a:r>
            <a:endParaRPr lang="zh-CN" altLang="en-US" dirty="0"/>
          </a:p>
        </p:txBody>
      </p:sp>
      <p:sp>
        <p:nvSpPr>
          <p:cNvPr id="16" name="文本框 6">
            <a:extLst>
              <a:ext uri="{FF2B5EF4-FFF2-40B4-BE49-F238E27FC236}">
                <a16:creationId xmlns:a16="http://schemas.microsoft.com/office/drawing/2014/main" id="{A4F01D86-2A16-46F1-9F65-B786C31669AE}"/>
              </a:ext>
            </a:extLst>
          </p:cNvPr>
          <p:cNvSpPr txBox="1"/>
          <p:nvPr/>
        </p:nvSpPr>
        <p:spPr>
          <a:xfrm>
            <a:off x="6468863" y="6498562"/>
            <a:ext cx="5274310" cy="19812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spcAft>
                <a:spcPts val="0"/>
              </a:spcAft>
            </a:pPr>
            <a:r>
              <a:rPr lang="en-US" sz="1050" kern="100">
                <a:effectLst/>
                <a:latin typeface="Times New Roman" panose="02020603050405020304" pitchFamily="18" charset="0"/>
                <a:ea typeface="等线 Light" panose="02010600030101010101" pitchFamily="2" charset="-122"/>
                <a:cs typeface="Times New Roman" panose="02020603050405020304" pitchFamily="18" charset="0"/>
              </a:rPr>
              <a:t>Figure 2: the forest plot of hazard ratios by DAC algorithm</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375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B67C8E8-32D4-FC68-DC79-2A01D79D92EA}"/>
              </a:ext>
            </a:extLst>
          </p:cNvPr>
          <p:cNvSpPr/>
          <p:nvPr/>
        </p:nvSpPr>
        <p:spPr>
          <a:xfrm>
            <a:off x="0" y="0"/>
            <a:ext cx="12192000" cy="6813376"/>
          </a:xfrm>
          <a:prstGeom prst="rect">
            <a:avLst/>
          </a:prstGeom>
          <a:blipFill dpi="0" rotWithShape="1">
            <a:blip r:embed="rId3">
              <a:alphaModFix amt="20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標題 5"/>
          <p:cNvSpPr>
            <a:spLocks noGrp="1"/>
          </p:cNvSpPr>
          <p:nvPr>
            <p:ph type="title"/>
          </p:nvPr>
        </p:nvSpPr>
        <p:spPr>
          <a:xfrm>
            <a:off x="0" y="1989138"/>
            <a:ext cx="9144000" cy="1728787"/>
          </a:xfrm>
        </p:spPr>
        <p:txBody>
          <a:bodyPr vert="horz" wrap="square" lIns="457200" tIns="0" rIns="457200" bIns="0" anchor="t" anchorCtr="0"/>
          <a:lstStyle/>
          <a:p>
            <a:pPr marL="457200" indent="0" algn="l" eaLnBrk="1" hangingPunct="1">
              <a:buNone/>
            </a:pPr>
            <a:r>
              <a:rPr lang="en-US" altLang="zh-HK" sz="3600" b="1" dirty="0">
                <a:solidFill>
                  <a:srgbClr val="99235E"/>
                </a:solidFill>
                <a:ea typeface="PMingLiU" pitchFamily="18" charset="-120"/>
              </a:rPr>
              <a:t>Conclusion</a:t>
            </a:r>
            <a:endParaRPr lang="en-US" altLang="zh-HK" sz="3600" dirty="0">
              <a:solidFill>
                <a:srgbClr val="99235E"/>
              </a:solidFill>
              <a:ea typeface="PMingLiU" pitchFamily="18" charset="-120"/>
            </a:endParaRPr>
          </a:p>
        </p:txBody>
      </p:sp>
      <p:cxnSp>
        <p:nvCxnSpPr>
          <p:cNvPr id="7" name="Straight Connector 6"/>
          <p:cNvCxnSpPr>
            <a:cxnSpLocks/>
          </p:cNvCxnSpPr>
          <p:nvPr/>
        </p:nvCxnSpPr>
        <p:spPr>
          <a:xfrm>
            <a:off x="900113" y="2709863"/>
            <a:ext cx="287338"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299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5F044B4-4282-A215-6587-BC8B322D6203}"/>
              </a:ext>
            </a:extLst>
          </p:cNvPr>
          <p:cNvSpPr/>
          <p:nvPr/>
        </p:nvSpPr>
        <p:spPr>
          <a:xfrm>
            <a:off x="0" y="0"/>
            <a:ext cx="12192000" cy="6813376"/>
          </a:xfrm>
          <a:prstGeom prst="rect">
            <a:avLst/>
          </a:prstGeom>
          <a:blipFill dpi="0" rotWithShape="1">
            <a:blip r:embed="rId2">
              <a:alphaModFix amt="20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5.Conclusion</a:t>
            </a:r>
          </a:p>
        </p:txBody>
      </p:sp>
      <p:sp>
        <p:nvSpPr>
          <p:cNvPr id="3" name="內容版面配置區 6">
            <a:extLst>
              <a:ext uri="{FF2B5EF4-FFF2-40B4-BE49-F238E27FC236}">
                <a16:creationId xmlns:a16="http://schemas.microsoft.com/office/drawing/2014/main" id="{EC219753-D79A-0822-9639-EA9B13427037}"/>
              </a:ext>
            </a:extLst>
          </p:cNvPr>
          <p:cNvSpPr txBox="1"/>
          <p:nvPr/>
        </p:nvSpPr>
        <p:spPr bwMode="auto">
          <a:xfrm>
            <a:off x="1340918" y="1412776"/>
            <a:ext cx="8785745" cy="4679726"/>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3" indent="254000" algn="just" eaLnBrk="1" hangingPunct="1">
              <a:lnSpc>
                <a:spcPct val="150000"/>
              </a:lnSpc>
              <a:spcBef>
                <a:spcPct val="0"/>
              </a:spcBef>
              <a:spcAft>
                <a:spcPts val="0"/>
              </a:spcAft>
              <a:buClr>
                <a:srgbClr val="FF0000"/>
              </a:buClr>
              <a:buSzTx/>
              <a:buNone/>
              <a:defRPr/>
            </a:pPr>
            <a:r>
              <a:rPr lang="en-US" altLang="zh-CN" sz="2400" kern="100" dirty="0">
                <a:latin typeface="+mj-lt"/>
                <a:ea typeface="宋体" panose="02010600030101010101" pitchFamily="2" charset="-122"/>
                <a:cs typeface="Times New Roman" panose="02020603050405020304" pitchFamily="18" charset="0"/>
              </a:rPr>
              <a:t>This report presents the divide-and-conquer algorithm applied to a modified Cox's hazards model with a special penalty for analyzing Covid-19 clinical data. It explains the theory, demonstrates improved computational efficiency and coefficient estimation, and applies the method to real-world epidemiological data, showing multivariate effects and covariate impacts through feature engineering and Kaplan-Meier plots.</a:t>
            </a:r>
            <a:endParaRPr lang="en-US" altLang="zh-HK" sz="2400" kern="100" dirty="0">
              <a:latin typeface="+mj-l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6756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3EA07BF-31D2-35CE-D65A-92CCE3C58E4B}"/>
              </a:ext>
            </a:extLst>
          </p:cNvPr>
          <p:cNvSpPr/>
          <p:nvPr/>
        </p:nvSpPr>
        <p:spPr>
          <a:xfrm>
            <a:off x="0" y="0"/>
            <a:ext cx="12192000" cy="6813376"/>
          </a:xfrm>
          <a:prstGeom prst="rect">
            <a:avLst/>
          </a:prstGeom>
          <a:blipFill dpi="0" rotWithShape="1">
            <a:blip r:embed="rId3">
              <a:alphaModFix amt="20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5" name="標題 5"/>
          <p:cNvSpPr txBox="1"/>
          <p:nvPr/>
        </p:nvSpPr>
        <p:spPr>
          <a:xfrm>
            <a:off x="2711624" y="2276872"/>
            <a:ext cx="5976664" cy="2016224"/>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62280" lvl="0" indent="0" algn="ctr" eaLnBrk="1" hangingPunct="1">
              <a:spcBef>
                <a:spcPct val="0"/>
              </a:spcBef>
              <a:buFontTx/>
              <a:buNone/>
            </a:pPr>
            <a:r>
              <a:rPr lang="en-US" altLang="en-US" sz="5400" b="1" dirty="0">
                <a:solidFill>
                  <a:srgbClr val="99235E"/>
                </a:solidFill>
                <a:ea typeface="PMingLiU" pitchFamily="18" charset="-120"/>
              </a:rPr>
              <a:t>Thank you!</a:t>
            </a:r>
          </a:p>
        </p:txBody>
      </p:sp>
      <p:sp>
        <p:nvSpPr>
          <p:cNvPr id="2" name="灯片编号占位符 1"/>
          <p:cNvSpPr>
            <a:spLocks noGrp="1"/>
          </p:cNvSpPr>
          <p:nvPr>
            <p:ph type="sldNum" sz="quarter" idx="12"/>
          </p:nvPr>
        </p:nvSpPr>
        <p:spPr/>
        <p:txBody>
          <a:bodyPr/>
          <a:lstStyle/>
          <a:p>
            <a:pPr lvl="0" eaLnBrk="1" hangingPunct="1">
              <a:buNone/>
            </a:pPr>
            <a:fld id="{9A0DB2DC-4C9A-4742-B13C-FB6460FD3503}" type="slidenum">
              <a:rPr lang="en-US" altLang="en-US" dirty="0">
                <a:latin typeface="Calibri" panose="020F0502020204030204" pitchFamily="34" charset="0"/>
                <a:cs typeface="Arial" panose="020B0604020202020204" pitchFamily="34" charset="0"/>
              </a:rPr>
              <a:t>29</a:t>
            </a:fld>
            <a:endParaRPr lang="en-US" altLang="en-US" dirty="0">
              <a:latin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220E8E9-37E2-FEB6-2E36-8C512CB69478}"/>
              </a:ext>
            </a:extLst>
          </p:cNvPr>
          <p:cNvSpPr/>
          <p:nvPr/>
        </p:nvSpPr>
        <p:spPr>
          <a:xfrm>
            <a:off x="0" y="0"/>
            <a:ext cx="12192000" cy="6813376"/>
          </a:xfrm>
          <a:prstGeom prst="rect">
            <a:avLst/>
          </a:prstGeom>
          <a:blipFill dpi="0" rotWithShape="1">
            <a:blip r:embed="rId3">
              <a:alphaModFix amt="15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標題 5"/>
          <p:cNvSpPr>
            <a:spLocks noGrp="1"/>
          </p:cNvSpPr>
          <p:nvPr>
            <p:ph type="title"/>
          </p:nvPr>
        </p:nvSpPr>
        <p:spPr>
          <a:xfrm>
            <a:off x="0" y="1989138"/>
            <a:ext cx="9144000" cy="1728787"/>
          </a:xfrm>
        </p:spPr>
        <p:txBody>
          <a:bodyPr vert="horz" wrap="square" lIns="457200" tIns="0" rIns="457200" bIns="0" anchor="t" anchorCtr="0"/>
          <a:lstStyle/>
          <a:p>
            <a:pPr marL="457200" indent="0" algn="l" eaLnBrk="1" hangingPunct="1">
              <a:buNone/>
            </a:pPr>
            <a:r>
              <a:rPr lang="en-US" altLang="zh-HK" sz="3600" b="1" dirty="0">
                <a:solidFill>
                  <a:srgbClr val="99235E"/>
                </a:solidFill>
                <a:ea typeface="PMingLiU" pitchFamily="18" charset="-120"/>
              </a:rPr>
              <a:t>I</a:t>
            </a:r>
            <a:r>
              <a:rPr lang="en-US" altLang="zh-CN" sz="3600" b="1" dirty="0">
                <a:solidFill>
                  <a:srgbClr val="99235E"/>
                </a:solidFill>
                <a:ea typeface="PMingLiU" pitchFamily="18" charset="-120"/>
              </a:rPr>
              <a:t>ntroduction</a:t>
            </a:r>
            <a:endParaRPr lang="en-US" altLang="zh-HK" sz="3600" b="1" dirty="0">
              <a:solidFill>
                <a:srgbClr val="99235E"/>
              </a:solidFill>
              <a:ea typeface="PMingLiU" pitchFamily="18" charset="-120"/>
            </a:endParaRPr>
          </a:p>
        </p:txBody>
      </p:sp>
      <p:cxnSp>
        <p:nvCxnSpPr>
          <p:cNvPr id="7" name="Straight Connector 6"/>
          <p:cNvCxnSpPr/>
          <p:nvPr/>
        </p:nvCxnSpPr>
        <p:spPr>
          <a:xfrm>
            <a:off x="900113" y="2709863"/>
            <a:ext cx="287338"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F7A7D6FE-D9E1-E048-9214-234AC957953A}"/>
              </a:ext>
            </a:extLst>
          </p:cNvPr>
          <p:cNvGrpSpPr/>
          <p:nvPr/>
        </p:nvGrpSpPr>
        <p:grpSpPr>
          <a:xfrm>
            <a:off x="885341" y="3003517"/>
            <a:ext cx="3626482" cy="488515"/>
            <a:chOff x="2441352" y="1496064"/>
            <a:chExt cx="6154867" cy="725141"/>
          </a:xfrm>
          <a:solidFill>
            <a:srgbClr val="99235E"/>
          </a:solidFill>
        </p:grpSpPr>
        <p:grpSp>
          <p:nvGrpSpPr>
            <p:cNvPr id="3" name="组合 2">
              <a:extLst>
                <a:ext uri="{FF2B5EF4-FFF2-40B4-BE49-F238E27FC236}">
                  <a16:creationId xmlns:a16="http://schemas.microsoft.com/office/drawing/2014/main" id="{72CDDA6D-FA88-6575-2065-59B8CE0C19D7}"/>
                </a:ext>
              </a:extLst>
            </p:cNvPr>
            <p:cNvGrpSpPr/>
            <p:nvPr/>
          </p:nvGrpSpPr>
          <p:grpSpPr>
            <a:xfrm>
              <a:off x="2441352" y="1496064"/>
              <a:ext cx="6154867" cy="725141"/>
              <a:chOff x="3635896" y="1265890"/>
              <a:chExt cx="4680519" cy="611642"/>
            </a:xfrm>
            <a:grpFill/>
          </p:grpSpPr>
          <p:sp>
            <p:nvSpPr>
              <p:cNvPr id="6" name="圆角矩形 30">
                <a:extLst>
                  <a:ext uri="{FF2B5EF4-FFF2-40B4-BE49-F238E27FC236}">
                    <a16:creationId xmlns:a16="http://schemas.microsoft.com/office/drawing/2014/main" id="{2AB7A435-5B10-5887-C1DB-8B79A7D0461B}"/>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8" name="直接连接符 7">
                <a:extLst>
                  <a:ext uri="{FF2B5EF4-FFF2-40B4-BE49-F238E27FC236}">
                    <a16:creationId xmlns:a16="http://schemas.microsoft.com/office/drawing/2014/main" id="{F6A474EA-88E6-2952-AB4E-2329D3541413}"/>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TextBox 34">
              <a:extLst>
                <a:ext uri="{FF2B5EF4-FFF2-40B4-BE49-F238E27FC236}">
                  <a16:creationId xmlns:a16="http://schemas.microsoft.com/office/drawing/2014/main" id="{C4754FCB-E3EF-D0B1-82C8-3A10A630CA9A}"/>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1.1</a:t>
              </a:r>
              <a:endParaRPr lang="zh-CN" altLang="en-US" dirty="0">
                <a:solidFill>
                  <a:schemeClr val="bg1"/>
                </a:solidFill>
                <a:latin typeface="+mn-lt"/>
              </a:endParaRPr>
            </a:p>
          </p:txBody>
        </p:sp>
        <p:sp>
          <p:nvSpPr>
            <p:cNvPr id="5" name="TextBox 35">
              <a:extLst>
                <a:ext uri="{FF2B5EF4-FFF2-40B4-BE49-F238E27FC236}">
                  <a16:creationId xmlns:a16="http://schemas.microsoft.com/office/drawing/2014/main" id="{BAAADD5D-6B87-19F3-50E0-A984B874E0A9}"/>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Background</a:t>
              </a:r>
              <a:endParaRPr lang="zh-CN" altLang="en-US" dirty="0">
                <a:solidFill>
                  <a:schemeClr val="bg1"/>
                </a:solidFill>
                <a:latin typeface="+mn-lt"/>
                <a:ea typeface="+mj-ea"/>
              </a:endParaRPr>
            </a:p>
          </p:txBody>
        </p:sp>
      </p:grpSp>
      <p:grpSp>
        <p:nvGrpSpPr>
          <p:cNvPr id="9" name="组合 8">
            <a:extLst>
              <a:ext uri="{FF2B5EF4-FFF2-40B4-BE49-F238E27FC236}">
                <a16:creationId xmlns:a16="http://schemas.microsoft.com/office/drawing/2014/main" id="{CB33267A-5730-1819-8D3D-BC4793D1F363}"/>
              </a:ext>
            </a:extLst>
          </p:cNvPr>
          <p:cNvGrpSpPr/>
          <p:nvPr/>
        </p:nvGrpSpPr>
        <p:grpSpPr>
          <a:xfrm>
            <a:off x="885341" y="4438650"/>
            <a:ext cx="3626482" cy="488515"/>
            <a:chOff x="2441352" y="1496064"/>
            <a:chExt cx="6154867" cy="725141"/>
          </a:xfrm>
          <a:solidFill>
            <a:srgbClr val="99235E"/>
          </a:solidFill>
        </p:grpSpPr>
        <p:grpSp>
          <p:nvGrpSpPr>
            <p:cNvPr id="10" name="组合 9">
              <a:extLst>
                <a:ext uri="{FF2B5EF4-FFF2-40B4-BE49-F238E27FC236}">
                  <a16:creationId xmlns:a16="http://schemas.microsoft.com/office/drawing/2014/main" id="{C5799373-8D11-0651-9DFC-C3DC90838FCD}"/>
                </a:ext>
              </a:extLst>
            </p:cNvPr>
            <p:cNvGrpSpPr/>
            <p:nvPr/>
          </p:nvGrpSpPr>
          <p:grpSpPr>
            <a:xfrm>
              <a:off x="2441352" y="1496064"/>
              <a:ext cx="6154867" cy="725141"/>
              <a:chOff x="3635896" y="1265890"/>
              <a:chExt cx="4680519" cy="611642"/>
            </a:xfrm>
            <a:grpFill/>
          </p:grpSpPr>
          <p:sp>
            <p:nvSpPr>
              <p:cNvPr id="13" name="圆角矩形 30">
                <a:extLst>
                  <a:ext uri="{FF2B5EF4-FFF2-40B4-BE49-F238E27FC236}">
                    <a16:creationId xmlns:a16="http://schemas.microsoft.com/office/drawing/2014/main" id="{4D1AD477-8D87-3404-BF64-21E7F9FA5F25}"/>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4" name="直接连接符 13">
                <a:extLst>
                  <a:ext uri="{FF2B5EF4-FFF2-40B4-BE49-F238E27FC236}">
                    <a16:creationId xmlns:a16="http://schemas.microsoft.com/office/drawing/2014/main" id="{68BB0EA2-394D-3AF3-8ADF-2E45C25E4507}"/>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34">
              <a:extLst>
                <a:ext uri="{FF2B5EF4-FFF2-40B4-BE49-F238E27FC236}">
                  <a16:creationId xmlns:a16="http://schemas.microsoft.com/office/drawing/2014/main" id="{8E08CBEB-5CAB-A1D7-D749-BF5E0B23AC22}"/>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1.2</a:t>
              </a:r>
              <a:endParaRPr lang="zh-CN" altLang="en-US" dirty="0">
                <a:solidFill>
                  <a:schemeClr val="bg1"/>
                </a:solidFill>
                <a:latin typeface="+mn-lt"/>
              </a:endParaRPr>
            </a:p>
          </p:txBody>
        </p:sp>
        <p:sp>
          <p:nvSpPr>
            <p:cNvPr id="12" name="TextBox 35">
              <a:extLst>
                <a:ext uri="{FF2B5EF4-FFF2-40B4-BE49-F238E27FC236}">
                  <a16:creationId xmlns:a16="http://schemas.microsoft.com/office/drawing/2014/main" id="{9D52F0F6-BA79-AE79-2F7C-E6ABA65643CA}"/>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Significance</a:t>
              </a:r>
            </a:p>
          </p:txBody>
        </p:sp>
      </p:grpSp>
    </p:spTree>
    <p:extLst>
      <p:ext uri="{BB962C8B-B14F-4D97-AF65-F5344CB8AC3E}">
        <p14:creationId xmlns:p14="http://schemas.microsoft.com/office/powerpoint/2010/main" val="147584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內容版面配置區 6"/>
          <p:cNvSpPr txBox="1"/>
          <p:nvPr/>
        </p:nvSpPr>
        <p:spPr bwMode="auto">
          <a:xfrm>
            <a:off x="973343" y="1772816"/>
            <a:ext cx="9289801" cy="4535710"/>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HK"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1. </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Background</a:t>
            </a:r>
            <a:endParaRPr kumimoji="0" lang="en-US" altLang="zh-HK"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① </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Exponential Data Growth: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The field of biomedical research has seen an exponential increase in data availability, mainly due to advancements in data collection and storage technologies.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lang="zh-CN" altLang="en-US" kern="100" dirty="0">
                <a:latin typeface="+mj-lt"/>
                <a:ea typeface="宋体" panose="02010600030101010101" pitchFamily="2" charset="-122"/>
                <a:cs typeface="Times New Roman" panose="02020603050405020304" pitchFamily="18" charset="0"/>
              </a:rPr>
              <a:t>② </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Computational Challenges: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There is an inherent computational challenge in analyzing right-censored survival data within the scope of large datasets, which has driven the need for methodological strategies</a:t>
            </a:r>
            <a:endParaRPr kumimoji="0" lang="en-US" altLang="zh-HK"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p:txBody>
      </p:sp>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1.</a:t>
            </a:r>
            <a:r>
              <a:rPr kumimoji="0" lang="en-US" altLang="zh-HK"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 I</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ntroduction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127631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內容版面配置區 6"/>
          <p:cNvSpPr txBox="1"/>
          <p:nvPr/>
        </p:nvSpPr>
        <p:spPr bwMode="auto">
          <a:xfrm>
            <a:off x="973343" y="1772816"/>
            <a:ext cx="9289801" cy="4535710"/>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HK"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2. S</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ignificance</a:t>
            </a:r>
          </a:p>
          <a:p>
            <a:pPr marL="463550" marR="0" lvl="3" algn="l" defTabSz="914400" rtl="0" eaLnBrk="1" fontAlgn="base" latinLnBrk="0" hangingPunct="1">
              <a:lnSpc>
                <a:spcPct val="100000"/>
              </a:lnSpc>
              <a:spcBef>
                <a:spcPts val="0"/>
              </a:spcBef>
              <a:spcAft>
                <a:spcPts val="1200"/>
              </a:spcAft>
              <a:buClr>
                <a:srgbClr val="FF0000"/>
              </a:buClr>
              <a:buSzTx/>
              <a:buNone/>
              <a:tabLst/>
              <a:defRPr/>
            </a:pP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① </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Improved Computational Efficiency: </a:t>
            </a:r>
          </a:p>
          <a:p>
            <a:pPr marL="463550" marR="0" lvl="3" algn="l" defTabSz="914400" rtl="0" eaLnBrk="1" fontAlgn="base" latinLnBrk="0" hangingPunct="1">
              <a:lnSpc>
                <a:spcPct val="100000"/>
              </a:lnSpc>
              <a:spcBef>
                <a:spcPts val="0"/>
              </a:spcBef>
              <a:spcAft>
                <a:spcPts val="1200"/>
              </a:spcAft>
              <a:buClr>
                <a:srgbClr val="FF0000"/>
              </a:buClr>
              <a:buSz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By applying the Divide-and-Conquer (DAC) algorithm, the study significantly enhances the computational efficiency in survival data analysis of large-scale biomedical datasets, which is crucial for handling big data.</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lang="zh-CN" altLang="en-US" kern="100" dirty="0">
                <a:latin typeface="+mj-lt"/>
                <a:ea typeface="宋体" panose="02010600030101010101" pitchFamily="2" charset="-122"/>
                <a:cs typeface="Times New Roman" panose="02020603050405020304" pitchFamily="18" charset="0"/>
              </a:rPr>
              <a:t>② </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Optimized Model Estimation: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The combination of the DAC algorithm with the adaptive LASSO penalty term allows for maintaining or improving the accuracy of model estimation while reducing computational burden, which is essential for reliable statistical inferences.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endParaRPr>
          </a:p>
        </p:txBody>
      </p:sp>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1.</a:t>
            </a:r>
            <a:r>
              <a:rPr kumimoji="0" lang="en-US" altLang="zh-HK"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 I</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ntroduction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99549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內容版面配置區 6"/>
          <p:cNvSpPr txBox="1"/>
          <p:nvPr/>
        </p:nvSpPr>
        <p:spPr bwMode="auto">
          <a:xfrm>
            <a:off x="973343" y="1772816"/>
            <a:ext cx="9289801" cy="4535710"/>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HK"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2. S</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rPr>
              <a:t>ignificance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lang="zh-CN" altLang="en-US" kern="100" dirty="0">
                <a:latin typeface="+mj-lt"/>
                <a:ea typeface="宋体" panose="02010600030101010101" pitchFamily="2" charset="-122"/>
                <a:cs typeface="Times New Roman" panose="02020603050405020304" pitchFamily="18" charset="0"/>
              </a:rPr>
              <a:t>③ </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Handling Large Datasets: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As the volume of data increases, traditional statistical methods may face computational challenges. The DAC algorithm provides an effective solution for dealing with datasets characterized by large sample sizes and high-dimensional predictors.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lang="zh-CN" altLang="en-US" sz="2000" kern="100" dirty="0">
                <a:effectLst/>
                <a:latin typeface="+mj-lt"/>
                <a:ea typeface="宋体" panose="02010600030101010101" pitchFamily="2" charset="-122"/>
                <a:cs typeface="Times New Roman" panose="02020603050405020304" pitchFamily="18" charset="0"/>
              </a:rPr>
              <a:t>④</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 Practical Application Value: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rPr>
              <a:t>By applying the DAC algorithm to a COVID-19 dataset, the study demonstrates the practical value of the algorithm in real-world biomedical research, especially in analyzing key factors affecting patient outcomes.</a:t>
            </a:r>
            <a:endParaRPr kumimoji="0" lang="en-US" altLang="zh-HK" sz="2400" b="0" i="0" u="none" strike="noStrike" kern="1200" cap="none" spc="0" normalizeH="0" baseline="0" noProof="0" dirty="0">
              <a:ln>
                <a:noFill/>
              </a:ln>
              <a:solidFill>
                <a:prstClr val="black"/>
              </a:solidFill>
              <a:effectLst/>
              <a:uLnTx/>
              <a:uFillTx/>
              <a:latin typeface="Calibri" panose="020F0502020204030204"/>
              <a:ea typeface="PMingLiU" pitchFamily="18" charset="-120"/>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PMingLiU" pitchFamily="18" charset="-120"/>
              <a:cs typeface="+mn-cs"/>
            </a:endParaRPr>
          </a:p>
        </p:txBody>
      </p:sp>
      <p:sp>
        <p:nvSpPr>
          <p:cNvPr id="8195" name="標題 5"/>
          <p:cNvSpPr txBox="1"/>
          <p:nvPr/>
        </p:nvSpPr>
        <p:spPr bwMode="auto">
          <a:xfrm>
            <a:off x="982663" y="404813"/>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228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228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rPr>
              <a:t>1.</a:t>
            </a:r>
            <a:r>
              <a:rPr kumimoji="0" lang="en-US" altLang="zh-HK"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 I</a:t>
            </a:r>
            <a:r>
              <a:rPr kumimoji="0" lang="en-US" altLang="zh-CN"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mn-cs"/>
              </a:rPr>
              <a:t>ntroduction</a:t>
            </a:r>
            <a:endParaRPr kumimoji="0" lang="en-US" altLang="en-US" sz="2800" b="0" i="0" u="none" strike="noStrike" kern="1200" cap="none" spc="0" normalizeH="0" baseline="0" noProof="0" dirty="0">
              <a:ln>
                <a:noFill/>
              </a:ln>
              <a:solidFill>
                <a:srgbClr val="99235E"/>
              </a:solidFill>
              <a:effectLst/>
              <a:uLnTx/>
              <a:uFillTx/>
              <a:latin typeface="Calibri" panose="020F0502020204030204" pitchFamily="34" charset="0"/>
              <a:ea typeface="PMingLiU" pitchFamily="18" charset="-120"/>
              <a:cs typeface="Times New Roman" panose="02020603050405020304" pitchFamily="18" charset="0"/>
            </a:endParaRPr>
          </a:p>
        </p:txBody>
      </p:sp>
    </p:spTree>
    <p:extLst>
      <p:ext uri="{BB962C8B-B14F-4D97-AF65-F5344CB8AC3E}">
        <p14:creationId xmlns:p14="http://schemas.microsoft.com/office/powerpoint/2010/main" val="318368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3AEB18C7-8150-4EBE-C450-15282FEC620B}"/>
              </a:ext>
            </a:extLst>
          </p:cNvPr>
          <p:cNvSpPr/>
          <p:nvPr/>
        </p:nvSpPr>
        <p:spPr>
          <a:xfrm>
            <a:off x="0" y="0"/>
            <a:ext cx="12192000" cy="6813376"/>
          </a:xfrm>
          <a:prstGeom prst="rect">
            <a:avLst/>
          </a:prstGeom>
          <a:blipFill dpi="0" rotWithShape="1">
            <a:blip r:embed="rId3">
              <a:alphaModFix amt="15000"/>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2" name="標題 5"/>
          <p:cNvSpPr>
            <a:spLocks noGrp="1"/>
          </p:cNvSpPr>
          <p:nvPr>
            <p:ph type="title"/>
          </p:nvPr>
        </p:nvSpPr>
        <p:spPr>
          <a:xfrm>
            <a:off x="0" y="1989138"/>
            <a:ext cx="9144000" cy="1728787"/>
          </a:xfrm>
        </p:spPr>
        <p:txBody>
          <a:bodyPr vert="horz" wrap="square" lIns="457200" tIns="0" rIns="457200" bIns="0" anchor="t" anchorCtr="0"/>
          <a:lstStyle/>
          <a:p>
            <a:pPr marL="457200" algn="l" eaLnBrk="1" hangingPunct="1"/>
            <a:r>
              <a:rPr lang="en-US" altLang="zh-HK" sz="3600" b="1" dirty="0">
                <a:solidFill>
                  <a:srgbClr val="99235E"/>
                </a:solidFill>
                <a:ea typeface="PMingLiU" pitchFamily="18" charset="-120"/>
              </a:rPr>
              <a:t>Theory</a:t>
            </a:r>
          </a:p>
        </p:txBody>
      </p:sp>
      <p:cxnSp>
        <p:nvCxnSpPr>
          <p:cNvPr id="7" name="Straight Connector 6"/>
          <p:cNvCxnSpPr/>
          <p:nvPr/>
        </p:nvCxnSpPr>
        <p:spPr>
          <a:xfrm>
            <a:off x="900113" y="2709863"/>
            <a:ext cx="287338" cy="0"/>
          </a:xfrm>
          <a:prstGeom prst="line">
            <a:avLst/>
          </a:prstGeom>
          <a:ln w="19050">
            <a:solidFill>
              <a:srgbClr val="99235E"/>
            </a:solidFill>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7329F809-A395-A864-CA0B-2E6112F3D3DC}"/>
              </a:ext>
            </a:extLst>
          </p:cNvPr>
          <p:cNvGrpSpPr/>
          <p:nvPr/>
        </p:nvGrpSpPr>
        <p:grpSpPr>
          <a:xfrm>
            <a:off x="885341" y="3003517"/>
            <a:ext cx="3626482" cy="488515"/>
            <a:chOff x="2441352" y="1496064"/>
            <a:chExt cx="6154867" cy="725141"/>
          </a:xfrm>
          <a:solidFill>
            <a:srgbClr val="99235E"/>
          </a:solidFill>
        </p:grpSpPr>
        <p:grpSp>
          <p:nvGrpSpPr>
            <p:cNvPr id="3" name="组合 2">
              <a:extLst>
                <a:ext uri="{FF2B5EF4-FFF2-40B4-BE49-F238E27FC236}">
                  <a16:creationId xmlns:a16="http://schemas.microsoft.com/office/drawing/2014/main" id="{2D212738-A49D-6659-8456-0E1401C03B2E}"/>
                </a:ext>
              </a:extLst>
            </p:cNvPr>
            <p:cNvGrpSpPr/>
            <p:nvPr/>
          </p:nvGrpSpPr>
          <p:grpSpPr>
            <a:xfrm>
              <a:off x="2441352" y="1496064"/>
              <a:ext cx="6154867" cy="725141"/>
              <a:chOff x="3635896" y="1265890"/>
              <a:chExt cx="4680519" cy="611642"/>
            </a:xfrm>
            <a:grpFill/>
          </p:grpSpPr>
          <p:sp>
            <p:nvSpPr>
              <p:cNvPr id="6" name="圆角矩形 30">
                <a:extLst>
                  <a:ext uri="{FF2B5EF4-FFF2-40B4-BE49-F238E27FC236}">
                    <a16:creationId xmlns:a16="http://schemas.microsoft.com/office/drawing/2014/main" id="{179DF1FB-6598-FBF0-E5E7-57E7574DB62F}"/>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8" name="直接连接符 7">
                <a:extLst>
                  <a:ext uri="{FF2B5EF4-FFF2-40B4-BE49-F238E27FC236}">
                    <a16:creationId xmlns:a16="http://schemas.microsoft.com/office/drawing/2014/main" id="{17AAEE47-46C5-6F77-A6F7-39E118252DAF}"/>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TextBox 34">
              <a:extLst>
                <a:ext uri="{FF2B5EF4-FFF2-40B4-BE49-F238E27FC236}">
                  <a16:creationId xmlns:a16="http://schemas.microsoft.com/office/drawing/2014/main" id="{387804F1-4D42-7AC6-0918-29EA6188B857}"/>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2.1</a:t>
              </a:r>
              <a:endParaRPr lang="zh-CN" altLang="en-US" dirty="0">
                <a:solidFill>
                  <a:schemeClr val="bg1"/>
                </a:solidFill>
                <a:latin typeface="+mn-lt"/>
              </a:endParaRPr>
            </a:p>
          </p:txBody>
        </p:sp>
        <p:sp>
          <p:nvSpPr>
            <p:cNvPr id="5" name="TextBox 35">
              <a:extLst>
                <a:ext uri="{FF2B5EF4-FFF2-40B4-BE49-F238E27FC236}">
                  <a16:creationId xmlns:a16="http://schemas.microsoft.com/office/drawing/2014/main" id="{F9E8B148-9909-DFEF-59DC-0E8E3244E47D}"/>
                </a:ext>
              </a:extLst>
            </p:cNvPr>
            <p:cNvSpPr txBox="1"/>
            <p:nvPr/>
          </p:nvSpPr>
          <p:spPr>
            <a:xfrm>
              <a:off x="3533804" y="1594374"/>
              <a:ext cx="4822174" cy="548228"/>
            </a:xfrm>
            <a:prstGeom prst="rect">
              <a:avLst/>
            </a:prstGeom>
            <a:grpFill/>
          </p:spPr>
          <p:txBody>
            <a:bodyPr wrap="square" rtlCol="0">
              <a:spAutoFit/>
            </a:bodyPr>
            <a:lstStyle/>
            <a:p>
              <a:r>
                <a:rPr lang="en-US" altLang="zh-CN" dirty="0">
                  <a:solidFill>
                    <a:schemeClr val="bg1"/>
                  </a:solidFill>
                  <a:latin typeface="+mn-lt"/>
                  <a:ea typeface="+mj-ea"/>
                </a:rPr>
                <a:t>Notations and settings</a:t>
              </a:r>
              <a:endParaRPr lang="zh-CN" altLang="en-US" dirty="0">
                <a:solidFill>
                  <a:schemeClr val="bg1"/>
                </a:solidFill>
                <a:latin typeface="+mn-lt"/>
                <a:ea typeface="+mj-ea"/>
              </a:endParaRPr>
            </a:p>
          </p:txBody>
        </p:sp>
      </p:grpSp>
      <p:grpSp>
        <p:nvGrpSpPr>
          <p:cNvPr id="9" name="组合 8">
            <a:extLst>
              <a:ext uri="{FF2B5EF4-FFF2-40B4-BE49-F238E27FC236}">
                <a16:creationId xmlns:a16="http://schemas.microsoft.com/office/drawing/2014/main" id="{96C5F616-BBF1-C99E-5295-E6FB81ADBF33}"/>
              </a:ext>
            </a:extLst>
          </p:cNvPr>
          <p:cNvGrpSpPr/>
          <p:nvPr/>
        </p:nvGrpSpPr>
        <p:grpSpPr>
          <a:xfrm>
            <a:off x="873763" y="3756217"/>
            <a:ext cx="3626482" cy="488515"/>
            <a:chOff x="2441352" y="1496064"/>
            <a:chExt cx="6154867" cy="725141"/>
          </a:xfrm>
          <a:solidFill>
            <a:srgbClr val="99235E"/>
          </a:solidFill>
        </p:grpSpPr>
        <p:grpSp>
          <p:nvGrpSpPr>
            <p:cNvPr id="10" name="组合 9">
              <a:extLst>
                <a:ext uri="{FF2B5EF4-FFF2-40B4-BE49-F238E27FC236}">
                  <a16:creationId xmlns:a16="http://schemas.microsoft.com/office/drawing/2014/main" id="{9F78D3FA-4CA5-0CB3-FD7B-18946096E889}"/>
                </a:ext>
              </a:extLst>
            </p:cNvPr>
            <p:cNvGrpSpPr/>
            <p:nvPr/>
          </p:nvGrpSpPr>
          <p:grpSpPr>
            <a:xfrm>
              <a:off x="2441352" y="1496064"/>
              <a:ext cx="6154867" cy="725141"/>
              <a:chOff x="3635896" y="1265890"/>
              <a:chExt cx="4680519" cy="611642"/>
            </a:xfrm>
            <a:grpFill/>
          </p:grpSpPr>
          <p:sp>
            <p:nvSpPr>
              <p:cNvPr id="13" name="圆角矩形 30">
                <a:extLst>
                  <a:ext uri="{FF2B5EF4-FFF2-40B4-BE49-F238E27FC236}">
                    <a16:creationId xmlns:a16="http://schemas.microsoft.com/office/drawing/2014/main" id="{BA310DF7-2F61-A01B-520E-212523220B90}"/>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14" name="直接连接符 13">
                <a:extLst>
                  <a:ext uri="{FF2B5EF4-FFF2-40B4-BE49-F238E27FC236}">
                    <a16:creationId xmlns:a16="http://schemas.microsoft.com/office/drawing/2014/main" id="{E57B5070-74DF-3735-764E-64AA88A7A681}"/>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34">
              <a:extLst>
                <a:ext uri="{FF2B5EF4-FFF2-40B4-BE49-F238E27FC236}">
                  <a16:creationId xmlns:a16="http://schemas.microsoft.com/office/drawing/2014/main" id="{E8CD945A-466F-6E58-3C1D-4CB82664C706}"/>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2.2</a:t>
              </a:r>
              <a:endParaRPr lang="zh-CN" altLang="en-US" dirty="0">
                <a:solidFill>
                  <a:schemeClr val="bg1"/>
                </a:solidFill>
                <a:latin typeface="+mn-lt"/>
              </a:endParaRPr>
            </a:p>
          </p:txBody>
        </p:sp>
        <p:sp>
          <p:nvSpPr>
            <p:cNvPr id="12" name="TextBox 35">
              <a:extLst>
                <a:ext uri="{FF2B5EF4-FFF2-40B4-BE49-F238E27FC236}">
                  <a16:creationId xmlns:a16="http://schemas.microsoft.com/office/drawing/2014/main" id="{4B9CBE48-BFE3-7B8E-12B3-944E42969A19}"/>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The estimation procedure</a:t>
              </a:r>
              <a:endParaRPr lang="zh-CN" altLang="en-US" dirty="0">
                <a:solidFill>
                  <a:schemeClr val="bg1"/>
                </a:solidFill>
                <a:latin typeface="+mn-lt"/>
                <a:ea typeface="+mj-ea"/>
              </a:endParaRPr>
            </a:p>
          </p:txBody>
        </p:sp>
      </p:grpSp>
      <p:grpSp>
        <p:nvGrpSpPr>
          <p:cNvPr id="15" name="组合 14">
            <a:extLst>
              <a:ext uri="{FF2B5EF4-FFF2-40B4-BE49-F238E27FC236}">
                <a16:creationId xmlns:a16="http://schemas.microsoft.com/office/drawing/2014/main" id="{E8E0AF3A-EAB7-1B53-492E-59E3A394FBC5}"/>
              </a:ext>
            </a:extLst>
          </p:cNvPr>
          <p:cNvGrpSpPr/>
          <p:nvPr/>
        </p:nvGrpSpPr>
        <p:grpSpPr>
          <a:xfrm>
            <a:off x="873763" y="4528822"/>
            <a:ext cx="3626482" cy="488515"/>
            <a:chOff x="2441352" y="1496064"/>
            <a:chExt cx="6154867" cy="725141"/>
          </a:xfrm>
          <a:solidFill>
            <a:srgbClr val="99235E"/>
          </a:solidFill>
        </p:grpSpPr>
        <p:grpSp>
          <p:nvGrpSpPr>
            <p:cNvPr id="16" name="组合 15">
              <a:extLst>
                <a:ext uri="{FF2B5EF4-FFF2-40B4-BE49-F238E27FC236}">
                  <a16:creationId xmlns:a16="http://schemas.microsoft.com/office/drawing/2014/main" id="{D8A99B4E-1D22-FEA2-A15A-4091809A1B6A}"/>
                </a:ext>
              </a:extLst>
            </p:cNvPr>
            <p:cNvGrpSpPr/>
            <p:nvPr/>
          </p:nvGrpSpPr>
          <p:grpSpPr>
            <a:xfrm>
              <a:off x="2441352" y="1496064"/>
              <a:ext cx="6154867" cy="725141"/>
              <a:chOff x="3635896" y="1265890"/>
              <a:chExt cx="4680519" cy="611642"/>
            </a:xfrm>
            <a:grpFill/>
          </p:grpSpPr>
          <p:sp>
            <p:nvSpPr>
              <p:cNvPr id="19" name="圆角矩形 30">
                <a:extLst>
                  <a:ext uri="{FF2B5EF4-FFF2-40B4-BE49-F238E27FC236}">
                    <a16:creationId xmlns:a16="http://schemas.microsoft.com/office/drawing/2014/main" id="{63D4F004-BCFF-9E67-C943-EC0DFCD86CF7}"/>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20" name="直接连接符 19">
                <a:extLst>
                  <a:ext uri="{FF2B5EF4-FFF2-40B4-BE49-F238E27FC236}">
                    <a16:creationId xmlns:a16="http://schemas.microsoft.com/office/drawing/2014/main" id="{169722DF-50C8-73AC-DD0C-4BF2D40C3193}"/>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34">
              <a:extLst>
                <a:ext uri="{FF2B5EF4-FFF2-40B4-BE49-F238E27FC236}">
                  <a16:creationId xmlns:a16="http://schemas.microsoft.com/office/drawing/2014/main" id="{773029C5-9ECB-2D7F-1F0F-39B91E53459B}"/>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2.3</a:t>
              </a:r>
              <a:endParaRPr lang="zh-CN" altLang="en-US" dirty="0">
                <a:solidFill>
                  <a:schemeClr val="bg1"/>
                </a:solidFill>
                <a:latin typeface="+mn-lt"/>
              </a:endParaRPr>
            </a:p>
          </p:txBody>
        </p:sp>
        <p:sp>
          <p:nvSpPr>
            <p:cNvPr id="18" name="TextBox 35">
              <a:extLst>
                <a:ext uri="{FF2B5EF4-FFF2-40B4-BE49-F238E27FC236}">
                  <a16:creationId xmlns:a16="http://schemas.microsoft.com/office/drawing/2014/main" id="{3C81CFBE-86AF-EAD4-B8C2-0AB22B7681FF}"/>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Selection of covariates</a:t>
              </a:r>
              <a:endParaRPr lang="zh-CN" altLang="en-US" dirty="0">
                <a:solidFill>
                  <a:schemeClr val="bg1"/>
                </a:solidFill>
                <a:latin typeface="+mn-lt"/>
                <a:ea typeface="+mj-ea"/>
              </a:endParaRPr>
            </a:p>
          </p:txBody>
        </p:sp>
      </p:grpSp>
      <p:grpSp>
        <p:nvGrpSpPr>
          <p:cNvPr id="21" name="组合 20">
            <a:extLst>
              <a:ext uri="{FF2B5EF4-FFF2-40B4-BE49-F238E27FC236}">
                <a16:creationId xmlns:a16="http://schemas.microsoft.com/office/drawing/2014/main" id="{9A03EE76-DCC9-1534-70F2-40D072277EE7}"/>
              </a:ext>
            </a:extLst>
          </p:cNvPr>
          <p:cNvGrpSpPr/>
          <p:nvPr/>
        </p:nvGrpSpPr>
        <p:grpSpPr>
          <a:xfrm>
            <a:off x="865343" y="5305908"/>
            <a:ext cx="3626482" cy="488515"/>
            <a:chOff x="2441352" y="1496064"/>
            <a:chExt cx="6154867" cy="725141"/>
          </a:xfrm>
          <a:solidFill>
            <a:srgbClr val="99235E"/>
          </a:solidFill>
        </p:grpSpPr>
        <p:grpSp>
          <p:nvGrpSpPr>
            <p:cNvPr id="22" name="组合 21">
              <a:extLst>
                <a:ext uri="{FF2B5EF4-FFF2-40B4-BE49-F238E27FC236}">
                  <a16:creationId xmlns:a16="http://schemas.microsoft.com/office/drawing/2014/main" id="{C9E6F59D-A9FD-9BE8-70F3-AEB6A24D546A}"/>
                </a:ext>
              </a:extLst>
            </p:cNvPr>
            <p:cNvGrpSpPr/>
            <p:nvPr/>
          </p:nvGrpSpPr>
          <p:grpSpPr>
            <a:xfrm>
              <a:off x="2441352" y="1496064"/>
              <a:ext cx="6154867" cy="725141"/>
              <a:chOff x="3635896" y="1265890"/>
              <a:chExt cx="4680519" cy="611642"/>
            </a:xfrm>
            <a:grpFill/>
          </p:grpSpPr>
          <p:sp>
            <p:nvSpPr>
              <p:cNvPr id="25" name="圆角矩形 30">
                <a:extLst>
                  <a:ext uri="{FF2B5EF4-FFF2-40B4-BE49-F238E27FC236}">
                    <a16:creationId xmlns:a16="http://schemas.microsoft.com/office/drawing/2014/main" id="{AE5B518B-852C-6983-0292-0178E4A5B1D2}"/>
                  </a:ext>
                </a:extLst>
              </p:cNvPr>
              <p:cNvSpPr/>
              <p:nvPr/>
            </p:nvSpPr>
            <p:spPr>
              <a:xfrm>
                <a:off x="3635896" y="1265890"/>
                <a:ext cx="4680519" cy="61164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 </a:t>
                </a:r>
                <a:endParaRPr lang="zh-CN" altLang="en-US" sz="1600" dirty="0"/>
              </a:p>
            </p:txBody>
          </p:sp>
          <p:cxnSp>
            <p:nvCxnSpPr>
              <p:cNvPr id="26" name="直接连接符 25">
                <a:extLst>
                  <a:ext uri="{FF2B5EF4-FFF2-40B4-BE49-F238E27FC236}">
                    <a16:creationId xmlns:a16="http://schemas.microsoft.com/office/drawing/2014/main" id="{5C88AB57-DEDF-A6F3-F794-CCE65E0159C5}"/>
                  </a:ext>
                </a:extLst>
              </p:cNvPr>
              <p:cNvCxnSpPr/>
              <p:nvPr/>
            </p:nvCxnSpPr>
            <p:spPr>
              <a:xfrm>
                <a:off x="4283968" y="1265890"/>
                <a:ext cx="0" cy="611641"/>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34">
              <a:extLst>
                <a:ext uri="{FF2B5EF4-FFF2-40B4-BE49-F238E27FC236}">
                  <a16:creationId xmlns:a16="http://schemas.microsoft.com/office/drawing/2014/main" id="{88A29C7C-2977-7F7A-D780-3464D999CA0D}"/>
                </a:ext>
              </a:extLst>
            </p:cNvPr>
            <p:cNvSpPr txBox="1"/>
            <p:nvPr/>
          </p:nvSpPr>
          <p:spPr>
            <a:xfrm>
              <a:off x="2441352" y="1617217"/>
              <a:ext cx="1153532" cy="548228"/>
            </a:xfrm>
            <a:prstGeom prst="rect">
              <a:avLst/>
            </a:prstGeom>
            <a:noFill/>
          </p:spPr>
          <p:txBody>
            <a:bodyPr wrap="square" rtlCol="0">
              <a:spAutoFit/>
            </a:bodyPr>
            <a:lstStyle/>
            <a:p>
              <a:r>
                <a:rPr lang="en-US" altLang="zh-CN" dirty="0">
                  <a:solidFill>
                    <a:schemeClr val="bg1"/>
                  </a:solidFill>
                  <a:latin typeface="+mn-lt"/>
                </a:rPr>
                <a:t>2.4</a:t>
              </a:r>
              <a:endParaRPr lang="zh-CN" altLang="en-US" dirty="0">
                <a:solidFill>
                  <a:schemeClr val="bg1"/>
                </a:solidFill>
                <a:latin typeface="+mn-lt"/>
              </a:endParaRPr>
            </a:p>
          </p:txBody>
        </p:sp>
        <p:sp>
          <p:nvSpPr>
            <p:cNvPr id="24" name="TextBox 35">
              <a:extLst>
                <a:ext uri="{FF2B5EF4-FFF2-40B4-BE49-F238E27FC236}">
                  <a16:creationId xmlns:a16="http://schemas.microsoft.com/office/drawing/2014/main" id="{C870E81C-4ED2-5A5C-87F6-4D459F0EEAE4}"/>
                </a:ext>
              </a:extLst>
            </p:cNvPr>
            <p:cNvSpPr txBox="1"/>
            <p:nvPr/>
          </p:nvSpPr>
          <p:spPr>
            <a:xfrm>
              <a:off x="3533805" y="1594374"/>
              <a:ext cx="4822175" cy="548228"/>
            </a:xfrm>
            <a:prstGeom prst="rect">
              <a:avLst/>
            </a:prstGeom>
            <a:grpFill/>
          </p:spPr>
          <p:txBody>
            <a:bodyPr wrap="square" rtlCol="0">
              <a:spAutoFit/>
            </a:bodyPr>
            <a:lstStyle/>
            <a:p>
              <a:r>
                <a:rPr lang="en-US" altLang="zh-CN" dirty="0">
                  <a:solidFill>
                    <a:schemeClr val="bg1"/>
                  </a:solidFill>
                  <a:latin typeface="+mn-lt"/>
                  <a:ea typeface="+mj-ea"/>
                </a:rPr>
                <a:t>DAC algorithm</a:t>
              </a:r>
              <a:endParaRPr lang="zh-CN" altLang="en-US" dirty="0">
                <a:solidFill>
                  <a:schemeClr val="bg1"/>
                </a:solidFill>
                <a:latin typeface="+mn-lt"/>
                <a:ea typeface="+mj-ea"/>
              </a:endParaRPr>
            </a:p>
          </p:txBody>
        </p:sp>
      </p:grpSp>
    </p:spTree>
    <p:extLst>
      <p:ext uri="{BB962C8B-B14F-4D97-AF65-F5344CB8AC3E}">
        <p14:creationId xmlns:p14="http://schemas.microsoft.com/office/powerpoint/2010/main" val="300050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內容版面配置區 6"/>
          <p:cNvSpPr txBox="1"/>
          <p:nvPr/>
        </p:nvSpPr>
        <p:spPr bwMode="auto">
          <a:xfrm>
            <a:off x="982663" y="1125538"/>
            <a:ext cx="8678863" cy="221297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2.1 Notations and settings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Data:</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Survival time: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Censor time: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Censor status:</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Vector of covariates (could be time-dependent):</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Combination of survival time and censor time:</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Cox’s proportional hazards model:</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The        vector         is assumed to be sparse, and the size of data  </a:t>
            </a: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endParaRPr kumimoji="0" lang="en-US" altLang="en-GB"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a:p>
            <a:pPr marL="463550" marR="0" lvl="3" indent="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      </a:t>
            </a:r>
          </a:p>
        </p:txBody>
      </p:sp>
      <p:sp>
        <p:nvSpPr>
          <p:cNvPr id="6147" name="標題 5"/>
          <p:cNvSpPr txBox="1"/>
          <p:nvPr/>
        </p:nvSpPr>
        <p:spPr>
          <a:xfrm>
            <a:off x="982663" y="404813"/>
            <a:ext cx="9144000" cy="490537"/>
          </a:xfrm>
          <a:prstGeom prst="rect">
            <a:avLst/>
          </a:prstGeom>
          <a:noFill/>
          <a:ln w="9525">
            <a:noFill/>
          </a:ln>
        </p:spPr>
        <p:txBody>
          <a:bodyPr anchor="ctr" anchorCtr="0"/>
          <a:lstStyle/>
          <a:p>
            <a:pPr marL="462280">
              <a:buFontTx/>
            </a:pPr>
            <a:r>
              <a:rPr lang="en-US" altLang="en-US" sz="2800" dirty="0">
                <a:solidFill>
                  <a:srgbClr val="99235E"/>
                </a:solidFill>
                <a:latin typeface="Calibri" panose="020F0502020204030204" pitchFamily="34" charset="0"/>
              </a:rPr>
              <a:t>2. Theory</a:t>
            </a:r>
          </a:p>
        </p:txBody>
      </p:sp>
      <p:graphicFrame>
        <p:nvGraphicFramePr>
          <p:cNvPr id="6148" name="对象 2">
            <a:hlinkClick r:id="" action="ppaction://ole?verb=0"/>
          </p:cNvPr>
          <p:cNvGraphicFramePr>
            <a:graphicFrameLocks noChangeAspect="1"/>
          </p:cNvGraphicFramePr>
          <p:nvPr/>
        </p:nvGraphicFramePr>
        <p:xfrm>
          <a:off x="2063750" y="1628775"/>
          <a:ext cx="1511300" cy="309563"/>
        </p:xfrm>
        <a:graphic>
          <a:graphicData uri="http://schemas.openxmlformats.org/presentationml/2006/ole">
            <mc:AlternateContent xmlns:mc="http://schemas.openxmlformats.org/markup-compatibility/2006">
              <mc:Choice xmlns:v="urn:schemas-microsoft-com:vml" Requires="v">
                <p:oleObj r:id="rId3" imgW="1117600" imgH="228600" progId="Equation.KSEE3">
                  <p:embed/>
                </p:oleObj>
              </mc:Choice>
              <mc:Fallback>
                <p:oleObj r:id="rId3" imgW="1117600" imgH="228600" progId="Equation.KSEE3">
                  <p:embed/>
                  <p:pic>
                    <p:nvPicPr>
                      <p:cNvPr id="0" name="图片 3083"/>
                      <p:cNvPicPr/>
                      <p:nvPr/>
                    </p:nvPicPr>
                    <p:blipFill>
                      <a:blip r:embed="rId4"/>
                      <a:stretch>
                        <a:fillRect/>
                      </a:stretch>
                    </p:blipFill>
                    <p:spPr>
                      <a:xfrm>
                        <a:off x="2063750" y="1628775"/>
                        <a:ext cx="1511300" cy="309563"/>
                      </a:xfrm>
                      <a:prstGeom prst="rect">
                        <a:avLst/>
                      </a:prstGeom>
                      <a:noFill/>
                      <a:ln w="38100">
                        <a:noFill/>
                        <a:miter/>
                      </a:ln>
                    </p:spPr>
                  </p:pic>
                </p:oleObj>
              </mc:Fallback>
            </mc:AlternateContent>
          </a:graphicData>
        </a:graphic>
      </p:graphicFrame>
      <p:graphicFrame>
        <p:nvGraphicFramePr>
          <p:cNvPr id="6149" name="对象 3">
            <a:hlinkClick r:id="" action="ppaction://ole?verb=0"/>
          </p:cNvPr>
          <p:cNvGraphicFramePr>
            <a:graphicFrameLocks noChangeAspect="1"/>
          </p:cNvGraphicFramePr>
          <p:nvPr/>
        </p:nvGraphicFramePr>
        <p:xfrm>
          <a:off x="2855913" y="2060575"/>
          <a:ext cx="188912" cy="309563"/>
        </p:xfrm>
        <a:graphic>
          <a:graphicData uri="http://schemas.openxmlformats.org/presentationml/2006/ole">
            <mc:AlternateContent xmlns:mc="http://schemas.openxmlformats.org/markup-compatibility/2006">
              <mc:Choice xmlns:v="urn:schemas-microsoft-com:vml" Requires="v">
                <p:oleObj r:id="rId5" imgW="139700" imgH="228600" progId="Equation.KSEE3">
                  <p:embed/>
                </p:oleObj>
              </mc:Choice>
              <mc:Fallback>
                <p:oleObj r:id="rId5" imgW="139700" imgH="228600" progId="Equation.KSEE3">
                  <p:embed/>
                  <p:pic>
                    <p:nvPicPr>
                      <p:cNvPr id="0" name="图片 3081"/>
                      <p:cNvPicPr/>
                      <p:nvPr/>
                    </p:nvPicPr>
                    <p:blipFill>
                      <a:blip r:embed="rId6"/>
                      <a:stretch>
                        <a:fillRect/>
                      </a:stretch>
                    </p:blipFill>
                    <p:spPr>
                      <a:xfrm>
                        <a:off x="2855913" y="2060575"/>
                        <a:ext cx="188912" cy="309563"/>
                      </a:xfrm>
                      <a:prstGeom prst="rect">
                        <a:avLst/>
                      </a:prstGeom>
                      <a:noFill/>
                      <a:ln w="38100">
                        <a:noFill/>
                        <a:miter/>
                      </a:ln>
                    </p:spPr>
                  </p:pic>
                </p:oleObj>
              </mc:Fallback>
            </mc:AlternateContent>
          </a:graphicData>
        </a:graphic>
      </p:graphicFrame>
      <p:graphicFrame>
        <p:nvGraphicFramePr>
          <p:cNvPr id="6150" name="对象 5">
            <a:hlinkClick r:id="" action="ppaction://ole?verb=0"/>
          </p:cNvPr>
          <p:cNvGraphicFramePr>
            <a:graphicFrameLocks noChangeAspect="1"/>
          </p:cNvGraphicFramePr>
          <p:nvPr/>
        </p:nvGraphicFramePr>
        <p:xfrm>
          <a:off x="2759075" y="2493963"/>
          <a:ext cx="239713" cy="309562"/>
        </p:xfrm>
        <a:graphic>
          <a:graphicData uri="http://schemas.openxmlformats.org/presentationml/2006/ole">
            <mc:AlternateContent xmlns:mc="http://schemas.openxmlformats.org/markup-compatibility/2006">
              <mc:Choice xmlns:v="urn:schemas-microsoft-com:vml" Requires="v">
                <p:oleObj r:id="rId7" imgW="177165" imgH="228600" progId="Equation.KSEE3">
                  <p:embed/>
                </p:oleObj>
              </mc:Choice>
              <mc:Fallback>
                <p:oleObj r:id="rId7" imgW="177165" imgH="228600" progId="Equation.KSEE3">
                  <p:embed/>
                  <p:pic>
                    <p:nvPicPr>
                      <p:cNvPr id="0" name="图片 3080"/>
                      <p:cNvPicPr/>
                      <p:nvPr/>
                    </p:nvPicPr>
                    <p:blipFill>
                      <a:blip r:embed="rId8"/>
                      <a:stretch>
                        <a:fillRect/>
                      </a:stretch>
                    </p:blipFill>
                    <p:spPr>
                      <a:xfrm>
                        <a:off x="2759075" y="2493963"/>
                        <a:ext cx="239713" cy="309562"/>
                      </a:xfrm>
                      <a:prstGeom prst="rect">
                        <a:avLst/>
                      </a:prstGeom>
                      <a:noFill/>
                      <a:ln w="38100">
                        <a:noFill/>
                        <a:miter/>
                      </a:ln>
                    </p:spPr>
                  </p:pic>
                </p:oleObj>
              </mc:Fallback>
            </mc:AlternateContent>
          </a:graphicData>
        </a:graphic>
      </p:graphicFrame>
      <p:graphicFrame>
        <p:nvGraphicFramePr>
          <p:cNvPr id="6151" name="对象 8">
            <a:hlinkClick r:id="" action="ppaction://ole?verb=0"/>
          </p:cNvPr>
          <p:cNvGraphicFramePr>
            <a:graphicFrameLocks noChangeAspect="1"/>
          </p:cNvGraphicFramePr>
          <p:nvPr/>
        </p:nvGraphicFramePr>
        <p:xfrm>
          <a:off x="2886075" y="2925763"/>
          <a:ext cx="239713" cy="309562"/>
        </p:xfrm>
        <a:graphic>
          <a:graphicData uri="http://schemas.openxmlformats.org/presentationml/2006/ole">
            <mc:AlternateContent xmlns:mc="http://schemas.openxmlformats.org/markup-compatibility/2006">
              <mc:Choice xmlns:v="urn:schemas-microsoft-com:vml" Requires="v">
                <p:oleObj r:id="rId9" imgW="177165" imgH="228600" progId="Equation.KSEE3">
                  <p:embed/>
                </p:oleObj>
              </mc:Choice>
              <mc:Fallback>
                <p:oleObj r:id="rId9" imgW="177165" imgH="228600" progId="Equation.KSEE3">
                  <p:embed/>
                  <p:pic>
                    <p:nvPicPr>
                      <p:cNvPr id="0" name="图片 3084"/>
                      <p:cNvPicPr/>
                      <p:nvPr/>
                    </p:nvPicPr>
                    <p:blipFill>
                      <a:blip r:embed="rId10"/>
                      <a:stretch>
                        <a:fillRect/>
                      </a:stretch>
                    </p:blipFill>
                    <p:spPr>
                      <a:xfrm>
                        <a:off x="2886075" y="2925763"/>
                        <a:ext cx="239713" cy="309562"/>
                      </a:xfrm>
                      <a:prstGeom prst="rect">
                        <a:avLst/>
                      </a:prstGeom>
                      <a:noFill/>
                      <a:ln w="38100">
                        <a:noFill/>
                        <a:miter/>
                      </a:ln>
                    </p:spPr>
                  </p:pic>
                </p:oleObj>
              </mc:Fallback>
            </mc:AlternateContent>
          </a:graphicData>
        </a:graphic>
      </p:graphicFrame>
      <p:graphicFrame>
        <p:nvGraphicFramePr>
          <p:cNvPr id="6152" name="对象 10">
            <a:hlinkClick r:id="" action="ppaction://ole?verb=0"/>
          </p:cNvPr>
          <p:cNvGraphicFramePr>
            <a:graphicFrameLocks noChangeAspect="1"/>
          </p:cNvGraphicFramePr>
          <p:nvPr/>
        </p:nvGraphicFramePr>
        <p:xfrm>
          <a:off x="6024563" y="3357563"/>
          <a:ext cx="412750" cy="309562"/>
        </p:xfrm>
        <a:graphic>
          <a:graphicData uri="http://schemas.openxmlformats.org/presentationml/2006/ole">
            <mc:AlternateContent xmlns:mc="http://schemas.openxmlformats.org/markup-compatibility/2006">
              <mc:Choice xmlns:v="urn:schemas-microsoft-com:vml" Requires="v">
                <p:oleObj r:id="rId11" imgW="304800" imgH="228600" progId="Equation.KSEE3">
                  <p:embed/>
                </p:oleObj>
              </mc:Choice>
              <mc:Fallback>
                <p:oleObj r:id="rId11" imgW="304800" imgH="228600" progId="Equation.KSEE3">
                  <p:embed/>
                  <p:pic>
                    <p:nvPicPr>
                      <p:cNvPr id="0" name="图片 3075"/>
                      <p:cNvPicPr/>
                      <p:nvPr/>
                    </p:nvPicPr>
                    <p:blipFill>
                      <a:blip r:embed="rId12"/>
                      <a:stretch>
                        <a:fillRect/>
                      </a:stretch>
                    </p:blipFill>
                    <p:spPr>
                      <a:xfrm>
                        <a:off x="6024563" y="3357563"/>
                        <a:ext cx="412750" cy="309562"/>
                      </a:xfrm>
                      <a:prstGeom prst="rect">
                        <a:avLst/>
                      </a:prstGeom>
                      <a:noFill/>
                      <a:ln w="38100">
                        <a:noFill/>
                        <a:miter/>
                      </a:ln>
                    </p:spPr>
                  </p:pic>
                </p:oleObj>
              </mc:Fallback>
            </mc:AlternateContent>
          </a:graphicData>
        </a:graphic>
      </p:graphicFrame>
      <p:graphicFrame>
        <p:nvGraphicFramePr>
          <p:cNvPr id="6153" name="对象 12">
            <a:hlinkClick r:id="" action="ppaction://ole?verb=0"/>
          </p:cNvPr>
          <p:cNvGraphicFramePr>
            <a:graphicFrameLocks noChangeAspect="1"/>
          </p:cNvGraphicFramePr>
          <p:nvPr/>
        </p:nvGraphicFramePr>
        <p:xfrm>
          <a:off x="5880100" y="3789363"/>
          <a:ext cx="1360488" cy="309562"/>
        </p:xfrm>
        <a:graphic>
          <a:graphicData uri="http://schemas.openxmlformats.org/presentationml/2006/ole">
            <mc:AlternateContent xmlns:mc="http://schemas.openxmlformats.org/markup-compatibility/2006">
              <mc:Choice xmlns:v="urn:schemas-microsoft-com:vml" Requires="v">
                <p:oleObj r:id="rId13" imgW="1002665" imgH="228600" progId="Equation.KSEE3">
                  <p:embed/>
                </p:oleObj>
              </mc:Choice>
              <mc:Fallback>
                <p:oleObj r:id="rId13" imgW="1002665" imgH="228600" progId="Equation.KSEE3">
                  <p:embed/>
                  <p:pic>
                    <p:nvPicPr>
                      <p:cNvPr id="0" name="图片 3082"/>
                      <p:cNvPicPr/>
                      <p:nvPr/>
                    </p:nvPicPr>
                    <p:blipFill>
                      <a:blip r:embed="rId14"/>
                      <a:stretch>
                        <a:fillRect/>
                      </a:stretch>
                    </p:blipFill>
                    <p:spPr>
                      <a:xfrm>
                        <a:off x="5880100" y="3789363"/>
                        <a:ext cx="1360488" cy="309562"/>
                      </a:xfrm>
                      <a:prstGeom prst="rect">
                        <a:avLst/>
                      </a:prstGeom>
                      <a:noFill/>
                      <a:ln w="38100">
                        <a:noFill/>
                        <a:miter/>
                      </a:ln>
                    </p:spPr>
                  </p:pic>
                </p:oleObj>
              </mc:Fallback>
            </mc:AlternateContent>
          </a:graphicData>
        </a:graphic>
      </p:graphicFrame>
      <p:graphicFrame>
        <p:nvGraphicFramePr>
          <p:cNvPr id="6154" name="对象 16">
            <a:hlinkClick r:id="" action="ppaction://ole?verb=0"/>
          </p:cNvPr>
          <p:cNvGraphicFramePr>
            <a:graphicFrameLocks noChangeAspect="1"/>
          </p:cNvGraphicFramePr>
          <p:nvPr/>
        </p:nvGraphicFramePr>
        <p:xfrm>
          <a:off x="4733925" y="4548188"/>
          <a:ext cx="2725738" cy="649287"/>
        </p:xfrm>
        <a:graphic>
          <a:graphicData uri="http://schemas.openxmlformats.org/presentationml/2006/ole">
            <mc:AlternateContent xmlns:mc="http://schemas.openxmlformats.org/markup-compatibility/2006">
              <mc:Choice xmlns:v="urn:schemas-microsoft-com:vml" Requires="v">
                <p:oleObj r:id="rId15" imgW="1066800" imgH="254000" progId="Equation.KSEE3">
                  <p:embed/>
                </p:oleObj>
              </mc:Choice>
              <mc:Fallback>
                <p:oleObj r:id="rId15" imgW="1066800" imgH="254000" progId="Equation.KSEE3">
                  <p:embed/>
                  <p:pic>
                    <p:nvPicPr>
                      <p:cNvPr id="0" name="图片 3076"/>
                      <p:cNvPicPr/>
                      <p:nvPr/>
                    </p:nvPicPr>
                    <p:blipFill>
                      <a:blip r:embed="rId16"/>
                      <a:stretch>
                        <a:fillRect/>
                      </a:stretch>
                    </p:blipFill>
                    <p:spPr>
                      <a:xfrm>
                        <a:off x="4733925" y="4548188"/>
                        <a:ext cx="2725738" cy="649287"/>
                      </a:xfrm>
                      <a:prstGeom prst="rect">
                        <a:avLst/>
                      </a:prstGeom>
                      <a:noFill/>
                      <a:ln w="38100">
                        <a:noFill/>
                        <a:miter/>
                      </a:ln>
                    </p:spPr>
                  </p:pic>
                </p:oleObj>
              </mc:Fallback>
            </mc:AlternateContent>
          </a:graphicData>
        </a:graphic>
      </p:graphicFrame>
      <p:graphicFrame>
        <p:nvGraphicFramePr>
          <p:cNvPr id="6155" name="对象 17">
            <a:hlinkClick r:id="" action="ppaction://ole?verb=0"/>
          </p:cNvPr>
          <p:cNvGraphicFramePr>
            <a:graphicFrameLocks noChangeAspect="1"/>
          </p:cNvGraphicFramePr>
          <p:nvPr/>
        </p:nvGraphicFramePr>
        <p:xfrm>
          <a:off x="3000375" y="5483225"/>
          <a:ext cx="211138" cy="280988"/>
        </p:xfrm>
        <a:graphic>
          <a:graphicData uri="http://schemas.openxmlformats.org/presentationml/2006/ole">
            <mc:AlternateContent xmlns:mc="http://schemas.openxmlformats.org/markup-compatibility/2006">
              <mc:Choice xmlns:v="urn:schemas-microsoft-com:vml" Requires="v">
                <p:oleObj r:id="rId17" imgW="152400" imgH="203200" progId="Equation.KSEE3">
                  <p:embed/>
                </p:oleObj>
              </mc:Choice>
              <mc:Fallback>
                <p:oleObj r:id="rId17" imgW="152400" imgH="203200" progId="Equation.KSEE3">
                  <p:embed/>
                  <p:pic>
                    <p:nvPicPr>
                      <p:cNvPr id="0" name="图片 3077"/>
                      <p:cNvPicPr/>
                      <p:nvPr/>
                    </p:nvPicPr>
                    <p:blipFill>
                      <a:blip r:embed="rId18"/>
                      <a:stretch>
                        <a:fillRect/>
                      </a:stretch>
                    </p:blipFill>
                    <p:spPr>
                      <a:xfrm>
                        <a:off x="3000375" y="5483225"/>
                        <a:ext cx="211138" cy="280988"/>
                      </a:xfrm>
                      <a:prstGeom prst="rect">
                        <a:avLst/>
                      </a:prstGeom>
                      <a:noFill/>
                      <a:ln w="38100">
                        <a:noFill/>
                        <a:miter/>
                      </a:ln>
                    </p:spPr>
                  </p:pic>
                </p:oleObj>
              </mc:Fallback>
            </mc:AlternateContent>
          </a:graphicData>
        </a:graphic>
      </p:graphicFrame>
      <p:graphicFrame>
        <p:nvGraphicFramePr>
          <p:cNvPr id="6156" name="对象 19">
            <a:hlinkClick r:id="" action="ppaction://ole?verb=0"/>
          </p:cNvPr>
          <p:cNvGraphicFramePr>
            <a:graphicFrameLocks noChangeAspect="1"/>
          </p:cNvGraphicFramePr>
          <p:nvPr/>
        </p:nvGraphicFramePr>
        <p:xfrm>
          <a:off x="1990725" y="5519738"/>
          <a:ext cx="227013" cy="244475"/>
        </p:xfrm>
        <a:graphic>
          <a:graphicData uri="http://schemas.openxmlformats.org/presentationml/2006/ole">
            <mc:AlternateContent xmlns:mc="http://schemas.openxmlformats.org/markup-compatibility/2006">
              <mc:Choice xmlns:v="urn:schemas-microsoft-com:vml" Requires="v">
                <p:oleObj r:id="rId19" imgW="152400" imgH="165100" progId="Equation.KSEE3">
                  <p:embed/>
                </p:oleObj>
              </mc:Choice>
              <mc:Fallback>
                <p:oleObj r:id="rId19" imgW="152400" imgH="165100" progId="Equation.KSEE3">
                  <p:embed/>
                  <p:pic>
                    <p:nvPicPr>
                      <p:cNvPr id="0" name="图片 3078"/>
                      <p:cNvPicPr/>
                      <p:nvPr/>
                    </p:nvPicPr>
                    <p:blipFill>
                      <a:blip r:embed="rId20"/>
                      <a:stretch>
                        <a:fillRect/>
                      </a:stretch>
                    </p:blipFill>
                    <p:spPr>
                      <a:xfrm>
                        <a:off x="1990725" y="5519738"/>
                        <a:ext cx="227013" cy="244475"/>
                      </a:xfrm>
                      <a:prstGeom prst="rect">
                        <a:avLst/>
                      </a:prstGeom>
                      <a:noFill/>
                      <a:ln w="38100">
                        <a:noFill/>
                        <a:miter/>
                      </a:ln>
                    </p:spPr>
                  </p:pic>
                </p:oleObj>
              </mc:Fallback>
            </mc:AlternateContent>
          </a:graphicData>
        </a:graphic>
      </p:graphicFrame>
      <p:graphicFrame>
        <p:nvGraphicFramePr>
          <p:cNvPr id="6157" name="对象 21">
            <a:hlinkClick r:id="" action="ppaction://ole?verb=0"/>
          </p:cNvPr>
          <p:cNvGraphicFramePr>
            <a:graphicFrameLocks noChangeAspect="1"/>
          </p:cNvGraphicFramePr>
          <p:nvPr/>
        </p:nvGraphicFramePr>
        <p:xfrm>
          <a:off x="7535863" y="5516563"/>
          <a:ext cx="679450" cy="246062"/>
        </p:xfrm>
        <a:graphic>
          <a:graphicData uri="http://schemas.openxmlformats.org/presentationml/2006/ole">
            <mc:AlternateContent xmlns:mc="http://schemas.openxmlformats.org/markup-compatibility/2006">
              <mc:Choice xmlns:v="urn:schemas-microsoft-com:vml" Requires="v">
                <p:oleObj r:id="rId21" imgW="457200" imgH="165100" progId="Equation.KSEE3">
                  <p:embed/>
                </p:oleObj>
              </mc:Choice>
              <mc:Fallback>
                <p:oleObj r:id="rId21" imgW="457200" imgH="165100" progId="Equation.KSEE3">
                  <p:embed/>
                  <p:pic>
                    <p:nvPicPr>
                      <p:cNvPr id="0" name="图片 3079"/>
                      <p:cNvPicPr/>
                      <p:nvPr/>
                    </p:nvPicPr>
                    <p:blipFill>
                      <a:blip r:embed="rId22"/>
                      <a:stretch>
                        <a:fillRect/>
                      </a:stretch>
                    </p:blipFill>
                    <p:spPr>
                      <a:xfrm>
                        <a:off x="7535863" y="5516563"/>
                        <a:ext cx="679450" cy="246062"/>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內容版面配置區 6"/>
          <p:cNvSpPr txBox="1"/>
          <p:nvPr/>
        </p:nvSpPr>
        <p:spPr bwMode="auto">
          <a:xfrm>
            <a:off x="984250" y="1125538"/>
            <a:ext cx="8359775" cy="2212975"/>
          </a:xfrm>
          <a:prstGeom prst="rect">
            <a:avLst/>
          </a:prstGeom>
          <a:noFill/>
          <a:ln>
            <a:noFill/>
          </a:ln>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2000" b="1" i="0" u="none" strike="noStrike" kern="1200" cap="none" spc="0" normalizeH="0" baseline="0" noProof="0" dirty="0">
                <a:ln>
                  <a:noFill/>
                </a:ln>
                <a:solidFill>
                  <a:schemeClr val="tx1"/>
                </a:solidFill>
                <a:effectLst/>
                <a:uLnTx/>
                <a:uFillTx/>
                <a:latin typeface="+mn-lt"/>
                <a:ea typeface="+mn-ea"/>
                <a:cs typeface="Arial" panose="020B0604020202020204" pitchFamily="34" charset="0"/>
                <a:sym typeface="+mn-ea"/>
              </a:rPr>
              <a:t>2.2 The estimation of coefficient</a:t>
            </a:r>
          </a:p>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We adopt the maximum likelihood estimation on the partial likelihood.</a:t>
            </a:r>
          </a:p>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US" altLang="zh-HK"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Likelihood function:</a:t>
            </a:r>
          </a:p>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en-US"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There is no arbitrary form for          , so derive the partial likelihood </a:t>
            </a:r>
          </a:p>
          <a:p>
            <a:pPr marL="0" marR="0" lvl="3" indent="457200" algn="l" defTabSz="914400" rtl="0" eaLnBrk="1" fontAlgn="base" latinLnBrk="0" hangingPunct="1">
              <a:lnSpc>
                <a:spcPct val="100000"/>
              </a:lnSpc>
              <a:spcBef>
                <a:spcPts val="0"/>
              </a:spcBef>
              <a:spcAft>
                <a:spcPts val="1200"/>
              </a:spcAft>
              <a:buClr>
                <a:srgbClr val="FF0000"/>
              </a:buClr>
              <a:buSzTx/>
              <a:buFont typeface="Arial" panose="020B0604020202020204" pitchFamily="34" charset="0"/>
              <a:buNone/>
              <a:defRPr/>
            </a:pPr>
            <a:r>
              <a:rPr kumimoji="0" lang="en-GB" altLang="en-US" sz="1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Property: consistency, asymptotic normal.</a:t>
            </a:r>
          </a:p>
        </p:txBody>
      </p:sp>
      <p:sp>
        <p:nvSpPr>
          <p:cNvPr id="7171" name="標題 5"/>
          <p:cNvSpPr txBox="1"/>
          <p:nvPr/>
        </p:nvSpPr>
        <p:spPr>
          <a:xfrm>
            <a:off x="982663" y="404813"/>
            <a:ext cx="9144000" cy="490537"/>
          </a:xfrm>
          <a:prstGeom prst="rect">
            <a:avLst/>
          </a:prstGeom>
          <a:noFill/>
          <a:ln w="9525">
            <a:noFill/>
          </a:ln>
        </p:spPr>
        <p:txBody>
          <a:bodyPr anchor="ctr" anchorCtr="0"/>
          <a:lstStyle/>
          <a:p>
            <a:pPr marL="462280">
              <a:buFontTx/>
            </a:pPr>
            <a:r>
              <a:rPr lang="en-US" altLang="en-US" sz="2800" dirty="0">
                <a:solidFill>
                  <a:srgbClr val="99235E"/>
                </a:solidFill>
                <a:latin typeface="Calibri" panose="020F0502020204030204" pitchFamily="34" charset="0"/>
              </a:rPr>
              <a:t>2. Theory</a:t>
            </a:r>
          </a:p>
        </p:txBody>
      </p:sp>
      <p:graphicFrame>
        <p:nvGraphicFramePr>
          <p:cNvPr id="7172" name="对象 1">
            <a:hlinkClick r:id="" action="ppaction://ole?verb=0"/>
          </p:cNvPr>
          <p:cNvGraphicFramePr>
            <a:graphicFrameLocks noChangeAspect="1"/>
          </p:cNvGraphicFramePr>
          <p:nvPr/>
        </p:nvGraphicFramePr>
        <p:xfrm>
          <a:off x="3432175" y="2012950"/>
          <a:ext cx="4768850" cy="463550"/>
        </p:xfrm>
        <a:graphic>
          <a:graphicData uri="http://schemas.openxmlformats.org/presentationml/2006/ole">
            <mc:AlternateContent xmlns:mc="http://schemas.openxmlformats.org/markup-compatibility/2006">
              <mc:Choice xmlns:v="urn:schemas-microsoft-com:vml" Requires="v">
                <p:oleObj r:id="rId3" imgW="3390900" imgH="330200" progId="Equation.KSEE3">
                  <p:embed/>
                </p:oleObj>
              </mc:Choice>
              <mc:Fallback>
                <p:oleObj r:id="rId3" imgW="3390900" imgH="330200" progId="Equation.KSEE3">
                  <p:embed/>
                  <p:pic>
                    <p:nvPicPr>
                      <p:cNvPr id="0" name="图片 3087"/>
                      <p:cNvPicPr/>
                      <p:nvPr/>
                    </p:nvPicPr>
                    <p:blipFill>
                      <a:blip r:embed="rId4"/>
                      <a:stretch>
                        <a:fillRect/>
                      </a:stretch>
                    </p:blipFill>
                    <p:spPr>
                      <a:xfrm>
                        <a:off x="3432175" y="2012950"/>
                        <a:ext cx="4768850" cy="463550"/>
                      </a:xfrm>
                      <a:prstGeom prst="rect">
                        <a:avLst/>
                      </a:prstGeom>
                      <a:noFill/>
                      <a:ln w="38100">
                        <a:noFill/>
                        <a:miter/>
                      </a:ln>
                    </p:spPr>
                  </p:pic>
                </p:oleObj>
              </mc:Fallback>
            </mc:AlternateContent>
          </a:graphicData>
        </a:graphic>
      </p:graphicFrame>
      <p:graphicFrame>
        <p:nvGraphicFramePr>
          <p:cNvPr id="7173" name="对象 2">
            <a:hlinkClick r:id="" action="ppaction://ole?verb=0"/>
          </p:cNvPr>
          <p:cNvGraphicFramePr>
            <a:graphicFrameLocks noChangeAspect="1"/>
          </p:cNvGraphicFramePr>
          <p:nvPr/>
        </p:nvGraphicFramePr>
        <p:xfrm>
          <a:off x="4295775" y="2476500"/>
          <a:ext cx="411163" cy="323850"/>
        </p:xfrm>
        <a:graphic>
          <a:graphicData uri="http://schemas.openxmlformats.org/presentationml/2006/ole">
            <mc:AlternateContent xmlns:mc="http://schemas.openxmlformats.org/markup-compatibility/2006">
              <mc:Choice xmlns:v="urn:schemas-microsoft-com:vml" Requires="v">
                <p:oleObj r:id="rId5" imgW="292100" imgH="228600" progId="Equation.KSEE3">
                  <p:embed/>
                </p:oleObj>
              </mc:Choice>
              <mc:Fallback>
                <p:oleObj r:id="rId5" imgW="292100" imgH="228600" progId="Equation.KSEE3">
                  <p:embed/>
                  <p:pic>
                    <p:nvPicPr>
                      <p:cNvPr id="0" name="图片 3085"/>
                      <p:cNvPicPr/>
                      <p:nvPr/>
                    </p:nvPicPr>
                    <p:blipFill>
                      <a:blip r:embed="rId6"/>
                      <a:stretch>
                        <a:fillRect/>
                      </a:stretch>
                    </p:blipFill>
                    <p:spPr>
                      <a:xfrm>
                        <a:off x="4295775" y="2476500"/>
                        <a:ext cx="411163" cy="323850"/>
                      </a:xfrm>
                      <a:prstGeom prst="rect">
                        <a:avLst/>
                      </a:prstGeom>
                      <a:noFill/>
                      <a:ln w="38100">
                        <a:noFill/>
                        <a:miter/>
                      </a:ln>
                    </p:spPr>
                  </p:pic>
                </p:oleObj>
              </mc:Fallback>
            </mc:AlternateContent>
          </a:graphicData>
        </a:graphic>
      </p:graphicFrame>
      <p:graphicFrame>
        <p:nvGraphicFramePr>
          <p:cNvPr id="7174" name="对象 3">
            <a:hlinkClick r:id="" action="ppaction://ole?verb=0"/>
          </p:cNvPr>
          <p:cNvGraphicFramePr>
            <a:graphicFrameLocks noChangeAspect="1"/>
          </p:cNvGraphicFramePr>
          <p:nvPr/>
        </p:nvGraphicFramePr>
        <p:xfrm>
          <a:off x="7751763" y="2492375"/>
          <a:ext cx="536575" cy="306388"/>
        </p:xfrm>
        <a:graphic>
          <a:graphicData uri="http://schemas.openxmlformats.org/presentationml/2006/ole">
            <mc:AlternateContent xmlns:mc="http://schemas.openxmlformats.org/markup-compatibility/2006">
              <mc:Choice xmlns:v="urn:schemas-microsoft-com:vml" Requires="v">
                <p:oleObj r:id="rId7" imgW="381000" imgH="215900" progId="Equation.KSEE3">
                  <p:embed/>
                </p:oleObj>
              </mc:Choice>
              <mc:Fallback>
                <p:oleObj r:id="rId7" imgW="381000" imgH="215900" progId="Equation.KSEE3">
                  <p:embed/>
                  <p:pic>
                    <p:nvPicPr>
                      <p:cNvPr id="0" name="图片 3086"/>
                      <p:cNvPicPr/>
                      <p:nvPr/>
                    </p:nvPicPr>
                    <p:blipFill>
                      <a:blip r:embed="rId8"/>
                      <a:stretch>
                        <a:fillRect/>
                      </a:stretch>
                    </p:blipFill>
                    <p:spPr>
                      <a:xfrm>
                        <a:off x="7751763" y="2492375"/>
                        <a:ext cx="536575" cy="306388"/>
                      </a:xfrm>
                      <a:prstGeom prst="rect">
                        <a:avLst/>
                      </a:prstGeom>
                      <a:noFill/>
                      <a:ln w="38100">
                        <a:noFill/>
                        <a:miter/>
                      </a:ln>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YzODJiMDgyNjU1YjdlMmMyZTM2OTA5ODcxZGQxYTkifQ=="/>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CityU_PPT_Template_April_2020_16x9_draft4</Template>
  <TotalTime>653</TotalTime>
  <Words>2080</Words>
  <Application>Microsoft Office PowerPoint</Application>
  <PresentationFormat>宽屏</PresentationFormat>
  <Paragraphs>374</Paragraphs>
  <Slides>29</Slides>
  <Notes>1</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1</vt:i4>
      </vt:variant>
      <vt:variant>
        <vt:lpstr>幻灯片标题</vt:lpstr>
      </vt:variant>
      <vt:variant>
        <vt:i4>29</vt:i4>
      </vt:variant>
    </vt:vector>
  </HeadingPairs>
  <TitlesOfParts>
    <vt:vector size="43" baseType="lpstr">
      <vt:lpstr>PMingLiU</vt:lpstr>
      <vt:lpstr>等线</vt:lpstr>
      <vt:lpstr>等线 Light</vt:lpstr>
      <vt:lpstr>宋体</vt:lpstr>
      <vt:lpstr>微软雅黑</vt:lpstr>
      <vt:lpstr>Arial</vt:lpstr>
      <vt:lpstr>Calibri</vt:lpstr>
      <vt:lpstr>Cambria Math</vt:lpstr>
      <vt:lpstr>Times New Roman</vt:lpstr>
      <vt:lpstr>Office 佈景主題</vt:lpstr>
      <vt:lpstr>1_Office 佈景主題</vt:lpstr>
      <vt:lpstr>2_Office 佈景主題</vt:lpstr>
      <vt:lpstr>3_Office 佈景主題</vt:lpstr>
      <vt:lpstr>Equation.KSEE3</vt:lpstr>
      <vt:lpstr>Divide-and-Conquer for Massive Survival Data                                                                      Project supervisor ：Prof. Wen Su  LU Yangjun (57996749) (Team Leader) WU Cheng (58361570) YANG Haotian (58208920) YUE Rongqi (58162998)</vt:lpstr>
      <vt:lpstr>PowerPoint 演示文稿</vt:lpstr>
      <vt:lpstr>Introduction</vt:lpstr>
      <vt:lpstr>PowerPoint 演示文稿</vt:lpstr>
      <vt:lpstr>PowerPoint 演示文稿</vt:lpstr>
      <vt:lpstr>PowerPoint 演示文稿</vt:lpstr>
      <vt:lpstr>Theory</vt:lpstr>
      <vt:lpstr>PowerPoint 演示文稿</vt:lpstr>
      <vt:lpstr>PowerPoint 演示文稿</vt:lpstr>
      <vt:lpstr>PowerPoint 演示文稿</vt:lpstr>
      <vt:lpstr>PowerPoint 演示文稿</vt:lpstr>
      <vt:lpstr>Simulation</vt:lpstr>
      <vt:lpstr>PowerPoint 演示文稿</vt:lpstr>
      <vt:lpstr>PowerPoint 演示文稿</vt:lpstr>
      <vt:lpstr>PowerPoint 演示文稿</vt:lpstr>
      <vt:lpstr>PowerPoint 演示文稿</vt:lpstr>
      <vt:lpstr>PowerPoint 演示文稿</vt:lpstr>
      <vt:lpstr>PowerPoint 演示文稿</vt:lpstr>
      <vt:lpstr>Application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updated PowerPoint template has been prepared which provides three versions of title slide and content slide, respectively. Please choose one version from each and use it throughout the presentation.   April 2020</dc:title>
  <dc:creator>41835008吴呈</dc:creator>
  <cp:lastModifiedBy>昊天 杨</cp:lastModifiedBy>
  <cp:revision>57</cp:revision>
  <cp:lastPrinted>2014-05-21T09:26:00Z</cp:lastPrinted>
  <dcterms:created xsi:type="dcterms:W3CDTF">2020-04-15T03:59:00Z</dcterms:created>
  <dcterms:modified xsi:type="dcterms:W3CDTF">2024-07-25T19:29:12Z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4E1E25E850E34D298E5F6809AA6929CA_13</vt:lpwstr>
  </property>
  <property fmtid="{D5CDD505-2E9C-101B-9397-08002B2CF9AE}" pid="3" name="KSOProductBuildVer">
    <vt:lpwstr>2052-12.1.0.17147</vt:lpwstr>
  </property>
</Properties>
</file>