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29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8"/>
  </p:notesMasterIdLst>
  <p:sldIdLst>
    <p:sldId id="284" r:id="rId2"/>
    <p:sldId id="308" r:id="rId3"/>
    <p:sldId id="287" r:id="rId4"/>
    <p:sldId id="307" r:id="rId5"/>
    <p:sldId id="309" r:id="rId6"/>
    <p:sldId id="288" r:id="rId7"/>
    <p:sldId id="289" r:id="rId8"/>
    <p:sldId id="295" r:id="rId9"/>
    <p:sldId id="286" r:id="rId10"/>
    <p:sldId id="290" r:id="rId11"/>
    <p:sldId id="291" r:id="rId12"/>
    <p:sldId id="292" r:id="rId13"/>
    <p:sldId id="293" r:id="rId14"/>
    <p:sldId id="294" r:id="rId15"/>
    <p:sldId id="296" r:id="rId16"/>
    <p:sldId id="303" r:id="rId17"/>
    <p:sldId id="297" r:id="rId18"/>
    <p:sldId id="306" r:id="rId19"/>
    <p:sldId id="299" r:id="rId20"/>
    <p:sldId id="298" r:id="rId21"/>
    <p:sldId id="300" r:id="rId22"/>
    <p:sldId id="301" r:id="rId23"/>
    <p:sldId id="311" r:id="rId24"/>
    <p:sldId id="310" r:id="rId25"/>
    <p:sldId id="304" r:id="rId26"/>
    <p:sldId id="305" r:id="rId27"/>
    <p:sldId id="319" r:id="rId28"/>
    <p:sldId id="315" r:id="rId29"/>
    <p:sldId id="320" r:id="rId30"/>
    <p:sldId id="312" r:id="rId31"/>
    <p:sldId id="316" r:id="rId32"/>
    <p:sldId id="317" r:id="rId33"/>
    <p:sldId id="321" r:id="rId34"/>
    <p:sldId id="318" r:id="rId35"/>
    <p:sldId id="322" r:id="rId36"/>
    <p:sldId id="314" r:id="rId37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D802"/>
    <a:srgbClr val="66E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1618" autoAdjust="0"/>
  </p:normalViewPr>
  <p:slideViewPr>
    <p:cSldViewPr>
      <p:cViewPr varScale="1">
        <p:scale>
          <a:sx n="80" d="100"/>
          <a:sy n="80" d="100"/>
        </p:scale>
        <p:origin x="904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“</a:t>
            </a:r>
            <a:r>
              <a:rPr lang="en-US" b="1" dirty="0" err="1" smtClean="0"/>
              <a:t>netstat</a:t>
            </a:r>
            <a:r>
              <a:rPr lang="en-US" b="1" dirty="0" smtClean="0"/>
              <a:t> –listen” to get the list</a:t>
            </a:r>
            <a:r>
              <a:rPr lang="en-US" b="1" baseline="0" dirty="0" smtClean="0"/>
              <a:t> of ports being used in the server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38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38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Example:</a:t>
            </a:r>
          </a:p>
          <a:p>
            <a:r>
              <a:rPr lang="en-US" b="1" dirty="0" err="1" smtClean="0"/>
              <a:t>docker</a:t>
            </a:r>
            <a:r>
              <a:rPr lang="en-US" b="1" dirty="0" smtClean="0"/>
              <a:t> run --name artifactory-5.0.0 -d -v /</a:t>
            </a:r>
            <a:r>
              <a:rPr lang="en-US" b="1" dirty="0" err="1" smtClean="0"/>
              <a:t>var</a:t>
            </a:r>
            <a:r>
              <a:rPr lang="en-US" b="1" dirty="0" smtClean="0"/>
              <a:t>/opt/</a:t>
            </a:r>
            <a:r>
              <a:rPr lang="en-US" b="1" dirty="0" err="1" smtClean="0"/>
              <a:t>jfrog</a:t>
            </a:r>
            <a:r>
              <a:rPr lang="en-US" b="1" dirty="0" smtClean="0"/>
              <a:t>/</a:t>
            </a:r>
            <a:r>
              <a:rPr lang="en-US" b="1" dirty="0" err="1" smtClean="0"/>
              <a:t>artifactory</a:t>
            </a:r>
            <a:r>
              <a:rPr lang="en-US" b="1" dirty="0" smtClean="0"/>
              <a:t>:/</a:t>
            </a:r>
            <a:r>
              <a:rPr lang="en-US" b="1" dirty="0" err="1" smtClean="0"/>
              <a:t>var</a:t>
            </a:r>
            <a:r>
              <a:rPr lang="en-US" b="1" dirty="0" smtClean="0"/>
              <a:t>/opt/</a:t>
            </a:r>
            <a:r>
              <a:rPr lang="en-US" b="1" dirty="0" err="1" smtClean="0"/>
              <a:t>jfrog</a:t>
            </a:r>
            <a:r>
              <a:rPr lang="en-US" b="1" dirty="0" smtClean="0"/>
              <a:t>/</a:t>
            </a:r>
            <a:r>
              <a:rPr lang="en-US" b="1" dirty="0" err="1" smtClean="0"/>
              <a:t>artifactory</a:t>
            </a:r>
            <a:r>
              <a:rPr lang="en-US" b="1" dirty="0" smtClean="0"/>
              <a:t> -p 8081:8081 docker.bintray.io/</a:t>
            </a:r>
            <a:r>
              <a:rPr lang="en-US" b="1" dirty="0" err="1" smtClean="0"/>
              <a:t>jfrog</a:t>
            </a:r>
            <a:r>
              <a:rPr lang="en-US" b="1" dirty="0" smtClean="0"/>
              <a:t>/</a:t>
            </a:r>
            <a:r>
              <a:rPr lang="en-US" b="1" dirty="0" err="1" smtClean="0"/>
              <a:t>artifactory-oss:latest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59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Ubuntu</a:t>
            </a:r>
            <a:r>
              <a:rPr lang="en-US" baseline="0" dirty="0" smtClean="0"/>
              <a:t> Apache </a:t>
            </a:r>
            <a:r>
              <a:rPr lang="en-US" baseline="0" dirty="0" err="1" smtClean="0"/>
              <a:t>DocumentRoot</a:t>
            </a:r>
            <a:r>
              <a:rPr lang="en-US" baseline="0" dirty="0" smtClean="0"/>
              <a:t> is “/</a:t>
            </a:r>
            <a:r>
              <a:rPr lang="en-US" baseline="0" dirty="0" err="1" smtClean="0"/>
              <a:t>var</a:t>
            </a:r>
            <a:r>
              <a:rPr lang="en-US" baseline="0" dirty="0" smtClean="0"/>
              <a:t>/www” &amp; in Centos its /</a:t>
            </a:r>
            <a:r>
              <a:rPr lang="en-US" baseline="0" dirty="0" err="1" smtClean="0"/>
              <a:t>var</a:t>
            </a:r>
            <a:r>
              <a:rPr lang="en-US" baseline="0" dirty="0" smtClean="0"/>
              <a:t>/www/html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14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Note: You need to have </a:t>
            </a:r>
            <a:r>
              <a:rPr lang="en-US" b="1" dirty="0" err="1" smtClean="0"/>
              <a:t>Mongodb</a:t>
            </a:r>
            <a:r>
              <a:rPr lang="en-US" b="1" dirty="0" smtClean="0"/>
              <a:t> installed in your host machine to access this installation</a:t>
            </a:r>
          </a:p>
          <a:p>
            <a:r>
              <a:rPr lang="en-US" b="1" dirty="0" smtClean="0"/>
              <a:t>$ mongo --port 28001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60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9144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87117"/>
            <a:ext cx="77724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99020"/>
            <a:ext cx="6400800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2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38428"/>
            <a:ext cx="8229600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boot2docker.io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compose/install/#install-compose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terms/layer/#ufs-de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268760"/>
            <a:ext cx="498157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59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42"/>
            <a:ext cx="3394720" cy="711081"/>
          </a:xfrm>
        </p:spPr>
        <p:txBody>
          <a:bodyPr/>
          <a:lstStyle/>
          <a:p>
            <a:r>
              <a:rPr lang="en-US" b="1" dirty="0" smtClean="0"/>
              <a:t>Docker system</a:t>
            </a:r>
            <a:endParaRPr lang="en-US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8" y="4525363"/>
            <a:ext cx="1152128" cy="1152128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17" y="5406726"/>
            <a:ext cx="605223" cy="509447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3350102" y="2509139"/>
            <a:ext cx="1728192" cy="20162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702" y="2671818"/>
            <a:ext cx="744271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973" y="2691579"/>
            <a:ext cx="744271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110" y="3979857"/>
            <a:ext cx="710356" cy="38036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866" y="3979857"/>
            <a:ext cx="710356" cy="380368"/>
          </a:xfrm>
          <a:prstGeom prst="rect">
            <a:avLst/>
          </a:prstGeom>
        </p:spPr>
      </p:pic>
      <p:cxnSp>
        <p:nvCxnSpPr>
          <p:cNvPr id="28" name="Elbow Connector 27"/>
          <p:cNvCxnSpPr/>
          <p:nvPr/>
        </p:nvCxnSpPr>
        <p:spPr>
          <a:xfrm rot="5400000">
            <a:off x="3507257" y="3517250"/>
            <a:ext cx="540060" cy="2"/>
          </a:xfrm>
          <a:prstGeom prst="bentConnector3">
            <a:avLst>
              <a:gd name="adj1" fmla="val 71656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Bent Arrow 49"/>
          <p:cNvSpPr/>
          <p:nvPr/>
        </p:nvSpPr>
        <p:spPr>
          <a:xfrm>
            <a:off x="1549902" y="2691579"/>
            <a:ext cx="1656184" cy="1668646"/>
          </a:xfrm>
          <a:prstGeom prst="bentArrow">
            <a:avLst>
              <a:gd name="adj1" fmla="val 4413"/>
              <a:gd name="adj2" fmla="val 8800"/>
              <a:gd name="adj3" fmla="val 13059"/>
              <a:gd name="adj4" fmla="val 486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Curved Right Arrow 50"/>
          <p:cNvSpPr/>
          <p:nvPr/>
        </p:nvSpPr>
        <p:spPr>
          <a:xfrm flipH="1" flipV="1">
            <a:off x="5109805" y="3017920"/>
            <a:ext cx="214546" cy="1036273"/>
          </a:xfrm>
          <a:prstGeom prst="curvedRightArrow">
            <a:avLst>
              <a:gd name="adj1" fmla="val 14918"/>
              <a:gd name="adj2" fmla="val 3312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Bent Arrow 54"/>
          <p:cNvSpPr/>
          <p:nvPr/>
        </p:nvSpPr>
        <p:spPr>
          <a:xfrm rot="5400000" flipV="1">
            <a:off x="1818275" y="3148177"/>
            <a:ext cx="1278142" cy="1145954"/>
          </a:xfrm>
          <a:prstGeom prst="bentArrow">
            <a:avLst>
              <a:gd name="adj1" fmla="val 5340"/>
              <a:gd name="adj2" fmla="val 8800"/>
              <a:gd name="adj3" fmla="val 13059"/>
              <a:gd name="adj4" fmla="val 486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438" y="2499725"/>
            <a:ext cx="1285900" cy="1164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Left Arrow 52"/>
          <p:cNvSpPr/>
          <p:nvPr/>
        </p:nvSpPr>
        <p:spPr>
          <a:xfrm>
            <a:off x="5324351" y="2745585"/>
            <a:ext cx="802604" cy="1080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19258" y="5952541"/>
            <a:ext cx="2061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Docker Registry</a:t>
            </a:r>
            <a:endParaRPr lang="en-US" sz="20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563888" y="4437112"/>
            <a:ext cx="1375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Containers</a:t>
            </a:r>
            <a:endParaRPr lang="en-US" sz="20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707904" y="2132856"/>
            <a:ext cx="1375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Images</a:t>
            </a:r>
            <a:endParaRPr lang="en-US" sz="20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6374438" y="3664200"/>
            <a:ext cx="1375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Dockerfile</a:t>
            </a:r>
            <a:endParaRPr lang="en-US" sz="20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862392" y="3082083"/>
            <a:ext cx="687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pull</a:t>
            </a:r>
            <a:endParaRPr lang="en-US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113591" y="3448747"/>
            <a:ext cx="916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push</a:t>
            </a:r>
            <a:endParaRPr lang="en-US" sz="20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206505" y="3336002"/>
            <a:ext cx="1167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</a:t>
            </a:r>
            <a:r>
              <a:rPr lang="en-US" sz="2000" b="1" dirty="0" smtClean="0"/>
              <a:t>commit</a:t>
            </a:r>
            <a:endParaRPr lang="en-US" sz="20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5381898" y="2299670"/>
            <a:ext cx="846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build</a:t>
            </a:r>
            <a:endParaRPr lang="en-US" sz="2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038142" y="4154643"/>
            <a:ext cx="902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</a:t>
            </a:r>
            <a:r>
              <a:rPr lang="en-US" sz="2000" b="1" dirty="0" smtClean="0"/>
              <a:t>tart</a:t>
            </a:r>
          </a:p>
          <a:p>
            <a:r>
              <a:rPr lang="en-US" sz="2000" b="1" dirty="0"/>
              <a:t>s</a:t>
            </a:r>
            <a:r>
              <a:rPr lang="en-US" sz="2000" b="1" dirty="0" smtClean="0"/>
              <a:t>top</a:t>
            </a:r>
          </a:p>
          <a:p>
            <a:r>
              <a:rPr lang="en-US" sz="2000" b="1" dirty="0" smtClean="0"/>
              <a:t>restart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746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0" grpId="0" animBg="1"/>
      <p:bldP spid="51" grpId="0" animBg="1"/>
      <p:bldP spid="55" grpId="0" animBg="1"/>
      <p:bldP spid="53" grpId="0" animBg="1"/>
      <p:bldP spid="54" grpId="0"/>
      <p:bldP spid="61" grpId="0"/>
      <p:bldP spid="62" grpId="0"/>
      <p:bldP spid="63" grpId="0"/>
      <p:bldP spid="64" grpId="0"/>
      <p:bldP spid="66" grpId="0"/>
      <p:bldP spid="67" grpId="0"/>
      <p:bldP spid="68" grpId="0"/>
      <p:bldP spid="6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Installing </a:t>
            </a:r>
            <a:r>
              <a:rPr lang="en-US" b="1" dirty="0" smtClean="0"/>
              <a:t>Docker CE (Community Edition)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Windows/OSX </a:t>
            </a:r>
          </a:p>
          <a:p>
            <a:pPr marL="0" indent="0">
              <a:buNone/>
            </a:pPr>
            <a:r>
              <a:rPr lang="en-US" sz="1600" dirty="0" smtClean="0"/>
              <a:t>Boot2Docker is a tiny VM which ships with</a:t>
            </a:r>
          </a:p>
          <a:p>
            <a:r>
              <a:rPr lang="en-US" sz="1600" dirty="0" err="1" smtClean="0"/>
              <a:t>VirtualBox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Docker client</a:t>
            </a:r>
          </a:p>
          <a:p>
            <a:pPr marL="0" indent="0">
              <a:buNone/>
            </a:pPr>
            <a:r>
              <a:rPr lang="en-US" sz="2400" dirty="0" smtClean="0"/>
              <a:t>              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://boot2docker.io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hlinkClick r:id="rId2"/>
              </a:rPr>
              <a:t>/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/>
              <a:t>CentOS</a:t>
            </a:r>
          </a:p>
          <a:p>
            <a:pPr marL="0" indent="0">
              <a:buNone/>
            </a:pPr>
            <a:r>
              <a:rPr lang="en-US" sz="1600" dirty="0"/>
              <a:t>Set up the Docker CE </a:t>
            </a:r>
            <a:r>
              <a:rPr lang="en-US" sz="1600" dirty="0" smtClean="0"/>
              <a:t>repository</a:t>
            </a:r>
          </a:p>
          <a:p>
            <a:pPr marL="0" indent="0">
              <a:buNone/>
            </a:pPr>
            <a:r>
              <a:rPr lang="en-US" sz="1600" dirty="0" smtClean="0"/>
              <a:t>% </a:t>
            </a:r>
            <a:r>
              <a:rPr lang="en-US" sz="1600" b="1" dirty="0"/>
              <a:t>yum install -y </a:t>
            </a:r>
            <a:r>
              <a:rPr lang="en-US" sz="1600" b="1" dirty="0" smtClean="0"/>
              <a:t>yum-</a:t>
            </a:r>
            <a:r>
              <a:rPr lang="en-US" sz="1600" b="1" dirty="0" err="1" smtClean="0"/>
              <a:t>utils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dirty="0"/>
              <a:t>% </a:t>
            </a:r>
            <a:r>
              <a:rPr lang="en-US" sz="1600" b="1" dirty="0"/>
              <a:t>yum-</a:t>
            </a:r>
            <a:r>
              <a:rPr lang="en-US" sz="1600" b="1" dirty="0" err="1"/>
              <a:t>config</a:t>
            </a:r>
            <a:r>
              <a:rPr lang="en-US" sz="1600" b="1" dirty="0"/>
              <a:t>-manager --add-repo https://download.docker.com/linux/centos/docker-ce.repo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Installing the Docker package</a:t>
            </a:r>
          </a:p>
          <a:p>
            <a:pPr marL="0" indent="0">
              <a:buNone/>
            </a:pPr>
            <a:r>
              <a:rPr lang="en-US" sz="1600" dirty="0"/>
              <a:t>% </a:t>
            </a:r>
            <a:r>
              <a:rPr lang="en-US" sz="1600" b="1" dirty="0"/>
              <a:t>yum -y install </a:t>
            </a:r>
            <a:r>
              <a:rPr lang="en-US" sz="1600" b="1" dirty="0" err="1" smtClean="0"/>
              <a:t>docker-ce</a:t>
            </a:r>
            <a:r>
              <a:rPr lang="en-US" sz="1600" b="1" dirty="0" smtClean="0"/>
              <a:t> (</a:t>
            </a:r>
            <a:r>
              <a:rPr lang="en-US" sz="1600" dirty="0" smtClean="0"/>
              <a:t> use </a:t>
            </a:r>
            <a:r>
              <a:rPr lang="en-US" sz="1600" b="1" dirty="0" err="1" smtClean="0"/>
              <a:t>docker</a:t>
            </a:r>
            <a:r>
              <a:rPr lang="en-US" sz="1600" b="1" dirty="0" smtClean="0"/>
              <a:t> </a:t>
            </a:r>
            <a:r>
              <a:rPr lang="en-US" sz="1600" dirty="0" smtClean="0"/>
              <a:t>as the package for </a:t>
            </a:r>
            <a:r>
              <a:rPr lang="en-US" sz="1600" b="1" dirty="0" smtClean="0"/>
              <a:t>AWS AMI )</a:t>
            </a: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/>
              <a:t>Starting the Docker daemon</a:t>
            </a:r>
          </a:p>
          <a:p>
            <a:pPr marL="0" indent="0">
              <a:buNone/>
            </a:pPr>
            <a:r>
              <a:rPr lang="en-US" sz="1600" dirty="0"/>
              <a:t>% </a:t>
            </a:r>
            <a:r>
              <a:rPr lang="en-US" sz="1600" b="1" dirty="0" smtClean="0"/>
              <a:t>service start </a:t>
            </a:r>
            <a:r>
              <a:rPr lang="en-US" sz="1600" b="1" dirty="0" err="1" smtClean="0"/>
              <a:t>docker</a:t>
            </a:r>
            <a:r>
              <a:rPr lang="en-US" sz="1600" b="1" dirty="0" smtClean="0"/>
              <a:t> or </a:t>
            </a:r>
            <a:r>
              <a:rPr lang="en-US" sz="1600" b="1" dirty="0" err="1" smtClean="0"/>
              <a:t>systemctl</a:t>
            </a:r>
            <a:r>
              <a:rPr lang="en-US" sz="1600" b="1" dirty="0" smtClean="0"/>
              <a:t> start </a:t>
            </a:r>
            <a:r>
              <a:rPr lang="en-US" sz="1600" b="1" dirty="0" err="1" smtClean="0"/>
              <a:t>docker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424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9860" y="2492896"/>
            <a:ext cx="4670251" cy="3600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9592" y="1772816"/>
            <a:ext cx="1800200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First steps with Docker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467544" y="612845"/>
            <a:ext cx="878497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</a:t>
            </a:r>
            <a:endParaRPr lang="en-US" b="1" dirty="0"/>
          </a:p>
          <a:p>
            <a:endParaRPr lang="en-US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Ensuring Docker is ready</a:t>
            </a:r>
          </a:p>
          <a:p>
            <a:r>
              <a:rPr lang="en-US" dirty="0" smtClean="0"/>
              <a:t>      $ </a:t>
            </a:r>
            <a:r>
              <a:rPr lang="de-DE" b="1" dirty="0" smtClean="0"/>
              <a:t>docker info</a:t>
            </a: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Docker </a:t>
            </a:r>
            <a:r>
              <a:rPr lang="en-US" dirty="0"/>
              <a:t>run command</a:t>
            </a:r>
          </a:p>
          <a:p>
            <a:r>
              <a:rPr lang="en-US" dirty="0" smtClean="0"/>
              <a:t>      $ </a:t>
            </a:r>
            <a:r>
              <a:rPr lang="de-DE" b="1" dirty="0"/>
              <a:t>docker run -i -t ubuntu //</a:t>
            </a:r>
            <a:r>
              <a:rPr lang="de-DE" b="1" dirty="0" smtClean="0"/>
              <a:t>bin/bash</a:t>
            </a:r>
          </a:p>
          <a:p>
            <a:r>
              <a:rPr lang="de-DE" b="1" dirty="0" smtClean="0"/>
              <a:t>   </a:t>
            </a:r>
            <a:r>
              <a:rPr lang="de-DE" b="1" dirty="0"/>
              <a:t>-i  </a:t>
            </a:r>
            <a:r>
              <a:rPr lang="de-DE" dirty="0"/>
              <a:t>= keeps STDIN open from the container</a:t>
            </a:r>
          </a:p>
          <a:p>
            <a:r>
              <a:rPr lang="de-DE" b="1" dirty="0"/>
              <a:t>   -t</a:t>
            </a:r>
            <a:r>
              <a:rPr lang="de-DE" dirty="0"/>
              <a:t>  = assings a pseudo tty to the container</a:t>
            </a:r>
          </a:p>
          <a:p>
            <a:r>
              <a:rPr lang="de-DE" b="1" dirty="0"/>
              <a:t>     % hostname</a:t>
            </a:r>
          </a:p>
          <a:p>
            <a:r>
              <a:rPr lang="de-DE" b="1" dirty="0"/>
              <a:t>     % cat /etc/hosts</a:t>
            </a:r>
          </a:p>
          <a:p>
            <a:r>
              <a:rPr lang="de-DE" b="1" dirty="0"/>
              <a:t>     % ps –aux</a:t>
            </a:r>
          </a:p>
          <a:p>
            <a:r>
              <a:rPr lang="de-DE" b="1" dirty="0"/>
              <a:t>     % apt-get install vim ( dpkg –l |grep vim)</a:t>
            </a:r>
          </a:p>
          <a:p>
            <a:r>
              <a:rPr lang="de-DE" b="1" dirty="0"/>
              <a:t>     % exit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3809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55576" y="692696"/>
            <a:ext cx="80648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5576" y="1916832"/>
            <a:ext cx="45365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5576" y="3068960"/>
            <a:ext cx="47525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1560" y="4293096"/>
            <a:ext cx="792088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71600" y="5877272"/>
            <a:ext cx="36004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9155360" cy="648072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+mn-lt"/>
              </a:rPr>
              <a:t>Container </a:t>
            </a:r>
            <a:r>
              <a:rPr lang="en-US" sz="2400" dirty="0" smtClean="0">
                <a:latin typeface="+mn-lt"/>
              </a:rPr>
              <a:t>naming</a:t>
            </a:r>
          </a:p>
          <a:p>
            <a:pPr marL="0" indent="0">
              <a:buNone/>
            </a:pPr>
            <a:r>
              <a:rPr lang="en-US" sz="2400" dirty="0" smtClean="0">
                <a:latin typeface="+mn-lt"/>
              </a:rPr>
              <a:t>    $ </a:t>
            </a:r>
            <a:r>
              <a:rPr lang="en-US" sz="2400" b="1" dirty="0" err="1" smtClean="0">
                <a:latin typeface="+mn-lt"/>
              </a:rPr>
              <a:t>docker</a:t>
            </a:r>
            <a:r>
              <a:rPr lang="en-US" sz="2400" b="1" dirty="0" smtClean="0">
                <a:latin typeface="+mn-lt"/>
              </a:rPr>
              <a:t> run –name </a:t>
            </a:r>
            <a:r>
              <a:rPr lang="en-US" sz="2400" b="1" dirty="0" err="1" smtClean="0">
                <a:latin typeface="+mn-lt"/>
              </a:rPr>
              <a:t>adam_the_container</a:t>
            </a:r>
            <a:r>
              <a:rPr lang="en-US" sz="2400" b="1" dirty="0">
                <a:latin typeface="+mn-lt"/>
              </a:rPr>
              <a:t> </a:t>
            </a:r>
            <a:r>
              <a:rPr lang="en-US" sz="2400" b="1" dirty="0" smtClean="0">
                <a:latin typeface="+mn-lt"/>
              </a:rPr>
              <a:t> -it </a:t>
            </a:r>
            <a:r>
              <a:rPr lang="en-US" sz="2400" b="1" dirty="0" err="1" smtClean="0">
                <a:latin typeface="+mn-lt"/>
              </a:rPr>
              <a:t>ubuntu</a:t>
            </a:r>
            <a:r>
              <a:rPr lang="en-US" sz="2400" b="1" dirty="0" smtClean="0">
                <a:latin typeface="+mn-lt"/>
              </a:rPr>
              <a:t> //bin/bash  </a:t>
            </a:r>
          </a:p>
          <a:p>
            <a:pPr marL="0" indent="0">
              <a:buNone/>
            </a:pPr>
            <a:endParaRPr lang="en-US" sz="2400" dirty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Starting a stopped container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   $ </a:t>
            </a:r>
            <a:r>
              <a:rPr lang="en-US" sz="2400" b="1" dirty="0" err="1" smtClean="0">
                <a:latin typeface="+mn-lt"/>
              </a:rPr>
              <a:t>docker</a:t>
            </a:r>
            <a:r>
              <a:rPr lang="en-US" sz="2400" b="1" dirty="0" smtClean="0">
                <a:latin typeface="+mn-lt"/>
              </a:rPr>
              <a:t> start </a:t>
            </a:r>
            <a:r>
              <a:rPr lang="en-US" sz="2400" b="1" dirty="0" err="1" smtClean="0">
                <a:latin typeface="+mn-lt"/>
              </a:rPr>
              <a:t>adam_the_container</a:t>
            </a:r>
            <a:endParaRPr lang="en-US" sz="2400" b="1" dirty="0" smtClean="0">
              <a:latin typeface="+mn-lt"/>
            </a:endParaRPr>
          </a:p>
          <a:p>
            <a:pPr marL="0" indent="0">
              <a:buNone/>
            </a:pPr>
            <a:endParaRPr lang="en-US" sz="2400" b="1" dirty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Attaching a container</a:t>
            </a:r>
            <a:endParaRPr lang="en-US" sz="2400" dirty="0">
              <a:latin typeface="+mn-lt"/>
            </a:endParaRP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   $ </a:t>
            </a:r>
            <a:r>
              <a:rPr lang="en-US" sz="2400" b="1" dirty="0" err="1" smtClean="0">
                <a:latin typeface="+mn-lt"/>
              </a:rPr>
              <a:t>docker</a:t>
            </a:r>
            <a:r>
              <a:rPr lang="en-US" sz="2400" b="1" dirty="0" smtClean="0">
                <a:latin typeface="+mn-lt"/>
              </a:rPr>
              <a:t> attach </a:t>
            </a:r>
            <a:r>
              <a:rPr lang="en-US" sz="2400" b="1" dirty="0" err="1" smtClean="0">
                <a:latin typeface="+mn-lt"/>
              </a:rPr>
              <a:t>adam_the_container</a:t>
            </a:r>
            <a:endParaRPr lang="en-US" sz="2400" b="1" dirty="0" smtClean="0">
              <a:latin typeface="+mn-lt"/>
            </a:endParaRPr>
          </a:p>
          <a:p>
            <a:pPr marL="0" indent="0">
              <a:buNone/>
            </a:pPr>
            <a:endParaRPr lang="en-US" sz="2400" dirty="0">
              <a:latin typeface="+mn-lt"/>
            </a:endParaRPr>
          </a:p>
          <a:p>
            <a:r>
              <a:rPr lang="en-US" sz="2400" dirty="0"/>
              <a:t>Creating </a:t>
            </a:r>
            <a:r>
              <a:rPr lang="en-US" sz="2400" dirty="0" err="1"/>
              <a:t>daemonized</a:t>
            </a:r>
            <a:r>
              <a:rPr lang="en-US" sz="2400" dirty="0"/>
              <a:t> </a:t>
            </a:r>
            <a:r>
              <a:rPr lang="en-US" sz="2400" dirty="0" smtClean="0"/>
              <a:t>containers</a:t>
            </a:r>
          </a:p>
          <a:p>
            <a:pPr marL="0" indent="0">
              <a:buNone/>
            </a:pPr>
            <a:r>
              <a:rPr lang="en-US" sz="2400" b="1" dirty="0">
                <a:latin typeface="+mn-lt"/>
              </a:rPr>
              <a:t> </a:t>
            </a:r>
            <a:r>
              <a:rPr lang="en-US" sz="2400" b="1" dirty="0" smtClean="0">
                <a:latin typeface="+mn-lt"/>
              </a:rPr>
              <a:t>    </a:t>
            </a:r>
            <a:r>
              <a:rPr lang="en-US" sz="2400" dirty="0" smtClean="0">
                <a:latin typeface="+mn-lt"/>
              </a:rPr>
              <a:t>$ </a:t>
            </a:r>
            <a:r>
              <a:rPr lang="en-US" sz="2400" b="1" dirty="0" err="1"/>
              <a:t>docker</a:t>
            </a:r>
            <a:r>
              <a:rPr lang="en-US" sz="2400" b="1" dirty="0"/>
              <a:t> run --name </a:t>
            </a:r>
            <a:r>
              <a:rPr lang="en-US" sz="2400" b="1" dirty="0" err="1" smtClean="0"/>
              <a:t>adam_new</a:t>
            </a:r>
            <a:r>
              <a:rPr lang="en-US" sz="2400" b="1" dirty="0" smtClean="0"/>
              <a:t> </a:t>
            </a:r>
            <a:r>
              <a:rPr lang="en-US" sz="2400" b="1" dirty="0"/>
              <a:t>-d </a:t>
            </a:r>
            <a:r>
              <a:rPr lang="en-US" sz="2400" b="1" dirty="0" err="1"/>
              <a:t>ubuntu</a:t>
            </a:r>
            <a:r>
              <a:rPr lang="en-US" sz="2400" b="1" dirty="0"/>
              <a:t> </a:t>
            </a:r>
            <a:r>
              <a:rPr lang="en-US" sz="2400" b="1" dirty="0" smtClean="0"/>
              <a:t>//</a:t>
            </a:r>
            <a:r>
              <a:rPr lang="en-US" sz="2400" b="1" dirty="0"/>
              <a:t>bin/</a:t>
            </a:r>
            <a:r>
              <a:rPr lang="en-US" sz="2400" b="1" dirty="0" err="1"/>
              <a:t>sh</a:t>
            </a:r>
            <a:r>
              <a:rPr lang="en-US" sz="2400" b="1" dirty="0"/>
              <a:t> -c "while </a:t>
            </a:r>
          </a:p>
          <a:p>
            <a:pPr marL="0" indent="0">
              <a:buNone/>
            </a:pPr>
            <a:r>
              <a:rPr lang="en-US" sz="2400" b="1" dirty="0" smtClean="0"/>
              <a:t> true</a:t>
            </a:r>
            <a:r>
              <a:rPr lang="en-US" sz="2400" b="1" dirty="0"/>
              <a:t>; do echo hello world; </a:t>
            </a:r>
            <a:r>
              <a:rPr lang="en-US" sz="2400" b="1"/>
              <a:t>sleep </a:t>
            </a:r>
            <a:r>
              <a:rPr lang="en-US" sz="2400" b="1" smtClean="0"/>
              <a:t>5; </a:t>
            </a:r>
            <a:r>
              <a:rPr lang="en-US" sz="2400" b="1" dirty="0" smtClean="0"/>
              <a:t>done“</a:t>
            </a:r>
          </a:p>
          <a:p>
            <a:pPr marL="0" indent="0">
              <a:buNone/>
            </a:pPr>
            <a:endParaRPr lang="en-US" sz="2400" dirty="0" smtClean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Fetch logs of a container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     $ </a:t>
            </a:r>
            <a:r>
              <a:rPr lang="en-US" sz="2400" b="1" dirty="0" err="1" smtClean="0">
                <a:latin typeface="+mn-lt"/>
              </a:rPr>
              <a:t>docker</a:t>
            </a:r>
            <a:r>
              <a:rPr lang="en-US" sz="2400" b="1" dirty="0" smtClean="0">
                <a:latin typeface="+mn-lt"/>
              </a:rPr>
              <a:t> logs –f </a:t>
            </a:r>
            <a:r>
              <a:rPr lang="en-US" sz="2400" b="1" dirty="0" err="1" smtClean="0">
                <a:latin typeface="+mn-lt"/>
              </a:rPr>
              <a:t>adam_new</a:t>
            </a:r>
            <a:endParaRPr lang="en-US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705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13908" y="5243648"/>
            <a:ext cx="8422588" cy="12114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91601" y="523923"/>
            <a:ext cx="3384376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3909" y="3429000"/>
            <a:ext cx="3384376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3909" y="1686360"/>
            <a:ext cx="1692188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1601" y="4523117"/>
            <a:ext cx="3168352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9512" y="115756"/>
            <a:ext cx="10369152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Stopping a container</a:t>
            </a:r>
          </a:p>
          <a:p>
            <a:r>
              <a:rPr lang="en-US" dirty="0" smtClean="0"/>
              <a:t>      $ </a:t>
            </a:r>
            <a:r>
              <a:rPr lang="en-US" b="1" dirty="0" err="1" smtClean="0"/>
              <a:t>docker</a:t>
            </a:r>
            <a:r>
              <a:rPr lang="en-US" b="1" dirty="0" smtClean="0"/>
              <a:t> stop </a:t>
            </a:r>
            <a:r>
              <a:rPr lang="en-US" b="1" dirty="0" err="1" smtClean="0"/>
              <a:t>adam_new</a:t>
            </a:r>
            <a:endParaRPr lang="en-US" b="1" dirty="0" smtClean="0"/>
          </a:p>
          <a:p>
            <a:endParaRPr lang="en-US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List containers</a:t>
            </a:r>
          </a:p>
          <a:p>
            <a:r>
              <a:rPr lang="en-US" dirty="0" smtClean="0"/>
              <a:t>      $ </a:t>
            </a:r>
            <a:r>
              <a:rPr lang="en-US" b="1" dirty="0" err="1" smtClean="0"/>
              <a:t>docker</a:t>
            </a:r>
            <a:r>
              <a:rPr lang="en-US" b="1" dirty="0" smtClean="0"/>
              <a:t> </a:t>
            </a:r>
            <a:r>
              <a:rPr lang="en-US" b="1" dirty="0" err="1" smtClean="0"/>
              <a:t>ps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-a </a:t>
            </a:r>
            <a:r>
              <a:rPr lang="en-US" dirty="0" smtClean="0"/>
              <a:t> = lists all containers</a:t>
            </a:r>
          </a:p>
          <a:p>
            <a:r>
              <a:rPr lang="en-US" dirty="0"/>
              <a:t> </a:t>
            </a:r>
            <a:r>
              <a:rPr lang="en-US" b="1" dirty="0" smtClean="0"/>
              <a:t>  -q</a:t>
            </a:r>
            <a:r>
              <a:rPr lang="en-US" dirty="0" smtClean="0"/>
              <a:t> = shows only container ID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Deleting a container</a:t>
            </a:r>
          </a:p>
          <a:p>
            <a:r>
              <a:rPr lang="en-US" dirty="0"/>
              <a:t> </a:t>
            </a:r>
            <a:r>
              <a:rPr lang="en-US" dirty="0" smtClean="0"/>
              <a:t>     $ </a:t>
            </a:r>
            <a:r>
              <a:rPr lang="en-US" b="1" dirty="0" err="1" smtClean="0"/>
              <a:t>docker</a:t>
            </a:r>
            <a:r>
              <a:rPr lang="en-US" b="1" dirty="0" smtClean="0"/>
              <a:t> </a:t>
            </a:r>
            <a:r>
              <a:rPr lang="en-US" b="1" dirty="0" err="1" smtClean="0"/>
              <a:t>rm</a:t>
            </a:r>
            <a:r>
              <a:rPr lang="en-US" b="1" dirty="0" smtClean="0"/>
              <a:t> </a:t>
            </a:r>
            <a:r>
              <a:rPr lang="en-US" b="1" dirty="0" err="1" smtClean="0"/>
              <a:t>adam_new</a:t>
            </a:r>
            <a:endParaRPr lang="en-US" b="1" dirty="0" smtClean="0"/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Inspecting the container's processes</a:t>
            </a:r>
          </a:p>
          <a:p>
            <a:r>
              <a:rPr lang="en-US" b="1" dirty="0"/>
              <a:t>      </a:t>
            </a:r>
            <a:r>
              <a:rPr lang="en-US" dirty="0"/>
              <a:t>$ </a:t>
            </a:r>
            <a:r>
              <a:rPr lang="en-US" b="1" dirty="0" err="1"/>
              <a:t>docker</a:t>
            </a:r>
            <a:r>
              <a:rPr lang="en-US" b="1" dirty="0"/>
              <a:t> top </a:t>
            </a:r>
            <a:r>
              <a:rPr lang="en-US" b="1" dirty="0" err="1" smtClean="0"/>
              <a:t>adam_new</a:t>
            </a:r>
            <a:endParaRPr lang="en-US" b="1" dirty="0" smtClean="0"/>
          </a:p>
          <a:p>
            <a:endParaRPr lang="en-US" sz="2200" b="1" dirty="0"/>
          </a:p>
          <a:p>
            <a:r>
              <a:rPr lang="en-US" sz="2200" b="1" dirty="0" smtClean="0"/>
              <a:t>      </a:t>
            </a:r>
            <a:r>
              <a:rPr lang="en-US" sz="2200" b="1" dirty="0"/>
              <a:t>$ </a:t>
            </a:r>
            <a:r>
              <a:rPr lang="en-US" sz="2200" b="1" dirty="0" err="1"/>
              <a:t>docker</a:t>
            </a:r>
            <a:r>
              <a:rPr lang="en-US" sz="2200" b="1" dirty="0"/>
              <a:t> inspect &lt;</a:t>
            </a:r>
            <a:r>
              <a:rPr lang="en-US" sz="2200" b="1" dirty="0" err="1"/>
              <a:t>containerid</a:t>
            </a:r>
            <a:r>
              <a:rPr lang="en-US" sz="2200" b="1" dirty="0"/>
              <a:t>&gt;</a:t>
            </a:r>
          </a:p>
          <a:p>
            <a:r>
              <a:rPr lang="en-US" sz="2200" b="1" dirty="0"/>
              <a:t>      </a:t>
            </a:r>
            <a:r>
              <a:rPr lang="en-US" sz="2200" b="1" dirty="0" smtClean="0"/>
              <a:t>$ </a:t>
            </a:r>
            <a:r>
              <a:rPr lang="en-US" sz="2200" b="1" dirty="0" err="1"/>
              <a:t>docker</a:t>
            </a:r>
            <a:r>
              <a:rPr lang="en-US" sz="2200" b="1" dirty="0"/>
              <a:t> inspect --format '{{ .</a:t>
            </a:r>
            <a:r>
              <a:rPr lang="en-US" sz="2200" b="1" dirty="0" err="1"/>
              <a:t>NetworkSettings.IPAddress</a:t>
            </a:r>
            <a:r>
              <a:rPr lang="en-US" sz="2200" b="1" dirty="0"/>
              <a:t> </a:t>
            </a:r>
            <a:r>
              <a:rPr lang="en-US" sz="2200" b="1" dirty="0" smtClean="0"/>
              <a:t>}}’ &lt;</a:t>
            </a:r>
            <a:r>
              <a:rPr lang="en-US" sz="2200" b="1" dirty="0" err="1"/>
              <a:t>containerid</a:t>
            </a:r>
            <a:r>
              <a:rPr lang="en-US" sz="2200" b="1" dirty="0"/>
              <a:t>&gt;</a:t>
            </a:r>
          </a:p>
          <a:p>
            <a:r>
              <a:rPr lang="en-US" sz="2200" b="1" dirty="0"/>
              <a:t>    </a:t>
            </a:r>
            <a:r>
              <a:rPr lang="en-US" sz="2200" b="1" dirty="0" smtClean="0"/>
              <a:t>  $ </a:t>
            </a:r>
            <a:r>
              <a:rPr lang="en-US" sz="2200" b="1" dirty="0" err="1"/>
              <a:t>docker</a:t>
            </a:r>
            <a:r>
              <a:rPr lang="en-US" sz="2200" b="1" dirty="0"/>
              <a:t> inspect --format='{{ .</a:t>
            </a:r>
            <a:r>
              <a:rPr lang="en-US" sz="2200" b="1" dirty="0" err="1"/>
              <a:t>State.Running</a:t>
            </a:r>
            <a:r>
              <a:rPr lang="en-US" sz="2200" b="1" dirty="0"/>
              <a:t> }}‘ &lt;</a:t>
            </a:r>
            <a:r>
              <a:rPr lang="en-US" sz="2200" b="1" dirty="0" err="1"/>
              <a:t>containerid</a:t>
            </a:r>
            <a:r>
              <a:rPr lang="en-US" sz="2200" b="1" dirty="0"/>
              <a:t>&gt;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7129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40662" y="6165304"/>
            <a:ext cx="7068355" cy="6926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7504" y="2991842"/>
            <a:ext cx="7708043" cy="13012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1253" y="2060848"/>
            <a:ext cx="3603587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7544" y="332656"/>
            <a:ext cx="6480720" cy="10801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4404"/>
            <a:ext cx="9252520" cy="7283028"/>
          </a:xfrm>
        </p:spPr>
        <p:txBody>
          <a:bodyPr>
            <a:normAutofit fontScale="85000" lnSpcReduction="20000"/>
          </a:bodyPr>
          <a:lstStyle/>
          <a:p>
            <a:pPr marL="342900" indent="-342900"/>
            <a:r>
              <a:rPr lang="en-US" sz="2600" dirty="0">
                <a:latin typeface="+mn-lt"/>
              </a:rPr>
              <a:t>Run a command in a running </a:t>
            </a:r>
            <a:r>
              <a:rPr lang="en-US" sz="2600" dirty="0" smtClean="0">
                <a:latin typeface="+mn-lt"/>
              </a:rPr>
              <a:t>container without attaching to it</a:t>
            </a:r>
            <a:endParaRPr lang="en-US" sz="2600" dirty="0">
              <a:latin typeface="+mn-lt"/>
            </a:endParaRPr>
          </a:p>
          <a:p>
            <a:pPr marL="0" indent="0">
              <a:buNone/>
            </a:pPr>
            <a:r>
              <a:rPr lang="en-US" sz="2400" b="1" dirty="0"/>
              <a:t>       </a:t>
            </a:r>
            <a:r>
              <a:rPr lang="en-US" sz="2600" b="1" dirty="0">
                <a:latin typeface="+mn-lt"/>
              </a:rPr>
              <a:t>$ </a:t>
            </a:r>
            <a:r>
              <a:rPr lang="en-US" sz="2600" b="1" dirty="0" err="1">
                <a:latin typeface="+mn-lt"/>
              </a:rPr>
              <a:t>docker</a:t>
            </a:r>
            <a:r>
              <a:rPr lang="en-US" sz="2600" b="1" dirty="0">
                <a:latin typeface="+mn-lt"/>
              </a:rPr>
              <a:t> exec &lt;</a:t>
            </a:r>
            <a:r>
              <a:rPr lang="en-US" sz="2600" b="1" dirty="0" err="1">
                <a:latin typeface="+mn-lt"/>
              </a:rPr>
              <a:t>containerID</a:t>
            </a:r>
            <a:r>
              <a:rPr lang="en-US" sz="2600" b="1" dirty="0">
                <a:latin typeface="+mn-lt"/>
              </a:rPr>
              <a:t>&gt; </a:t>
            </a:r>
          </a:p>
          <a:p>
            <a:pPr marL="0" indent="0">
              <a:buNone/>
            </a:pPr>
            <a:r>
              <a:rPr lang="en-US" sz="2600" b="1" dirty="0">
                <a:latin typeface="+mn-lt"/>
              </a:rPr>
              <a:t>        % </a:t>
            </a:r>
            <a:r>
              <a:rPr lang="en-US" sz="2600" b="1" dirty="0" err="1">
                <a:latin typeface="+mn-lt"/>
              </a:rPr>
              <a:t>docker</a:t>
            </a:r>
            <a:r>
              <a:rPr lang="en-US" sz="2600" b="1" dirty="0">
                <a:latin typeface="+mn-lt"/>
              </a:rPr>
              <a:t> exec </a:t>
            </a:r>
            <a:r>
              <a:rPr lang="en-US" sz="2600" b="1" dirty="0" err="1">
                <a:latin typeface="+mn-lt"/>
              </a:rPr>
              <a:t>adam_new</a:t>
            </a:r>
            <a:r>
              <a:rPr lang="en-US" sz="2600" b="1" dirty="0">
                <a:latin typeface="+mn-lt"/>
              </a:rPr>
              <a:t> </a:t>
            </a:r>
            <a:r>
              <a:rPr lang="en-US" sz="2600" b="1" dirty="0" smtClean="0">
                <a:latin typeface="+mn-lt"/>
              </a:rPr>
              <a:t>hostname</a:t>
            </a:r>
            <a:endParaRPr lang="en-US" sz="2600" b="1" dirty="0">
              <a:latin typeface="+mn-lt"/>
            </a:endParaRPr>
          </a:p>
          <a:p>
            <a:pPr marL="0" indent="0">
              <a:buNone/>
            </a:pPr>
            <a:r>
              <a:rPr lang="en-US" sz="2600" b="1" dirty="0">
                <a:latin typeface="+mn-lt"/>
              </a:rPr>
              <a:t>        % </a:t>
            </a:r>
            <a:r>
              <a:rPr lang="en-US" sz="2600" b="1" dirty="0" err="1">
                <a:latin typeface="+mn-lt"/>
              </a:rPr>
              <a:t>docker</a:t>
            </a:r>
            <a:r>
              <a:rPr lang="en-US" sz="2600" b="1" dirty="0">
                <a:latin typeface="+mn-lt"/>
              </a:rPr>
              <a:t> exec -d </a:t>
            </a:r>
            <a:r>
              <a:rPr lang="en-US" sz="2600" b="1" dirty="0" err="1">
                <a:latin typeface="+mn-lt"/>
              </a:rPr>
              <a:t>adam_new</a:t>
            </a:r>
            <a:r>
              <a:rPr lang="en-US" sz="2600" b="1" dirty="0">
                <a:latin typeface="+mn-lt"/>
              </a:rPr>
              <a:t> ls</a:t>
            </a:r>
          </a:p>
          <a:p>
            <a:pPr marL="0" indent="0">
              <a:buNone/>
            </a:pPr>
            <a:endParaRPr lang="en-US" sz="2600" b="1" dirty="0">
              <a:latin typeface="+mn-lt"/>
            </a:endParaRPr>
          </a:p>
          <a:p>
            <a:pPr marL="342900" indent="-342900"/>
            <a:r>
              <a:rPr lang="en-US" sz="2600" dirty="0">
                <a:latin typeface="+mn-lt"/>
              </a:rPr>
              <a:t>Display a live stream of container(s) resource usage statistics</a:t>
            </a:r>
          </a:p>
          <a:p>
            <a:pPr marL="0" indent="0">
              <a:buNone/>
            </a:pPr>
            <a:r>
              <a:rPr lang="en-US" sz="2600" b="1" dirty="0">
                <a:latin typeface="+mn-lt"/>
              </a:rPr>
              <a:t>       $ </a:t>
            </a:r>
            <a:r>
              <a:rPr lang="en-US" sz="2600" b="1" dirty="0" err="1">
                <a:latin typeface="+mn-lt"/>
              </a:rPr>
              <a:t>docker</a:t>
            </a:r>
            <a:r>
              <a:rPr lang="en-US" sz="2600" b="1" dirty="0">
                <a:latin typeface="+mn-lt"/>
              </a:rPr>
              <a:t> stats [</a:t>
            </a:r>
            <a:r>
              <a:rPr lang="en-US" sz="2600" b="1" dirty="0" err="1" smtClean="0">
                <a:latin typeface="+mn-lt"/>
              </a:rPr>
              <a:t>containerIDs</a:t>
            </a:r>
            <a:r>
              <a:rPr lang="en-US" sz="2600" b="1" dirty="0" smtClean="0">
                <a:latin typeface="+mn-lt"/>
              </a:rPr>
              <a:t>]   apt-get update or apt-get install –y apache2</a:t>
            </a:r>
            <a:endParaRPr lang="en-US" sz="2600" b="1" dirty="0">
              <a:latin typeface="+mn-lt"/>
            </a:endParaRPr>
          </a:p>
          <a:p>
            <a:endParaRPr lang="en-US" sz="2400" b="1" dirty="0"/>
          </a:p>
          <a:p>
            <a:r>
              <a:rPr lang="en-US" sz="2600" dirty="0">
                <a:latin typeface="+mn-lt"/>
              </a:rPr>
              <a:t>Get real time events from the </a:t>
            </a:r>
            <a:r>
              <a:rPr lang="en-US" sz="2600" dirty="0" smtClean="0">
                <a:latin typeface="+mn-lt"/>
              </a:rPr>
              <a:t>server</a:t>
            </a:r>
          </a:p>
          <a:p>
            <a:pPr marL="0" indent="0">
              <a:buFont typeface="Arial" pitchFamily="34" charset="0"/>
              <a:buNone/>
            </a:pPr>
            <a:r>
              <a:rPr lang="en-US" sz="2600" b="1" dirty="0">
                <a:latin typeface="+mn-lt"/>
              </a:rPr>
              <a:t>       $ </a:t>
            </a:r>
            <a:r>
              <a:rPr lang="en-US" sz="2600" b="1" dirty="0" err="1">
                <a:latin typeface="+mn-lt"/>
              </a:rPr>
              <a:t>docker</a:t>
            </a:r>
            <a:r>
              <a:rPr lang="en-US" sz="2600" b="1" dirty="0">
                <a:latin typeface="+mn-lt"/>
              </a:rPr>
              <a:t> events --filter </a:t>
            </a:r>
            <a:r>
              <a:rPr lang="en-US" sz="2600" b="1" dirty="0" smtClean="0">
                <a:latin typeface="+mn-lt"/>
              </a:rPr>
              <a:t>   [</a:t>
            </a:r>
            <a:r>
              <a:rPr lang="en-US" sz="2600" b="1" dirty="0" err="1">
                <a:latin typeface="+mn-lt"/>
              </a:rPr>
              <a:t>container|event|image|label|type|volume|network|daemon</a:t>
            </a:r>
            <a:endParaRPr lang="en-US" sz="2600" b="1" dirty="0">
              <a:latin typeface="+mn-lt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600" b="1" dirty="0">
                <a:latin typeface="+mn-lt"/>
              </a:rPr>
              <a:t>       % </a:t>
            </a:r>
            <a:r>
              <a:rPr lang="en-US" sz="2600" b="1" dirty="0" err="1">
                <a:latin typeface="+mn-lt"/>
              </a:rPr>
              <a:t>docker</a:t>
            </a:r>
            <a:r>
              <a:rPr lang="en-US" sz="2600" b="1" dirty="0">
                <a:latin typeface="+mn-lt"/>
              </a:rPr>
              <a:t> events --filter event=attach --filter event=die</a:t>
            </a:r>
          </a:p>
          <a:p>
            <a:pPr marL="0" indent="0">
              <a:buFont typeface="Arial" pitchFamily="34" charset="0"/>
              <a:buNone/>
            </a:pPr>
            <a:r>
              <a:rPr lang="en-US" sz="2600" b="1" dirty="0">
                <a:latin typeface="+mn-lt"/>
              </a:rPr>
              <a:t>       % </a:t>
            </a:r>
            <a:r>
              <a:rPr lang="en-US" sz="2600" b="1" dirty="0" err="1">
                <a:latin typeface="+mn-lt"/>
              </a:rPr>
              <a:t>docker</a:t>
            </a:r>
            <a:r>
              <a:rPr lang="en-US" sz="2600" b="1" dirty="0">
                <a:latin typeface="+mn-lt"/>
              </a:rPr>
              <a:t> events --since ‘1h</a:t>
            </a:r>
            <a:r>
              <a:rPr lang="en-US" sz="2600" b="1" dirty="0" smtClean="0">
                <a:latin typeface="+mn-lt"/>
              </a:rPr>
              <a:t>’</a:t>
            </a:r>
          </a:p>
          <a:p>
            <a:pPr marL="0" indent="0">
              <a:buFont typeface="Arial" pitchFamily="34" charset="0"/>
              <a:buNone/>
            </a:pPr>
            <a:endParaRPr lang="en-US" sz="2600" b="1" dirty="0">
              <a:latin typeface="+mn-lt"/>
            </a:endParaRPr>
          </a:p>
          <a:p>
            <a:r>
              <a:rPr lang="en-US" sz="2600" dirty="0">
                <a:latin typeface="+mn-lt"/>
              </a:rPr>
              <a:t>Exposing Our Container With Port </a:t>
            </a:r>
            <a:r>
              <a:rPr lang="en-US" sz="2600" dirty="0" smtClean="0">
                <a:latin typeface="+mn-lt"/>
              </a:rPr>
              <a:t>Redirects</a:t>
            </a:r>
          </a:p>
          <a:p>
            <a:pPr marL="0" indent="0">
              <a:buNone/>
            </a:pPr>
            <a:r>
              <a:rPr lang="en-US" sz="2400" dirty="0" smtClean="0"/>
              <a:t>      - </a:t>
            </a:r>
            <a:r>
              <a:rPr lang="en-US" sz="2400" dirty="0"/>
              <a:t>All ports are private by default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- </a:t>
            </a:r>
            <a:r>
              <a:rPr lang="en-US" sz="2400" dirty="0"/>
              <a:t>When you </a:t>
            </a:r>
            <a:r>
              <a:rPr lang="en-US" sz="2400" dirty="0" err="1"/>
              <a:t>docker</a:t>
            </a:r>
            <a:r>
              <a:rPr lang="en-US" sz="2400" dirty="0"/>
              <a:t> run -p &lt;port&gt; ..., that port becomes public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- </a:t>
            </a:r>
            <a:r>
              <a:rPr lang="en-US" sz="2400" dirty="0"/>
              <a:t>When you </a:t>
            </a:r>
            <a:r>
              <a:rPr lang="en-US" sz="2400" dirty="0" err="1"/>
              <a:t>docker</a:t>
            </a:r>
            <a:r>
              <a:rPr lang="en-US" sz="2400" dirty="0"/>
              <a:t> run </a:t>
            </a:r>
            <a:r>
              <a:rPr lang="en-US" sz="2400" dirty="0" smtClean="0"/>
              <a:t>-P </a:t>
            </a:r>
            <a:r>
              <a:rPr lang="en-US" sz="2400" dirty="0"/>
              <a:t>... (without port number), all ports declared with EXPOSE become public</a:t>
            </a:r>
          </a:p>
          <a:p>
            <a:pPr marL="0" indent="0">
              <a:buNone/>
            </a:pPr>
            <a:r>
              <a:rPr lang="en-US" sz="2600" b="1" dirty="0">
                <a:latin typeface="+mn-lt"/>
              </a:rPr>
              <a:t>       $ </a:t>
            </a:r>
            <a:r>
              <a:rPr lang="en-US" sz="2600" b="1" dirty="0" err="1">
                <a:latin typeface="+mn-lt"/>
              </a:rPr>
              <a:t>docker</a:t>
            </a:r>
            <a:r>
              <a:rPr lang="en-US" sz="2600" b="1" dirty="0">
                <a:latin typeface="+mn-lt"/>
              </a:rPr>
              <a:t> run -p &lt;</a:t>
            </a:r>
            <a:r>
              <a:rPr lang="en-US" sz="2600" b="1" dirty="0" err="1" smtClean="0">
                <a:latin typeface="+mn-lt"/>
              </a:rPr>
              <a:t>hostport</a:t>
            </a:r>
            <a:r>
              <a:rPr lang="en-US" sz="2600" b="1" dirty="0">
                <a:latin typeface="+mn-lt"/>
              </a:rPr>
              <a:t>&gt;:&lt;</a:t>
            </a:r>
            <a:r>
              <a:rPr lang="en-US" sz="2600" b="1" dirty="0" err="1">
                <a:latin typeface="+mn-lt"/>
              </a:rPr>
              <a:t>containerport</a:t>
            </a:r>
            <a:r>
              <a:rPr lang="en-US" sz="2600" b="1" dirty="0">
                <a:latin typeface="+mn-lt"/>
              </a:rPr>
              <a:t>&gt; </a:t>
            </a:r>
            <a:r>
              <a:rPr lang="en-US" sz="2600" b="1" dirty="0" err="1">
                <a:latin typeface="+mn-lt"/>
              </a:rPr>
              <a:t>nginx:latest</a:t>
            </a:r>
            <a:r>
              <a:rPr lang="en-US" sz="2600" b="1" dirty="0">
                <a:latin typeface="+mn-lt"/>
              </a:rPr>
              <a:t> </a:t>
            </a:r>
          </a:p>
          <a:p>
            <a:pPr marL="0" indent="0">
              <a:buNone/>
            </a:pPr>
            <a:r>
              <a:rPr lang="en-US" sz="2600" b="1" dirty="0">
                <a:latin typeface="+mn-lt"/>
              </a:rPr>
              <a:t>       </a:t>
            </a:r>
            <a:r>
              <a:rPr lang="en-US" sz="2600" b="1" dirty="0" smtClean="0">
                <a:latin typeface="+mn-lt"/>
              </a:rPr>
              <a:t>% </a:t>
            </a:r>
            <a:r>
              <a:rPr lang="en-US" sz="2600" b="1" dirty="0" err="1">
                <a:latin typeface="+mn-lt"/>
              </a:rPr>
              <a:t>docker</a:t>
            </a:r>
            <a:r>
              <a:rPr lang="en-US" sz="2600" b="1" dirty="0">
                <a:latin typeface="+mn-lt"/>
              </a:rPr>
              <a:t> </a:t>
            </a:r>
            <a:r>
              <a:rPr lang="en-US" sz="2600" b="1">
                <a:latin typeface="+mn-lt"/>
              </a:rPr>
              <a:t>run </a:t>
            </a:r>
            <a:r>
              <a:rPr lang="en-US" sz="2600" b="1" smtClean="0">
                <a:latin typeface="+mn-lt"/>
              </a:rPr>
              <a:t>–d -p </a:t>
            </a:r>
            <a:r>
              <a:rPr lang="en-US" sz="2600" b="1" dirty="0" smtClean="0">
                <a:latin typeface="+mn-lt"/>
              </a:rPr>
              <a:t>80:80 </a:t>
            </a:r>
            <a:r>
              <a:rPr lang="en-US" sz="2600" b="1" dirty="0" err="1">
                <a:latin typeface="+mn-lt"/>
              </a:rPr>
              <a:t>nginx:latest</a:t>
            </a:r>
            <a:endParaRPr lang="en-US" sz="2600" b="1" dirty="0">
              <a:latin typeface="+mn-lt"/>
            </a:endParaRP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5414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0423" y="6329686"/>
            <a:ext cx="7097772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0423" y="4869160"/>
            <a:ext cx="8913482" cy="72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2097" y="3767326"/>
            <a:ext cx="4001428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22034"/>
            <a:ext cx="9406949" cy="6741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Data Volumes :</a:t>
            </a:r>
          </a:p>
          <a:p>
            <a:pPr marL="0" indent="0">
              <a:buNone/>
            </a:pPr>
            <a:r>
              <a:rPr lang="en-US" sz="2000" dirty="0" smtClean="0"/>
              <a:t>A </a:t>
            </a:r>
            <a:r>
              <a:rPr lang="en-US" sz="2000" dirty="0"/>
              <a:t>volume is a specially designated directory within one or more containers that bypasses the Union File System </a:t>
            </a:r>
          </a:p>
          <a:p>
            <a:pPr marL="0" indent="0">
              <a:buNone/>
            </a:pPr>
            <a:r>
              <a:rPr lang="en-US" sz="2000" dirty="0"/>
              <a:t>• Volumes can be shared and reused between containers.</a:t>
            </a:r>
          </a:p>
          <a:p>
            <a:pPr marL="0" indent="0">
              <a:buNone/>
            </a:pPr>
            <a:r>
              <a:rPr lang="en-US" sz="2000" dirty="0"/>
              <a:t>• A container doesn't have to be running to share its volumes.</a:t>
            </a:r>
          </a:p>
          <a:p>
            <a:pPr marL="0" indent="0">
              <a:buNone/>
            </a:pPr>
            <a:r>
              <a:rPr lang="en-US" sz="2000" dirty="0"/>
              <a:t>• Changes to a volume are made directly.</a:t>
            </a:r>
          </a:p>
          <a:p>
            <a:pPr marL="0" indent="0">
              <a:buNone/>
            </a:pPr>
            <a:r>
              <a:rPr lang="en-US" sz="2000" dirty="0"/>
              <a:t>• Changes to a volume will not be included when you update an image.</a:t>
            </a:r>
          </a:p>
          <a:p>
            <a:pPr marL="0" indent="0">
              <a:buNone/>
            </a:pPr>
            <a:r>
              <a:rPr lang="en-US" sz="2000" dirty="0"/>
              <a:t>• Volumes persist until no containers use them.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Volumes declared from </a:t>
            </a:r>
            <a:r>
              <a:rPr lang="en-US" sz="2000" dirty="0" err="1" smtClean="0"/>
              <a:t>cmd</a:t>
            </a:r>
            <a:r>
              <a:rPr lang="en-US" sz="2000" dirty="0" smtClean="0"/>
              <a:t>-line </a:t>
            </a:r>
          </a:p>
          <a:p>
            <a:pPr marL="0" indent="0">
              <a:buNone/>
            </a:pPr>
            <a:r>
              <a:rPr lang="en-US" sz="2000" b="1" dirty="0" smtClean="0"/>
              <a:t>     $ </a:t>
            </a:r>
            <a:r>
              <a:rPr lang="en-US" sz="2000" b="1" dirty="0" err="1" smtClean="0"/>
              <a:t>docker</a:t>
            </a:r>
            <a:r>
              <a:rPr lang="en-US" sz="2000" b="1" dirty="0" smtClean="0"/>
              <a:t> run –it –v /</a:t>
            </a:r>
            <a:r>
              <a:rPr lang="en-US" sz="2000" b="1" dirty="0" err="1" smtClean="0"/>
              <a:t>usr</a:t>
            </a:r>
            <a:r>
              <a:rPr lang="en-US" sz="2000" b="1" dirty="0" smtClean="0"/>
              <a:t>/data </a:t>
            </a:r>
            <a:r>
              <a:rPr lang="en-US" sz="2000" b="1" dirty="0" err="1" smtClean="0"/>
              <a:t>ubuntu</a:t>
            </a:r>
            <a:endParaRPr lang="en-US" sz="2000" b="1" dirty="0" smtClean="0"/>
          </a:p>
          <a:p>
            <a:r>
              <a:rPr lang="en-US" sz="2000" dirty="0" smtClean="0"/>
              <a:t> Sharing </a:t>
            </a:r>
            <a:r>
              <a:rPr lang="en-US" sz="2000" dirty="0"/>
              <a:t>Volumes </a:t>
            </a:r>
            <a:r>
              <a:rPr lang="en-US" sz="2000" dirty="0" smtClean="0"/>
              <a:t>across containers [ Data containers ]</a:t>
            </a:r>
          </a:p>
          <a:p>
            <a:pPr>
              <a:buFontTx/>
              <a:buChar char="-"/>
            </a:pPr>
            <a:r>
              <a:rPr lang="en-US" sz="2000" dirty="0" smtClean="0"/>
              <a:t>This </a:t>
            </a:r>
            <a:r>
              <a:rPr lang="en-US" sz="2000" dirty="0"/>
              <a:t>is done using the --volumes-from flag for </a:t>
            </a:r>
            <a:r>
              <a:rPr lang="en-US" sz="2000" dirty="0" err="1"/>
              <a:t>docker</a:t>
            </a:r>
            <a:r>
              <a:rPr lang="en-US" sz="2000" dirty="0"/>
              <a:t> </a:t>
            </a:r>
            <a:r>
              <a:rPr lang="en-US" sz="2000" dirty="0" smtClean="0"/>
              <a:t>run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b="1" dirty="0" smtClean="0"/>
              <a:t>$ </a:t>
            </a:r>
            <a:r>
              <a:rPr lang="en-US" sz="2000" b="1" dirty="0" err="1" smtClean="0"/>
              <a:t>docker</a:t>
            </a:r>
            <a:r>
              <a:rPr lang="en-US" sz="2000" b="1" dirty="0" smtClean="0"/>
              <a:t> </a:t>
            </a:r>
            <a:r>
              <a:rPr lang="en-US" sz="2000" b="1" dirty="0"/>
              <a:t>run </a:t>
            </a:r>
            <a:r>
              <a:rPr lang="en-US" sz="2000" b="1" dirty="0" smtClean="0"/>
              <a:t>--privileged=true –</a:t>
            </a:r>
            <a:r>
              <a:rPr lang="en-US" sz="2000" b="1" dirty="0"/>
              <a:t>it </a:t>
            </a:r>
            <a:r>
              <a:rPr lang="en-US" sz="2000" b="1" dirty="0" smtClean="0"/>
              <a:t>–volumes-from test1 </a:t>
            </a:r>
            <a:r>
              <a:rPr lang="en-US" sz="2000" b="1" dirty="0" err="1" smtClean="0"/>
              <a:t>ubuntu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$ </a:t>
            </a:r>
            <a:r>
              <a:rPr lang="en-US" sz="2000" b="1" dirty="0" err="1"/>
              <a:t>docker</a:t>
            </a:r>
            <a:r>
              <a:rPr lang="en-US" sz="2000" b="1" dirty="0"/>
              <a:t> run --privileged=true –it –volumes-from </a:t>
            </a:r>
            <a:r>
              <a:rPr lang="en-US" sz="2000" b="1" dirty="0" smtClean="0"/>
              <a:t>test1 –volumes-from test2 </a:t>
            </a:r>
            <a:r>
              <a:rPr lang="en-US" sz="2000" b="1" dirty="0" err="1" smtClean="0"/>
              <a:t>ubuntu</a:t>
            </a:r>
            <a:endParaRPr lang="en-US" sz="20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r>
              <a:rPr lang="en-US" sz="2000" dirty="0"/>
              <a:t>Sharing a directory between the host and a container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sz="2000" b="1" dirty="0" smtClean="0"/>
              <a:t>$ </a:t>
            </a:r>
            <a:r>
              <a:rPr lang="en-US" sz="2000" b="1" dirty="0" err="1"/>
              <a:t>docker</a:t>
            </a:r>
            <a:r>
              <a:rPr lang="en-US" sz="2000" b="1" dirty="0"/>
              <a:t> run –it –name </a:t>
            </a:r>
            <a:r>
              <a:rPr lang="en-US" sz="2000" b="1" dirty="0" smtClean="0"/>
              <a:t>test1 -v /home/user/Docker</a:t>
            </a:r>
            <a:r>
              <a:rPr lang="en-US" sz="2000" b="1" dirty="0"/>
              <a:t>:</a:t>
            </a:r>
            <a:r>
              <a:rPr lang="en-US" sz="2000" b="1" dirty="0" smtClean="0"/>
              <a:t>/data </a:t>
            </a:r>
            <a:r>
              <a:rPr lang="en-US" sz="2000" b="1" dirty="0" err="1"/>
              <a:t>ubuntu</a:t>
            </a:r>
            <a:r>
              <a:rPr lang="en-US" sz="2000" b="1" dirty="0"/>
              <a:t> </a:t>
            </a:r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496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55576" y="1772816"/>
            <a:ext cx="2636163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7584" y="2755941"/>
            <a:ext cx="3024336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27584" y="3568270"/>
            <a:ext cx="3456384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55576" y="548680"/>
            <a:ext cx="4104456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2034"/>
            <a:ext cx="8373616" cy="659735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Rename a container</a:t>
            </a:r>
          </a:p>
          <a:p>
            <a:pPr marL="0" indent="0">
              <a:buNone/>
            </a:pPr>
            <a:r>
              <a:rPr lang="en-US" sz="2400" b="1" dirty="0"/>
              <a:t>       $ </a:t>
            </a:r>
            <a:r>
              <a:rPr lang="en-US" sz="2400" b="1" dirty="0" err="1"/>
              <a:t>docker</a:t>
            </a:r>
            <a:r>
              <a:rPr lang="en-US" sz="2400" b="1" dirty="0"/>
              <a:t> rename &lt;</a:t>
            </a:r>
            <a:r>
              <a:rPr lang="en-US" sz="2400" b="1" dirty="0" err="1"/>
              <a:t>src</a:t>
            </a:r>
            <a:r>
              <a:rPr lang="en-US" sz="2400" b="1" dirty="0"/>
              <a:t>&gt; &lt;</a:t>
            </a:r>
            <a:r>
              <a:rPr lang="en-US" sz="2400" b="1" dirty="0" err="1"/>
              <a:t>dest</a:t>
            </a:r>
            <a:r>
              <a:rPr lang="en-US" sz="2400" b="1" dirty="0" smtClean="0"/>
              <a:t>&gt;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dirty="0" smtClean="0"/>
              <a:t>Show </a:t>
            </a:r>
            <a:r>
              <a:rPr lang="en-US" sz="2400" dirty="0"/>
              <a:t>current available images</a:t>
            </a:r>
          </a:p>
          <a:p>
            <a:pPr marL="0" indent="0">
              <a:buNone/>
            </a:pPr>
            <a:r>
              <a:rPr lang="en-US" sz="2400" b="1" dirty="0"/>
              <a:t>        $ </a:t>
            </a:r>
            <a:r>
              <a:rPr lang="en-US" sz="2400" b="1" dirty="0" err="1"/>
              <a:t>docker</a:t>
            </a:r>
            <a:r>
              <a:rPr lang="en-US" sz="2400" b="1" dirty="0"/>
              <a:t> images </a:t>
            </a:r>
          </a:p>
          <a:p>
            <a:r>
              <a:rPr lang="en-US" sz="2400" dirty="0"/>
              <a:t>Search for images</a:t>
            </a:r>
          </a:p>
          <a:p>
            <a:pPr marL="0" indent="0">
              <a:buNone/>
            </a:pPr>
            <a:r>
              <a:rPr lang="en-US" sz="2400" b="1" dirty="0"/>
              <a:t>        $ </a:t>
            </a:r>
            <a:r>
              <a:rPr lang="en-US" sz="2400" b="1" dirty="0" err="1"/>
              <a:t>docker</a:t>
            </a:r>
            <a:r>
              <a:rPr lang="en-US" sz="2400" b="1" dirty="0"/>
              <a:t> search </a:t>
            </a:r>
            <a:r>
              <a:rPr lang="en-US" sz="2400" b="1" dirty="0" err="1"/>
              <a:t>ubuntu</a:t>
            </a:r>
            <a:endParaRPr lang="en-US" sz="2400" b="1" dirty="0"/>
          </a:p>
          <a:p>
            <a:r>
              <a:rPr lang="en-US" sz="2400" dirty="0"/>
              <a:t>Download images</a:t>
            </a:r>
          </a:p>
          <a:p>
            <a:pPr marL="0" indent="0">
              <a:buNone/>
            </a:pPr>
            <a:r>
              <a:rPr lang="en-US" sz="2400" b="1" dirty="0"/>
              <a:t>        $ </a:t>
            </a:r>
            <a:r>
              <a:rPr lang="en-US" sz="2400" b="1" dirty="0" err="1"/>
              <a:t>docker</a:t>
            </a:r>
            <a:r>
              <a:rPr lang="en-US" sz="2400" b="1" dirty="0"/>
              <a:t> pull </a:t>
            </a:r>
            <a:r>
              <a:rPr lang="en-US" sz="2400" b="1" dirty="0" err="1"/>
              <a:t>debian:jessie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032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7624" y="1484784"/>
            <a:ext cx="6264696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1163" y="2905403"/>
            <a:ext cx="4086901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1163" y="3645024"/>
            <a:ext cx="6175133" cy="11521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19590" y="5517232"/>
            <a:ext cx="4892570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Building Images Interactively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3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 Create a new container and make some </a:t>
            </a:r>
            <a:r>
              <a:rPr lang="en-US" sz="2400" dirty="0" smtClean="0"/>
              <a:t>changes</a:t>
            </a:r>
          </a:p>
          <a:p>
            <a:pPr marL="0" indent="0">
              <a:buNone/>
            </a:pPr>
            <a:r>
              <a:rPr lang="en-US" sz="2400" dirty="0"/>
              <a:t>          $ </a:t>
            </a:r>
            <a:r>
              <a:rPr lang="en-US" sz="2400" b="1" dirty="0" err="1"/>
              <a:t>docker</a:t>
            </a:r>
            <a:r>
              <a:rPr lang="en-US" sz="2400" b="1" dirty="0"/>
              <a:t> run --name </a:t>
            </a:r>
            <a:r>
              <a:rPr lang="en-US" sz="2400" b="1" dirty="0" err="1"/>
              <a:t>adam_the_container</a:t>
            </a:r>
            <a:r>
              <a:rPr lang="en-US" sz="2400" b="1" dirty="0"/>
              <a:t> -</a:t>
            </a:r>
            <a:r>
              <a:rPr lang="en-US" sz="2400" b="1" dirty="0" err="1"/>
              <a:t>i</a:t>
            </a:r>
            <a:r>
              <a:rPr lang="en-US" sz="2400" b="1" dirty="0"/>
              <a:t> -t </a:t>
            </a:r>
            <a:r>
              <a:rPr lang="en-US" sz="2400" b="1" dirty="0" err="1" smtClean="0"/>
              <a:t>ubuntu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    % apt-get install vim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     % exit</a:t>
            </a:r>
          </a:p>
          <a:p>
            <a:r>
              <a:rPr lang="en-US" sz="2400" dirty="0" smtClean="0"/>
              <a:t>Inspect the changes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$ </a:t>
            </a:r>
            <a:r>
              <a:rPr lang="en-US" sz="2400" b="1" dirty="0" err="1" smtClean="0"/>
              <a:t>docker</a:t>
            </a:r>
            <a:r>
              <a:rPr lang="en-US" sz="2400" b="1" dirty="0" smtClean="0"/>
              <a:t> diff </a:t>
            </a:r>
            <a:r>
              <a:rPr lang="en-US" sz="2400" b="1" dirty="0" err="1" smtClean="0"/>
              <a:t>adam_the_container</a:t>
            </a:r>
            <a:endParaRPr lang="en-US" sz="2400" b="1" dirty="0" smtClean="0"/>
          </a:p>
          <a:p>
            <a:r>
              <a:rPr lang="en-US" sz="2400" dirty="0"/>
              <a:t>Commit &amp; run your </a:t>
            </a:r>
            <a:r>
              <a:rPr lang="en-US" sz="2400" dirty="0" smtClean="0"/>
              <a:t>image</a:t>
            </a:r>
          </a:p>
          <a:p>
            <a:pPr marL="0" indent="0">
              <a:buNone/>
            </a:pPr>
            <a:r>
              <a:rPr lang="en-US" sz="2400" dirty="0" smtClean="0"/>
              <a:t>         </a:t>
            </a:r>
            <a:r>
              <a:rPr lang="en-US" sz="2400" dirty="0"/>
              <a:t>$ </a:t>
            </a:r>
            <a:r>
              <a:rPr lang="en-US" sz="2400" b="1" dirty="0" err="1"/>
              <a:t>docker</a:t>
            </a:r>
            <a:r>
              <a:rPr lang="en-US" sz="2400" b="1" dirty="0"/>
              <a:t> commit </a:t>
            </a:r>
            <a:r>
              <a:rPr lang="en-US" sz="2400" b="1" dirty="0" err="1" smtClean="0"/>
              <a:t>adam_the_container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dirty="0"/>
              <a:t>         $ </a:t>
            </a:r>
            <a:r>
              <a:rPr lang="en-US" sz="2400" b="1" dirty="0" err="1" smtClean="0"/>
              <a:t>docker</a:t>
            </a:r>
            <a:r>
              <a:rPr lang="en-US" sz="2400" b="1" dirty="0" smtClean="0"/>
              <a:t> </a:t>
            </a:r>
            <a:r>
              <a:rPr lang="en-US" sz="2400" b="1" dirty="0"/>
              <a:t>commit </a:t>
            </a:r>
            <a:r>
              <a:rPr lang="en-US" sz="2400" b="1" dirty="0" err="1"/>
              <a:t>adam_the_container</a:t>
            </a:r>
            <a:r>
              <a:rPr lang="en-US" sz="2400" b="1" dirty="0"/>
              <a:t> </a:t>
            </a:r>
            <a:r>
              <a:rPr lang="en-US" sz="2400" b="1" dirty="0" err="1" smtClean="0"/>
              <a:t>myfirstImage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dirty="0"/>
              <a:t>         $ </a:t>
            </a:r>
            <a:r>
              <a:rPr lang="en-US" sz="2400" b="1" dirty="0" err="1"/>
              <a:t>docker</a:t>
            </a:r>
            <a:r>
              <a:rPr lang="en-US" sz="2400" b="1" dirty="0"/>
              <a:t> run -it &lt;</a:t>
            </a:r>
            <a:r>
              <a:rPr lang="en-US" sz="2400" b="1" dirty="0" err="1"/>
              <a:t>newImageId</a:t>
            </a:r>
            <a:r>
              <a:rPr lang="en-US" sz="2400" b="1" dirty="0"/>
              <a:t>&gt; </a:t>
            </a:r>
            <a:endParaRPr lang="en-US" sz="2400" b="1" dirty="0" smtClean="0"/>
          </a:p>
          <a:p>
            <a:pPr marL="0" indent="0">
              <a:buNone/>
            </a:pPr>
            <a:endParaRPr lang="en-US" sz="2400" b="1" dirty="0" smtClean="0"/>
          </a:p>
          <a:p>
            <a:r>
              <a:rPr lang="en-US" sz="2400" dirty="0" smtClean="0"/>
              <a:t>Tagging images</a:t>
            </a:r>
          </a:p>
          <a:p>
            <a:pPr marL="0" indent="0">
              <a:buNone/>
            </a:pPr>
            <a:r>
              <a:rPr lang="en-US" sz="2400" b="1" dirty="0" smtClean="0"/>
              <a:t>         $ </a:t>
            </a:r>
            <a:r>
              <a:rPr lang="en-US" sz="2400" b="1" dirty="0" err="1" smtClean="0"/>
              <a:t>docker</a:t>
            </a:r>
            <a:r>
              <a:rPr lang="en-US" sz="2400" b="1" dirty="0" smtClean="0"/>
              <a:t> tag &lt;</a:t>
            </a:r>
            <a:r>
              <a:rPr lang="en-US" sz="2400" b="1" dirty="0" err="1" smtClean="0"/>
              <a:t>newImageId</a:t>
            </a:r>
            <a:r>
              <a:rPr lang="en-US" sz="2400" b="1" dirty="0" smtClean="0"/>
              <a:t>&gt; </a:t>
            </a:r>
            <a:r>
              <a:rPr lang="en-US" sz="2400" b="1" dirty="0" err="1" smtClean="0"/>
              <a:t>myfirstImage</a:t>
            </a: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1367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47664" y="5013176"/>
            <a:ext cx="2592288" cy="2880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03648" y="3789040"/>
            <a:ext cx="2880320" cy="2880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03648" y="2060848"/>
            <a:ext cx="2448272" cy="2880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99592" y="5589240"/>
            <a:ext cx="3960440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99592" y="2348880"/>
            <a:ext cx="3960440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Dockerfile</a:t>
            </a:r>
            <a:r>
              <a:rPr lang="en-US" b="1" dirty="0"/>
              <a:t>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8428"/>
            <a:ext cx="8686800" cy="4987739"/>
          </a:xfrm>
        </p:spPr>
        <p:txBody>
          <a:bodyPr>
            <a:normAutofit fontScale="85000" lnSpcReduction="20000"/>
          </a:bodyPr>
          <a:lstStyle/>
          <a:p>
            <a:r>
              <a:rPr lang="en-US" sz="2000" b="1" dirty="0"/>
              <a:t>RUN : </a:t>
            </a:r>
            <a:r>
              <a:rPr lang="en-US" sz="2000" dirty="0"/>
              <a:t>R</a:t>
            </a:r>
            <a:r>
              <a:rPr lang="en-US" sz="2000" dirty="0" smtClean="0"/>
              <a:t>un </a:t>
            </a:r>
            <a:r>
              <a:rPr lang="en-US" sz="2000" dirty="0"/>
              <a:t>the command when the </a:t>
            </a:r>
            <a:r>
              <a:rPr lang="en-US" sz="2000" dirty="0" smtClean="0"/>
              <a:t>container </a:t>
            </a:r>
            <a:r>
              <a:rPr lang="en-US" sz="2000" dirty="0"/>
              <a:t>is being built</a:t>
            </a:r>
            <a:endParaRPr lang="en-US" sz="2000" dirty="0" smtClean="0"/>
          </a:p>
          <a:p>
            <a:r>
              <a:rPr lang="en-US" sz="2000" b="1" dirty="0"/>
              <a:t>CMD </a:t>
            </a:r>
            <a:r>
              <a:rPr lang="en-US" sz="2000" b="1" dirty="0" smtClean="0"/>
              <a:t>:</a:t>
            </a:r>
            <a:endParaRPr lang="en-US" sz="2000" b="1" dirty="0"/>
          </a:p>
          <a:p>
            <a:pPr marL="0" indent="0">
              <a:buNone/>
            </a:pPr>
            <a:r>
              <a:rPr lang="en-US" sz="1800" dirty="0" smtClean="0"/>
              <a:t>Specifies </a:t>
            </a:r>
            <a:r>
              <a:rPr lang="en-US" sz="1800" dirty="0"/>
              <a:t>the command to run when a container is launched, if values are specified during launch it will override the </a:t>
            </a:r>
            <a:r>
              <a:rPr lang="en-US" sz="1800" dirty="0" err="1"/>
              <a:t>Dockerfile</a:t>
            </a:r>
            <a:r>
              <a:rPr lang="en-US" sz="1800" dirty="0"/>
              <a:t> value</a:t>
            </a:r>
            <a:endParaRPr lang="en-US" sz="1800" dirty="0" smtClean="0"/>
          </a:p>
          <a:p>
            <a:pPr marL="0" indent="0">
              <a:buNone/>
            </a:pPr>
            <a:r>
              <a:rPr lang="en-US" sz="2000" b="1" dirty="0" smtClean="0"/>
              <a:t>                    </a:t>
            </a:r>
            <a:r>
              <a:rPr lang="en-US" sz="2000" b="1" dirty="0"/>
              <a:t>% CMD ["echo", "Hi</a:t>
            </a:r>
            <a:r>
              <a:rPr lang="en-US" sz="2000" b="1" dirty="0" smtClean="0"/>
              <a:t>"]</a:t>
            </a:r>
          </a:p>
          <a:p>
            <a:pPr marL="0" indent="0">
              <a:buNone/>
            </a:pPr>
            <a:r>
              <a:rPr lang="en-US" sz="2000" b="1" dirty="0"/>
              <a:t>         $ </a:t>
            </a:r>
            <a:r>
              <a:rPr lang="en-US" sz="2000" b="1" dirty="0" err="1"/>
              <a:t>docker</a:t>
            </a:r>
            <a:r>
              <a:rPr lang="en-US" sz="2000" b="1" dirty="0"/>
              <a:t> build -</a:t>
            </a:r>
            <a:r>
              <a:rPr lang="en-US" sz="2000" b="1" dirty="0" err="1"/>
              <a:t>rm</a:t>
            </a:r>
            <a:r>
              <a:rPr lang="en-US" sz="2000" b="1" dirty="0"/>
              <a:t> -t="</a:t>
            </a:r>
            <a:r>
              <a:rPr lang="en-US" sz="2000" b="1" dirty="0" err="1"/>
              <a:t>adam</a:t>
            </a:r>
            <a:r>
              <a:rPr lang="en-US" sz="2000" b="1" dirty="0"/>
              <a:t>/</a:t>
            </a:r>
            <a:r>
              <a:rPr lang="en-US" sz="2000" b="1" dirty="0" err="1"/>
              <a:t>dockerfiles</a:t>
            </a:r>
            <a:r>
              <a:rPr lang="en-US" sz="2000" b="1" dirty="0"/>
              <a:t>" .</a:t>
            </a:r>
          </a:p>
          <a:p>
            <a:pPr marL="0" indent="0">
              <a:buNone/>
            </a:pPr>
            <a:r>
              <a:rPr lang="en-US" sz="2000" b="1" dirty="0" smtClean="0"/>
              <a:t>         </a:t>
            </a:r>
            <a:r>
              <a:rPr lang="en-US" sz="2000" b="1" dirty="0"/>
              <a:t>$ </a:t>
            </a:r>
            <a:r>
              <a:rPr lang="en-US" sz="2000" b="1" dirty="0" err="1"/>
              <a:t>docker</a:t>
            </a:r>
            <a:r>
              <a:rPr lang="en-US" sz="2000" b="1" dirty="0"/>
              <a:t> run -it </a:t>
            </a:r>
            <a:r>
              <a:rPr lang="en-US" sz="2000" b="1" dirty="0" err="1" smtClean="0"/>
              <a:t>adam</a:t>
            </a:r>
            <a:r>
              <a:rPr lang="en-US" sz="2000" b="1" dirty="0" smtClean="0"/>
              <a:t>/</a:t>
            </a:r>
            <a:r>
              <a:rPr lang="en-US" sz="2000" b="1" dirty="0" err="1" smtClean="0"/>
              <a:t>dockerfiles</a:t>
            </a: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b="1" dirty="0"/>
              <a:t>ENTRYPOINT : 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1800" dirty="0" smtClean="0"/>
              <a:t>Same </a:t>
            </a:r>
            <a:r>
              <a:rPr lang="en-US" sz="1800" dirty="0"/>
              <a:t>as RUN, arguments we specify on the </a:t>
            </a:r>
            <a:r>
              <a:rPr lang="en-US" sz="1800" dirty="0" err="1"/>
              <a:t>docker</a:t>
            </a:r>
            <a:r>
              <a:rPr lang="en-US" sz="1800" dirty="0"/>
              <a:t> run command line will be passed as arguments to the command specified in the ENTRYPOINT</a:t>
            </a:r>
          </a:p>
          <a:p>
            <a:pPr marL="0" indent="0">
              <a:buNone/>
            </a:pPr>
            <a:r>
              <a:rPr lang="en-US" sz="2000" b="1" dirty="0" smtClean="0"/>
              <a:t>                   </a:t>
            </a:r>
            <a:r>
              <a:rPr lang="en-US" sz="2000" b="1" dirty="0"/>
              <a:t>% ENTRYPOINT ["echo", "Hi</a:t>
            </a:r>
            <a:r>
              <a:rPr lang="en-US" sz="2000" b="1" dirty="0" smtClean="0"/>
              <a:t>"]</a:t>
            </a:r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b="1" dirty="0"/>
              <a:t>WORKDIR : 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dirty="0" smtClean="0"/>
              <a:t>Provides </a:t>
            </a:r>
            <a:r>
              <a:rPr lang="en-US" sz="2000" dirty="0"/>
              <a:t>a way to set the working directory for the </a:t>
            </a:r>
            <a:r>
              <a:rPr lang="en-US" sz="2000" dirty="0" smtClean="0"/>
              <a:t>container and </a:t>
            </a:r>
            <a:r>
              <a:rPr lang="en-US" sz="2000" dirty="0"/>
              <a:t>the ENTRYPOINT and/or CMD to be executed when a container is </a:t>
            </a:r>
            <a:r>
              <a:rPr lang="en-US" sz="2000" dirty="0" smtClean="0"/>
              <a:t>launched from </a:t>
            </a:r>
            <a:r>
              <a:rPr lang="en-US" sz="2000" dirty="0"/>
              <a:t>the image.</a:t>
            </a:r>
          </a:p>
          <a:p>
            <a:pPr marL="0" indent="0">
              <a:buNone/>
            </a:pPr>
            <a:r>
              <a:rPr lang="en-US" sz="2000" b="1" dirty="0" smtClean="0"/>
              <a:t>                   </a:t>
            </a:r>
            <a:r>
              <a:rPr lang="en-US" sz="2000" b="1" dirty="0"/>
              <a:t>% WORKDIR /</a:t>
            </a:r>
            <a:r>
              <a:rPr lang="en-US" sz="2000" b="1" dirty="0" err="1" smtClean="0"/>
              <a:t>usr</a:t>
            </a:r>
            <a:r>
              <a:rPr lang="en-US" sz="2000" b="1" dirty="0" smtClean="0"/>
              <a:t>/bin</a:t>
            </a:r>
          </a:p>
          <a:p>
            <a:pPr marL="0" indent="0">
              <a:buNone/>
            </a:pPr>
            <a:r>
              <a:rPr lang="en-US" sz="2000" dirty="0" smtClean="0"/>
              <a:t>- You </a:t>
            </a:r>
            <a:r>
              <a:rPr lang="en-US" sz="2000" dirty="0"/>
              <a:t>can override the working directory at runtime with the -w </a:t>
            </a:r>
            <a:r>
              <a:rPr lang="en-US" sz="2000" dirty="0" smtClean="0"/>
              <a:t>flag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b="1" dirty="0" smtClean="0"/>
              <a:t>       </a:t>
            </a:r>
            <a:r>
              <a:rPr lang="en-US" sz="2000" b="1" dirty="0"/>
              <a:t>$ </a:t>
            </a:r>
            <a:r>
              <a:rPr lang="en-US" sz="2000" b="1" dirty="0" err="1"/>
              <a:t>docker</a:t>
            </a:r>
            <a:r>
              <a:rPr lang="en-US" sz="2000" b="1" dirty="0"/>
              <a:t> run -it -w /</a:t>
            </a:r>
            <a:r>
              <a:rPr lang="en-US" sz="2000" b="1" dirty="0" err="1"/>
              <a:t>var</a:t>
            </a:r>
            <a:r>
              <a:rPr lang="en-US" sz="2000" b="1" dirty="0"/>
              <a:t> </a:t>
            </a:r>
            <a:r>
              <a:rPr lang="en-US" sz="2000" b="1" dirty="0" err="1" smtClean="0"/>
              <a:t>adam</a:t>
            </a:r>
            <a:r>
              <a:rPr lang="en-US" sz="2000" b="1" dirty="0" smtClean="0"/>
              <a:t>/</a:t>
            </a:r>
            <a:r>
              <a:rPr lang="en-US" sz="2000" b="1" dirty="0" err="1" smtClean="0"/>
              <a:t>dockerfiles</a:t>
            </a: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116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User Concerns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275856" y="4149080"/>
            <a:ext cx="21602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39952" y="4293096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283968" y="4293096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139952" y="4437112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283968" y="4437112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563888" y="4293096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707904" y="4293096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563888" y="4437112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707904" y="4437112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275856" y="3429000"/>
            <a:ext cx="21602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860032" y="3573016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004048" y="3573016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860032" y="3717032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004048" y="3717032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3563888" y="3573016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707904" y="3573016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563888" y="3717032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3707904" y="3717032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275856" y="2708920"/>
            <a:ext cx="21602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4860032" y="2852936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5004048" y="2852936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860032" y="2996952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5004048" y="2996952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3563888" y="2852936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707904" y="2852936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3563888" y="2996952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3707904" y="2996952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131840" y="2348880"/>
            <a:ext cx="244827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4716016" y="4293096"/>
            <a:ext cx="504056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508104" y="2780928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User 1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5508104" y="357301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User2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3779912" y="1700808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Hotel</a:t>
            </a:r>
            <a:endParaRPr 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5508104" y="2780928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App1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5508104" y="357301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App2</a:t>
            </a:r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4644008" y="4941168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Libraries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4724400" y="494955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Kitchen</a:t>
            </a:r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3923928" y="1700808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Server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1611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79612" y="6021288"/>
            <a:ext cx="3564396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79612" y="4869160"/>
            <a:ext cx="3384376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43608" y="3820900"/>
            <a:ext cx="3384376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331640" y="2204864"/>
            <a:ext cx="2880320" cy="936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Building Docker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Create a test </a:t>
            </a:r>
            <a:r>
              <a:rPr lang="en-US" sz="2000" dirty="0" err="1"/>
              <a:t>dir</a:t>
            </a:r>
            <a:r>
              <a:rPr lang="en-US" sz="2000" dirty="0"/>
              <a:t> &amp; a </a:t>
            </a:r>
            <a:r>
              <a:rPr lang="en-US" sz="2000" dirty="0" err="1" smtClean="0"/>
              <a:t>Dockerfile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% </a:t>
            </a:r>
            <a:r>
              <a:rPr lang="en-US" sz="2000" dirty="0" err="1" smtClean="0"/>
              <a:t>mkdir</a:t>
            </a:r>
            <a:r>
              <a:rPr lang="en-US" sz="2000" dirty="0" smtClean="0"/>
              <a:t> Test; cd test &amp;&amp; vim </a:t>
            </a:r>
            <a:r>
              <a:rPr lang="en-US" sz="2000" dirty="0" err="1" smtClean="0"/>
              <a:t>Dockerfile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                  FROM </a:t>
            </a:r>
            <a:r>
              <a:rPr lang="en-US" sz="2000" b="1" dirty="0" err="1"/>
              <a:t>ubuntu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 smtClean="0"/>
              <a:t>                  RUN </a:t>
            </a:r>
            <a:r>
              <a:rPr lang="en-US" sz="2000" b="1"/>
              <a:t>apt-get -</a:t>
            </a:r>
            <a:r>
              <a:rPr lang="en-US" sz="2000" b="1" smtClean="0"/>
              <a:t>y install </a:t>
            </a:r>
            <a:r>
              <a:rPr lang="en-US" sz="2000" b="1" dirty="0" smtClean="0"/>
              <a:t>vim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/>
              <a:t>Build the </a:t>
            </a:r>
            <a:r>
              <a:rPr lang="en-US" sz="2000" dirty="0" smtClean="0"/>
              <a:t>image</a:t>
            </a:r>
          </a:p>
          <a:p>
            <a:pPr marL="0" indent="0">
              <a:buNone/>
            </a:pPr>
            <a:r>
              <a:rPr lang="en-US" sz="2000" b="1" dirty="0"/>
              <a:t>         $ </a:t>
            </a:r>
            <a:r>
              <a:rPr lang="en-US" sz="2000" b="1" dirty="0" err="1"/>
              <a:t>docker</a:t>
            </a:r>
            <a:r>
              <a:rPr lang="en-US" sz="2000" b="1" dirty="0"/>
              <a:t> build -t </a:t>
            </a:r>
            <a:r>
              <a:rPr lang="en-US" sz="2000" b="1" dirty="0" err="1"/>
              <a:t>myFirstImage</a:t>
            </a:r>
            <a:r>
              <a:rPr lang="en-US" sz="2000" b="1" dirty="0"/>
              <a:t> </a:t>
            </a:r>
            <a:r>
              <a:rPr lang="en-US" sz="2000" b="1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/>
              <a:t>Running the built image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$ </a:t>
            </a:r>
            <a:r>
              <a:rPr lang="en-US" sz="2000" b="1" dirty="0" err="1"/>
              <a:t>docker</a:t>
            </a:r>
            <a:r>
              <a:rPr lang="en-US" sz="2000" b="1" dirty="0"/>
              <a:t> run -it </a:t>
            </a:r>
            <a:r>
              <a:rPr lang="en-US" sz="2000" b="1" dirty="0" err="1" smtClean="0"/>
              <a:t>myFirstImage</a:t>
            </a:r>
            <a:endParaRPr lang="en-US" sz="2000" b="1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/>
              <a:t>List all the layers composing an image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$ </a:t>
            </a:r>
            <a:r>
              <a:rPr lang="en-US" sz="2000" b="1" dirty="0" err="1"/>
              <a:t>docker</a:t>
            </a:r>
            <a:r>
              <a:rPr lang="en-US" sz="2000" b="1" dirty="0"/>
              <a:t> history </a:t>
            </a:r>
            <a:r>
              <a:rPr lang="en-US" sz="2000" b="1" dirty="0" err="1" smtClean="0"/>
              <a:t>myFirstImage</a:t>
            </a:r>
            <a:endParaRPr lang="en-US" sz="2000" b="1" dirty="0" smtClean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800" dirty="0" smtClean="0"/>
              <a:t>    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5374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2564904"/>
            <a:ext cx="4464496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45276" y="980728"/>
            <a:ext cx="2762628" cy="2880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9272" y="1988840"/>
            <a:ext cx="1934536" cy="2880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7584" y="3920851"/>
            <a:ext cx="3672408" cy="2880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579296" cy="6336704"/>
          </a:xfrm>
        </p:spPr>
        <p:txBody>
          <a:bodyPr>
            <a:noAutofit/>
          </a:bodyPr>
          <a:lstStyle/>
          <a:p>
            <a:r>
              <a:rPr lang="en-US" sz="1800" b="1" dirty="0"/>
              <a:t>ENV : 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dirty="0" smtClean="0"/>
              <a:t>set </a:t>
            </a:r>
            <a:r>
              <a:rPr lang="en-US" sz="1800" dirty="0"/>
              <a:t>environment variables during the </a:t>
            </a:r>
            <a:r>
              <a:rPr lang="en-US" sz="1800" dirty="0" smtClean="0"/>
              <a:t>image </a:t>
            </a:r>
            <a:r>
              <a:rPr lang="en-US" sz="1800" dirty="0"/>
              <a:t>build </a:t>
            </a:r>
            <a:r>
              <a:rPr lang="en-US" sz="1800" dirty="0" smtClean="0"/>
              <a:t>process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 smtClean="0"/>
              <a:t>         </a:t>
            </a:r>
            <a:r>
              <a:rPr lang="en-US" sz="1800" b="1" dirty="0"/>
              <a:t>% ENV ORACLE_HOME /</a:t>
            </a:r>
            <a:r>
              <a:rPr lang="en-US" sz="1800" b="1" dirty="0" err="1" smtClean="0"/>
              <a:t>var</a:t>
            </a:r>
            <a:endParaRPr lang="en-US" sz="1800" b="1" dirty="0" smtClean="0"/>
          </a:p>
          <a:p>
            <a:r>
              <a:rPr lang="en-US" sz="1800" b="1" dirty="0"/>
              <a:t>USER : 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dirty="0" smtClean="0"/>
              <a:t>specifies </a:t>
            </a:r>
            <a:r>
              <a:rPr lang="en-US" sz="1800" dirty="0"/>
              <a:t>a user that the image should be run as</a:t>
            </a:r>
          </a:p>
          <a:p>
            <a:pPr marL="0" indent="0">
              <a:buNone/>
            </a:pPr>
            <a:r>
              <a:rPr lang="en-US" sz="1800" b="1" dirty="0"/>
              <a:t>  </a:t>
            </a:r>
            <a:r>
              <a:rPr lang="en-US" sz="1800" b="1" dirty="0" smtClean="0"/>
              <a:t>        % </a:t>
            </a:r>
            <a:r>
              <a:rPr lang="en-US" sz="1800" b="1" dirty="0"/>
              <a:t>USER nobody</a:t>
            </a:r>
          </a:p>
          <a:p>
            <a:pPr marL="0" indent="0">
              <a:buNone/>
            </a:pPr>
            <a:r>
              <a:rPr lang="en-US" sz="1800" dirty="0"/>
              <a:t> - You can override this at runtime by </a:t>
            </a:r>
            <a:r>
              <a:rPr lang="en-US" sz="1800" dirty="0" smtClean="0"/>
              <a:t>specifying </a:t>
            </a:r>
            <a:r>
              <a:rPr lang="en-US" sz="1800" dirty="0"/>
              <a:t>the -u flag with</a:t>
            </a:r>
          </a:p>
          <a:p>
            <a:pPr marL="0" indent="0">
              <a:buNone/>
            </a:pPr>
            <a:r>
              <a:rPr lang="en-US" sz="1800" b="1" dirty="0"/>
              <a:t>  </a:t>
            </a:r>
            <a:r>
              <a:rPr lang="en-US" sz="1800" b="1" dirty="0" smtClean="0"/>
              <a:t> $ </a:t>
            </a:r>
            <a:r>
              <a:rPr lang="en-US" sz="1800" b="1" dirty="0" err="1"/>
              <a:t>docker</a:t>
            </a:r>
            <a:r>
              <a:rPr lang="en-US" sz="1800" b="1" dirty="0"/>
              <a:t> run -it -u nobody </a:t>
            </a:r>
            <a:r>
              <a:rPr lang="en-US" sz="1800" b="1" dirty="0" err="1" smtClean="0"/>
              <a:t>adam</a:t>
            </a:r>
            <a:r>
              <a:rPr lang="en-US" sz="1800" b="1" dirty="0" smtClean="0"/>
              <a:t>/</a:t>
            </a:r>
            <a:r>
              <a:rPr lang="en-US" sz="1800" b="1" dirty="0" err="1" smtClean="0"/>
              <a:t>dockerfile</a:t>
            </a:r>
            <a:endParaRPr lang="en-US" sz="1800" b="1" dirty="0" smtClean="0"/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b="1" dirty="0"/>
              <a:t>VOLUME (data volumes) </a:t>
            </a:r>
            <a:r>
              <a:rPr lang="en-US" sz="1800" b="1" dirty="0" smtClean="0"/>
              <a:t>:</a:t>
            </a:r>
            <a:endParaRPr lang="en-US" sz="1800" b="1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  </a:t>
            </a:r>
            <a:r>
              <a:rPr lang="en-US" sz="1800" b="1" dirty="0" smtClean="0"/>
              <a:t>        </a:t>
            </a:r>
            <a:r>
              <a:rPr lang="en-US" sz="1800" b="1" dirty="0"/>
              <a:t>% VOLUME </a:t>
            </a:r>
            <a:r>
              <a:rPr lang="en-US" sz="1800" b="1" dirty="0" smtClean="0"/>
              <a:t>["/</a:t>
            </a:r>
            <a:r>
              <a:rPr lang="en-US" sz="1800" b="1" dirty="0"/>
              <a:t>data" ]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4491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7624" y="4365104"/>
            <a:ext cx="1502488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43608" y="3284984"/>
            <a:ext cx="5040560" cy="2880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97304" y="2060848"/>
            <a:ext cx="3158672" cy="2880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97304" y="764704"/>
            <a:ext cx="1934536" cy="2880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8640"/>
            <a:ext cx="8229600" cy="6480720"/>
          </a:xfrm>
        </p:spPr>
        <p:txBody>
          <a:bodyPr>
            <a:noAutofit/>
          </a:bodyPr>
          <a:lstStyle/>
          <a:p>
            <a:r>
              <a:rPr lang="en-US" sz="1400" b="1" dirty="0"/>
              <a:t>COPY : </a:t>
            </a:r>
            <a:endParaRPr lang="en-US" sz="1400" b="1" dirty="0" smtClean="0"/>
          </a:p>
          <a:p>
            <a:pPr marL="0" indent="0">
              <a:buNone/>
            </a:pPr>
            <a:r>
              <a:rPr lang="en-US" sz="1400" dirty="0" smtClean="0"/>
              <a:t>Adds </a:t>
            </a:r>
            <a:r>
              <a:rPr lang="en-US" sz="1400" dirty="0"/>
              <a:t>files and directories from our build environment into our </a:t>
            </a:r>
            <a:r>
              <a:rPr lang="en-US" sz="1400" dirty="0" smtClean="0"/>
              <a:t>image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</a:t>
            </a:r>
            <a:r>
              <a:rPr lang="en-US" sz="1400" b="1" dirty="0"/>
              <a:t>% COPY readme /</a:t>
            </a:r>
            <a:r>
              <a:rPr lang="en-US" sz="1400" b="1" dirty="0" smtClean="0"/>
              <a:t>data1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- </a:t>
            </a:r>
            <a:r>
              <a:rPr lang="en-US" sz="1400" dirty="0"/>
              <a:t>this will add the readme file from the build </a:t>
            </a:r>
            <a:r>
              <a:rPr lang="en-US" sz="1400" dirty="0" err="1"/>
              <a:t>dir</a:t>
            </a:r>
            <a:r>
              <a:rPr lang="en-US" sz="1400" dirty="0"/>
              <a:t> to /data in the image</a:t>
            </a:r>
          </a:p>
          <a:p>
            <a:endParaRPr lang="en-US" sz="1400" dirty="0"/>
          </a:p>
          <a:p>
            <a:r>
              <a:rPr lang="en-US" sz="1400" b="1" dirty="0" smtClean="0"/>
              <a:t>ADD</a:t>
            </a:r>
            <a:r>
              <a:rPr lang="en-US" sz="1400" b="1" dirty="0"/>
              <a:t>: </a:t>
            </a:r>
            <a:endParaRPr lang="en-US" sz="1400" b="1" dirty="0" smtClean="0"/>
          </a:p>
          <a:p>
            <a:pPr marL="0" indent="0">
              <a:buNone/>
            </a:pPr>
            <a:r>
              <a:rPr lang="en-US" sz="1400" dirty="0" smtClean="0"/>
              <a:t>Similar </a:t>
            </a:r>
            <a:r>
              <a:rPr lang="en-US" sz="1400" dirty="0"/>
              <a:t>to COPY, whereas it can extract archives</a:t>
            </a:r>
          </a:p>
          <a:p>
            <a:pPr marL="0" indent="0">
              <a:buNone/>
            </a:pPr>
            <a:r>
              <a:rPr lang="en-US" sz="1400" dirty="0" smtClean="0"/>
              <a:t>                 </a:t>
            </a:r>
            <a:r>
              <a:rPr lang="en-US" sz="1400" b="1" dirty="0" smtClean="0"/>
              <a:t>% </a:t>
            </a:r>
            <a:r>
              <a:rPr lang="en-US" sz="1400" b="1" dirty="0"/>
              <a:t>ADD latest.tar.gz /</a:t>
            </a:r>
            <a:r>
              <a:rPr lang="en-US" sz="1400" b="1" dirty="0" err="1"/>
              <a:t>var</a:t>
            </a:r>
            <a:r>
              <a:rPr lang="en-US" sz="1400" b="1" dirty="0"/>
              <a:t>/www/</a:t>
            </a:r>
            <a:r>
              <a:rPr lang="en-US" sz="1400" b="1" dirty="0" err="1"/>
              <a:t>wordpress</a:t>
            </a:r>
            <a:endParaRPr lang="en-US" sz="1400" b="1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r>
              <a:rPr lang="en-US" sz="1400" b="1" dirty="0" smtClean="0"/>
              <a:t>MAINTAINER </a:t>
            </a:r>
            <a:r>
              <a:rPr lang="en-US" sz="1400" b="1" dirty="0"/>
              <a:t>:</a:t>
            </a:r>
            <a:r>
              <a:rPr lang="en-US" sz="1400" dirty="0"/>
              <a:t>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Tells </a:t>
            </a:r>
            <a:r>
              <a:rPr lang="en-US" sz="1400" dirty="0"/>
              <a:t>you who wrote the </a:t>
            </a:r>
            <a:r>
              <a:rPr lang="en-US" sz="1400" dirty="0" err="1" smtClean="0"/>
              <a:t>Dockerfile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</a:t>
            </a:r>
            <a:r>
              <a:rPr lang="en-US" sz="1400" b="1" dirty="0" smtClean="0"/>
              <a:t>% </a:t>
            </a:r>
            <a:r>
              <a:rPr lang="en-US" sz="1400" b="1" dirty="0"/>
              <a:t>MAINTAINER ADAM TRAVIS "scmlearningcentre@gmail.com"</a:t>
            </a:r>
          </a:p>
          <a:p>
            <a:endParaRPr lang="en-US" sz="1400" dirty="0"/>
          </a:p>
          <a:p>
            <a:r>
              <a:rPr lang="en-US" sz="1400" dirty="0" smtClean="0"/>
              <a:t> </a:t>
            </a:r>
            <a:r>
              <a:rPr lang="en-US" sz="1400" b="1" dirty="0" smtClean="0"/>
              <a:t>EXPOSE </a:t>
            </a:r>
            <a:r>
              <a:rPr lang="en-US" sz="1400" b="1" dirty="0"/>
              <a:t>: </a:t>
            </a:r>
            <a:endParaRPr lang="en-US" sz="1400" b="1" dirty="0" smtClean="0"/>
          </a:p>
          <a:p>
            <a:pPr marL="0" indent="0">
              <a:buNone/>
            </a:pPr>
            <a:r>
              <a:rPr lang="en-US" sz="1400" dirty="0" smtClean="0"/>
              <a:t>Tells </a:t>
            </a:r>
            <a:r>
              <a:rPr lang="en-US" sz="1400" dirty="0"/>
              <a:t>Docker what ports are to be published in this image</a:t>
            </a:r>
          </a:p>
          <a:p>
            <a:pPr marL="0" indent="0">
              <a:buNone/>
            </a:pPr>
            <a:r>
              <a:rPr lang="en-US" sz="1400" dirty="0" smtClean="0"/>
              <a:t>                  </a:t>
            </a:r>
            <a:r>
              <a:rPr lang="en-US" sz="1400" b="1" dirty="0" smtClean="0"/>
              <a:t>% </a:t>
            </a:r>
            <a:r>
              <a:rPr lang="en-US" sz="1400" b="1" dirty="0"/>
              <a:t>EXPOSE 8080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6634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504" y="5013176"/>
            <a:ext cx="8784976" cy="11521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85452"/>
            <a:ext cx="9001000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FROM ubuntu:12.04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MAINTAINER </a:t>
            </a:r>
            <a:r>
              <a:rPr lang="en-US" sz="2400" b="1" dirty="0">
                <a:solidFill>
                  <a:srgbClr val="0070C0"/>
                </a:solidFill>
              </a:rPr>
              <a:t>ADAM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RUN </a:t>
            </a:r>
            <a:r>
              <a:rPr lang="en-US" sz="2400" b="1" dirty="0">
                <a:solidFill>
                  <a:srgbClr val="0070C0"/>
                </a:solidFill>
              </a:rPr>
              <a:t>apt-get update &amp;&amp; apt-get install -y apache2 &amp;&amp; apt-get clean &amp;&amp; </a:t>
            </a:r>
            <a:r>
              <a:rPr lang="en-US" sz="2400" b="1" dirty="0" err="1">
                <a:solidFill>
                  <a:srgbClr val="0070C0"/>
                </a:solidFill>
              </a:rPr>
              <a:t>rm</a:t>
            </a:r>
            <a:r>
              <a:rPr lang="en-US" sz="2400" b="1" dirty="0">
                <a:solidFill>
                  <a:srgbClr val="0070C0"/>
                </a:solidFill>
              </a:rPr>
              <a:t> -</a:t>
            </a:r>
            <a:r>
              <a:rPr lang="en-US" sz="2400" b="1" dirty="0" err="1">
                <a:solidFill>
                  <a:srgbClr val="0070C0"/>
                </a:solidFill>
              </a:rPr>
              <a:t>rf</a:t>
            </a:r>
            <a:r>
              <a:rPr lang="en-US" sz="2400" b="1" dirty="0">
                <a:solidFill>
                  <a:srgbClr val="0070C0"/>
                </a:solidFill>
              </a:rPr>
              <a:t> /</a:t>
            </a:r>
            <a:r>
              <a:rPr lang="en-US" sz="2400" b="1" dirty="0" err="1">
                <a:solidFill>
                  <a:srgbClr val="0070C0"/>
                </a:solidFill>
              </a:rPr>
              <a:t>var</a:t>
            </a:r>
            <a:r>
              <a:rPr lang="en-US" sz="2400" b="1" dirty="0">
                <a:solidFill>
                  <a:srgbClr val="0070C0"/>
                </a:solidFill>
              </a:rPr>
              <a:t>/lib/apt/lists/*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ENV </a:t>
            </a:r>
            <a:r>
              <a:rPr lang="en-US" sz="2400" b="1" dirty="0">
                <a:solidFill>
                  <a:srgbClr val="0070C0"/>
                </a:solidFill>
              </a:rPr>
              <a:t>APACHE_RUN_USER www-data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ENV APACHE_RUN_GROUP www-data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ENV APACHE_LOG_DIR /</a:t>
            </a:r>
            <a:r>
              <a:rPr lang="en-US" sz="2400" b="1" dirty="0" err="1">
                <a:solidFill>
                  <a:srgbClr val="0070C0"/>
                </a:solidFill>
              </a:rPr>
              <a:t>var</a:t>
            </a:r>
            <a:r>
              <a:rPr lang="en-US" sz="2400" b="1" dirty="0">
                <a:solidFill>
                  <a:srgbClr val="0070C0"/>
                </a:solidFill>
              </a:rPr>
              <a:t>/log/apache2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EXPOSE </a:t>
            </a:r>
            <a:r>
              <a:rPr lang="en-US" sz="2400" b="1" dirty="0">
                <a:solidFill>
                  <a:srgbClr val="0070C0"/>
                </a:solidFill>
              </a:rPr>
              <a:t>80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CMD </a:t>
            </a:r>
            <a:r>
              <a:rPr lang="en-US" sz="2400" b="1" dirty="0">
                <a:solidFill>
                  <a:srgbClr val="0070C0"/>
                </a:solidFill>
              </a:rPr>
              <a:t>["/</a:t>
            </a:r>
            <a:r>
              <a:rPr lang="en-US" sz="2400" b="1" dirty="0" err="1">
                <a:solidFill>
                  <a:srgbClr val="0070C0"/>
                </a:solidFill>
              </a:rPr>
              <a:t>usr</a:t>
            </a:r>
            <a:r>
              <a:rPr lang="en-US" sz="2400" b="1" dirty="0">
                <a:solidFill>
                  <a:srgbClr val="0070C0"/>
                </a:solidFill>
              </a:rPr>
              <a:t>/</a:t>
            </a:r>
            <a:r>
              <a:rPr lang="en-US" sz="2400" b="1" dirty="0" err="1">
                <a:solidFill>
                  <a:srgbClr val="0070C0"/>
                </a:solidFill>
              </a:rPr>
              <a:t>sbin</a:t>
            </a:r>
            <a:r>
              <a:rPr lang="en-US" sz="2400" b="1" dirty="0">
                <a:solidFill>
                  <a:srgbClr val="0070C0"/>
                </a:solidFill>
              </a:rPr>
              <a:t>/apache2", "-D", "FOREGROUND"]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95536" y="0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Sample </a:t>
            </a:r>
            <a:r>
              <a:rPr lang="en-US" b="1" dirty="0" err="1" smtClean="0"/>
              <a:t>Dockerfile</a:t>
            </a:r>
            <a:r>
              <a:rPr lang="en-US" b="1" dirty="0" smtClean="0"/>
              <a:t> to setup Apache2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0" y="5013176"/>
            <a:ext cx="936104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b="1" dirty="0" smtClean="0">
                <a:latin typeface="+mj-lt"/>
              </a:rPr>
              <a:t>$ </a:t>
            </a:r>
            <a:r>
              <a:rPr lang="en-US" sz="2300" b="1" dirty="0" err="1" smtClean="0">
                <a:latin typeface="+mj-lt"/>
              </a:rPr>
              <a:t>docker</a:t>
            </a:r>
            <a:r>
              <a:rPr lang="en-US" sz="2300" b="1" dirty="0" smtClean="0">
                <a:latin typeface="+mj-lt"/>
              </a:rPr>
              <a:t> </a:t>
            </a:r>
            <a:r>
              <a:rPr lang="en-US" sz="2300" b="1" dirty="0">
                <a:latin typeface="+mj-lt"/>
              </a:rPr>
              <a:t>build -t </a:t>
            </a:r>
            <a:r>
              <a:rPr lang="en-US" sz="2300" b="1" dirty="0" err="1">
                <a:latin typeface="+mj-lt"/>
              </a:rPr>
              <a:t>apacheimg</a:t>
            </a:r>
            <a:r>
              <a:rPr lang="en-US" sz="2300" b="1" dirty="0">
                <a:latin typeface="+mj-lt"/>
              </a:rPr>
              <a:t> -f ./</a:t>
            </a:r>
            <a:r>
              <a:rPr lang="en-US" sz="2300" b="1" dirty="0" err="1">
                <a:latin typeface="+mj-lt"/>
              </a:rPr>
              <a:t>Dockerfileapache</a:t>
            </a:r>
            <a:r>
              <a:rPr lang="en-US" sz="2300" b="1" dirty="0">
                <a:latin typeface="+mj-lt"/>
              </a:rPr>
              <a:t> .</a:t>
            </a:r>
          </a:p>
          <a:p>
            <a:endParaRPr lang="en-US" sz="2300" b="1" dirty="0">
              <a:latin typeface="+mj-lt"/>
            </a:endParaRPr>
          </a:p>
          <a:p>
            <a:r>
              <a:rPr lang="en-US" sz="2300" b="1" dirty="0" smtClean="0">
                <a:latin typeface="+mj-lt"/>
              </a:rPr>
              <a:t>$ </a:t>
            </a:r>
            <a:r>
              <a:rPr lang="en-US" sz="2300" b="1" dirty="0" err="1" smtClean="0">
                <a:latin typeface="+mj-lt"/>
              </a:rPr>
              <a:t>docker</a:t>
            </a:r>
            <a:r>
              <a:rPr lang="en-US" sz="2300" b="1" dirty="0" smtClean="0">
                <a:latin typeface="+mj-lt"/>
              </a:rPr>
              <a:t> </a:t>
            </a:r>
            <a:r>
              <a:rPr lang="en-US" sz="2300" b="1" dirty="0">
                <a:latin typeface="+mj-lt"/>
              </a:rPr>
              <a:t>run -d -p 80:80 -v /</a:t>
            </a:r>
            <a:r>
              <a:rPr lang="en-US" sz="2300" b="1" dirty="0" err="1" smtClean="0">
                <a:latin typeface="+mj-lt"/>
              </a:rPr>
              <a:t>var</a:t>
            </a:r>
            <a:r>
              <a:rPr lang="en-US" sz="2300" b="1" dirty="0" smtClean="0">
                <a:latin typeface="+mj-lt"/>
              </a:rPr>
              <a:t>/www:/</a:t>
            </a:r>
            <a:r>
              <a:rPr lang="en-US" sz="2300" b="1" dirty="0" err="1" smtClean="0">
                <a:latin typeface="+mj-lt"/>
              </a:rPr>
              <a:t>var</a:t>
            </a:r>
            <a:r>
              <a:rPr lang="en-US" sz="2300" b="1" dirty="0" smtClean="0">
                <a:latin typeface="+mj-lt"/>
              </a:rPr>
              <a:t>/www </a:t>
            </a:r>
            <a:r>
              <a:rPr lang="en-US" sz="2300" b="1" dirty="0" err="1">
                <a:latin typeface="+mj-lt"/>
              </a:rPr>
              <a:t>apacheimg</a:t>
            </a:r>
            <a:r>
              <a:rPr lang="en-US" sz="2300" b="1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987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85452"/>
            <a:ext cx="8640960" cy="619268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############################################################</a:t>
            </a: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# </a:t>
            </a:r>
            <a:r>
              <a:rPr lang="en-US" sz="2400" b="1" dirty="0" err="1">
                <a:solidFill>
                  <a:srgbClr val="0070C0"/>
                </a:solidFill>
              </a:rPr>
              <a:t>Dockerfile</a:t>
            </a:r>
            <a:r>
              <a:rPr lang="en-US" sz="2400" b="1" dirty="0">
                <a:solidFill>
                  <a:srgbClr val="0070C0"/>
                </a:solidFill>
              </a:rPr>
              <a:t> to build MongoDB container images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# Based on Ubuntu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############################################################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# Set the base image to Ubuntu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FROM </a:t>
            </a:r>
            <a:r>
              <a:rPr lang="en-US" sz="2400" b="1" dirty="0" err="1">
                <a:solidFill>
                  <a:srgbClr val="0070C0"/>
                </a:solidFill>
              </a:rPr>
              <a:t>ubuntu</a:t>
            </a: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# File Author / Maintainer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MAINTAINER Example </a:t>
            </a:r>
            <a:r>
              <a:rPr lang="en-US" sz="2400" b="1" dirty="0" smtClean="0">
                <a:solidFill>
                  <a:srgbClr val="0070C0"/>
                </a:solidFill>
              </a:rPr>
              <a:t>ADAM</a:t>
            </a: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# Update the repository sources list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RUN apt-get update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################## BEGIN INSTALLATION ######################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# Install MongoDB Following the Instructions at MongoDB Docs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# Ref: http://docs.mongodb.org/manual/tutorial/install-mongodb-on-ubuntu/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# Add the package verification key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RUN apt-key </a:t>
            </a:r>
            <a:r>
              <a:rPr lang="en-US" sz="2400" b="1" dirty="0" err="1">
                <a:solidFill>
                  <a:srgbClr val="0070C0"/>
                </a:solidFill>
              </a:rPr>
              <a:t>adv</a:t>
            </a:r>
            <a:r>
              <a:rPr lang="en-US" sz="2400" b="1" dirty="0">
                <a:solidFill>
                  <a:srgbClr val="0070C0"/>
                </a:solidFill>
              </a:rPr>
              <a:t> --</a:t>
            </a:r>
            <a:r>
              <a:rPr lang="en-US" sz="2400" b="1" dirty="0" err="1">
                <a:solidFill>
                  <a:srgbClr val="0070C0"/>
                </a:solidFill>
              </a:rPr>
              <a:t>keyserver</a:t>
            </a:r>
            <a:r>
              <a:rPr lang="en-US" sz="2400" b="1" dirty="0">
                <a:solidFill>
                  <a:srgbClr val="0070C0"/>
                </a:solidFill>
              </a:rPr>
              <a:t> hkp://keyserver.ubuntu.com:80 --</a:t>
            </a:r>
            <a:r>
              <a:rPr lang="en-US" sz="2400" b="1" dirty="0" err="1">
                <a:solidFill>
                  <a:srgbClr val="0070C0"/>
                </a:solidFill>
              </a:rPr>
              <a:t>recv</a:t>
            </a:r>
            <a:r>
              <a:rPr lang="en-US" sz="2400" b="1" dirty="0">
                <a:solidFill>
                  <a:srgbClr val="0070C0"/>
                </a:solidFill>
              </a:rPr>
              <a:t> 7F0CEB10</a:t>
            </a: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# Add MongoDB to the repository sources list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RUN echo 'deb http://downloads-distro.mongodb.org/repo/ubuntu-upstart </a:t>
            </a:r>
            <a:r>
              <a:rPr lang="en-US" sz="2400" b="1" dirty="0" err="1">
                <a:solidFill>
                  <a:srgbClr val="0070C0"/>
                </a:solidFill>
              </a:rPr>
              <a:t>dist</a:t>
            </a:r>
            <a:r>
              <a:rPr lang="en-US" sz="2400" b="1" dirty="0">
                <a:solidFill>
                  <a:srgbClr val="0070C0"/>
                </a:solidFill>
              </a:rPr>
              <a:t> 10gen' | tee /</a:t>
            </a:r>
            <a:r>
              <a:rPr lang="en-US" sz="2400" b="1" dirty="0" err="1">
                <a:solidFill>
                  <a:srgbClr val="0070C0"/>
                </a:solidFill>
              </a:rPr>
              <a:t>etc</a:t>
            </a:r>
            <a:r>
              <a:rPr lang="en-US" sz="2400" b="1" dirty="0">
                <a:solidFill>
                  <a:srgbClr val="0070C0"/>
                </a:solidFill>
              </a:rPr>
              <a:t>/apt/</a:t>
            </a:r>
            <a:r>
              <a:rPr lang="en-US" sz="2400" b="1" dirty="0" err="1">
                <a:solidFill>
                  <a:srgbClr val="0070C0"/>
                </a:solidFill>
              </a:rPr>
              <a:t>sources.list.d</a:t>
            </a:r>
            <a:r>
              <a:rPr lang="en-US" sz="2400" b="1" dirty="0">
                <a:solidFill>
                  <a:srgbClr val="0070C0"/>
                </a:solidFill>
              </a:rPr>
              <a:t>/</a:t>
            </a:r>
            <a:r>
              <a:rPr lang="en-US" sz="2400" b="1" dirty="0" err="1">
                <a:solidFill>
                  <a:srgbClr val="0070C0"/>
                </a:solidFill>
              </a:rPr>
              <a:t>mongodb.list</a:t>
            </a: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# Update the repository sources list once more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RUN apt-get update</a:t>
            </a: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# Install MongoDB package (.deb)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RUN apt-get install -y mongodb-10gen</a:t>
            </a: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# Create the default data directory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RUN </a:t>
            </a:r>
            <a:r>
              <a:rPr lang="en-US" sz="2400" b="1" dirty="0" err="1">
                <a:solidFill>
                  <a:srgbClr val="0070C0"/>
                </a:solidFill>
              </a:rPr>
              <a:t>mkdir</a:t>
            </a:r>
            <a:r>
              <a:rPr lang="en-US" sz="2400" b="1" dirty="0">
                <a:solidFill>
                  <a:srgbClr val="0070C0"/>
                </a:solidFill>
              </a:rPr>
              <a:t> -p /data/</a:t>
            </a:r>
            <a:r>
              <a:rPr lang="en-US" sz="2400" b="1" dirty="0" err="1">
                <a:solidFill>
                  <a:srgbClr val="0070C0"/>
                </a:solidFill>
              </a:rPr>
              <a:t>db</a:t>
            </a: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##################### INSTALLATION END #####################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# Expose the default port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EXPOSE 27017</a:t>
            </a: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# Default port to execute the </a:t>
            </a:r>
            <a:r>
              <a:rPr lang="en-US" sz="2400" b="1" dirty="0" err="1">
                <a:solidFill>
                  <a:srgbClr val="0070C0"/>
                </a:solidFill>
              </a:rPr>
              <a:t>entrypoint</a:t>
            </a:r>
            <a:r>
              <a:rPr lang="en-US" sz="2400" b="1" dirty="0">
                <a:solidFill>
                  <a:srgbClr val="0070C0"/>
                </a:solidFill>
              </a:rPr>
              <a:t> (MongoDB)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CMD ["/</a:t>
            </a:r>
            <a:r>
              <a:rPr lang="en-US" sz="2400" b="1" dirty="0" err="1">
                <a:solidFill>
                  <a:srgbClr val="0070C0"/>
                </a:solidFill>
              </a:rPr>
              <a:t>usr</a:t>
            </a:r>
            <a:r>
              <a:rPr lang="en-US" sz="2400" b="1" dirty="0">
                <a:solidFill>
                  <a:srgbClr val="0070C0"/>
                </a:solidFill>
              </a:rPr>
              <a:t>/bin/</a:t>
            </a:r>
            <a:r>
              <a:rPr lang="en-US" sz="2400" b="1" dirty="0" err="1">
                <a:solidFill>
                  <a:srgbClr val="0070C0"/>
                </a:solidFill>
              </a:rPr>
              <a:t>mongod</a:t>
            </a:r>
            <a:r>
              <a:rPr lang="en-US" sz="2400" b="1" dirty="0">
                <a:solidFill>
                  <a:srgbClr val="0070C0"/>
                </a:solidFill>
              </a:rPr>
              <a:t>", "--</a:t>
            </a:r>
            <a:r>
              <a:rPr lang="en-US" sz="2400" b="1" dirty="0" err="1">
                <a:solidFill>
                  <a:srgbClr val="0070C0"/>
                </a:solidFill>
              </a:rPr>
              <a:t>config</a:t>
            </a:r>
            <a:r>
              <a:rPr lang="en-US" sz="2400" b="1" dirty="0">
                <a:solidFill>
                  <a:srgbClr val="0070C0"/>
                </a:solidFill>
              </a:rPr>
              <a:t>", "/</a:t>
            </a:r>
            <a:r>
              <a:rPr lang="en-US" sz="2400" b="1" dirty="0" err="1">
                <a:solidFill>
                  <a:srgbClr val="0070C0"/>
                </a:solidFill>
              </a:rPr>
              <a:t>etc</a:t>
            </a:r>
            <a:r>
              <a:rPr lang="en-US" sz="2400" b="1" dirty="0">
                <a:solidFill>
                  <a:srgbClr val="0070C0"/>
                </a:solidFill>
              </a:rPr>
              <a:t>/</a:t>
            </a:r>
            <a:r>
              <a:rPr lang="en-US" sz="2400" b="1" dirty="0" err="1">
                <a:solidFill>
                  <a:srgbClr val="0070C0"/>
                </a:solidFill>
              </a:rPr>
              <a:t>mongodb.conf</a:t>
            </a:r>
            <a:r>
              <a:rPr lang="en-US" sz="2400" b="1" dirty="0">
                <a:solidFill>
                  <a:srgbClr val="0070C0"/>
                </a:solidFill>
              </a:rPr>
              <a:t>"]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95536" y="0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Sample </a:t>
            </a:r>
            <a:r>
              <a:rPr lang="en-US" b="1" dirty="0" err="1" smtClean="0"/>
              <a:t>Dockerfile</a:t>
            </a:r>
            <a:r>
              <a:rPr lang="en-US" b="1" dirty="0" smtClean="0"/>
              <a:t> to setup </a:t>
            </a:r>
            <a:r>
              <a:rPr lang="en-US" b="1" dirty="0" err="1" smtClean="0"/>
              <a:t>Mongodb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3965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3568" y="4077072"/>
            <a:ext cx="4582913" cy="8640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3528" y="2348880"/>
            <a:ext cx="7848872" cy="8640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5577" y="620688"/>
            <a:ext cx="7056784" cy="8640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6632"/>
            <a:ext cx="8568952" cy="573763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Build the Image using the new </a:t>
            </a:r>
            <a:r>
              <a:rPr lang="en-US" sz="2400" dirty="0" err="1" smtClean="0"/>
              <a:t>Dockerfile</a:t>
            </a:r>
            <a:r>
              <a:rPr lang="en-US" sz="2400" dirty="0" smtClean="0"/>
              <a:t> for </a:t>
            </a:r>
            <a:r>
              <a:rPr lang="en-US" sz="2400" dirty="0" err="1" smtClean="0"/>
              <a:t>Mongodb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      $ </a:t>
            </a:r>
            <a:r>
              <a:rPr lang="en-US" sz="2400" b="1" dirty="0" err="1" smtClean="0"/>
              <a:t>docker</a:t>
            </a:r>
            <a:r>
              <a:rPr lang="en-US" sz="2400" b="1" dirty="0" smtClean="0"/>
              <a:t> </a:t>
            </a:r>
            <a:r>
              <a:rPr lang="en-US" sz="2400" b="1" dirty="0"/>
              <a:t>build  -t </a:t>
            </a:r>
            <a:r>
              <a:rPr lang="en-US" sz="2400" b="1" dirty="0" err="1" smtClean="0"/>
              <a:t>mongodbimg</a:t>
            </a:r>
            <a:r>
              <a:rPr lang="en-US" sz="2400" b="1" dirty="0" smtClean="0"/>
              <a:t> -f ./</a:t>
            </a:r>
            <a:r>
              <a:rPr lang="en-US" sz="2400" b="1" dirty="0" err="1" smtClean="0"/>
              <a:t>DockerfileMongo</a:t>
            </a:r>
            <a:r>
              <a:rPr lang="en-US" sz="2400" b="1" dirty="0" smtClean="0"/>
              <a:t>  .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$ </a:t>
            </a:r>
            <a:r>
              <a:rPr lang="en-US" sz="2400" b="1" dirty="0" err="1" smtClean="0"/>
              <a:t>docker</a:t>
            </a:r>
            <a:r>
              <a:rPr lang="en-US" sz="2400" b="1" dirty="0" smtClean="0"/>
              <a:t> </a:t>
            </a:r>
            <a:r>
              <a:rPr lang="en-US" sz="2400" b="1" dirty="0"/>
              <a:t>run -d -p </a:t>
            </a:r>
            <a:r>
              <a:rPr lang="en-US" sz="2400" b="1" dirty="0" smtClean="0"/>
              <a:t>28001:27017 </a:t>
            </a:r>
            <a:r>
              <a:rPr lang="en-US" sz="2400" b="1" dirty="0" err="1"/>
              <a:t>mongodbimg</a:t>
            </a:r>
            <a:endParaRPr lang="en-US" sz="2400" b="1" dirty="0" smtClean="0"/>
          </a:p>
          <a:p>
            <a:endParaRPr lang="en-US" sz="2400" dirty="0" smtClean="0"/>
          </a:p>
          <a:p>
            <a:r>
              <a:rPr lang="en-US" sz="2400" dirty="0" smtClean="0"/>
              <a:t>Installing Jenkins with Docker</a:t>
            </a:r>
          </a:p>
          <a:p>
            <a:pPr marL="0" indent="0">
              <a:buNone/>
            </a:pPr>
            <a:r>
              <a:rPr lang="en-US" sz="2400" b="1" dirty="0"/>
              <a:t>      $ </a:t>
            </a:r>
            <a:r>
              <a:rPr lang="en-US" sz="2400" b="1" dirty="0" err="1"/>
              <a:t>docker</a:t>
            </a:r>
            <a:r>
              <a:rPr lang="en-US" sz="2400" b="1" dirty="0"/>
              <a:t> run -p 8080:8080 --name=</a:t>
            </a:r>
            <a:r>
              <a:rPr lang="en-US" sz="2400" b="1" dirty="0" err="1"/>
              <a:t>jenkins</a:t>
            </a:r>
            <a:r>
              <a:rPr lang="en-US" sz="2400" b="1" dirty="0"/>
              <a:t>-master -d --</a:t>
            </a:r>
            <a:r>
              <a:rPr lang="en-US" sz="2400" b="1" dirty="0" err="1"/>
              <a:t>env</a:t>
            </a:r>
            <a:r>
              <a:rPr lang="en-US" sz="2400" b="1" dirty="0"/>
              <a:t> JAVA_OPTS="-Xmx8192m"  </a:t>
            </a:r>
            <a:r>
              <a:rPr lang="en-US" sz="2400" b="1" dirty="0" err="1"/>
              <a:t>jenkins</a:t>
            </a:r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Deleting </a:t>
            </a:r>
            <a:r>
              <a:rPr lang="en-US" sz="2400" dirty="0"/>
              <a:t>images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b="1" dirty="0" smtClean="0"/>
              <a:t>  $ </a:t>
            </a:r>
            <a:r>
              <a:rPr lang="en-US" sz="2400" b="1" dirty="0" err="1"/>
              <a:t>docker</a:t>
            </a:r>
            <a:r>
              <a:rPr lang="en-US" sz="2400" b="1" dirty="0"/>
              <a:t> </a:t>
            </a:r>
            <a:r>
              <a:rPr lang="en-US" sz="2400" b="1" dirty="0" err="1"/>
              <a:t>rmi</a:t>
            </a:r>
            <a:r>
              <a:rPr lang="en-US" sz="2400" b="1" dirty="0"/>
              <a:t> </a:t>
            </a:r>
            <a:r>
              <a:rPr lang="en-US" sz="2400" b="1" dirty="0" err="1"/>
              <a:t>adam</a:t>
            </a:r>
            <a:r>
              <a:rPr lang="en-US" sz="2400" b="1" dirty="0"/>
              <a:t>/</a:t>
            </a:r>
            <a:r>
              <a:rPr lang="en-US" sz="2400" b="1" dirty="0" err="1"/>
              <a:t>dockerfiles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      $ </a:t>
            </a:r>
            <a:r>
              <a:rPr lang="en-US" sz="2400" b="1" dirty="0" err="1"/>
              <a:t>docker</a:t>
            </a:r>
            <a:r>
              <a:rPr lang="en-US" sz="2400" b="1" dirty="0"/>
              <a:t> </a:t>
            </a:r>
            <a:r>
              <a:rPr lang="en-US" sz="2400" b="1" dirty="0" err="1"/>
              <a:t>rmi</a:t>
            </a:r>
            <a:r>
              <a:rPr lang="en-US" sz="2400" b="1" dirty="0"/>
              <a:t> `</a:t>
            </a:r>
            <a:r>
              <a:rPr lang="en-US" sz="2400" b="1" dirty="0" err="1"/>
              <a:t>docker</a:t>
            </a:r>
            <a:r>
              <a:rPr lang="en-US" sz="2400" b="1" dirty="0"/>
              <a:t> images -a -q`</a:t>
            </a:r>
          </a:p>
        </p:txBody>
      </p:sp>
    </p:spTree>
    <p:extLst>
      <p:ext uri="{BB962C8B-B14F-4D97-AF65-F5344CB8AC3E}">
        <p14:creationId xmlns:p14="http://schemas.microsoft.com/office/powerpoint/2010/main" val="377195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539552" y="2447518"/>
            <a:ext cx="5544616" cy="405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83568" y="3570330"/>
            <a:ext cx="4680520" cy="405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67857" y="4581128"/>
            <a:ext cx="4408199" cy="405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42065" y="5805264"/>
            <a:ext cx="2921823" cy="6480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3528" y="226955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Deploying a registry server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39552" y="1317460"/>
            <a:ext cx="8352928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51520" y="938036"/>
            <a:ext cx="9793088" cy="573763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Start your registry:</a:t>
            </a:r>
            <a:r>
              <a:rPr lang="en-US" sz="2400" dirty="0" smtClean="0"/>
              <a:t>   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b="1" dirty="0" smtClean="0"/>
              <a:t>$ </a:t>
            </a:r>
            <a:r>
              <a:rPr lang="en-US" sz="2400" b="1" dirty="0" err="1" smtClean="0"/>
              <a:t>docker</a:t>
            </a:r>
            <a:r>
              <a:rPr lang="en-US" sz="2400" b="1" dirty="0" smtClean="0"/>
              <a:t> run –d –p 5000:5000 –restart=always –name registry registry:2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Tag a image in the registry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b="1" dirty="0" smtClean="0"/>
              <a:t>  $  </a:t>
            </a:r>
            <a:r>
              <a:rPr lang="en-US" sz="2400" b="1" dirty="0" err="1" smtClean="0"/>
              <a:t>docker</a:t>
            </a:r>
            <a:r>
              <a:rPr lang="en-US" sz="2400" b="1" dirty="0" smtClean="0"/>
              <a:t> tag </a:t>
            </a:r>
            <a:r>
              <a:rPr lang="en-US" sz="2400" b="1" dirty="0" err="1" smtClean="0"/>
              <a:t>ubuntu</a:t>
            </a:r>
            <a:r>
              <a:rPr lang="en-US" sz="2400" b="1" dirty="0" smtClean="0"/>
              <a:t> localhost:5000/Ubuntu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dirty="0" smtClean="0"/>
              <a:t>Push image to registry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$ </a:t>
            </a:r>
            <a:r>
              <a:rPr lang="en-US" sz="2400" b="1" dirty="0" err="1" smtClean="0"/>
              <a:t>docker</a:t>
            </a:r>
            <a:r>
              <a:rPr lang="en-US" sz="2400" b="1" dirty="0" smtClean="0"/>
              <a:t> push localhost:5000/Ubuntu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dirty="0" smtClean="0"/>
              <a:t>Pull </a:t>
            </a:r>
            <a:r>
              <a:rPr lang="en-US" sz="2400" dirty="0"/>
              <a:t>image </a:t>
            </a:r>
            <a:r>
              <a:rPr lang="en-US" sz="2400" dirty="0" smtClean="0"/>
              <a:t>from </a:t>
            </a:r>
            <a:r>
              <a:rPr lang="en-US" sz="2400" dirty="0"/>
              <a:t>registry</a:t>
            </a:r>
          </a:p>
          <a:p>
            <a:pPr marL="0" indent="0">
              <a:buNone/>
            </a:pPr>
            <a:r>
              <a:rPr lang="en-US" sz="2400" b="1" dirty="0"/>
              <a:t>      $ </a:t>
            </a:r>
            <a:r>
              <a:rPr lang="en-US" sz="2400" b="1" dirty="0" err="1"/>
              <a:t>docker</a:t>
            </a:r>
            <a:r>
              <a:rPr lang="en-US" sz="2400" b="1" dirty="0"/>
              <a:t> </a:t>
            </a:r>
            <a:r>
              <a:rPr lang="en-US" sz="2400" b="1" dirty="0" smtClean="0"/>
              <a:t>pull localhost:5000/Ubuntu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dirty="0" smtClean="0"/>
              <a:t>Stop the registry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$ </a:t>
            </a:r>
            <a:r>
              <a:rPr lang="en-US" sz="2400" b="1" dirty="0" err="1" smtClean="0"/>
              <a:t>docker</a:t>
            </a:r>
            <a:r>
              <a:rPr lang="en-US" sz="2400" b="1" dirty="0" smtClean="0"/>
              <a:t> stop registry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$ </a:t>
            </a:r>
            <a:r>
              <a:rPr lang="en-US" sz="2400" b="1" dirty="0" err="1" smtClean="0"/>
              <a:t>docker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rm</a:t>
            </a:r>
            <a:r>
              <a:rPr lang="en-US" sz="2400" b="1" dirty="0" smtClean="0"/>
              <a:t> –v registry</a:t>
            </a: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308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116632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 fontScale="97500"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Monolithic Applications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9512" y="853401"/>
            <a:ext cx="8373616" cy="58909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100" dirty="0"/>
              <a:t>In a monolithic application, the core problem is this: scaling monolithic is difficult. The resultant application ends up having a very large code base and poses challenges in regard to maintainability, deployment, and modifications</a:t>
            </a:r>
          </a:p>
          <a:p>
            <a:r>
              <a:rPr lang="en-US" sz="2000" dirty="0" smtClean="0"/>
              <a:t>Monolithic Applications are</a:t>
            </a:r>
            <a:r>
              <a:rPr lang="en-US" sz="2000" b="1" dirty="0" smtClean="0"/>
              <a:t> huge</a:t>
            </a:r>
            <a:r>
              <a:rPr lang="en-US" sz="2000" dirty="0" smtClean="0"/>
              <a:t>, difficult to manage all the components like UI, database, message queue server, load balancers, web servers, storage</a:t>
            </a:r>
          </a:p>
          <a:p>
            <a:r>
              <a:rPr lang="en-US" sz="2000" b="1" dirty="0"/>
              <a:t>Frequent downtime </a:t>
            </a:r>
            <a:r>
              <a:rPr lang="en-US" sz="2000" dirty="0" smtClean="0"/>
              <a:t>as e</a:t>
            </a:r>
            <a:r>
              <a:rPr lang="en-US" sz="2000" dirty="0"/>
              <a:t>ven a single module failure brings the system down due to the cascading effect</a:t>
            </a:r>
            <a:endParaRPr lang="en-US" sz="2000" dirty="0" smtClean="0"/>
          </a:p>
          <a:p>
            <a:r>
              <a:rPr lang="en-US" sz="2000" dirty="0"/>
              <a:t>In order to </a:t>
            </a:r>
            <a:r>
              <a:rPr lang="en-US" sz="2000" dirty="0" smtClean="0"/>
              <a:t>do an </a:t>
            </a:r>
            <a:r>
              <a:rPr lang="en-US" sz="2000" b="1" dirty="0" smtClean="0"/>
              <a:t>Technology adoption</a:t>
            </a:r>
            <a:r>
              <a:rPr lang="en-US" sz="2000" dirty="0" smtClean="0"/>
              <a:t> </a:t>
            </a:r>
            <a:r>
              <a:rPr lang="en-US" sz="2000" dirty="0"/>
              <a:t>or upgrade a technology stack, it would require the whole application to be upgraded, tested, and deployed</a:t>
            </a:r>
          </a:p>
          <a:p>
            <a:r>
              <a:rPr lang="en-US" sz="2000" dirty="0"/>
              <a:t>Server costs go </a:t>
            </a:r>
            <a:r>
              <a:rPr lang="en-US" sz="2000" dirty="0" smtClean="0"/>
              <a:t>high as </a:t>
            </a:r>
            <a:r>
              <a:rPr lang="en-US" sz="2000" dirty="0"/>
              <a:t>its </a:t>
            </a:r>
            <a:r>
              <a:rPr lang="en-US" sz="2000" b="1" dirty="0"/>
              <a:t>more expensive </a:t>
            </a:r>
            <a:r>
              <a:rPr lang="en-US" sz="2000" dirty="0"/>
              <a:t>to buy bigger capacity hardware</a:t>
            </a:r>
          </a:p>
          <a:p>
            <a:r>
              <a:rPr lang="en-US" sz="2000" dirty="0"/>
              <a:t>Horizontal Scaling increases </a:t>
            </a:r>
            <a:r>
              <a:rPr lang="en-US" sz="2000" b="1" dirty="0"/>
              <a:t>operational </a:t>
            </a:r>
            <a:r>
              <a:rPr lang="en-US" sz="2000" b="1" dirty="0" smtClean="0"/>
              <a:t>costs</a:t>
            </a:r>
          </a:p>
          <a:p>
            <a:r>
              <a:rPr lang="en-US" sz="2100" b="1" dirty="0" smtClean="0"/>
              <a:t>High-risk in deployments</a:t>
            </a:r>
            <a:r>
              <a:rPr lang="en-US" sz="2100" dirty="0" smtClean="0"/>
              <a:t> as </a:t>
            </a:r>
            <a:r>
              <a:rPr lang="en-US" sz="2100" dirty="0"/>
              <a:t>d</a:t>
            </a:r>
            <a:r>
              <a:rPr lang="en-US" sz="2100" dirty="0" smtClean="0"/>
              <a:t>eploying </a:t>
            </a:r>
            <a:r>
              <a:rPr lang="en-US" sz="2100" dirty="0"/>
              <a:t>an entire solution or application in one go poses a high risk as all modules are going to be deployed even for a single change in one of the modules</a:t>
            </a:r>
          </a:p>
          <a:p>
            <a:r>
              <a:rPr lang="en-US" sz="2100" b="1" dirty="0"/>
              <a:t>Higher testing </a:t>
            </a:r>
            <a:r>
              <a:rPr lang="en-US" sz="2100" b="1" dirty="0" smtClean="0"/>
              <a:t>time</a:t>
            </a:r>
            <a:r>
              <a:rPr lang="en-US" sz="2100" dirty="0"/>
              <a:t> </a:t>
            </a:r>
            <a:r>
              <a:rPr lang="en-US" sz="2100" dirty="0" smtClean="0"/>
              <a:t>needed </a:t>
            </a:r>
            <a:r>
              <a:rPr lang="en-US" sz="2100" dirty="0"/>
              <a:t>a</a:t>
            </a:r>
            <a:r>
              <a:rPr lang="en-US" sz="2100" dirty="0" smtClean="0"/>
              <a:t>s to </a:t>
            </a:r>
            <a:r>
              <a:rPr lang="en-US" sz="2100" dirty="0"/>
              <a:t>deploy the complete application, we will have to test the functionality of the entire application</a:t>
            </a:r>
          </a:p>
          <a:p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6512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Microservice</a:t>
            </a:r>
            <a:r>
              <a:rPr lang="en-US" b="1" dirty="0"/>
              <a:t> Architecture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5890972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Microservices</a:t>
            </a:r>
            <a:r>
              <a:rPr lang="en-US" sz="2000" dirty="0"/>
              <a:t> architecture is an approach to develop a single application as a suite of small services, each running in its own process and communicating with lightweight mechanisms</a:t>
            </a:r>
          </a:p>
          <a:p>
            <a:r>
              <a:rPr lang="en-US" sz="2000" dirty="0"/>
              <a:t>Each component is continuously developed and separately maintained, and the application is </a:t>
            </a:r>
            <a:r>
              <a:rPr lang="en-US" sz="2000" dirty="0" smtClean="0"/>
              <a:t>then </a:t>
            </a:r>
            <a:r>
              <a:rPr lang="en-US" sz="2000" dirty="0"/>
              <a:t>simply the sum of its constituent </a:t>
            </a:r>
            <a:r>
              <a:rPr lang="en-US" sz="2000" dirty="0" smtClean="0"/>
              <a:t>components</a:t>
            </a:r>
          </a:p>
          <a:p>
            <a:pPr marL="0" indent="0">
              <a:buNone/>
            </a:pPr>
            <a:r>
              <a:rPr lang="en-US" sz="2000" dirty="0" smtClean="0"/>
              <a:t>Benefits: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/>
              <a:t>Developer independence</a:t>
            </a:r>
            <a:r>
              <a:rPr lang="en-US" sz="2000" dirty="0"/>
              <a:t>: Small teams work in parallel and can iterate faster than large </a:t>
            </a:r>
            <a:r>
              <a:rPr lang="en-US" sz="2000" dirty="0" smtClean="0"/>
              <a:t>team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/>
              <a:t>Isolation and resilience</a:t>
            </a:r>
            <a:r>
              <a:rPr lang="en-US" sz="2000" dirty="0"/>
              <a:t>: If a component dies, you spin up another while and the rest of the application continues to function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/>
              <a:t>Scalability</a:t>
            </a:r>
            <a:r>
              <a:rPr lang="en-US" sz="2000" dirty="0"/>
              <a:t>: Smaller components take up fewer resources and can be scaled to meet increasing demand of that component only</a:t>
            </a:r>
            <a:r>
              <a:rPr lang="en-US" sz="2000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/>
              <a:t>Lifecycle automation</a:t>
            </a:r>
            <a:r>
              <a:rPr lang="en-US" sz="2000" dirty="0"/>
              <a:t>: Individual components are easier to fit into continuous delivery pipelines and complex deployment scenarios not possible with </a:t>
            </a:r>
            <a:r>
              <a:rPr lang="en-US" sz="2000" dirty="0" smtClean="0"/>
              <a:t>monoliths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63015">
            <a:off x="5541134" y="-426401"/>
            <a:ext cx="2514724" cy="251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79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Microservice</a:t>
            </a:r>
            <a:r>
              <a:rPr lang="en-US" b="1" dirty="0" smtClean="0"/>
              <a:t> solution using 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5723"/>
            <a:ext cx="8229600" cy="653404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Compose the application using Docker</a:t>
            </a:r>
          </a:p>
          <a:p>
            <a:r>
              <a:rPr lang="en-US" sz="2000" dirty="0" smtClean="0"/>
              <a:t>Break the application components into individual containers</a:t>
            </a:r>
          </a:p>
          <a:p>
            <a:r>
              <a:rPr lang="en-US" sz="2000" dirty="0" smtClean="0"/>
              <a:t>Split the data that’s shared between services into volumes</a:t>
            </a:r>
          </a:p>
          <a:p>
            <a:r>
              <a:rPr lang="en-US" sz="2000" dirty="0" smtClean="0"/>
              <a:t>Separate responsibilities so that each containers runs only one component/executable</a:t>
            </a:r>
          </a:p>
          <a:p>
            <a:r>
              <a:rPr lang="en-US" sz="2000" dirty="0" smtClean="0"/>
              <a:t>Store the changeable data (configurations, logs) as Volumes so that they are mounted on various containers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7756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Callout 10"/>
          <p:cNvSpPr/>
          <p:nvPr/>
        </p:nvSpPr>
        <p:spPr>
          <a:xfrm flipH="1">
            <a:off x="755576" y="1268760"/>
            <a:ext cx="3384376" cy="115212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User Concerns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276872"/>
            <a:ext cx="6172200" cy="3476625"/>
          </a:xfrm>
        </p:spPr>
      </p:pic>
      <p:sp>
        <p:nvSpPr>
          <p:cNvPr id="6" name="TextBox 5"/>
          <p:cNvSpPr txBox="1"/>
          <p:nvPr/>
        </p:nvSpPr>
        <p:spPr>
          <a:xfrm>
            <a:off x="22693" y="4149080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Developer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524328" y="4365104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Tester</a:t>
            </a:r>
            <a:endParaRPr lang="en-US" sz="2800" b="1" dirty="0"/>
          </a:p>
        </p:txBody>
      </p:sp>
      <p:sp>
        <p:nvSpPr>
          <p:cNvPr id="8" name="Oval Callout 7"/>
          <p:cNvSpPr/>
          <p:nvPr/>
        </p:nvSpPr>
        <p:spPr>
          <a:xfrm>
            <a:off x="5220072" y="1196752"/>
            <a:ext cx="3491880" cy="115212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15616" y="1412776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It works fine on my machine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24128" y="1556792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There is a Bug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721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766" y="0"/>
            <a:ext cx="38924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884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Docker Compose 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8428"/>
            <a:ext cx="8507288" cy="4987739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Compose is a tool for defining and running multi-container Docker </a:t>
            </a:r>
            <a:r>
              <a:rPr lang="en-US" sz="2800" dirty="0" smtClean="0"/>
              <a:t>applications</a:t>
            </a:r>
          </a:p>
          <a:p>
            <a:r>
              <a:rPr lang="en-US" sz="2800" dirty="0" smtClean="0"/>
              <a:t>With </a:t>
            </a:r>
            <a:r>
              <a:rPr lang="en-US" sz="2800" dirty="0"/>
              <a:t>Compose, you use a Compose file to configure your application's services. Then, using a single command, you create and start all the services from your </a:t>
            </a:r>
            <a:r>
              <a:rPr lang="en-US" sz="2800" dirty="0" smtClean="0"/>
              <a:t>configuration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Compose has commands for managing the whole lifecycle of your application:</a:t>
            </a:r>
          </a:p>
          <a:p>
            <a:r>
              <a:rPr lang="en-US" sz="2800" dirty="0"/>
              <a:t>Start, stop and rebuild services</a:t>
            </a:r>
          </a:p>
          <a:p>
            <a:r>
              <a:rPr lang="en-US" sz="2800" dirty="0"/>
              <a:t>View the status of running services</a:t>
            </a:r>
          </a:p>
          <a:p>
            <a:r>
              <a:rPr lang="en-US" sz="2800" dirty="0"/>
              <a:t>Stream the log output of running services</a:t>
            </a:r>
          </a:p>
          <a:p>
            <a:r>
              <a:rPr lang="en-US" sz="2800" dirty="0"/>
              <a:t>Run a one-off command on a service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0186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60648"/>
            <a:ext cx="8784976" cy="6597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Using </a:t>
            </a:r>
            <a:r>
              <a:rPr lang="en-US" sz="3200" dirty="0"/>
              <a:t>Compose is basically a three-step </a:t>
            </a:r>
            <a:r>
              <a:rPr lang="en-US" sz="3200" dirty="0" smtClean="0"/>
              <a:t>process: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Define your app's environment with a </a:t>
            </a:r>
            <a:r>
              <a:rPr lang="en-US" sz="2800" dirty="0" err="1"/>
              <a:t>Dockerfile</a:t>
            </a:r>
            <a:r>
              <a:rPr lang="en-US" sz="2800" dirty="0"/>
              <a:t> so it can be reproduced anywhere</a:t>
            </a:r>
            <a:r>
              <a:rPr lang="en-US" sz="2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Define the services that make up your app in  </a:t>
            </a:r>
            <a:r>
              <a:rPr lang="en-US" sz="2800" dirty="0" smtClean="0"/>
              <a:t>      </a:t>
            </a:r>
            <a:r>
              <a:rPr lang="en-US" sz="2800" dirty="0" err="1" smtClean="0"/>
              <a:t>docker-compose.yml</a:t>
            </a:r>
            <a:r>
              <a:rPr lang="en-US" sz="2800" dirty="0" smtClean="0"/>
              <a:t> </a:t>
            </a:r>
            <a:r>
              <a:rPr lang="en-US" sz="2800" dirty="0"/>
              <a:t>so they can be run together in an isolated environment</a:t>
            </a:r>
            <a:r>
              <a:rPr lang="en-US" sz="2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Lastly, run </a:t>
            </a:r>
            <a:r>
              <a:rPr lang="en-US" sz="2800" dirty="0" err="1"/>
              <a:t>docker</a:t>
            </a:r>
            <a:r>
              <a:rPr lang="en-US" sz="2800" dirty="0"/>
              <a:t>-compose up and Compose will start and run your entire </a:t>
            </a:r>
            <a:r>
              <a:rPr lang="en-US" sz="2800" dirty="0" smtClean="0"/>
              <a:t>app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45478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07504" y="4293096"/>
            <a:ext cx="864096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7504" y="1782396"/>
            <a:ext cx="9001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Install Compose on Linux systems</a:t>
            </a:r>
            <a:r>
              <a:rPr lang="en-US" sz="3200" b="1" dirty="0" smtClean="0"/>
              <a:t>:</a:t>
            </a:r>
          </a:p>
          <a:p>
            <a:endParaRPr lang="en-US" sz="3200" b="1" dirty="0"/>
          </a:p>
          <a:p>
            <a:r>
              <a:rPr lang="en-US" sz="3200" b="1" dirty="0">
                <a:hlinkClick r:id="rId2"/>
              </a:rPr>
              <a:t>https://docs.docker.com/compose/install/#</a:t>
            </a:r>
            <a:r>
              <a:rPr lang="en-US" sz="3200" b="1" dirty="0" smtClean="0">
                <a:hlinkClick r:id="rId2"/>
              </a:rPr>
              <a:t>install-compose</a:t>
            </a:r>
            <a:endParaRPr lang="en-US" sz="3200" b="1" dirty="0" smtClean="0"/>
          </a:p>
          <a:p>
            <a:endParaRPr lang="en-US" sz="3200" b="1" dirty="0"/>
          </a:p>
          <a:p>
            <a:r>
              <a:rPr lang="en-US" sz="2000" b="1" dirty="0" smtClean="0">
                <a:solidFill>
                  <a:schemeClr val="bg1"/>
                </a:solidFill>
              </a:rPr>
              <a:t>curl -L https://github.com/docker/compose/releases/download/1.18.0/docker-compose-`uname -s`-`</a:t>
            </a:r>
            <a:r>
              <a:rPr lang="en-US" sz="2000" b="1" dirty="0" err="1" smtClean="0">
                <a:solidFill>
                  <a:schemeClr val="bg1"/>
                </a:solidFill>
              </a:rPr>
              <a:t>uname</a:t>
            </a:r>
            <a:r>
              <a:rPr lang="en-US" sz="2000" b="1" dirty="0" smtClean="0">
                <a:solidFill>
                  <a:schemeClr val="bg1"/>
                </a:solidFill>
              </a:rPr>
              <a:t> -m` -o /</a:t>
            </a:r>
            <a:r>
              <a:rPr lang="en-US" sz="2000" b="1" dirty="0" err="1" smtClean="0">
                <a:solidFill>
                  <a:schemeClr val="bg1"/>
                </a:solidFill>
              </a:rPr>
              <a:t>usr</a:t>
            </a:r>
            <a:r>
              <a:rPr lang="en-US" sz="2000" b="1" dirty="0" smtClean="0">
                <a:solidFill>
                  <a:schemeClr val="bg1"/>
                </a:solidFill>
              </a:rPr>
              <a:t>/local/bin/</a:t>
            </a:r>
            <a:r>
              <a:rPr lang="en-US" sz="2000" b="1" dirty="0" err="1" smtClean="0">
                <a:solidFill>
                  <a:schemeClr val="bg1"/>
                </a:solidFill>
              </a:rPr>
              <a:t>docker</a:t>
            </a:r>
            <a:r>
              <a:rPr lang="en-US" sz="2000" b="1" dirty="0" smtClean="0">
                <a:solidFill>
                  <a:schemeClr val="bg1"/>
                </a:solidFill>
              </a:rPr>
              <a:t>-compose</a:t>
            </a:r>
          </a:p>
          <a:p>
            <a:endParaRPr lang="en-US" sz="3200" b="1" dirty="0" smtClean="0"/>
          </a:p>
          <a:p>
            <a:r>
              <a:rPr lang="en-US" sz="3200" b="1" dirty="0" err="1"/>
              <a:t>c</a:t>
            </a:r>
            <a:r>
              <a:rPr lang="en-US" sz="3200" b="1" dirty="0" err="1" smtClean="0"/>
              <a:t>hmod</a:t>
            </a:r>
            <a:r>
              <a:rPr lang="en-US" sz="3200" b="1" dirty="0" smtClean="0"/>
              <a:t> </a:t>
            </a:r>
            <a:r>
              <a:rPr lang="en-US" sz="3200" b="1" dirty="0"/>
              <a:t>+x /</a:t>
            </a:r>
            <a:r>
              <a:rPr lang="en-US" sz="3200" b="1" dirty="0" err="1"/>
              <a:t>usr</a:t>
            </a:r>
            <a:r>
              <a:rPr lang="en-US" sz="3200" b="1" dirty="0"/>
              <a:t>/local/bin/</a:t>
            </a:r>
            <a:r>
              <a:rPr lang="en-US" sz="3200" b="1" dirty="0" err="1"/>
              <a:t>docker</a:t>
            </a:r>
            <a:r>
              <a:rPr lang="en-US" sz="3200" b="1" dirty="0"/>
              <a:t>-compose</a:t>
            </a:r>
          </a:p>
        </p:txBody>
      </p:sp>
    </p:spTree>
    <p:extLst>
      <p:ext uri="{BB962C8B-B14F-4D97-AF65-F5344CB8AC3E}">
        <p14:creationId xmlns:p14="http://schemas.microsoft.com/office/powerpoint/2010/main" val="42214851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5536" y="3933056"/>
            <a:ext cx="82809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8568952" cy="4824536"/>
          </a:xfrm>
        </p:spPr>
        <p:txBody>
          <a:bodyPr>
            <a:normAutofit/>
          </a:bodyPr>
          <a:lstStyle/>
          <a:p>
            <a:r>
              <a:rPr lang="en-US" sz="2400" dirty="0"/>
              <a:t>Docker compose file is like an </a:t>
            </a:r>
            <a:r>
              <a:rPr lang="en-US" sz="2400" dirty="0" smtClean="0"/>
              <a:t>configuration </a:t>
            </a:r>
            <a:r>
              <a:rPr lang="en-US" sz="2400" dirty="0"/>
              <a:t>file, where you define all the different stuffs we perform </a:t>
            </a:r>
            <a:r>
              <a:rPr lang="en-US" sz="2400" dirty="0" smtClean="0"/>
              <a:t>on command </a:t>
            </a:r>
            <a:r>
              <a:rPr lang="en-US" sz="2400" dirty="0"/>
              <a:t>line into a file.</a:t>
            </a:r>
          </a:p>
          <a:p>
            <a:r>
              <a:rPr lang="en-US" sz="2400" dirty="0"/>
              <a:t>The file is basically an </a:t>
            </a:r>
            <a:r>
              <a:rPr lang="en-US" sz="2400" dirty="0" err="1"/>
              <a:t>Yaml</a:t>
            </a:r>
            <a:r>
              <a:rPr lang="en-US" sz="2400" dirty="0"/>
              <a:t> file (.</a:t>
            </a:r>
            <a:r>
              <a:rPr lang="en-US" sz="2400" dirty="0" err="1"/>
              <a:t>yml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Default file is </a:t>
            </a:r>
            <a:r>
              <a:rPr lang="en-US" sz="2400" dirty="0" err="1" smtClean="0"/>
              <a:t>docker-compose.yml</a:t>
            </a:r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r>
              <a:rPr lang="en-US" sz="3200" dirty="0" smtClean="0"/>
              <a:t>Examples:  https</a:t>
            </a:r>
            <a:r>
              <a:rPr lang="en-US" sz="3200" dirty="0"/>
              <a:t>://github.com/scmlearningcentre/docker.git</a:t>
            </a:r>
            <a:endParaRPr lang="en-US" sz="32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58585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980728"/>
            <a:ext cx="6840760" cy="33843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620688"/>
            <a:ext cx="8568952" cy="39604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   $ </a:t>
            </a:r>
            <a:r>
              <a:rPr lang="en-US" sz="2400" b="1" dirty="0" err="1" smtClean="0"/>
              <a:t>docker</a:t>
            </a:r>
            <a:r>
              <a:rPr lang="en-US" sz="2400" b="1" dirty="0" smtClean="0"/>
              <a:t>-compose -f &lt;</a:t>
            </a:r>
            <a:r>
              <a:rPr lang="en-US" sz="2400" b="1" dirty="0" err="1" smtClean="0"/>
              <a:t>composefile</a:t>
            </a:r>
            <a:r>
              <a:rPr lang="en-US" sz="2400" b="1" dirty="0" smtClean="0"/>
              <a:t>&gt; &lt;options&gt;</a:t>
            </a:r>
            <a:endParaRPr lang="en-US" sz="2400" b="1" dirty="0"/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200" b="1" dirty="0"/>
              <a:t>$ </a:t>
            </a:r>
            <a:r>
              <a:rPr lang="en-US" sz="2200" b="1" dirty="0" err="1"/>
              <a:t>docker</a:t>
            </a:r>
            <a:r>
              <a:rPr lang="en-US" sz="2200" b="1" dirty="0"/>
              <a:t>-compose up </a:t>
            </a:r>
            <a:r>
              <a:rPr lang="en-US" sz="2200" b="1" dirty="0" smtClean="0"/>
              <a:t>-d &lt;service&gt;</a:t>
            </a: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    $ </a:t>
            </a:r>
            <a:r>
              <a:rPr lang="en-US" sz="2200" b="1" dirty="0" err="1"/>
              <a:t>docker</a:t>
            </a:r>
            <a:r>
              <a:rPr lang="en-US" sz="2200" b="1" dirty="0"/>
              <a:t>-compose </a:t>
            </a:r>
            <a:r>
              <a:rPr lang="en-US" sz="2200" b="1" dirty="0" err="1" smtClean="0"/>
              <a:t>ps</a:t>
            </a:r>
            <a:endParaRPr lang="en-US" sz="2200" b="1" dirty="0" smtClean="0"/>
          </a:p>
          <a:p>
            <a:pPr marL="0" indent="0">
              <a:buNone/>
            </a:pPr>
            <a:r>
              <a:rPr lang="en-US" sz="2200" b="1" dirty="0"/>
              <a:t> </a:t>
            </a:r>
            <a:r>
              <a:rPr lang="en-US" sz="2200" b="1" dirty="0" smtClean="0"/>
              <a:t>   $ </a:t>
            </a:r>
            <a:r>
              <a:rPr lang="en-US" sz="2200" b="1" dirty="0" err="1"/>
              <a:t>docker</a:t>
            </a:r>
            <a:r>
              <a:rPr lang="en-US" sz="2200" b="1" dirty="0"/>
              <a:t>-compose </a:t>
            </a:r>
            <a:r>
              <a:rPr lang="en-US" sz="2200" b="1" dirty="0" smtClean="0"/>
              <a:t>images</a:t>
            </a:r>
          </a:p>
          <a:p>
            <a:pPr marL="0" indent="0">
              <a:buNone/>
            </a:pPr>
            <a:r>
              <a:rPr lang="en-US" sz="2200" b="1" dirty="0" smtClean="0"/>
              <a:t>    </a:t>
            </a:r>
            <a:r>
              <a:rPr lang="en-US" sz="2200" b="1" dirty="0"/>
              <a:t>$ </a:t>
            </a:r>
            <a:r>
              <a:rPr lang="en-US" sz="2200" b="1" dirty="0" err="1"/>
              <a:t>docker</a:t>
            </a:r>
            <a:r>
              <a:rPr lang="en-US" sz="2200" b="1" dirty="0"/>
              <a:t>-compose logs –f &lt;service&gt;</a:t>
            </a:r>
          </a:p>
          <a:p>
            <a:pPr marL="0" indent="0">
              <a:buNone/>
            </a:pPr>
            <a:r>
              <a:rPr lang="en-US" sz="2200" b="1" dirty="0"/>
              <a:t>    $ </a:t>
            </a:r>
            <a:r>
              <a:rPr lang="en-US" sz="2200" b="1" dirty="0" err="1"/>
              <a:t>docker</a:t>
            </a:r>
            <a:r>
              <a:rPr lang="en-US" sz="2200" b="1" dirty="0"/>
              <a:t>-compose </a:t>
            </a:r>
            <a:r>
              <a:rPr lang="en-US" sz="2200" b="1" dirty="0" smtClean="0"/>
              <a:t>stop &lt;service&gt;</a:t>
            </a: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    $ </a:t>
            </a:r>
            <a:r>
              <a:rPr lang="en-US" sz="2200" b="1" dirty="0" err="1"/>
              <a:t>docker</a:t>
            </a:r>
            <a:r>
              <a:rPr lang="en-US" sz="2200" b="1" dirty="0"/>
              <a:t>-compose </a:t>
            </a:r>
            <a:r>
              <a:rPr lang="en-US" sz="2200" b="1" dirty="0" err="1" smtClean="0"/>
              <a:t>rm</a:t>
            </a:r>
            <a:r>
              <a:rPr lang="en-US" sz="2200" b="1" dirty="0" smtClean="0"/>
              <a:t> &lt;service&gt;</a:t>
            </a: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    $ </a:t>
            </a:r>
            <a:r>
              <a:rPr lang="en-US" sz="2200" b="1" dirty="0" err="1"/>
              <a:t>docker</a:t>
            </a:r>
            <a:r>
              <a:rPr lang="en-US" sz="2200" b="1" dirty="0"/>
              <a:t>-compose </a:t>
            </a:r>
            <a:r>
              <a:rPr lang="en-US" sz="2200" b="1" dirty="0" smtClean="0"/>
              <a:t>build &lt;service&gt;</a:t>
            </a: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    $ </a:t>
            </a:r>
            <a:r>
              <a:rPr lang="en-US" sz="2200" b="1" dirty="0" err="1"/>
              <a:t>docker</a:t>
            </a:r>
            <a:r>
              <a:rPr lang="en-US" sz="2200" b="1" dirty="0"/>
              <a:t>-compose up --scale &lt;service&gt;=&lt;</a:t>
            </a:r>
            <a:r>
              <a:rPr lang="en-US" sz="2200" b="1" dirty="0" err="1"/>
              <a:t>Num</a:t>
            </a:r>
            <a:r>
              <a:rPr lang="en-US" sz="2200" b="1" dirty="0" smtClean="0"/>
              <a:t>&gt;</a:t>
            </a:r>
          </a:p>
          <a:p>
            <a:pPr marL="0" indent="0">
              <a:buNone/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50791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23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User Concerns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What developers/tester care about :</a:t>
            </a:r>
          </a:p>
          <a:p>
            <a:r>
              <a:rPr lang="en-US" sz="2800" dirty="0" smtClean="0"/>
              <a:t>Portable </a:t>
            </a:r>
            <a:r>
              <a:rPr lang="en-US" sz="2800" dirty="0"/>
              <a:t>runtime environment</a:t>
            </a:r>
          </a:p>
          <a:p>
            <a:r>
              <a:rPr lang="en-US" sz="2800" dirty="0" smtClean="0"/>
              <a:t>Missing </a:t>
            </a:r>
            <a:r>
              <a:rPr lang="en-US" sz="2800" dirty="0"/>
              <a:t>dependencies, packages</a:t>
            </a:r>
          </a:p>
          <a:p>
            <a:r>
              <a:rPr lang="en-US" sz="2800" dirty="0" smtClean="0"/>
              <a:t>Run tests faster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What sys-admins care about:</a:t>
            </a:r>
          </a:p>
          <a:p>
            <a:r>
              <a:rPr lang="en-US" sz="2800" dirty="0"/>
              <a:t>Cost &amp; </a:t>
            </a:r>
            <a:r>
              <a:rPr lang="en-US" sz="2800" dirty="0" smtClean="0"/>
              <a:t>performance</a:t>
            </a:r>
          </a:p>
          <a:p>
            <a:r>
              <a:rPr lang="en-US" sz="2800" dirty="0"/>
              <a:t>Efficient, </a:t>
            </a:r>
            <a:r>
              <a:rPr lang="en-US" sz="2800" dirty="0" smtClean="0"/>
              <a:t>consistent </a:t>
            </a:r>
            <a:r>
              <a:rPr lang="en-US" sz="2800" dirty="0"/>
              <a:t>&amp; </a:t>
            </a:r>
            <a:r>
              <a:rPr lang="en-US" sz="2800" dirty="0" smtClean="0"/>
              <a:t>repeatable</a:t>
            </a:r>
          </a:p>
          <a:p>
            <a:r>
              <a:rPr lang="en-US" sz="2800" dirty="0" smtClean="0"/>
              <a:t>Speed, </a:t>
            </a:r>
            <a:r>
              <a:rPr lang="en-US" sz="2800" dirty="0"/>
              <a:t>reliability of CD &amp; CI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9658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</a:t>
            </a:r>
            <a:r>
              <a:rPr lang="en-US" b="1" dirty="0"/>
              <a:t> </a:t>
            </a:r>
            <a:r>
              <a:rPr lang="en-US" b="1" dirty="0" smtClean="0"/>
              <a:t>                          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8428"/>
            <a:ext cx="8507288" cy="498773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Docker </a:t>
            </a:r>
            <a:r>
              <a:rPr lang="en-US" sz="2800" dirty="0"/>
              <a:t>is a platform for developing, shipping &amp; running applications using an open-source container based technology </a:t>
            </a:r>
            <a:endParaRPr lang="en-US" sz="2800" dirty="0" smtClean="0"/>
          </a:p>
          <a:p>
            <a:r>
              <a:rPr lang="en-US" sz="2800" dirty="0" smtClean="0"/>
              <a:t>OS level virtualization</a:t>
            </a:r>
          </a:p>
          <a:p>
            <a:r>
              <a:rPr lang="en-US" sz="2800" dirty="0" smtClean="0"/>
              <a:t>Run everywhere – physical or virtual or cloud</a:t>
            </a:r>
          </a:p>
          <a:p>
            <a:r>
              <a:rPr lang="en-US" sz="2800" dirty="0" smtClean="0"/>
              <a:t>Run anything – if it can run on host, it can run in the container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0683"/>
            <a:ext cx="3255797" cy="110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7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Why </a:t>
            </a:r>
            <a:r>
              <a:rPr lang="en-US" b="1" dirty="0"/>
              <a:t>D</a:t>
            </a:r>
            <a:r>
              <a:rPr lang="en-US" b="1" dirty="0" smtClean="0"/>
              <a:t>ocker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8428"/>
            <a:ext cx="8507288" cy="498773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Scalable </a:t>
            </a:r>
            <a:r>
              <a:rPr lang="en-US" sz="2800" dirty="0"/>
              <a:t>- lightweight </a:t>
            </a:r>
          </a:p>
          <a:p>
            <a:r>
              <a:rPr lang="en-US" sz="2800" dirty="0" smtClean="0"/>
              <a:t>Portable – </a:t>
            </a:r>
            <a:r>
              <a:rPr lang="en-US" sz="2800" dirty="0" err="1" smtClean="0"/>
              <a:t>Docker’d</a:t>
            </a:r>
            <a:r>
              <a:rPr lang="en-US" sz="2800" dirty="0" smtClean="0"/>
              <a:t> </a:t>
            </a:r>
            <a:r>
              <a:rPr lang="en-US" sz="2800" dirty="0"/>
              <a:t>Apps can run anywhere</a:t>
            </a:r>
          </a:p>
          <a:p>
            <a:r>
              <a:rPr lang="en-US" sz="2800" dirty="0" smtClean="0"/>
              <a:t>Build </a:t>
            </a:r>
            <a:r>
              <a:rPr lang="en-US" sz="2800" dirty="0"/>
              <a:t>any app in any language using any stack</a:t>
            </a:r>
          </a:p>
          <a:p>
            <a:r>
              <a:rPr lang="en-US" sz="2800" dirty="0" smtClean="0"/>
              <a:t>You don't </a:t>
            </a:r>
            <a:r>
              <a:rPr lang="en-US" sz="2800" dirty="0"/>
              <a:t>have to pre-allocate any RAM</a:t>
            </a:r>
          </a:p>
          <a:p>
            <a:r>
              <a:rPr lang="en-US" sz="2800" dirty="0" smtClean="0"/>
              <a:t>Docker </a:t>
            </a:r>
            <a:r>
              <a:rPr lang="en-US" sz="2800" dirty="0"/>
              <a:t>ensures your applications and resources are isolated and segregated</a:t>
            </a:r>
          </a:p>
          <a:p>
            <a:r>
              <a:rPr lang="en-US" sz="2800" dirty="0" smtClean="0"/>
              <a:t>Environment </a:t>
            </a:r>
            <a:r>
              <a:rPr lang="en-US" sz="2800" dirty="0"/>
              <a:t>Standardization and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239945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Virtualization vs Containers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33" y="980647"/>
            <a:ext cx="767715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593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/>
              <a:t>Docker </a:t>
            </a:r>
            <a:r>
              <a:rPr lang="en-US" altLang="en-US" b="1" smtClean="0"/>
              <a:t>images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60648"/>
            <a:ext cx="2925634" cy="2194225"/>
          </a:xfrm>
          <a:prstGeom prst="snip2DiagRect">
            <a:avLst>
              <a:gd name="adj1" fmla="val 4996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2529118"/>
            <a:ext cx="8964488" cy="432048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/>
              <a:t>Docker image is made up of </a:t>
            </a:r>
            <a:r>
              <a:rPr lang="en-US" sz="2400" dirty="0" smtClean="0"/>
              <a:t>file systems </a:t>
            </a:r>
            <a:r>
              <a:rPr lang="en-US" sz="2400" dirty="0"/>
              <a:t>layered over each </a:t>
            </a:r>
            <a:r>
              <a:rPr lang="en-US" sz="2400" dirty="0" smtClean="0"/>
              <a:t>other</a:t>
            </a:r>
          </a:p>
          <a:p>
            <a:pPr>
              <a:defRPr/>
            </a:pPr>
            <a:r>
              <a:rPr lang="en-US" sz="2400" dirty="0"/>
              <a:t>A </a:t>
            </a:r>
            <a:r>
              <a:rPr lang="en-US" sz="2400" dirty="0" smtClean="0"/>
              <a:t>Docker </a:t>
            </a:r>
            <a:r>
              <a:rPr lang="en-US" sz="2400" dirty="0"/>
              <a:t>base image is nothing but an OS user space minus the kernel</a:t>
            </a:r>
            <a:endParaRPr lang="en-US" sz="2400" dirty="0" smtClean="0"/>
          </a:p>
          <a:p>
            <a:pPr>
              <a:defRPr/>
            </a:pPr>
            <a:r>
              <a:rPr lang="en-US" sz="2400" dirty="0"/>
              <a:t>B</a:t>
            </a:r>
            <a:r>
              <a:rPr lang="en-US" sz="2400" dirty="0" smtClean="0"/>
              <a:t>ase </a:t>
            </a:r>
            <a:r>
              <a:rPr lang="en-US" sz="2400" dirty="0"/>
              <a:t>is a boot </a:t>
            </a:r>
            <a:r>
              <a:rPr lang="en-US" sz="2400" dirty="0" err="1"/>
              <a:t>filesystem</a:t>
            </a:r>
            <a:r>
              <a:rPr lang="en-US" sz="2400" dirty="0"/>
              <a:t>, </a:t>
            </a:r>
            <a:r>
              <a:rPr lang="en-US" sz="2400" dirty="0" err="1" smtClean="0"/>
              <a:t>bootfs</a:t>
            </a:r>
            <a:r>
              <a:rPr lang="en-US" sz="2400" dirty="0"/>
              <a:t> </a:t>
            </a:r>
            <a:r>
              <a:rPr lang="en-IN" sz="2400" dirty="0" smtClean="0"/>
              <a:t>uses a </a:t>
            </a:r>
            <a:r>
              <a:rPr lang="en-IN" sz="2400" i="1" dirty="0" smtClean="0">
                <a:hlinkClick r:id="rId3"/>
              </a:rPr>
              <a:t>Union File System</a:t>
            </a:r>
            <a:r>
              <a:rPr lang="en-IN" sz="2400" i="1" dirty="0" smtClean="0"/>
              <a:t>  &amp; </a:t>
            </a:r>
            <a:r>
              <a:rPr lang="en-IN" sz="2400" dirty="0"/>
              <a:t> </a:t>
            </a:r>
            <a:r>
              <a:rPr lang="en-US" sz="2400" dirty="0"/>
              <a:t>root </a:t>
            </a:r>
            <a:r>
              <a:rPr lang="en-US" sz="2400" dirty="0" err="1"/>
              <a:t>filesystem</a:t>
            </a:r>
            <a:r>
              <a:rPr lang="en-US" sz="2400" dirty="0"/>
              <a:t> stays in read-only </a:t>
            </a:r>
            <a:r>
              <a:rPr lang="en-US" sz="2400" dirty="0" smtClean="0"/>
              <a:t>mode</a:t>
            </a:r>
          </a:p>
          <a:p>
            <a:pPr>
              <a:defRPr/>
            </a:pPr>
            <a:r>
              <a:rPr lang="en-US" sz="2400" dirty="0" err="1" smtClean="0"/>
              <a:t>UnionFS</a:t>
            </a:r>
            <a:r>
              <a:rPr lang="en-US" sz="2400" dirty="0" smtClean="0"/>
              <a:t> </a:t>
            </a:r>
            <a:r>
              <a:rPr lang="en-US" sz="2400" dirty="0"/>
              <a:t>allows files and directories of separate file </a:t>
            </a:r>
            <a:r>
              <a:rPr lang="en-US" sz="2400" dirty="0" smtClean="0"/>
              <a:t>systems, to </a:t>
            </a:r>
            <a:r>
              <a:rPr lang="en-US" sz="2400" dirty="0"/>
              <a:t>be transparently overlaid, forming a single coherent file system.</a:t>
            </a:r>
            <a:endParaRPr lang="en-US" sz="2400" dirty="0" smtClean="0"/>
          </a:p>
          <a:p>
            <a:pPr>
              <a:defRPr/>
            </a:pPr>
            <a:r>
              <a:rPr lang="en-IN" sz="2400" dirty="0" smtClean="0"/>
              <a:t>Basically a tar file</a:t>
            </a:r>
          </a:p>
          <a:p>
            <a:r>
              <a:rPr lang="en-US" sz="2400" dirty="0"/>
              <a:t>W</a:t>
            </a:r>
            <a:r>
              <a:rPr lang="en-US" sz="2400" dirty="0" smtClean="0"/>
              <a:t>hen </a:t>
            </a:r>
            <a:r>
              <a:rPr lang="en-US" sz="2400" dirty="0"/>
              <a:t>a container is launched from an image</a:t>
            </a:r>
            <a:r>
              <a:rPr lang="en-US" sz="2400" dirty="0" smtClean="0"/>
              <a:t>, Docker </a:t>
            </a:r>
            <a:r>
              <a:rPr lang="en-US" sz="2400" dirty="0"/>
              <a:t>mounts a read-write </a:t>
            </a:r>
            <a:r>
              <a:rPr lang="en-US" sz="2400" dirty="0" err="1"/>
              <a:t>filesystem</a:t>
            </a:r>
            <a:r>
              <a:rPr lang="en-US" sz="2400" dirty="0"/>
              <a:t> on top of any layers </a:t>
            </a:r>
            <a:r>
              <a:rPr lang="en-US" sz="2400" dirty="0" smtClean="0"/>
              <a:t>below</a:t>
            </a:r>
          </a:p>
          <a:p>
            <a:endParaRPr lang="en-IN" sz="2400" dirty="0" smtClean="0"/>
          </a:p>
          <a:p>
            <a:pPr>
              <a:defRPr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690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Docker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Core components </a:t>
            </a:r>
            <a:r>
              <a:rPr lang="en-US" sz="2000" dirty="0" smtClean="0"/>
              <a:t>:</a:t>
            </a:r>
          </a:p>
          <a:p>
            <a:r>
              <a:rPr lang="en-US" sz="1800" b="1" dirty="0" smtClean="0"/>
              <a:t>Docker Daemon</a:t>
            </a:r>
          </a:p>
          <a:p>
            <a:pPr lvl="1"/>
            <a:r>
              <a:rPr lang="en-US" sz="1400" dirty="0" smtClean="0"/>
              <a:t>Docker engine, runs on the host machine</a:t>
            </a:r>
          </a:p>
          <a:p>
            <a:r>
              <a:rPr lang="en-US" sz="1800" b="1" dirty="0" smtClean="0"/>
              <a:t>Docker Client</a:t>
            </a:r>
          </a:p>
          <a:p>
            <a:pPr lvl="1"/>
            <a:r>
              <a:rPr lang="en-US" sz="1400" dirty="0" smtClean="0"/>
              <a:t>CLI used to interact with the daemon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Workflow components</a:t>
            </a:r>
            <a:r>
              <a:rPr lang="en-US" sz="2000" dirty="0" smtClean="0"/>
              <a:t> :</a:t>
            </a:r>
          </a:p>
          <a:p>
            <a:r>
              <a:rPr lang="en-US" sz="1800" b="1" dirty="0" smtClean="0"/>
              <a:t>Docker Image</a:t>
            </a:r>
          </a:p>
          <a:p>
            <a:pPr lvl="1"/>
            <a:r>
              <a:rPr lang="en-US" sz="1400" dirty="0" smtClean="0"/>
              <a:t>Templates which holds the environment &amp; your applications</a:t>
            </a:r>
          </a:p>
          <a:p>
            <a:r>
              <a:rPr lang="en-US" sz="1800" b="1" dirty="0" smtClean="0"/>
              <a:t>Docker Container</a:t>
            </a:r>
          </a:p>
          <a:p>
            <a:pPr lvl="1"/>
            <a:r>
              <a:rPr lang="en-US" sz="1400" dirty="0" smtClean="0"/>
              <a:t>Run-time instances created from images. Start, Stop, Run, Delete</a:t>
            </a:r>
          </a:p>
          <a:p>
            <a:r>
              <a:rPr lang="en-US" sz="1800" b="1" dirty="0" smtClean="0"/>
              <a:t>Docker Registry</a:t>
            </a:r>
          </a:p>
          <a:p>
            <a:pPr lvl="1"/>
            <a:r>
              <a:rPr lang="en-US" sz="1400" dirty="0" smtClean="0"/>
              <a:t>Public &amp; Private repositories used to store images</a:t>
            </a:r>
          </a:p>
          <a:p>
            <a:r>
              <a:rPr lang="en-US" sz="1800" b="1" dirty="0" err="1" smtClean="0"/>
              <a:t>Dockerfile</a:t>
            </a:r>
            <a:endParaRPr lang="en-US" sz="1800" b="1" dirty="0" smtClean="0"/>
          </a:p>
          <a:p>
            <a:pPr lvl="1"/>
            <a:r>
              <a:rPr lang="en-US" sz="1400" dirty="0" smtClean="0"/>
              <a:t>Automates image construction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99" y="1401381"/>
            <a:ext cx="486999" cy="4099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3" y="2046663"/>
            <a:ext cx="423518" cy="4222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88" y="3429000"/>
            <a:ext cx="595910" cy="2303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077072"/>
            <a:ext cx="580169" cy="310658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157192"/>
            <a:ext cx="361026" cy="333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4509120"/>
            <a:ext cx="391130" cy="39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94A26FEC75CF45A36A8EC6C5B99700" ma:contentTypeVersion="2" ma:contentTypeDescription="Create a new document." ma:contentTypeScope="" ma:versionID="bd0dc95d5decd9d0ae9533645b6618c2">
  <xsd:schema xmlns:xsd="http://www.w3.org/2001/XMLSchema" xmlns:xs="http://www.w3.org/2001/XMLSchema" xmlns:p="http://schemas.microsoft.com/office/2006/metadata/properties" xmlns:ns2="79e8e7f5-5e94-4114-a6f7-2ab8131c684a" targetNamespace="http://schemas.microsoft.com/office/2006/metadata/properties" ma:root="true" ma:fieldsID="7ab95e87e3b2dadebc309feee7ac31d2" ns2:_="">
    <xsd:import namespace="79e8e7f5-5e94-4114-a6f7-2ab8131c68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e8e7f5-5e94-4114-a6f7-2ab8131c68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F6EC8B-76D6-47EA-BAA2-0BA401013EA3}"/>
</file>

<file path=customXml/itemProps2.xml><?xml version="1.0" encoding="utf-8"?>
<ds:datastoreItem xmlns:ds="http://schemas.openxmlformats.org/officeDocument/2006/customXml" ds:itemID="{B8A0CB12-0513-467E-B0E3-EAB8FD46EA61}"/>
</file>

<file path=customXml/itemProps3.xml><?xml version="1.0" encoding="utf-8"?>
<ds:datastoreItem xmlns:ds="http://schemas.openxmlformats.org/officeDocument/2006/customXml" ds:itemID="{E84E1AC4-B474-4E63-BC64-9BB326C112D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2349</Words>
  <Application>Microsoft Office PowerPoint</Application>
  <PresentationFormat>On-screen Show (4:3)</PresentationFormat>
  <Paragraphs>409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Wingdings</vt:lpstr>
      <vt:lpstr>Office Theme</vt:lpstr>
      <vt:lpstr>PowerPoint Presentation</vt:lpstr>
      <vt:lpstr>User Concerns</vt:lpstr>
      <vt:lpstr>User Concerns</vt:lpstr>
      <vt:lpstr>User Concerns</vt:lpstr>
      <vt:lpstr>What is                            ?</vt:lpstr>
      <vt:lpstr>Why Docker</vt:lpstr>
      <vt:lpstr>Virtualization vs Containers</vt:lpstr>
      <vt:lpstr>Docker images</vt:lpstr>
      <vt:lpstr>Docker components</vt:lpstr>
      <vt:lpstr>Docker system</vt:lpstr>
      <vt:lpstr>Installing Docker CE (Community Edition)</vt:lpstr>
      <vt:lpstr>First steps with Docker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Building Images Interactively</vt:lpstr>
      <vt:lpstr>Dockerfile instructions</vt:lpstr>
      <vt:lpstr>Building Docker Images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Microservice Architecture </vt:lpstr>
      <vt:lpstr>Microservice solution using Docker</vt:lpstr>
      <vt:lpstr>PowerPoint Presentation</vt:lpstr>
      <vt:lpstr>What is Docker Compose 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2014-02-21T02:04:43Z</dcterms:created>
  <dcterms:modified xsi:type="dcterms:W3CDTF">2019-07-24T10:33:35Z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0x010100F094A26FEC75CF45A36A8EC6C5B99700</vt:lpwstr>
  </property>
</Properties>
</file>