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57" r:id="rId3"/>
    <p:sldId id="358" r:id="rId4"/>
    <p:sldId id="282" r:id="rId5"/>
    <p:sldId id="285" r:id="rId6"/>
    <p:sldId id="312" r:id="rId7"/>
    <p:sldId id="284" r:id="rId8"/>
    <p:sldId id="286" r:id="rId9"/>
    <p:sldId id="313" r:id="rId10"/>
    <p:sldId id="368" r:id="rId11"/>
    <p:sldId id="316" r:id="rId12"/>
    <p:sldId id="361" r:id="rId13"/>
    <p:sldId id="314" r:id="rId14"/>
    <p:sldId id="315" r:id="rId15"/>
    <p:sldId id="317" r:id="rId16"/>
    <p:sldId id="318" r:id="rId17"/>
    <p:sldId id="319" r:id="rId18"/>
    <p:sldId id="320" r:id="rId19"/>
    <p:sldId id="322" r:id="rId20"/>
    <p:sldId id="321" r:id="rId21"/>
    <p:sldId id="324" r:id="rId22"/>
    <p:sldId id="325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96E5-AC45-416A-B7C3-1D286370FB3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C6E21-04BE-4975-A7AA-A832414A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1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AWS EC2 </a:t>
            </a:r>
            <a:r>
              <a:rPr lang="en-US" dirty="0" err="1"/>
              <a:t>Insances</a:t>
            </a:r>
            <a:r>
              <a:rPr lang="en-US" dirty="0"/>
              <a:t>: vim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epel.repo</a:t>
            </a:r>
            <a:r>
              <a:rPr lang="en-US" dirty="0"/>
              <a:t> &amp;&amp; change enabled=1 (Alternatively</a:t>
            </a:r>
            <a:r>
              <a:rPr lang="en-US" baseline="0" dirty="0"/>
              <a:t> run “</a:t>
            </a:r>
            <a:r>
              <a:rPr lang="en-US" dirty="0" err="1"/>
              <a:t>sudo</a:t>
            </a:r>
            <a:r>
              <a:rPr lang="en-US" dirty="0"/>
              <a:t> yum-</a:t>
            </a:r>
            <a:r>
              <a:rPr lang="en-US" dirty="0" err="1"/>
              <a:t>config</a:t>
            </a:r>
            <a:r>
              <a:rPr lang="en-US" dirty="0"/>
              <a:t>-manager --enable </a:t>
            </a:r>
            <a:r>
              <a:rPr lang="en-US" dirty="0" err="1"/>
              <a:t>epel</a:t>
            </a:r>
            <a:r>
              <a:rPr lang="en-US" dirty="0"/>
              <a:t>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manually copy the ~/.</a:t>
            </a:r>
            <a:r>
              <a:rPr lang="en-US" dirty="0" err="1"/>
              <a:t>ssh</a:t>
            </a:r>
            <a:r>
              <a:rPr lang="en-US" dirty="0"/>
              <a:t>/id_rsa.pub from Master</a:t>
            </a:r>
            <a:r>
              <a:rPr lang="en-US" baseline="0" dirty="0"/>
              <a:t> to </a:t>
            </a:r>
            <a:r>
              <a:rPr lang="en-US" dirty="0"/>
              <a:t>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 on all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63E5-CAA8-4027-BB5E-8A3BD73B9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FB182-77CE-4C49-8A1F-17422FCD2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80DD-B220-4ED2-98A6-825171F0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D115-7758-43A8-B384-A628A807071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3CBD-99A1-40CC-A7CC-B18E2D7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89C7-17E9-4932-BC6F-668D490A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4320-1658-4256-A8EB-D1B634909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60B9-09EF-4E16-84AE-5818C8AF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31EFB-787B-4BA4-A4E0-DF5467022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A49A-AFBA-4DF6-961B-8F9DBD22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D115-7758-43A8-B384-A628A807071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F8F4-00FE-4237-BDB9-84A381BF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9106-3CD9-48FD-886A-3CFE414B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4320-1658-4256-A8EB-D1B634909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0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279AA-8CC4-4043-8A1D-73F8447F6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1EA49-7E37-4C18-B7C3-F4D25ECF8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0999-C88B-4828-9A0A-97AD5494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D115-7758-43A8-B384-A628A807071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4F99-9B5F-475C-B0F4-FD5AA802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9BC7-AADF-460A-926D-BB97E51A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4320-1658-4256-A8EB-D1B634909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61F4-BEAF-4E76-88F2-CB101499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74C6-AF98-406D-9735-0D23F7DE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1328-35CD-4543-A259-7C87C9B9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D115-7758-43A8-B384-A628A807071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896E-AE6F-4FDC-ABFB-B19869F4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5D06-43E2-45D7-81C0-07F064A4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4320-1658-4256-A8EB-D1B634909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187A-B8C4-4EEA-B92E-66987080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77E5-1B00-46CE-9557-D5EDC996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AB4E-5E1E-4F19-9E14-EB177378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D115-7758-43A8-B384-A628A807071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C7435-B79B-42E6-87C5-75EA1FCB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EF90-0416-4963-89DD-A2BDA73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4320-1658-4256-A8EB-D1B634909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88E3-35BE-46DE-B049-1D11EBCA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8E11-3FCE-4B86-8C54-E4ECD7122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9F30D-1E92-4B67-AE81-597282B89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FE00D-F7BC-4489-9533-185F5276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D115-7758-43A8-B384-A628A807071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261DE-FC4C-4A23-A0AC-12FB347F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AFDD-D5D5-4B29-9240-B774C50F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4320-1658-4256-A8EB-D1B634909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880D-BC09-4192-BC3E-9CC6220B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7B848-C4A1-484C-9E01-0B0547BF5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3553-2B52-4A21-BF4A-63B93844F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4A132-32F5-4B76-81C8-CDADA547B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B250E-842B-4016-882A-1A0CAF559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E2F43-3732-4E61-B867-1E7825E2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D115-7758-43A8-B384-A628A807071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863B1-45E5-414C-AE80-4C3EF874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2766E-1DA0-4618-8D80-0866D8FF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4320-1658-4256-A8EB-D1B634909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1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A3F6-167C-44E2-8113-72DD190C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09E1F-4454-4372-B358-12FA6F9E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D115-7758-43A8-B384-A628A807071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799D0-47A7-4209-815D-2F253DA2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4EC76-B465-4E7E-A0FA-3706A868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4320-1658-4256-A8EB-D1B634909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7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96A23-C203-41F5-AE35-596DADB1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D115-7758-43A8-B384-A628A807071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D9DE7-CB2A-48DD-B5FF-97B39C73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2648F-32DF-4192-8BB3-0025B7A0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4320-1658-4256-A8EB-D1B634909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7B01-3833-4590-973D-1F120571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D2CA-82D5-47E9-8CE6-6AC10F391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1C64-BEC7-457B-B754-2CC58EBBD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B5D2B-BD23-44F9-9012-51195287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D115-7758-43A8-B384-A628A807071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B5302-F83B-43DC-862E-6E542599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48E4B-17B0-4D58-B416-677B428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4320-1658-4256-A8EB-D1B634909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D361-95BC-451F-A034-9BD1F735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3D90B-DD5C-46C3-85F3-B21370A9F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F0086-C216-442A-BD14-44F4B76E6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AFB5-5124-45FD-95D9-0DA92330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D115-7758-43A8-B384-A628A807071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400D4-0B37-4800-886D-59840C45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2791C-E46C-4EC6-AEBD-A985B4C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4320-1658-4256-A8EB-D1B634909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B93CC-35C8-43E3-BA19-78A0C333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D2052-8924-4CBA-AA9D-27341CCC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8B6CF-BDDA-47B5-84AF-5A6253AA8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D115-7758-43A8-B384-A628A807071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10A7-647E-49E7-8816-7DBC50712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BFC9-2569-457E-9363-9E1D4F71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14320-1658-4256-A8EB-D1B634909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4D7B-1D47-4EEA-B21A-CC8E399DA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673CB-8431-4B74-95EE-4DF54960B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9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16080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Ansible</a:t>
            </a:r>
            <a:r>
              <a:rPr lang="en-US" sz="2800" b="1" dirty="0"/>
              <a:t> vs Chef/Puppet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88641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Workflow management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With </a:t>
            </a:r>
            <a:r>
              <a:rPr lang="en-US" sz="2000" dirty="0" err="1"/>
              <a:t>Ansible</a:t>
            </a:r>
            <a:r>
              <a:rPr lang="en-US" sz="2000" dirty="0"/>
              <a:t>, what you see on disk is what you’re deploying. Everything is in source control. You can hotfix one branch, merge it back to develop</a:t>
            </a: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Dependency management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Ansible</a:t>
            </a:r>
            <a:r>
              <a:rPr lang="en-US" sz="2000" dirty="0"/>
              <a:t> doesn’t have the dependencies of dependencies in community cookbooks that Chef has something like </a:t>
            </a:r>
            <a:r>
              <a:rPr lang="en-US" sz="2000" dirty="0" err="1"/>
              <a:t>Berkshelf</a:t>
            </a:r>
            <a:r>
              <a:rPr lang="en-US" sz="2000" dirty="0"/>
              <a:t> </a:t>
            </a: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Maintenance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No need for hosted server or periodic server-client upgrade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Speed – Development/Deployment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Having an agent is going to be a faster startup connection than SSH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Roughly it take 25MB per fork (</a:t>
            </a:r>
            <a:r>
              <a:rPr lang="en-US" sz="2000" dirty="0" err="1"/>
              <a:t>ssh</a:t>
            </a:r>
            <a:r>
              <a:rPr lang="en-US" sz="2000" dirty="0"/>
              <a:t> takes 2mb &amp; python 20mb),add more memory as needed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Host that fails in an </a:t>
            </a:r>
            <a:r>
              <a:rPr lang="en-US" sz="2000" dirty="0" err="1"/>
              <a:t>ansible</a:t>
            </a:r>
            <a:r>
              <a:rPr lang="en-US" sz="2000" dirty="0"/>
              <a:t>-playbook will be listed in </a:t>
            </a:r>
            <a:r>
              <a:rPr lang="en-US" sz="2000" dirty="0" err="1"/>
              <a:t>failed_playbook.retry</a:t>
            </a: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Fact caching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You can start caching the facts in </a:t>
            </a:r>
            <a:r>
              <a:rPr lang="en-US" sz="2000" dirty="0" err="1"/>
              <a:t>redis</a:t>
            </a: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Tags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Choose which task to run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Scalability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No maintenance cost of upgrading agents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Ansible</a:t>
            </a:r>
            <a:r>
              <a:rPr lang="en-US" sz="2000" dirty="0"/>
              <a:t> Tower or your own centralized server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3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188640"/>
            <a:ext cx="8229600" cy="2740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Ansible</a:t>
            </a:r>
            <a:r>
              <a:rPr lang="en-US" dirty="0"/>
              <a:t> Configuration file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83432" y="1025352"/>
            <a:ext cx="986509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Settings in </a:t>
            </a:r>
            <a:r>
              <a:rPr lang="en-US" sz="2400" dirty="0" err="1"/>
              <a:t>Ansible</a:t>
            </a:r>
            <a:r>
              <a:rPr lang="en-US" sz="2400" dirty="0"/>
              <a:t> are adjustable via a configuration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Changes can be made and used in a configuration file which will be processed in the following order: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ANSIBLE_CONFIG (an environment variable)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ansible.cfg</a:t>
            </a:r>
            <a:r>
              <a:rPr lang="en-US" dirty="0"/>
              <a:t> (in the current directory)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.</a:t>
            </a:r>
            <a:r>
              <a:rPr lang="en-US" dirty="0" err="1"/>
              <a:t>ansible.cfg</a:t>
            </a:r>
            <a:r>
              <a:rPr lang="en-US" dirty="0"/>
              <a:t> (in the home directory)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</a:t>
            </a:r>
            <a:r>
              <a:rPr lang="en-US" dirty="0" err="1"/>
              <a:t>ansible.cfg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/>
              <a:t>Ansible</a:t>
            </a:r>
            <a:r>
              <a:rPr lang="en-US" sz="2400" dirty="0"/>
              <a:t> will process the above list and use the first file found.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Settings in files are not merged.</a:t>
            </a:r>
            <a:endParaRPr lang="en-US" sz="2400" b="1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1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83432" y="1340769"/>
            <a:ext cx="10297144" cy="4987739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</a:t>
            </a:r>
            <a:r>
              <a:rPr lang="en-US" sz="2400" b="1" dirty="0" err="1"/>
              <a:t>epel</a:t>
            </a:r>
            <a:r>
              <a:rPr lang="en-US" sz="2400" b="1" dirty="0"/>
              <a:t>-release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update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</a:t>
            </a:r>
            <a:r>
              <a:rPr lang="en-US" sz="2400" b="1" dirty="0" err="1"/>
              <a:t>git</a:t>
            </a:r>
            <a:r>
              <a:rPr lang="en-US" sz="2400" b="1" dirty="0"/>
              <a:t> python python-</a:t>
            </a:r>
            <a:r>
              <a:rPr lang="en-US" sz="2400" b="1" dirty="0" err="1"/>
              <a:t>devel</a:t>
            </a:r>
            <a:r>
              <a:rPr lang="en-US" sz="2400" b="1" dirty="0"/>
              <a:t> python-pip </a:t>
            </a:r>
            <a:r>
              <a:rPr lang="en-US" sz="2400" b="1" dirty="0" err="1"/>
              <a:t>openssl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–version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/>
              <a:t>vim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</a:t>
            </a:r>
            <a:r>
              <a:rPr lang="en-US" sz="2400" b="1" dirty="0" err="1"/>
              <a:t>ansible.cfg</a:t>
            </a:r>
            <a:r>
              <a:rPr lang="en-US" sz="2400" b="1" dirty="0"/>
              <a:t> &amp; enable the below lines</a:t>
            </a:r>
          </a:p>
          <a:p>
            <a:pPr lvl="1">
              <a:buNone/>
            </a:pPr>
            <a:r>
              <a:rPr lang="en-US" sz="2400" b="1" dirty="0"/>
              <a:t> 		inventory =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</a:p>
          <a:p>
            <a:pPr lvl="1">
              <a:buNone/>
            </a:pPr>
            <a:r>
              <a:rPr lang="en-US" sz="2400" b="1" dirty="0"/>
              <a:t>	   </a:t>
            </a:r>
            <a:r>
              <a:rPr lang="en-US" sz="2400" b="1" dirty="0" err="1"/>
              <a:t>sudo_user</a:t>
            </a:r>
            <a:r>
              <a:rPr lang="en-US" sz="2400" b="1" dirty="0"/>
              <a:t> = root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Secure Sockets Layer (SSL) </a:t>
            </a:r>
            <a:r>
              <a:rPr lang="en-US" sz="1800" dirty="0"/>
              <a:t>is a standard security technology for establishing an encrypted link</a:t>
            </a:r>
          </a:p>
          <a:p>
            <a:pPr lvl="1">
              <a:buNone/>
            </a:pPr>
            <a:r>
              <a:rPr lang="en-US" sz="1800" dirty="0"/>
              <a:t>between a server and a client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i="1" dirty="0"/>
              <a:t>OpenSSL</a:t>
            </a:r>
            <a:r>
              <a:rPr lang="en-US" sz="1800" dirty="0"/>
              <a:t> is a general purpose cryptography library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i="1" dirty="0"/>
              <a:t>EPEL (Extra Packages for Enterprise Linux) </a:t>
            </a:r>
            <a:r>
              <a:rPr lang="en-US" sz="1800" i="1" dirty="0"/>
              <a:t>is open source and free community based repository </a:t>
            </a:r>
          </a:p>
          <a:p>
            <a:pPr lvl="1">
              <a:buNone/>
            </a:pPr>
            <a:r>
              <a:rPr lang="en-US" sz="1800" i="1" dirty="0"/>
              <a:t>which provides add-on software packages for Linux distribution</a:t>
            </a:r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43"/>
            <a:ext cx="8229600" cy="7110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Setup </a:t>
            </a:r>
            <a:r>
              <a:rPr lang="en-US" b="1" dirty="0" err="1"/>
              <a:t>Ansible</a:t>
            </a:r>
            <a:r>
              <a:rPr lang="en-US" b="1" dirty="0"/>
              <a:t> on CentOS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0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 Environment Setup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15480" y="764704"/>
            <a:ext cx="939653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adduser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passwd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visudo</a:t>
            </a:r>
            <a:r>
              <a:rPr lang="en-US" sz="2400" b="1" dirty="0"/>
              <a:t> </a:t>
            </a:r>
            <a:r>
              <a:rPr lang="en-US" sz="2400" dirty="0"/>
              <a:t>(add a line as below &amp; set </a:t>
            </a:r>
            <a:r>
              <a:rPr lang="en-US" sz="2400" b="1" dirty="0"/>
              <a:t>EDITOR=vi</a:t>
            </a:r>
            <a:r>
              <a:rPr lang="en-US" sz="2400" dirty="0"/>
              <a:t>)</a:t>
            </a:r>
          </a:p>
          <a:p>
            <a:pPr lvl="1">
              <a:buNone/>
            </a:pPr>
            <a:r>
              <a:rPr lang="en-US" sz="2400" dirty="0"/>
              <a:t>      $ </a:t>
            </a:r>
            <a:r>
              <a:rPr lang="en-US" sz="2400" b="1" dirty="0"/>
              <a:t>export EDITOR=vi</a:t>
            </a:r>
          </a:p>
          <a:p>
            <a:pPr lvl="1">
              <a:buNone/>
            </a:pPr>
            <a:r>
              <a:rPr lang="en-US" sz="2400" b="1" dirty="0"/>
              <a:t>	 </a:t>
            </a:r>
            <a:r>
              <a:rPr lang="en-US" sz="2400" b="1" dirty="0" err="1"/>
              <a:t>ansibleadm</a:t>
            </a:r>
            <a:r>
              <a:rPr lang="en-US" sz="2400" b="1" dirty="0"/>
              <a:t> ALL=(ALL) NOPASSWD: ALL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Check </a:t>
            </a:r>
            <a:r>
              <a:rPr lang="en-US" sz="2400" dirty="0" err="1"/>
              <a:t>sudo</a:t>
            </a:r>
            <a:r>
              <a:rPr lang="en-US" sz="2400" dirty="0"/>
              <a:t> works without asking password</a:t>
            </a:r>
          </a:p>
          <a:p>
            <a:pPr marL="609494" lvl="1" indent="0">
              <a:buNone/>
            </a:pPr>
            <a:r>
              <a:rPr lang="en-US" sz="2400" b="1" dirty="0"/>
              <a:t>       $ </a:t>
            </a:r>
            <a:r>
              <a:rPr lang="en-US" sz="2400" b="1" dirty="0" err="1"/>
              <a:t>su</a:t>
            </a:r>
            <a:r>
              <a:rPr lang="en-US" sz="2400" b="1" dirty="0"/>
              <a:t> -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</a:p>
          <a:p>
            <a:pPr marL="609494" lvl="1" indent="0">
              <a:buNone/>
            </a:pPr>
            <a:r>
              <a:rPr lang="en-US" sz="2400" b="1" dirty="0"/>
              <a:t>       $ </a:t>
            </a:r>
            <a:r>
              <a:rPr lang="en-US" sz="2400" b="1" dirty="0" err="1"/>
              <a:t>sudo</a:t>
            </a:r>
            <a:r>
              <a:rPr lang="en-US" sz="2400" b="1" dirty="0"/>
              <a:t> yum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Run the following as </a:t>
            </a:r>
            <a:r>
              <a:rPr lang="en-US" sz="2400" b="1" dirty="0" err="1"/>
              <a:t>ansible</a:t>
            </a:r>
            <a:r>
              <a:rPr lang="en-US" sz="2400" dirty="0"/>
              <a:t> user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ssh-keygen</a:t>
            </a: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copy the </a:t>
            </a:r>
            <a:r>
              <a:rPr lang="en-US" sz="2400" dirty="0" err="1"/>
              <a:t>ssh</a:t>
            </a:r>
            <a:r>
              <a:rPr lang="en-US" sz="2400" dirty="0"/>
              <a:t> keys to all the nodes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ssh</a:t>
            </a:r>
            <a:r>
              <a:rPr lang="en-US" sz="2400" b="1" dirty="0"/>
              <a:t>-copy-id </a:t>
            </a:r>
            <a:r>
              <a:rPr lang="en-US" sz="2400" b="1"/>
              <a:t>ansibleadm@&lt;</a:t>
            </a:r>
            <a:r>
              <a:rPr lang="en-US" sz="2400" b="1" dirty="0" err="1"/>
              <a:t>testmachine</a:t>
            </a:r>
            <a:r>
              <a:rPr lang="en-US" sz="2400" b="1" dirty="0"/>
              <a:t>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Test </a:t>
            </a:r>
            <a:r>
              <a:rPr lang="en-US" sz="2400" dirty="0" err="1"/>
              <a:t>ssh</a:t>
            </a:r>
            <a:r>
              <a:rPr lang="en-US" sz="2400" dirty="0"/>
              <a:t> to </a:t>
            </a:r>
            <a:r>
              <a:rPr lang="en-US" sz="2400" dirty="0" err="1"/>
              <a:t>testmachine</a:t>
            </a:r>
            <a:r>
              <a:rPr lang="en-US" sz="2400" dirty="0"/>
              <a:t> , it should not ask password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ssh</a:t>
            </a:r>
            <a:r>
              <a:rPr lang="en-US" sz="2400" b="1" dirty="0"/>
              <a:t>-copy-id localhost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9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188640"/>
            <a:ext cx="8229600" cy="27403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Ansible</a:t>
            </a:r>
            <a:r>
              <a:rPr lang="en-US" b="1" dirty="0"/>
              <a:t> Inventory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83432" y="764704"/>
            <a:ext cx="986509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/>
              <a:t>Ansible</a:t>
            </a:r>
            <a:r>
              <a:rPr lang="en-US" sz="2400" dirty="0"/>
              <a:t> recognizes systems listed in </a:t>
            </a:r>
            <a:r>
              <a:rPr lang="en-US" sz="2400" dirty="0" err="1"/>
              <a:t>Ansible’s</a:t>
            </a:r>
            <a:r>
              <a:rPr lang="en-US" sz="2400" dirty="0"/>
              <a:t> inventory file, which defaults to being saved in the location </a:t>
            </a:r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You can specify a different inventory file using the </a:t>
            </a:r>
            <a:r>
              <a:rPr lang="en-US" sz="2400" b="1" dirty="0"/>
              <a:t>-</a:t>
            </a:r>
            <a:r>
              <a:rPr lang="en-US" sz="2400" b="1" dirty="0" err="1"/>
              <a:t>i</a:t>
            </a:r>
            <a:r>
              <a:rPr lang="en-US" sz="2400" b="1" dirty="0"/>
              <a:t> &lt;path&gt; </a:t>
            </a:r>
            <a:r>
              <a:rPr lang="en-US" sz="2400" dirty="0"/>
              <a:t>option on the command line.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 format for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ansible</a:t>
            </a:r>
            <a:r>
              <a:rPr lang="en-US" sz="2400" dirty="0"/>
              <a:t>/hosts is an INI-like format and looks like this:</a:t>
            </a:r>
          </a:p>
          <a:p>
            <a:pPr lvl="1">
              <a:buNone/>
            </a:pPr>
            <a:r>
              <a:rPr lang="en-US" sz="2400" b="1" dirty="0"/>
              <a:t>		[</a:t>
            </a:r>
            <a:r>
              <a:rPr lang="en-US" sz="2400" b="1" dirty="0" err="1"/>
              <a:t>groupname</a:t>
            </a:r>
            <a:r>
              <a:rPr lang="en-US" sz="2400" b="1" dirty="0"/>
              <a:t>]</a:t>
            </a:r>
          </a:p>
          <a:p>
            <a:pPr lvl="1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machinename|machineIP</a:t>
            </a:r>
            <a:endParaRPr lang="en-US" sz="2400" b="1" dirty="0"/>
          </a:p>
          <a:p>
            <a:pPr lvl="1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aliasname</a:t>
            </a:r>
            <a:r>
              <a:rPr lang="en-US" sz="2400" b="1" dirty="0"/>
              <a:t> </a:t>
            </a:r>
            <a:r>
              <a:rPr lang="en-US" sz="2400" b="1" dirty="0" err="1"/>
              <a:t>ansible_host</a:t>
            </a:r>
            <a:r>
              <a:rPr lang="en-US" sz="2400" b="1" dirty="0"/>
              <a:t>=</a:t>
            </a:r>
            <a:r>
              <a:rPr lang="en-US" sz="2400" b="1" dirty="0" err="1"/>
              <a:t>machinename|machineIP</a:t>
            </a:r>
            <a:r>
              <a:rPr lang="en-US" sz="2400" b="1" dirty="0"/>
              <a:t> 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r>
              <a:rPr lang="en-US" sz="2400" b="1" dirty="0"/>
              <a:t>        Ex:</a:t>
            </a:r>
          </a:p>
          <a:p>
            <a:pPr lvl="1">
              <a:buNone/>
            </a:pPr>
            <a:r>
              <a:rPr lang="en-US" sz="2400" b="1" dirty="0"/>
              <a:t>		[demo]</a:t>
            </a:r>
          </a:p>
          <a:p>
            <a:pPr lvl="1">
              <a:buNone/>
            </a:pPr>
            <a:r>
              <a:rPr lang="en-US" sz="2400" b="1" dirty="0"/>
              <a:t>         Testserver1</a:t>
            </a:r>
          </a:p>
          <a:p>
            <a:pPr lvl="1">
              <a:buNone/>
            </a:pPr>
            <a:r>
              <a:rPr lang="en-US" sz="2400" b="1" dirty="0"/>
              <a:t>		testserver2.mylabserver.com</a:t>
            </a:r>
          </a:p>
          <a:p>
            <a:pPr lvl="1">
              <a:buNone/>
            </a:pPr>
            <a:r>
              <a:rPr lang="en-US" sz="2400" b="1" dirty="0"/>
              <a:t>           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6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188640"/>
            <a:ext cx="8229600" cy="2740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Host Patterns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83432" y="764704"/>
            <a:ext cx="9865096" cy="60932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Patterns in </a:t>
            </a:r>
            <a:r>
              <a:rPr lang="en-US" sz="2000" dirty="0" err="1"/>
              <a:t>Ansible</a:t>
            </a:r>
            <a:r>
              <a:rPr lang="en-US" sz="2000" dirty="0"/>
              <a:t> are how we decide which hosts to manage.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This can mean what hosts to communicate with, but in terms of Playbooks it actually means what hosts to apply a particular configuration or IT process </a:t>
            </a:r>
          </a:p>
          <a:p>
            <a:pPr marL="609494" lvl="1" indent="0">
              <a:buNone/>
            </a:pPr>
            <a:r>
              <a:rPr lang="en-US" sz="2000" dirty="0"/>
              <a:t>      $ </a:t>
            </a:r>
            <a:r>
              <a:rPr lang="en-US" sz="2000" b="1" dirty="0" err="1"/>
              <a:t>ansible</a:t>
            </a:r>
            <a:r>
              <a:rPr lang="en-US" sz="2000" b="1" dirty="0"/>
              <a:t> &lt;</a:t>
            </a:r>
            <a:r>
              <a:rPr lang="en-US" sz="2000" b="1" dirty="0" err="1"/>
              <a:t>host_pattern</a:t>
            </a:r>
            <a:r>
              <a:rPr lang="en-US" sz="2000" b="1" dirty="0"/>
              <a:t>&gt; -m &lt;</a:t>
            </a:r>
            <a:r>
              <a:rPr lang="en-US" sz="2000" b="1" dirty="0" err="1"/>
              <a:t>module_name</a:t>
            </a:r>
            <a:r>
              <a:rPr lang="en-US" sz="2000" b="1" dirty="0"/>
              <a:t>&gt; -a &lt;arguments&gt;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 pattern can usually refer to a particular machine or an </a:t>
            </a:r>
            <a:r>
              <a:rPr lang="en-US" sz="2000" dirty="0" err="1"/>
              <a:t>groupname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"all" pattern refers to all the machines in an inventory</a:t>
            </a:r>
          </a:p>
          <a:p>
            <a:pPr marL="609494" lvl="1" indent="0">
              <a:buNone/>
            </a:pPr>
            <a:r>
              <a:rPr lang="en-US" sz="2000" dirty="0"/>
              <a:t>      $ </a:t>
            </a:r>
            <a:r>
              <a:rPr lang="en-US" sz="2000" b="1" dirty="0" err="1"/>
              <a:t>ansible</a:t>
            </a:r>
            <a:r>
              <a:rPr lang="en-US" sz="2000" b="1" dirty="0"/>
              <a:t> all --list-hosts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You can refer to hosts within the group by adding a subscript to the group name while giving the pattern</a:t>
            </a:r>
          </a:p>
          <a:p>
            <a:pPr marL="609494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groupname</a:t>
            </a:r>
            <a:r>
              <a:rPr lang="en-US" sz="2000" dirty="0"/>
              <a:t>[0] --  picks the first machine in the group</a:t>
            </a:r>
          </a:p>
          <a:p>
            <a:pPr marL="609494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groupname</a:t>
            </a:r>
            <a:r>
              <a:rPr lang="en-US" sz="2000" dirty="0"/>
              <a:t>[1] -- picks the second machine in the group</a:t>
            </a:r>
          </a:p>
          <a:p>
            <a:pPr marL="609494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groupname</a:t>
            </a:r>
            <a:r>
              <a:rPr lang="en-US" sz="2000" dirty="0"/>
              <a:t>[-1] -- picks the last machine in the group</a:t>
            </a:r>
          </a:p>
          <a:p>
            <a:pPr marL="609494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groupname</a:t>
            </a:r>
            <a:r>
              <a:rPr lang="en-US" sz="2000" dirty="0"/>
              <a:t>[0:1] -- picks first 2 machine in the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Groups separated by a colon can be used to use hosts from multiple groups</a:t>
            </a:r>
          </a:p>
          <a:p>
            <a:pPr marL="609494" lvl="1" indent="0">
              <a:buNone/>
            </a:pPr>
            <a:r>
              <a:rPr lang="en-US" sz="2000" dirty="0"/>
              <a:t>	groupname1:groupname2</a:t>
            </a:r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188640"/>
            <a:ext cx="8229600" cy="27403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Ansible</a:t>
            </a:r>
            <a:r>
              <a:rPr lang="en-US" b="1" dirty="0"/>
              <a:t> Ad-Hoc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1424" y="764704"/>
            <a:ext cx="9756576" cy="60932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Use </a:t>
            </a:r>
            <a:r>
              <a:rPr lang="en-US" sz="2400" b="1" dirty="0"/>
              <a:t>/</a:t>
            </a:r>
            <a:r>
              <a:rPr lang="en-US" sz="2400" b="1" dirty="0" err="1"/>
              <a:t>usr</a:t>
            </a:r>
            <a:r>
              <a:rPr lang="en-US" sz="2400" b="1" dirty="0"/>
              <a:t>/bin/</a:t>
            </a:r>
            <a:r>
              <a:rPr lang="en-US" sz="2400" b="1" dirty="0" err="1"/>
              <a:t>ansible</a:t>
            </a:r>
            <a:r>
              <a:rPr lang="en-US" sz="2400" dirty="0"/>
              <a:t> to run ad-hoc tasks really quick &amp; don’t want to save for later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These are quick one-liner without writing a playbook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To run an arbitrary </a:t>
            </a:r>
            <a:r>
              <a:rPr lang="en-US" sz="2400" dirty="0" err="1"/>
              <a:t>cmd</a:t>
            </a:r>
            <a:r>
              <a:rPr lang="en-US" sz="2400" dirty="0"/>
              <a:t> use </a:t>
            </a:r>
            <a:r>
              <a:rPr lang="en-US" sz="2400" b="1" dirty="0"/>
              <a:t>-a </a:t>
            </a:r>
            <a:r>
              <a:rPr lang="en-US" sz="2400" dirty="0"/>
              <a:t>&amp; use </a:t>
            </a:r>
            <a:r>
              <a:rPr lang="en-US" sz="2400" b="1" dirty="0"/>
              <a:t>-m </a:t>
            </a:r>
            <a:r>
              <a:rPr lang="en-US" sz="2400" dirty="0"/>
              <a:t>to run a module </a:t>
            </a:r>
          </a:p>
          <a:p>
            <a:pPr marL="609494" lvl="1" indent="0">
              <a:buNone/>
            </a:pPr>
            <a:r>
              <a:rPr lang="en-US" sz="2400" dirty="0"/>
              <a:t> 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ansible</a:t>
            </a:r>
            <a:r>
              <a:rPr lang="en-US" sz="2400" b="1" dirty="0">
                <a:solidFill>
                  <a:schemeClr val="tx2"/>
                </a:solidFill>
              </a:rPr>
              <a:t> [</a:t>
            </a:r>
            <a:r>
              <a:rPr lang="en-US" sz="2400" b="1" dirty="0" err="1">
                <a:solidFill>
                  <a:schemeClr val="tx2"/>
                </a:solidFill>
              </a:rPr>
              <a:t>group|host</a:t>
            </a:r>
            <a:r>
              <a:rPr lang="en-US" sz="2400" b="1" dirty="0">
                <a:solidFill>
                  <a:schemeClr val="tx2"/>
                </a:solidFill>
              </a:rPr>
              <a:t>] -m &lt;module&gt; -a &lt;</a:t>
            </a:r>
            <a:r>
              <a:rPr lang="en-US" sz="2400" b="1" dirty="0" err="1">
                <a:solidFill>
                  <a:schemeClr val="tx2"/>
                </a:solidFill>
              </a:rPr>
              <a:t>cmd</a:t>
            </a:r>
            <a:r>
              <a:rPr lang="en-US" sz="2400" b="1" dirty="0">
                <a:solidFill>
                  <a:schemeClr val="tx2"/>
                </a:solidFill>
              </a:rPr>
              <a:t>&gt;</a:t>
            </a:r>
          </a:p>
          <a:p>
            <a:pPr marL="609494" lvl="1" indent="0">
              <a:buNone/>
            </a:pPr>
            <a:endParaRPr lang="en-US" sz="2400" b="1" dirty="0"/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--list-hosts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-m ping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-a "ls -al /home/</a:t>
            </a:r>
            <a:r>
              <a:rPr lang="en-US" sz="2400" b="1" dirty="0" err="1"/>
              <a:t>ansible</a:t>
            </a:r>
            <a:r>
              <a:rPr lang="en-US" sz="2400" b="1" dirty="0"/>
              <a:t>"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-a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/log/messages“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To run anything with </a:t>
            </a:r>
            <a:r>
              <a:rPr lang="en-US" sz="2400" dirty="0" err="1"/>
              <a:t>sudo</a:t>
            </a:r>
            <a:r>
              <a:rPr lang="en-US" sz="2400" dirty="0"/>
              <a:t>, use </a:t>
            </a:r>
            <a:r>
              <a:rPr lang="en-US" sz="2400" b="1" dirty="0"/>
              <a:t>-s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local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 </a:t>
            </a:r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2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911424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Copy a file test.txt from local host to node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 -m copy -a "</a:t>
            </a:r>
            <a:r>
              <a:rPr lang="en-US" sz="2400" b="1" dirty="0" err="1"/>
              <a:t>src</a:t>
            </a:r>
            <a:r>
              <a:rPr lang="en-US" sz="2400" b="1" dirty="0"/>
              <a:t>=test.txt </a:t>
            </a:r>
            <a:r>
              <a:rPr lang="en-US" sz="2400" b="1" dirty="0" err="1"/>
              <a:t>dest</a:t>
            </a:r>
            <a:r>
              <a:rPr lang="en-US" sz="2400" b="1" dirty="0"/>
              <a:t>=/</a:t>
            </a:r>
            <a:r>
              <a:rPr lang="en-US" sz="2400" b="1" dirty="0" err="1"/>
              <a:t>tmp</a:t>
            </a:r>
            <a:r>
              <a:rPr lang="en-US" sz="2400" b="1" dirty="0"/>
              <a:t>/test.txt”</a:t>
            </a:r>
          </a:p>
          <a:p>
            <a:pPr marL="609494" lvl="1" indent="0">
              <a:buNone/>
            </a:pP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Install/Remove a Package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 </a:t>
            </a:r>
            <a:r>
              <a:rPr lang="en-US" sz="2400" b="1" dirty="0" err="1"/>
              <a:t>ansible</a:t>
            </a:r>
            <a:r>
              <a:rPr lang="en-US" sz="2400" b="1" dirty="0"/>
              <a:t> all  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state=present”</a:t>
            </a:r>
            <a:endParaRPr lang="en-US" sz="2400" dirty="0"/>
          </a:p>
          <a:p>
            <a:pPr marL="609494" lvl="1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$ </a:t>
            </a:r>
            <a:r>
              <a:rPr lang="en-US" sz="2400" b="1" dirty="0" err="1"/>
              <a:t>ansible</a:t>
            </a:r>
            <a:r>
              <a:rPr lang="en-US" sz="2400" b="1" dirty="0"/>
              <a:t> all  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state=latest”</a:t>
            </a:r>
          </a:p>
          <a:p>
            <a:pPr marL="609494" lvl="1" indent="0">
              <a:buNone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 err="1"/>
              <a:t>ansible</a:t>
            </a:r>
            <a:r>
              <a:rPr lang="en-US" sz="2400" b="1" dirty="0"/>
              <a:t> all  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state=absent”</a:t>
            </a:r>
          </a:p>
          <a:p>
            <a:pPr marL="609494" lvl="1" indent="0">
              <a:buNone/>
            </a:pPr>
            <a:r>
              <a:rPr lang="en-US" sz="2400" b="1" dirty="0"/>
              <a:t>   	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state=present will install it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		state=latest will update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 		state=absent will remove it</a:t>
            </a:r>
          </a:p>
          <a:p>
            <a:pPr marL="609494" lvl="1" indent="0">
              <a:buNone/>
            </a:pPr>
            <a:r>
              <a:rPr lang="en-US" sz="2400" dirty="0"/>
              <a:t> Start/Stop a Service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 err="1"/>
              <a:t>ansible</a:t>
            </a:r>
            <a:r>
              <a:rPr lang="en-US" sz="2400" b="1" dirty="0"/>
              <a:t> all  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state=started”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 err="1"/>
              <a:t>ansible</a:t>
            </a:r>
            <a:r>
              <a:rPr lang="en-US" sz="2400" b="1" dirty="0"/>
              <a:t> all  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state=restarted”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 err="1"/>
              <a:t>ansible</a:t>
            </a:r>
            <a:r>
              <a:rPr lang="en-US" sz="2400" b="1" dirty="0"/>
              <a:t> all  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state=stopped"</a:t>
            </a:r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911424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Create/Delete a User account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-s -m user -a "name=test”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-s -m user -a "name=test state=absent”</a:t>
            </a:r>
          </a:p>
          <a:p>
            <a:pPr marL="609494" lvl="1" indent="0">
              <a:buNone/>
            </a:pP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Add/Remove a </a:t>
            </a:r>
            <a:r>
              <a:rPr lang="en-US" sz="2400" dirty="0" err="1"/>
              <a:t>Cron</a:t>
            </a:r>
            <a:r>
              <a:rPr lang="en-US" sz="2400" dirty="0"/>
              <a:t> Job</a:t>
            </a:r>
          </a:p>
          <a:p>
            <a:pPr marL="609494" lvl="1" indent="0">
              <a:buNone/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-u test -s -m </a:t>
            </a:r>
            <a:r>
              <a:rPr lang="en-US" sz="2400" b="1" dirty="0" err="1"/>
              <a:t>cron</a:t>
            </a:r>
            <a:r>
              <a:rPr lang="en-US" sz="2400" b="1" dirty="0"/>
              <a:t> -a "name='</a:t>
            </a:r>
            <a:r>
              <a:rPr lang="en-US" sz="2400" b="1" dirty="0" err="1"/>
              <a:t>crontest</a:t>
            </a:r>
            <a:r>
              <a:rPr lang="en-US" sz="2400" b="1" dirty="0"/>
              <a:t>' minute='0' hour='12' job='ls -al /</a:t>
            </a:r>
            <a:r>
              <a:rPr lang="en-US" sz="2400" b="1" dirty="0" err="1"/>
              <a:t>var</a:t>
            </a:r>
            <a:r>
              <a:rPr lang="en-US" sz="2400" b="1" dirty="0"/>
              <a:t> &gt; /</a:t>
            </a:r>
            <a:r>
              <a:rPr lang="en-US" sz="2400" b="1" dirty="0" err="1"/>
              <a:t>tmp</a:t>
            </a:r>
            <a:r>
              <a:rPr lang="en-US" sz="2400" b="1" dirty="0"/>
              <a:t>/test.log'"</a:t>
            </a:r>
          </a:p>
          <a:p>
            <a:pPr marL="609494" lvl="1" indent="0">
              <a:buNone/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 err="1"/>
              <a:t>ansible</a:t>
            </a:r>
            <a:r>
              <a:rPr lang="en-US" sz="2400" b="1" dirty="0"/>
              <a:t> all -u test -s -m </a:t>
            </a:r>
            <a:r>
              <a:rPr lang="en-US" sz="2400" b="1" dirty="0" err="1"/>
              <a:t>cron</a:t>
            </a:r>
            <a:r>
              <a:rPr lang="en-US" sz="2400" b="1" dirty="0"/>
              <a:t> -a "name='</a:t>
            </a:r>
            <a:r>
              <a:rPr lang="en-US" sz="2400" b="1" dirty="0" err="1"/>
              <a:t>crontest</a:t>
            </a:r>
            <a:r>
              <a:rPr lang="en-US" sz="2400" b="1" dirty="0"/>
              <a:t>' state='absent’”</a:t>
            </a:r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1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2740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Playbooks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8056" y="836712"/>
            <a:ext cx="91399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Playbooks 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Playbooks describe a policy you want your remote systems to enforce, or a set of steps in a general IT process.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Playbooks orchestrate steps of any manual ordered process, even as different steps must bounce back and forth between sets of machines in particular orders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dirty="0" err="1"/>
              <a:t>Ansible</a:t>
            </a:r>
            <a:r>
              <a:rPr lang="en-US" dirty="0"/>
              <a:t> modules are the tools in your workshop, playbooks are your instruction manuals, and your inventory of hosts are your raw material.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/bin/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dirty="0"/>
              <a:t>is used for running configurations from an playbook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/>
              <a:t>ansible</a:t>
            </a:r>
            <a:r>
              <a:rPr lang="en-US" b="1" dirty="0"/>
              <a:t>-playbook &lt;playbook&gt;.</a:t>
            </a:r>
            <a:r>
              <a:rPr lang="en-US" b="1" dirty="0" err="1"/>
              <a:t>yml</a:t>
            </a:r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Playbooks are expressed in YAML format</a:t>
            </a:r>
          </a:p>
        </p:txBody>
      </p:sp>
    </p:spTree>
    <p:extLst>
      <p:ext uri="{BB962C8B-B14F-4D97-AF65-F5344CB8AC3E}">
        <p14:creationId xmlns:p14="http://schemas.microsoft.com/office/powerpoint/2010/main" val="130574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04" y="961996"/>
            <a:ext cx="9036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SSH</a:t>
            </a:r>
            <a:r>
              <a:rPr lang="en-US" dirty="0"/>
              <a:t>, which is an acronym for Secure Shell, was designed and created to provide the best security when accessing another computer remotely</a:t>
            </a:r>
          </a:p>
          <a:p>
            <a:r>
              <a:rPr lang="en-US" b="1" dirty="0"/>
              <a:t>	Syntax: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ssh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username@machinename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cmd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When we connect to a machine through SSH, the following happens: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Environment(Shell) is assigned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Login script is executed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Default location will be home-directory</a:t>
            </a: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981200" y="274643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Connecting to a Linux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0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274643"/>
            <a:ext cx="9289032" cy="4180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YAML(YAML </a:t>
            </a:r>
            <a:r>
              <a:rPr lang="en-US" b="1" dirty="0" err="1"/>
              <a:t>Ain't</a:t>
            </a:r>
            <a:r>
              <a:rPr lang="en-US" b="1" dirty="0"/>
              <a:t> Markup Language)</a:t>
            </a:r>
            <a:r>
              <a:rPr lang="en-US" dirty="0"/>
              <a:t> Basics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3512" y="980729"/>
            <a:ext cx="9505056" cy="613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For </a:t>
            </a:r>
            <a:r>
              <a:rPr lang="en-US" dirty="0" err="1"/>
              <a:t>Ansible</a:t>
            </a:r>
            <a:r>
              <a:rPr lang="en-US" dirty="0"/>
              <a:t>, nearly every YAML file starts with a list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Each item in the list is a list of key/value pairs, commonly called a "hash" or a "dictionary"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All YAML files can optionally begin with "---" and end with "...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All members of a list are lines beginning at the same indentation level starting</a:t>
            </a:r>
          </a:p>
          <a:p>
            <a:r>
              <a:rPr lang="en-US" dirty="0"/>
              <a:t>       with a "- "</a:t>
            </a:r>
          </a:p>
          <a:p>
            <a:pPr marL="609494" lvl="1">
              <a:spcBef>
                <a:spcPct val="200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 list of tasty fruits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fruits: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Apple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Orange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Strawberry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Mango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 dictionary is represented in a simple key: value form (the colon must be </a:t>
            </a:r>
          </a:p>
          <a:p>
            <a:r>
              <a:rPr lang="en-US" dirty="0"/>
              <a:t>      followed by a space)</a:t>
            </a:r>
          </a:p>
          <a:p>
            <a:pPr marL="609494" lvl="1">
              <a:spcBef>
                <a:spcPct val="20000"/>
              </a:spcBef>
            </a:pPr>
            <a:r>
              <a:rPr lang="en-US" b="1" dirty="0"/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An employee record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Employee: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name: ADAM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job: DevOps Engineer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skill: Elite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397694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415480" y="764704"/>
            <a:ext cx="939653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Each playbook is composed of one or more ‘plays’ in a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 goal of a play is to map a group of hosts to run 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Task is nothing more than a call to an </a:t>
            </a:r>
            <a:r>
              <a:rPr lang="en-US" sz="2400" dirty="0" err="1"/>
              <a:t>ansible</a:t>
            </a:r>
            <a:r>
              <a:rPr lang="en-US" sz="2400" dirty="0"/>
              <a:t> module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Playbooks are divided into 3 sections:</a:t>
            </a:r>
          </a:p>
          <a:p>
            <a:pPr marL="609494" lvl="1" indent="0">
              <a:buNone/>
            </a:pPr>
            <a:r>
              <a:rPr lang="en-US" sz="2400" b="1" dirty="0"/>
              <a:t>    1. Target Section - </a:t>
            </a:r>
            <a:r>
              <a:rPr lang="en-US" sz="2400" dirty="0"/>
              <a:t>Defines the hosts against which playbooks tasks has to be executed</a:t>
            </a:r>
          </a:p>
          <a:p>
            <a:pPr marL="609494" lvl="1" indent="0">
              <a:buNone/>
            </a:pPr>
            <a:r>
              <a:rPr lang="en-US" sz="2400" b="1" dirty="0"/>
              <a:t>    2. Variable Section - </a:t>
            </a:r>
            <a:r>
              <a:rPr lang="en-US" sz="2400" dirty="0"/>
              <a:t>Defines variables</a:t>
            </a:r>
          </a:p>
          <a:p>
            <a:pPr marL="609494" lvl="1" indent="0">
              <a:buNone/>
            </a:pPr>
            <a:r>
              <a:rPr lang="en-US" sz="2400" b="1" dirty="0"/>
              <a:t>    3. Tasks Section - </a:t>
            </a:r>
            <a:r>
              <a:rPr lang="en-US" sz="2400" dirty="0"/>
              <a:t>List of all modules that we need to run, in an </a:t>
            </a:r>
          </a:p>
          <a:p>
            <a:pPr marL="609494" lvl="1" indent="0">
              <a:buNone/>
            </a:pPr>
            <a:r>
              <a:rPr lang="en-US" sz="2400" dirty="0"/>
              <a:t>Order</a:t>
            </a:r>
          </a:p>
          <a:p>
            <a:pPr marL="609494" lvl="1" indent="0">
              <a:buNone/>
            </a:pPr>
            <a:r>
              <a:rPr lang="en-US" sz="2400" b="1" dirty="0"/>
              <a:t>    4. Handler Section – </a:t>
            </a:r>
            <a:r>
              <a:rPr lang="en-US" sz="2400" dirty="0"/>
              <a:t>handles a task</a:t>
            </a:r>
          </a:p>
          <a:p>
            <a:pPr marL="609494" lvl="1" indent="0">
              <a:buNone/>
            </a:pPr>
            <a:r>
              <a:rPr lang="en-US" sz="2400" b="1" dirty="0"/>
              <a:t>    5. Templates</a:t>
            </a:r>
            <a:endParaRPr lang="en-US" sz="2400" dirty="0"/>
          </a:p>
          <a:p>
            <a:pPr marL="609494" lvl="1" indent="0">
              <a:buNone/>
            </a:pPr>
            <a:endParaRPr lang="en-US" sz="24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7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Playbook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3512" y="1124744"/>
            <a:ext cx="8604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</a:rPr>
              <a:t>All sections begin with "-" &amp; its </a:t>
            </a:r>
            <a:r>
              <a:rPr lang="en-US" dirty="0" err="1">
                <a:solidFill>
                  <a:srgbClr val="C00000"/>
                </a:solidFill>
              </a:rPr>
              <a:t>attributes|parameters</a:t>
            </a:r>
            <a:r>
              <a:rPr lang="en-US" dirty="0">
                <a:solidFill>
                  <a:srgbClr val="C00000"/>
                </a:solidFill>
              </a:rPr>
              <a:t> beneath 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C00000"/>
                </a:solidFill>
              </a:rPr>
              <a:t>Identation</a:t>
            </a:r>
            <a:r>
              <a:rPr lang="en-US" dirty="0">
                <a:solidFill>
                  <a:srgbClr val="C00000"/>
                </a:solidFill>
              </a:rPr>
              <a:t> is imp, use only spaces &amp; not tabs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/>
              <a:t>first.yml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0762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188641"/>
            <a:ext cx="8229600" cy="711081"/>
          </a:xfrm>
        </p:spPr>
        <p:txBody>
          <a:bodyPr/>
          <a:lstStyle/>
          <a:p>
            <a:r>
              <a:rPr lang="en-US" b="1" dirty="0"/>
              <a:t>Target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3512" y="1124744"/>
            <a:ext cx="8604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</a:rPr>
              <a:t>Example: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 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become_user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become: yes              # yes or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#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paramico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       # yes or no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27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04" y="961996"/>
            <a:ext cx="9036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Installing software on Linux is not by downloading and running .exe files from websites like on Windows.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Each Linux distribution hosts their own </a:t>
            </a:r>
            <a:r>
              <a:rPr lang="en-US" b="1" dirty="0"/>
              <a:t>software repositories </a:t>
            </a:r>
            <a:r>
              <a:rPr lang="en-US" dirty="0"/>
              <a:t>&amp;  contain software packages specially compiled for each Linux distribution and version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 </a:t>
            </a:r>
            <a:r>
              <a:rPr lang="en-US" b="1" dirty="0"/>
              <a:t>“package” </a:t>
            </a:r>
            <a:r>
              <a:rPr lang="en-US" dirty="0"/>
              <a:t>refers to a compressed file archive containing all of the files that come with a particular application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Package Manager </a:t>
            </a:r>
            <a:r>
              <a:rPr lang="en-US" dirty="0"/>
              <a:t>is a tool that automates the process of installing, upgrading, configuring &amp; removing software on Linux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Ex: yum, apt-get, rpm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Service manager </a:t>
            </a:r>
            <a:r>
              <a:rPr lang="en-US" dirty="0"/>
              <a:t>is used to start, stop, restart the specific daemon process of the software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981200" y="274643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Software Installation on Linux: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5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188640"/>
            <a:ext cx="7618809" cy="60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1504" y="476673"/>
            <a:ext cx="903649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infrastructure refers to the composite of :</a:t>
            </a:r>
          </a:p>
          <a:p>
            <a:pPr lvl="0"/>
            <a:r>
              <a:rPr lang="en-US" dirty="0"/>
              <a:t>      </a:t>
            </a:r>
            <a:r>
              <a:rPr lang="en-US" sz="2800" dirty="0"/>
              <a:t>Hardware </a:t>
            </a:r>
          </a:p>
          <a:p>
            <a:pPr lvl="0"/>
            <a:r>
              <a:rPr lang="en-US" sz="2800" dirty="0"/>
              <a:t>              Software </a:t>
            </a:r>
          </a:p>
          <a:p>
            <a:pPr lvl="0"/>
            <a:r>
              <a:rPr lang="en-US" sz="2800" dirty="0"/>
              <a:t>                  Network</a:t>
            </a:r>
          </a:p>
          <a:p>
            <a:pPr lvl="0"/>
            <a:r>
              <a:rPr lang="en-US" sz="2800" dirty="0"/>
              <a:t>	           People </a:t>
            </a:r>
          </a:p>
          <a:p>
            <a:pPr lvl="0"/>
            <a:r>
              <a:rPr lang="en-US" sz="2800" dirty="0"/>
              <a:t>		Process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/>
            <a:r>
              <a:rPr lang="en-US" u="sng" dirty="0"/>
              <a:t>Pain points</a:t>
            </a:r>
            <a:r>
              <a:rPr lang="en-US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user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patch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taking backup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deploying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documenting steps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underlying problem is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the servers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908721"/>
            <a:ext cx="720080" cy="375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772816"/>
            <a:ext cx="393576" cy="393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132856"/>
            <a:ext cx="499120" cy="49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2708920"/>
            <a:ext cx="392836" cy="392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340768"/>
            <a:ext cx="329456" cy="32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476672"/>
            <a:ext cx="1853952" cy="1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981200" y="274643"/>
            <a:ext cx="8229600" cy="7110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Configuration Management?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1504" y="961996"/>
            <a:ext cx="90364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Configuration management (CM) refers to the process of systematically handling changes to a system in a way that it maintains integrity over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CM helps to implement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/>
              <a:t>Policies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/>
              <a:t>Procedures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/>
              <a:t>Techniques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/>
              <a:t>Tools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endParaRPr lang="en-US" b="1" dirty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Why Configuration Management ?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 	</a:t>
            </a:r>
            <a:r>
              <a:rPr lang="en-US" b="1" dirty="0"/>
              <a:t>Increase Uptime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>
                <a:solidFill>
                  <a:schemeClr val="tx2"/>
                </a:solidFill>
              </a:rPr>
              <a:t>Improve Performance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Ensure Compliance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Prevent Errors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Reduces Cost</a:t>
            </a:r>
          </a:p>
          <a:p>
            <a:pPr lvl="1"/>
            <a:endParaRPr lang="en-US" b="1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Ansible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1504" y="961997"/>
            <a:ext cx="90364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/>
              <a:t>Ansible</a:t>
            </a:r>
            <a:r>
              <a:rPr lang="en-US" dirty="0"/>
              <a:t> is an automation engine that automates software provisioning, configuration management, and application deployment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Manages infrastructure whether it is on-premises or in the cloud.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It turns your infrastructure as code </a:t>
            </a:r>
            <a:r>
              <a:rPr lang="en-US" dirty="0" err="1"/>
              <a:t>i.e</a:t>
            </a:r>
            <a:r>
              <a:rPr lang="en-US" dirty="0"/>
              <a:t>  your computing environment has some of the same attributes as your application: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</a:t>
            </a:r>
            <a:r>
              <a:rPr lang="en-US" sz="2000" dirty="0" err="1"/>
              <a:t>versionable</a:t>
            </a:r>
            <a:r>
              <a:rPr lang="en-US" sz="2000" dirty="0"/>
              <a:t>.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repeatable.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testable.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You only need to tell what the desired configuration should be, not how to achieve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 err="1"/>
              <a:t>Ansible</a:t>
            </a:r>
            <a:r>
              <a:rPr lang="en-US" b="1" dirty="0"/>
              <a:t> Works …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1504" y="961996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79976" y="443711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Writes code that describes the state of a Server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5" y="5157192"/>
            <a:ext cx="699937" cy="699098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 rot="5400000" flipH="1" flipV="1">
            <a:off x="3467711" y="4041068"/>
            <a:ext cx="1728192" cy="1368152"/>
          </a:xfrm>
          <a:prstGeom prst="bentArrow">
            <a:avLst>
              <a:gd name="adj1" fmla="val 6700"/>
              <a:gd name="adj2" fmla="val 1157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6312024" y="5301208"/>
            <a:ext cx="1368152" cy="432048"/>
          </a:xfrm>
          <a:prstGeom prst="leftArrow">
            <a:avLst>
              <a:gd name="adj1" fmla="val 20045"/>
              <a:gd name="adj2" fmla="val 66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700808"/>
            <a:ext cx="1088418" cy="8003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71864" y="234888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Node’s state </a:t>
            </a:r>
          </a:p>
          <a:p>
            <a:r>
              <a:rPr lang="en-US" b="1" dirty="0"/>
              <a:t>is updated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8288" y="4567716"/>
            <a:ext cx="1224136" cy="1011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5085184"/>
            <a:ext cx="720080" cy="72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340769"/>
            <a:ext cx="2376264" cy="252069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31904" y="5949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YAML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63752" y="42930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SSH | </a:t>
            </a:r>
            <a:r>
              <a:rPr lang="en-US" b="1" dirty="0" err="1"/>
              <a:t>winrm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3140968"/>
            <a:ext cx="464840" cy="4648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919536" y="285293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Gather the</a:t>
            </a:r>
          </a:p>
          <a:p>
            <a:r>
              <a:rPr lang="en-US" b="1" dirty="0"/>
              <a:t>Facts</a:t>
            </a:r>
          </a:p>
        </p:txBody>
      </p:sp>
    </p:spTree>
    <p:extLst>
      <p:ext uri="{BB962C8B-B14F-4D97-AF65-F5344CB8AC3E}">
        <p14:creationId xmlns:p14="http://schemas.microsoft.com/office/powerpoint/2010/main" val="16058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23" grpId="0"/>
      <p:bldP spid="24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Ansible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1504" y="961996"/>
            <a:ext cx="9036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tools in the market can be really complicated ..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huge overhead of Infrastructure setup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complicated setup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Pull mechanism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Lot of learning required</a:t>
            </a:r>
          </a:p>
          <a:p>
            <a:endParaRPr lang="en-US" dirty="0"/>
          </a:p>
          <a:p>
            <a:r>
              <a:rPr lang="en-US" dirty="0"/>
              <a:t>Pros of </a:t>
            </a:r>
            <a:r>
              <a:rPr lang="en-US" dirty="0" err="1"/>
              <a:t>Ansible</a:t>
            </a:r>
            <a:r>
              <a:rPr lang="en-US" dirty="0"/>
              <a:t>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Agentless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Relies on </a:t>
            </a:r>
            <a:r>
              <a:rPr lang="en-US" dirty="0" err="1"/>
              <a:t>ssh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Uses python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Push mechanism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8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1565</Words>
  <Application>Microsoft Office PowerPoint</Application>
  <PresentationFormat>Widescreen</PresentationFormat>
  <Paragraphs>285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Configuration Management? </vt:lpstr>
      <vt:lpstr>What is Ansible? </vt:lpstr>
      <vt:lpstr>How Ansible Works … </vt:lpstr>
      <vt:lpstr>Why Ansible? </vt:lpstr>
      <vt:lpstr>Ansible vs Chef/Puppet </vt:lpstr>
      <vt:lpstr>Ansible Configuration file</vt:lpstr>
      <vt:lpstr>Setup Ansible on CentOS </vt:lpstr>
      <vt:lpstr>Test Environment Setup</vt:lpstr>
      <vt:lpstr>Ansible Inventory</vt:lpstr>
      <vt:lpstr>Host Patterns</vt:lpstr>
      <vt:lpstr>Ansible Ad-Hoc Commands</vt:lpstr>
      <vt:lpstr>PowerPoint Presentation</vt:lpstr>
      <vt:lpstr>PowerPoint Presentation</vt:lpstr>
      <vt:lpstr>Playbooks</vt:lpstr>
      <vt:lpstr>YAML(YAML Ain't Markup Language) Basics</vt:lpstr>
      <vt:lpstr>PowerPoint Presentation</vt:lpstr>
      <vt:lpstr>Our First Playbook</vt:lpstr>
      <vt:lpstr>Target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Loganathan, Vigneshwaran</dc:creator>
  <cp:lastModifiedBy>Loganathan, Vigneshwaran</cp:lastModifiedBy>
  <cp:revision>1</cp:revision>
  <dcterms:created xsi:type="dcterms:W3CDTF">2020-02-16T10:03:04Z</dcterms:created>
  <dcterms:modified xsi:type="dcterms:W3CDTF">2020-02-16T10:04:14Z</dcterms:modified>
</cp:coreProperties>
</file>