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5" r:id="rId30"/>
    <p:sldId id="283" r:id="rId31"/>
    <p:sldId id="286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7F942-BC19-41A2-826A-872B4B41697F}" v="502" dt="2022-03-22T03:52:38.991"/>
    <p1510:client id="{5603B9D3-1994-4211-AA82-FE2FDFD6B9AD}" v="1057" dt="2022-03-18T04:20:22.319"/>
    <p1510:client id="{8ABE819B-F097-4989-AFF8-B4AD0594E7A1}" v="12" dt="2022-03-30T02:18:14.545"/>
    <p1510:client id="{C64ADEF5-D5DD-45B6-9A0E-6C2B7680C4DB}" v="2958" dt="2022-03-22T00:40:05.956"/>
    <p1510:client id="{D0E42A0B-F0D8-4BE7-A5C1-C279EFE80C9A}" v="15" dt="2022-03-18T06:15:40.034"/>
    <p1510:client id="{FDE6880F-7877-4916-8F70-78166E9A9F62}" v="2828" dt="2022-03-18T03:44:56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2023/7/16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sz="2400">
                <a:ea typeface="ＭＳ Ｐゴシック"/>
                <a:cs typeface="Calibri Light"/>
              </a:rPr>
              <a:t>SQL実行エンジンとCCエンジンのインタラクション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512F2-492C-4B59-BF9E-1030603B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補足(エラー発生時の挙動について)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C64C13-1BFE-4860-BC98-DFE2AAF9C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Insert/update/delete_recordに関しては「存在・非存在を確認して実行する、確認できない場合はエラーとする」というロジックで動く</a:t>
            </a:r>
          </a:p>
          <a:p>
            <a:r>
              <a:rPr lang="ja-JP" altLang="en-US">
                <a:ea typeface="ＭＳ Ｐゴシック"/>
                <a:cs typeface="Calibri"/>
              </a:rPr>
              <a:t>これまでエラーでもTXそのものはabortさせていなかった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存在の確認をtx readとしていないケースがあった(read)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最近の議論でその場合はTXをabortさせる必要があるケースが分かった</a:t>
            </a:r>
          </a:p>
          <a:p>
            <a:r>
              <a:rPr lang="ja-JP" altLang="en-US">
                <a:ea typeface="ＭＳ Ｐゴシック"/>
                <a:cs typeface="Calibri"/>
              </a:rPr>
              <a:t>さらに今朝の議論でAPIとしての利便性を考慮するとccエンジン側は下記の動作とすることを検討している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存在確認はtx readとして残す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Insert/update/</a:t>
            </a:r>
            <a:r>
              <a:rPr lang="ja-JP" altLang="en-US">
                <a:ea typeface="ＭＳ Ｐゴシック"/>
                <a:cs typeface="+mn-lt"/>
              </a:rPr>
              <a:t>delete_</a:t>
            </a:r>
            <a:r>
              <a:rPr lang="ja-JP" altLang="en-US">
                <a:ea typeface="ＭＳ Ｐゴシック"/>
                <a:cs typeface="Calibri"/>
              </a:rPr>
              <a:t>recordの関数呼び出しにおいてはabortせずに戻す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Commit時でのvalidationでfailすればそこでabortさせて失敗を通知</a:t>
            </a:r>
            <a:endParaRPr lang="ja-JP" altLang="en-US" dirty="0">
              <a:ea typeface="ＭＳ Ｐゴシック"/>
              <a:cs typeface="Calibri"/>
            </a:endParaRPr>
          </a:p>
          <a:p>
            <a:pPr marL="0" indent="0">
              <a:buNone/>
            </a:pPr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58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A8892-8617-42CF-9E55-4ADAE51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CCエンジンAPI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93EAC-F8F4-4D1B-8FED-F6662386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CCエンジンは下記のAPIによってreadリクエストを受け付ける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32EED3E-B1BB-481C-80C0-676E2E1D4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46832"/>
              </p:ext>
            </p:extLst>
          </p:nvPr>
        </p:nvGraphicFramePr>
        <p:xfrm>
          <a:off x="447675" y="2295525"/>
          <a:ext cx="11143382" cy="43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82">
                  <a:extLst>
                    <a:ext uri="{9D8B030D-6E8A-4147-A177-3AD203B41FA5}">
                      <a16:colId xmlns:a16="http://schemas.microsoft.com/office/drawing/2014/main" val="3283721117"/>
                    </a:ext>
                  </a:extLst>
                </a:gridCol>
                <a:gridCol w="8801100">
                  <a:extLst>
                    <a:ext uri="{9D8B030D-6E8A-4147-A177-3AD203B41FA5}">
                      <a16:colId xmlns:a16="http://schemas.microsoft.com/office/drawing/2014/main" val="1103285383"/>
                    </a:ext>
                  </a:extLst>
                </a:gridCol>
              </a:tblGrid>
              <a:tr h="353184">
                <a:tc>
                  <a:txBody>
                    <a:bodyPr/>
                    <a:lstStyle/>
                    <a:p>
                      <a:r>
                        <a:rPr lang="ja-JP" altLang="en-US"/>
                        <a:t>Shirakami API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概要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74147"/>
                  </a:ext>
                </a:extLst>
              </a:tr>
              <a:tr h="633919">
                <a:tc>
                  <a:txBody>
                    <a:bodyPr/>
                    <a:lstStyle/>
                    <a:p>
                      <a:r>
                        <a:rPr lang="ja-JP" altLang="en-US"/>
                        <a:t>search_key(key)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Keyに対応するエントリからvalueを読み出す、</a:t>
                      </a:r>
                      <a:br>
                        <a:rPr lang="ja-JP" altLang="en-US" dirty="0"/>
                      </a:br>
                      <a:r>
                        <a:rPr lang="ja-JP" altLang="en-US"/>
                        <a:t>エントリがない場合はNOT_FOUNDを戻す。(txはabortせず続行)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10393"/>
                  </a:ext>
                </a:extLst>
              </a:tr>
              <a:tr h="615807">
                <a:tc>
                  <a:txBody>
                    <a:bodyPr/>
                    <a:lstStyle/>
                    <a:p>
                      <a:r>
                        <a:rPr lang="ja-JP" altLang="en-US"/>
                        <a:t>exist(key)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>
                          <a:latin typeface="ＭＳ Ｐゴシック"/>
                          <a:ea typeface="ＭＳ Ｐゴシック"/>
                        </a:rPr>
                        <a:t>K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eyに対応するエントリがストレージに存在するか確認し</a:t>
                      </a:r>
                      <a:br>
                        <a:rPr lang="ja-JP" sz="1800" b="0" i="0" u="none" strike="noStrike" noProof="0" dirty="0">
                          <a:latin typeface="ＭＳ Ｐゴシック"/>
                          <a:ea typeface="ＭＳ Ｐゴシック"/>
                        </a:rPr>
                      </a:b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有無を示すフラグ(bool値</a:t>
                      </a:r>
                      <a:r>
                        <a:rPr lang="en-US" altLang="ja-JP" sz="1800" b="0" i="0" u="none" strike="noStrike" noProof="0" dirty="0">
                          <a:latin typeface="ＭＳ Ｐゴシック"/>
                          <a:ea typeface="ＭＳ Ｐゴシック"/>
                        </a:rPr>
                        <a:t>)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を戻す</a:t>
                      </a:r>
                      <a:endParaRPr lang="ja-JP" altLang="en-US" sz="1800" b="0" i="0" u="none" strike="noStrike" noProof="0">
                        <a:latin typeface="ＭＳ Ｐゴシック"/>
                        <a:ea typeface="ＭＳ Ｐゴシック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58527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r>
                        <a:rPr lang="ja-JP" altLang="en-US"/>
                        <a:t>open_scan(lower, upper)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端点がlowerとupperで指定されるレンジに含まれるエントリを対象に</a:t>
                      </a:r>
                      <a:br>
                        <a:rPr lang="ja-JP" altLang="en-US" dirty="0"/>
                      </a:br>
                      <a:r>
                        <a:rPr lang="ja-JP" altLang="en-US"/>
                        <a:t>レンジスキャンを開始する</a:t>
                      </a:r>
                      <a:br>
                        <a:rPr lang="ja-JP" altLang="en-US" dirty="0"/>
                      </a:br>
                      <a:r>
                        <a:rPr lang="ja-JP" altLang="en-US"/>
                        <a:t>(lowerまたupperが空でレンジが半開区間または全体であることもある)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67469"/>
                  </a:ext>
                </a:extLst>
              </a:tr>
              <a:tr h="6429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next()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open_scanに続いて使用し、スキャンカーソルを次のポジションに移動させる。</a:t>
                      </a:r>
                      <a:br>
                        <a:rPr lang="ja-JP" altLang="en-US" dirty="0"/>
                      </a:br>
                      <a:r>
                        <a:rPr lang="ja-JP" altLang="en-US"/>
                        <a:t>次のカーソル位置に読み出すべきエントリがない場合はSCAN_LIMITを戻す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(txはabortせず続行)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56621"/>
                  </a:ext>
                </a:extLst>
              </a:tr>
              <a:tr h="90559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read_key()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/>
                        <a:t>read_value()</a:t>
                      </a:r>
                      <a:endParaRPr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スキャンのカーソルの現在ポジションからkeyまたはvalueを読み出す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715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48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79EB47-5923-48A5-85CB-5076FED9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実行プランと演算子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F463BD-4DF7-4B6D-9D3A-72C167DB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実行エンジンによって生成される実行プランは関係演算子のツリーによって表される</a:t>
            </a:r>
          </a:p>
          <a:p>
            <a:r>
              <a:rPr lang="ja-JP" altLang="en-US">
                <a:ea typeface="ＭＳ Ｐゴシック"/>
                <a:cs typeface="Calibri"/>
              </a:rPr>
              <a:t>(より複雑なクエリは複数ツリーをexchangeで接続したDAGになるが本資料の範囲では単一ツリーのケースを扱う)</a:t>
            </a:r>
          </a:p>
          <a:p>
            <a:r>
              <a:rPr lang="ja-JP" altLang="en-US">
                <a:ea typeface="ＭＳ Ｐゴシック"/>
                <a:cs typeface="Calibri"/>
              </a:rPr>
              <a:t>代表的な演算子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scan, find : レンジクエリやポイントクエリを行う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join_find : ストレージとの結合を行う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write : 書き込み操作を行う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emit : クライアントへ結果を戻す(詳細は省略)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6447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1CCA7-FA84-43F2-B97B-55E6DB969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SQLと対応する実行プランの概要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DABED1-6DC3-497B-8425-00C08F44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4025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単一INSERT文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1個のwrite演算子に変換される</a:t>
            </a:r>
          </a:p>
          <a:p>
            <a:r>
              <a:rPr lang="ja-JP" altLang="en-US">
                <a:ea typeface="ＭＳ Ｐゴシック"/>
                <a:cs typeface="Calibri"/>
              </a:rPr>
              <a:t>UPDATE文、DELETE文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WHERE句を処理する部分からなる部分(scanやfind演算子)とwrite演算子に変換される</a:t>
            </a:r>
          </a:p>
          <a:p>
            <a:r>
              <a:rPr lang="ja-JP" altLang="en-US">
                <a:ea typeface="ＭＳ Ｐゴシック"/>
                <a:cs typeface="Calibri"/>
              </a:rPr>
              <a:t>単純なSELECT文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FROM句, WHERE句に対応したテーブル読み込みを行う部分(scan, find演算子)と外部出力するためのemit演算子に変換される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結合が必要なケースではjoin_find演算子が含まれることもある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51E7505-C51D-40FB-818E-B04763DD9FDA}"/>
              </a:ext>
            </a:extLst>
          </p:cNvPr>
          <p:cNvSpPr/>
          <p:nvPr/>
        </p:nvSpPr>
        <p:spPr>
          <a:xfrm>
            <a:off x="6146800" y="1824951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F96912F-9D3C-4700-A110-1BFB97BFA3D0}"/>
              </a:ext>
            </a:extLst>
          </p:cNvPr>
          <p:cNvSpPr/>
          <p:nvPr/>
        </p:nvSpPr>
        <p:spPr>
          <a:xfrm>
            <a:off x="8140313" y="2456101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scan/find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8E2F021-3F5D-4B2B-A42F-58266CD2F70C}"/>
              </a:ext>
            </a:extLst>
          </p:cNvPr>
          <p:cNvSpPr/>
          <p:nvPr/>
        </p:nvSpPr>
        <p:spPr>
          <a:xfrm>
            <a:off x="8140313" y="3341252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0B1E384-8CFB-4AED-9E49-CD4E5F268045}"/>
              </a:ext>
            </a:extLst>
          </p:cNvPr>
          <p:cNvCxnSpPr>
            <a:cxnSpLocks/>
          </p:cNvCxnSpPr>
          <p:nvPr/>
        </p:nvCxnSpPr>
        <p:spPr>
          <a:xfrm>
            <a:off x="8834005" y="3026641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E719F1-7B44-4137-8BAE-A23F9B2AEF25}"/>
              </a:ext>
            </a:extLst>
          </p:cNvPr>
          <p:cNvSpPr/>
          <p:nvPr/>
        </p:nvSpPr>
        <p:spPr>
          <a:xfrm>
            <a:off x="8117222" y="4480404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scan/find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F18AB4-9510-44AA-BF98-5261C0214FCE}"/>
              </a:ext>
            </a:extLst>
          </p:cNvPr>
          <p:cNvSpPr/>
          <p:nvPr/>
        </p:nvSpPr>
        <p:spPr>
          <a:xfrm>
            <a:off x="8117222" y="536555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join_find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C668B37-017F-4438-B2DD-423DE39A5209}"/>
              </a:ext>
            </a:extLst>
          </p:cNvPr>
          <p:cNvCxnSpPr>
            <a:cxnSpLocks/>
          </p:cNvCxnSpPr>
          <p:nvPr/>
        </p:nvCxnSpPr>
        <p:spPr>
          <a:xfrm>
            <a:off x="8810914" y="505094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F57C817-38FA-4206-ACE0-48B1B0BCB2BC}"/>
              </a:ext>
            </a:extLst>
          </p:cNvPr>
          <p:cNvCxnSpPr>
            <a:cxnSpLocks/>
          </p:cNvCxnSpPr>
          <p:nvPr/>
        </p:nvCxnSpPr>
        <p:spPr>
          <a:xfrm>
            <a:off x="8810914" y="5936095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794F69-950F-4562-BF31-9B8249F396EF}"/>
              </a:ext>
            </a:extLst>
          </p:cNvPr>
          <p:cNvSpPr/>
          <p:nvPr/>
        </p:nvSpPr>
        <p:spPr>
          <a:xfrm>
            <a:off x="8117222" y="6250706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emit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000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1F71CE-98DE-4BD7-807A-174D61B0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単純なSELECT文処理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FE97EA-5B6D-44EC-8CFF-BFE7A343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latin typeface="MS PGothic"/>
                <a:ea typeface="MS PGothic"/>
                <a:cs typeface="Calibri"/>
              </a:rPr>
              <a:t>(主キーを使ったポイントクエリ) </a:t>
            </a:r>
            <a:endParaRPr lang="ja-JP">
              <a:latin typeface="MS PGothic"/>
              <a:ea typeface="MS PGothic"/>
              <a:cs typeface="Calibri"/>
            </a:endParaRPr>
          </a:p>
          <a:p>
            <a:pPr marL="0" indent="0">
              <a:buNone/>
            </a:pPr>
            <a:r>
              <a:rPr lang="ja-JP" altLang="en-US">
                <a:latin typeface="MS PGothic"/>
                <a:ea typeface="MS PGothic"/>
                <a:cs typeface="Calibri"/>
              </a:rPr>
              <a:t>SELECT  * FROM T WHERE C1=1</a:t>
            </a:r>
            <a:endParaRPr lang="ja-JP">
              <a:latin typeface="MS PGothic"/>
              <a:ea typeface="MS PGothic"/>
              <a:cs typeface="Calibri"/>
            </a:endParaRPr>
          </a:p>
          <a:p>
            <a:pPr lvl="1"/>
            <a:r>
              <a:rPr lang="ja-JP" altLang="en-US">
                <a:latin typeface="MS PGothic"/>
                <a:ea typeface="MS PGothic"/>
                <a:cs typeface="Calibri"/>
              </a:rPr>
              <a:t>find演算子によるポイントクエリ</a:t>
            </a:r>
          </a:p>
          <a:p>
            <a:pPr lvl="1"/>
            <a:r>
              <a:rPr lang="ja-JP" altLang="en-US">
                <a:latin typeface="MS PGothic"/>
                <a:ea typeface="MS PGothic"/>
                <a:cs typeface="Calibri"/>
              </a:rPr>
              <a:t>Key/valueをデコードして必要な列を下流へ送る</a:t>
            </a:r>
          </a:p>
          <a:p>
            <a:pPr lvl="1"/>
            <a:r>
              <a:rPr lang="ja-JP" altLang="en-US">
                <a:latin typeface="MS PGothic"/>
                <a:ea typeface="MS PGothic"/>
                <a:cs typeface="Calibri"/>
              </a:rPr>
              <a:t>emit演算子がクライアントへ結果を送る</a:t>
            </a:r>
          </a:p>
          <a:p>
            <a:r>
              <a:rPr lang="ja-JP" altLang="en-US">
                <a:latin typeface="MS PGothic"/>
                <a:ea typeface="MS PGothic"/>
                <a:cs typeface="Calibri"/>
              </a:rPr>
              <a:t>(フルスキャン・レンジスキャン) </a:t>
            </a:r>
          </a:p>
          <a:p>
            <a:pPr marL="0" indent="0">
              <a:buNone/>
            </a:pPr>
            <a:r>
              <a:rPr lang="ja-JP" altLang="en-US">
                <a:latin typeface="MS PGothic"/>
                <a:ea typeface="MS PGothic"/>
                <a:cs typeface="Calibri"/>
              </a:rPr>
              <a:t>SELECT * FROM T WHERE C1 &lt; 10</a:t>
            </a:r>
            <a:endParaRPr lang="ja-JP">
              <a:latin typeface="MS PGothic"/>
              <a:ea typeface="MS PGothic"/>
            </a:endParaRPr>
          </a:p>
          <a:p>
            <a:pPr lvl="1"/>
            <a:r>
              <a:rPr lang="ja-JP" altLang="en-US">
                <a:latin typeface="MS PGothic"/>
                <a:ea typeface="MS PGothic"/>
                <a:cs typeface="Calibri"/>
              </a:rPr>
              <a:t>scan演算子によってレンジスキャン</a:t>
            </a:r>
          </a:p>
          <a:p>
            <a:pPr lvl="1"/>
            <a:r>
              <a:rPr lang="ja-JP">
                <a:latin typeface="MS PGothic"/>
                <a:ea typeface="MS PGothic"/>
                <a:cs typeface="+mn-lt"/>
              </a:rPr>
              <a:t>Key/valueをデコードして必要な列を下流へ送る</a:t>
            </a:r>
          </a:p>
          <a:p>
            <a:pPr lvl="1"/>
            <a:r>
              <a:rPr lang="en-US" altLang="ja-JP" dirty="0">
                <a:latin typeface="MS PGothic"/>
                <a:ea typeface="MS PGothic"/>
                <a:cs typeface="+mn-lt"/>
              </a:rPr>
              <a:t>e</a:t>
            </a:r>
            <a:r>
              <a:rPr lang="ja-JP">
                <a:latin typeface="MS PGothic"/>
                <a:ea typeface="MS PGothic"/>
                <a:cs typeface="+mn-lt"/>
              </a:rPr>
              <a:t>mit演算子がクライアントへ結果を送る</a:t>
            </a:r>
            <a:endParaRPr lang="ja-JP">
              <a:latin typeface="MS PGothic"/>
              <a:ea typeface="MS PGothic"/>
            </a:endParaRPr>
          </a:p>
          <a:p>
            <a:pPr lvl="1"/>
            <a:endParaRPr lang="ja-JP" altLang="en-US" dirty="0">
              <a:latin typeface="MS PGothic"/>
              <a:ea typeface="MS PGothic"/>
              <a:cs typeface="Calibri"/>
            </a:endParaRPr>
          </a:p>
          <a:p>
            <a:pPr lvl="1"/>
            <a:endParaRPr lang="ja-JP" altLang="en-US" dirty="0">
              <a:latin typeface="MS PGothic"/>
              <a:ea typeface="MS PGothic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2C1A97-8C61-4664-9B1A-DD4517D9057F}"/>
              </a:ext>
            </a:extLst>
          </p:cNvPr>
          <p:cNvSpPr/>
          <p:nvPr/>
        </p:nvSpPr>
        <p:spPr>
          <a:xfrm>
            <a:off x="9387223" y="1978889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39A650-3230-4608-8914-6AAE09F4607A}"/>
              </a:ext>
            </a:extLst>
          </p:cNvPr>
          <p:cNvSpPr/>
          <p:nvPr/>
        </p:nvSpPr>
        <p:spPr>
          <a:xfrm>
            <a:off x="9387223" y="2864040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emit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9624F08-EF79-4664-B3D3-248E1ACD92D2}"/>
              </a:ext>
            </a:extLst>
          </p:cNvPr>
          <p:cNvCxnSpPr>
            <a:cxnSpLocks/>
          </p:cNvCxnSpPr>
          <p:nvPr/>
        </p:nvCxnSpPr>
        <p:spPr>
          <a:xfrm>
            <a:off x="10080915" y="2549429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88F5FC35-2DE8-4AE3-9D8B-861D18088F30}"/>
              </a:ext>
            </a:extLst>
          </p:cNvPr>
          <p:cNvGrpSpPr/>
          <p:nvPr/>
        </p:nvGrpSpPr>
        <p:grpSpPr>
          <a:xfrm>
            <a:off x="8263464" y="2461490"/>
            <a:ext cx="1028316" cy="433339"/>
            <a:chOff x="8163404" y="4208702"/>
            <a:chExt cx="1413164" cy="72582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8C0844E-24A7-4E7B-B05B-52BAD9E70632}"/>
                </a:ext>
              </a:extLst>
            </p:cNvPr>
            <p:cNvSpPr/>
            <p:nvPr/>
          </p:nvSpPr>
          <p:spPr>
            <a:xfrm>
              <a:off x="816340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v1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5F500A9C-23BE-4814-BB84-C49A48D963EB}"/>
                </a:ext>
              </a:extLst>
            </p:cNvPr>
            <p:cNvSpPr/>
            <p:nvPr/>
          </p:nvSpPr>
          <p:spPr>
            <a:xfrm>
              <a:off x="8632919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v2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2108E3B-BBFF-41F0-9917-03BD38DB718F}"/>
                </a:ext>
              </a:extLst>
            </p:cNvPr>
            <p:cNvSpPr/>
            <p:nvPr/>
          </p:nvSpPr>
          <p:spPr>
            <a:xfrm>
              <a:off x="910243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v3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5F0A027-563C-4210-AA3C-FFB30DB877E3}"/>
                </a:ext>
              </a:extLst>
            </p:cNvPr>
            <p:cNvSpPr txBox="1"/>
            <p:nvPr/>
          </p:nvSpPr>
          <p:spPr>
            <a:xfrm>
              <a:off x="8195733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C1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D30CF34-8EA7-4DAB-9075-50BE3F5E4866}"/>
                </a:ext>
              </a:extLst>
            </p:cNvPr>
            <p:cNvSpPr txBox="1"/>
            <p:nvPr/>
          </p:nvSpPr>
          <p:spPr>
            <a:xfrm>
              <a:off x="8665248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C2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5479B20-9A40-4EC2-A963-16AD23F5CBD3}"/>
                </a:ext>
              </a:extLst>
            </p:cNvPr>
            <p:cNvSpPr txBox="1"/>
            <p:nvPr/>
          </p:nvSpPr>
          <p:spPr>
            <a:xfrm>
              <a:off x="9103975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C3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9328E7-BAAE-49FA-A0BA-4897211DEBE7}"/>
              </a:ext>
            </a:extLst>
          </p:cNvPr>
          <p:cNvSpPr/>
          <p:nvPr/>
        </p:nvSpPr>
        <p:spPr>
          <a:xfrm>
            <a:off x="9418010" y="409555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063D800-A483-4E8C-837A-9A1885B67094}"/>
              </a:ext>
            </a:extLst>
          </p:cNvPr>
          <p:cNvSpPr/>
          <p:nvPr/>
        </p:nvSpPr>
        <p:spPr>
          <a:xfrm>
            <a:off x="9418010" y="4980706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emit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AF6887-63F2-4BAF-9259-9F993F294149}"/>
              </a:ext>
            </a:extLst>
          </p:cNvPr>
          <p:cNvCxnSpPr>
            <a:cxnSpLocks/>
          </p:cNvCxnSpPr>
          <p:nvPr/>
        </p:nvCxnSpPr>
        <p:spPr>
          <a:xfrm>
            <a:off x="10111702" y="4666095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DECDB8C-A419-4AB8-A111-1C1E224B36FF}"/>
              </a:ext>
            </a:extLst>
          </p:cNvPr>
          <p:cNvGrpSpPr/>
          <p:nvPr/>
        </p:nvGrpSpPr>
        <p:grpSpPr>
          <a:xfrm>
            <a:off x="8294240" y="4578150"/>
            <a:ext cx="1028314" cy="433338"/>
            <a:chOff x="8163404" y="4208702"/>
            <a:chExt cx="1413164" cy="725823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EB023CC-3A7A-42DD-BCDB-3A3B647188C8}"/>
                </a:ext>
              </a:extLst>
            </p:cNvPr>
            <p:cNvSpPr/>
            <p:nvPr/>
          </p:nvSpPr>
          <p:spPr>
            <a:xfrm>
              <a:off x="816340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v1</a:t>
              </a: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2B05288-ACE9-4364-89BC-733AC9E31B04}"/>
                </a:ext>
              </a:extLst>
            </p:cNvPr>
            <p:cNvSpPr/>
            <p:nvPr/>
          </p:nvSpPr>
          <p:spPr>
            <a:xfrm>
              <a:off x="8632919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v2</a:t>
              </a: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822C89CA-EA4E-4B63-B555-2833B64E3C57}"/>
                </a:ext>
              </a:extLst>
            </p:cNvPr>
            <p:cNvSpPr/>
            <p:nvPr/>
          </p:nvSpPr>
          <p:spPr>
            <a:xfrm>
              <a:off x="910243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v3</a:t>
              </a: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9EE9647-EED0-4D0B-A62A-13453D3A30CB}"/>
                </a:ext>
              </a:extLst>
            </p:cNvPr>
            <p:cNvSpPr txBox="1"/>
            <p:nvPr/>
          </p:nvSpPr>
          <p:spPr>
            <a:xfrm>
              <a:off x="8195733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C1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FE127822-E165-4852-9A8A-E5E7879B48C7}"/>
                </a:ext>
              </a:extLst>
            </p:cNvPr>
            <p:cNvSpPr txBox="1"/>
            <p:nvPr/>
          </p:nvSpPr>
          <p:spPr>
            <a:xfrm>
              <a:off x="8665248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C2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8733841C-81B4-465A-9E72-005F625E1E07}"/>
                </a:ext>
              </a:extLst>
            </p:cNvPr>
            <p:cNvSpPr txBox="1"/>
            <p:nvPr/>
          </p:nvSpPr>
          <p:spPr>
            <a:xfrm>
              <a:off x="9103975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C3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F48D2-F9F1-40F9-A725-F45A948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find演算子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0D5FF-7350-4C83-B40B-A03B0A88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指定キーを持つエントリを読出し下流の演算子へ送る</a:t>
            </a:r>
          </a:p>
          <a:p>
            <a:r>
              <a:rPr lang="ja-JP" altLang="en-US">
                <a:ea typeface="ＭＳ Ｐゴシック"/>
                <a:cs typeface="Calibri"/>
              </a:rPr>
              <a:t>対象がprimary indexのケース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Primary indexを直接検索して値を取得する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主キーへの条件</a:t>
            </a:r>
            <a:r>
              <a:rPr lang="ja-JP">
                <a:ea typeface="ＭＳ Ｐゴシック"/>
                <a:cs typeface="Calibri"/>
              </a:rPr>
              <a:t>(例えばC1=v1)</a:t>
            </a:r>
            <a:r>
              <a:rPr lang="ja-JP" altLang="en-US">
                <a:ea typeface="ＭＳ Ｐゴシック"/>
                <a:cs typeface="Calibri"/>
              </a:rPr>
              <a:t>が与えられる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与えられた条件の値から、key1 = v1と</a:t>
            </a:r>
            <a:r>
              <a:rPr lang="ja-JP">
                <a:ea typeface="ＭＳ Ｐゴシック"/>
                <a:cs typeface="Calibri"/>
              </a:rPr>
              <a:t>エンコード</a:t>
            </a:r>
            <a:r>
              <a:rPr lang="ja-JP" altLang="en-US">
                <a:ea typeface="ＭＳ Ｐゴシック"/>
                <a:cs typeface="Calibri"/>
              </a:rPr>
              <a:t>する</a:t>
            </a:r>
            <a:endParaRPr lang="ja-JP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search_key(key1)を</a:t>
            </a:r>
            <a:r>
              <a:rPr lang="ja-JP">
                <a:ea typeface="+mn-lt"/>
                <a:cs typeface="+mn-lt"/>
              </a:rPr>
              <a:t>primary index</a:t>
            </a:r>
            <a:r>
              <a:rPr lang="ja-JP">
                <a:ea typeface="ＭＳ Ｐゴシック"/>
                <a:cs typeface="Calibri"/>
              </a:rPr>
              <a:t>に</a:t>
            </a:r>
            <a:r>
              <a:rPr lang="ja-JP" altLang="en-US">
                <a:ea typeface="ＭＳ Ｐゴシック"/>
                <a:cs typeface="Calibri"/>
              </a:rPr>
              <a:t>対</a:t>
            </a:r>
            <a:r>
              <a:rPr lang="ja-JP">
                <a:ea typeface="ＭＳ Ｐゴシック"/>
                <a:cs typeface="Calibri"/>
              </a:rPr>
              <a:t>して</a:t>
            </a:r>
            <a:r>
              <a:rPr lang="ja-JP" altLang="en-US">
                <a:ea typeface="ＭＳ Ｐゴシック"/>
                <a:cs typeface="Calibri"/>
              </a:rPr>
              <a:t>実行しvalueを取得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valueをデコードし非主キー列C2、C3の値を取得し下流へ送る</a:t>
            </a:r>
          </a:p>
        </p:txBody>
      </p:sp>
    </p:spTree>
    <p:extLst>
      <p:ext uri="{BB962C8B-B14F-4D97-AF65-F5344CB8AC3E}">
        <p14:creationId xmlns:p14="http://schemas.microsoft.com/office/powerpoint/2010/main" val="26089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1F48D2-F9F1-40F9-A725-F45A948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find演算子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00D5FF-7350-4C83-B40B-A03B0A88A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対象がsecondary indexのケース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Secondary indexをスキャンして主キーを取得、次にprimary indexから値を取得する二段階の操作になる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索引列に対する条件が与えられ</a:t>
            </a:r>
            <a:r>
              <a:rPr lang="ja-JP" altLang="en-US">
                <a:ea typeface="ＭＳ Ｐゴシック"/>
                <a:cs typeface="+mn-lt"/>
              </a:rPr>
              <a:t>る</a:t>
            </a:r>
            <a:r>
              <a:rPr lang="ja-JP">
                <a:ea typeface="ＭＳ Ｐゴシック"/>
                <a:cs typeface="+mn-lt"/>
              </a:rPr>
              <a:t>(例えばC</a:t>
            </a:r>
            <a:r>
              <a:rPr lang="en-US" dirty="0">
                <a:ea typeface="+mn-lt"/>
                <a:cs typeface="+mn-lt"/>
              </a:rPr>
              <a:t>2</a:t>
            </a:r>
            <a:r>
              <a:rPr lang="ja-JP">
                <a:ea typeface="ＭＳ Ｐゴシック"/>
                <a:cs typeface="+mn-lt"/>
              </a:rPr>
              <a:t>=v</a:t>
            </a:r>
            <a:r>
              <a:rPr lang="en-US" dirty="0">
                <a:ea typeface="+mn-lt"/>
                <a:cs typeface="+mn-lt"/>
              </a:rPr>
              <a:t>2)</a:t>
            </a:r>
          </a:p>
          <a:p>
            <a:pPr lvl="2"/>
            <a:r>
              <a:rPr lang="ja-JP">
                <a:ea typeface="+mn-lt"/>
                <a:cs typeface="+mn-lt"/>
              </a:rPr>
              <a:t>与えられた条件</a:t>
            </a:r>
            <a:r>
              <a:rPr lang="ja-JP" altLang="en-US">
                <a:ea typeface="+mn-lt"/>
                <a:cs typeface="+mn-lt"/>
              </a:rPr>
              <a:t>の値</a:t>
            </a:r>
            <a:r>
              <a:rPr lang="ja-JP">
                <a:ea typeface="+mn-lt"/>
                <a:cs typeface="+mn-lt"/>
              </a:rPr>
              <a:t>から</a:t>
            </a:r>
            <a:r>
              <a:rPr lang="ja-JP" altLang="en-US">
                <a:ea typeface="+mn-lt"/>
                <a:cs typeface="+mn-lt"/>
              </a:rPr>
              <a:t>、</a:t>
            </a:r>
            <a:r>
              <a:rPr lang="ja-JP">
                <a:ea typeface="+mn-lt"/>
                <a:cs typeface="+mn-lt"/>
              </a:rPr>
              <a:t>key</a:t>
            </a:r>
            <a:r>
              <a:rPr lang="en-US" altLang="ja-JP" dirty="0">
                <a:ea typeface="+mn-lt"/>
                <a:cs typeface="+mn-lt"/>
              </a:rPr>
              <a:t>2</a:t>
            </a:r>
            <a:r>
              <a:rPr lang="ja-JP" altLang="en-US">
                <a:ea typeface="+mn-lt"/>
                <a:cs typeface="+mn-lt"/>
              </a:rPr>
              <a:t> </a:t>
            </a:r>
            <a:r>
              <a:rPr lang="ja-JP">
                <a:ea typeface="+mn-lt"/>
                <a:cs typeface="+mn-lt"/>
              </a:rPr>
              <a:t>= v</a:t>
            </a:r>
            <a:r>
              <a:rPr lang="en-US" altLang="ja-JP" dirty="0">
                <a:ea typeface="+mn-lt"/>
                <a:cs typeface="+mn-lt"/>
              </a:rPr>
              <a:t>2</a:t>
            </a:r>
            <a:r>
              <a:rPr lang="ja-JP">
                <a:ea typeface="+mn-lt"/>
                <a:cs typeface="+mn-lt"/>
              </a:rPr>
              <a:t>とエンコード</a:t>
            </a:r>
            <a:r>
              <a:rPr lang="ja-JP" altLang="en-US">
                <a:ea typeface="+mn-lt"/>
                <a:cs typeface="+mn-lt"/>
              </a:rPr>
              <a:t>する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key2をprefixとするエントリをsecondary indexからスキャン(これをprefix scanと呼ぶ)する:</a:t>
            </a:r>
            <a:endParaRPr lang="ja-JP" dirty="0" err="1">
              <a:ea typeface="ＭＳ Ｐゴシック"/>
              <a:cs typeface="Calibri"/>
            </a:endParaRPr>
          </a:p>
          <a:p>
            <a:pPr lvl="3"/>
            <a:r>
              <a:rPr lang="en-US" altLang="ja-JP" dirty="0">
                <a:ea typeface="ＭＳ Ｐゴシック"/>
                <a:cs typeface="Calibri"/>
              </a:rPr>
              <a:t>Secondary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>
                <a:ea typeface="ＭＳ Ｐゴシック"/>
                <a:cs typeface="Calibri"/>
              </a:rPr>
              <a:t>のキーの</a:t>
            </a:r>
            <a:r>
              <a:rPr lang="en-US" altLang="ja-JP" dirty="0" err="1">
                <a:ea typeface="ＭＳ Ｐゴシック"/>
                <a:cs typeface="Calibri"/>
              </a:rPr>
              <a:t>prefix部分</a:t>
            </a:r>
            <a:r>
              <a:rPr lang="ja-JP">
                <a:ea typeface="ＭＳ Ｐゴシック"/>
                <a:cs typeface="Calibri"/>
              </a:rPr>
              <a:t>が索引列に対応するので</a:t>
            </a:r>
            <a:r>
              <a:rPr lang="en-US" altLang="ja-JP" dirty="0">
                <a:ea typeface="ＭＳ Ｐゴシック"/>
                <a:cs typeface="Calibri"/>
              </a:rPr>
              <a:t>prefix</a:t>
            </a:r>
            <a:r>
              <a:rPr lang="ja-JP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scan</a:t>
            </a:r>
            <a:r>
              <a:rPr lang="ja-JP">
                <a:ea typeface="ＭＳ Ｐゴシック"/>
                <a:cs typeface="Calibri"/>
              </a:rPr>
              <a:t>を実行する必要がある</a:t>
            </a:r>
            <a:endParaRPr lang="ja-JP" dirty="0">
              <a:ea typeface="ＭＳ Ｐゴシック"/>
              <a:cs typeface="Calibri"/>
            </a:endParaRPr>
          </a:p>
          <a:p>
            <a:pPr lvl="3"/>
            <a:r>
              <a:rPr lang="ja-JP">
                <a:ea typeface="ＭＳ Ｐゴシック"/>
                <a:cs typeface="Calibri"/>
              </a:rPr>
              <a:t>端点lowerとupperを適切に選び</a:t>
            </a:r>
            <a:r>
              <a:rPr lang="en-US" altLang="ja-JP" dirty="0" err="1">
                <a:ea typeface="ＭＳ Ｐゴシック"/>
                <a:cs typeface="Calibri"/>
              </a:rPr>
              <a:t>shirakami</a:t>
            </a:r>
            <a:r>
              <a:rPr lang="en-US" alt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ＭＳ Ｐゴシック"/>
                <a:cs typeface="Calibri"/>
              </a:rPr>
              <a:t>APIのopen_scan</a:t>
            </a:r>
            <a:r>
              <a:rPr lang="en-US" altLang="ja-JP" dirty="0">
                <a:ea typeface="ＭＳ Ｐゴシック"/>
                <a:cs typeface="Calibri"/>
              </a:rPr>
              <a:t>(lower, upper)</a:t>
            </a:r>
            <a:r>
              <a:rPr lang="en-US" altLang="ja-JP" dirty="0" err="1">
                <a:ea typeface="ＭＳ Ｐゴシック"/>
                <a:cs typeface="Calibri"/>
              </a:rPr>
              <a:t>を実行する</a:t>
            </a:r>
            <a:endParaRPr lang="ja-JP" dirty="0" err="1">
              <a:ea typeface="ＭＳ Ｐゴシック"/>
              <a:cs typeface="Calibri"/>
            </a:endParaRPr>
          </a:p>
          <a:p>
            <a:pPr lvl="3"/>
            <a:r>
              <a:rPr lang="en-US" altLang="ja-JP" dirty="0">
                <a:ea typeface="ＭＳ Ｐゴシック"/>
                <a:cs typeface="Calibri"/>
              </a:rPr>
              <a:t>Prefix </a:t>
            </a:r>
            <a:r>
              <a:rPr lang="en-US" altLang="ja-JP" dirty="0" err="1">
                <a:ea typeface="ＭＳ Ｐゴシック"/>
                <a:cs typeface="Calibri"/>
              </a:rPr>
              <a:t>scan実施のための適当なlowerとupperは常に選べる</a:t>
            </a:r>
            <a:endParaRPr lang="en-US" altLang="ja-JP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取得されたキーはkey2 || key1という形になっており後半部分key1をデコードすると主キー列C1の値が得られる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key1を使って</a:t>
            </a:r>
            <a:r>
              <a:rPr lang="ja-JP">
                <a:ea typeface="ＭＳ Ｐゴシック"/>
                <a:cs typeface="Calibri"/>
              </a:rPr>
              <a:t>前頁同様</a:t>
            </a:r>
            <a:r>
              <a:rPr lang="ja-JP" altLang="en-US">
                <a:ea typeface="ＭＳ Ｐゴシック"/>
                <a:cs typeface="Calibri"/>
              </a:rPr>
              <a:t>にprimary keyから非主キー列の値を取得する:</a:t>
            </a:r>
          </a:p>
          <a:p>
            <a:pPr lvl="3"/>
            <a:r>
              <a:rPr lang="ja-JP" altLang="en-US">
                <a:ea typeface="ＭＳ Ｐゴシック"/>
                <a:cs typeface="Calibri"/>
              </a:rPr>
              <a:t>primary keyへsearch_key(key1)によってvalueを取得する</a:t>
            </a:r>
          </a:p>
          <a:p>
            <a:pPr lvl="3"/>
            <a:r>
              <a:rPr lang="ja-JP">
                <a:ea typeface="+mn-lt"/>
                <a:cs typeface="+mn-lt"/>
              </a:rPr>
              <a:t>valueをデコードし</a:t>
            </a:r>
            <a:r>
              <a:rPr lang="ja-JP" altLang="en-US">
                <a:ea typeface="+mn-lt"/>
                <a:cs typeface="+mn-lt"/>
              </a:rPr>
              <a:t>非主キー列</a:t>
            </a:r>
            <a:r>
              <a:rPr lang="ja-JP">
                <a:ea typeface="+mn-lt"/>
                <a:cs typeface="+mn-lt"/>
              </a:rPr>
              <a:t>C2、C3の値を取得し下流へ送る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79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16D6C-A33F-4B3A-92B7-80043D3D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scan演算子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FCF8B-5D13-4325-947D-8893421B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ＭＳ Ｐゴシック"/>
                <a:cs typeface="Calibri"/>
              </a:rPr>
              <a:t>指定</a:t>
            </a:r>
            <a:r>
              <a:rPr lang="ja-JP" altLang="en-US">
                <a:ea typeface="ＭＳ Ｐゴシック"/>
                <a:cs typeface="Calibri"/>
              </a:rPr>
              <a:t>の範囲の</a:t>
            </a:r>
            <a:r>
              <a:rPr lang="ja-JP">
                <a:ea typeface="ＭＳ Ｐゴシック"/>
                <a:cs typeface="Calibri"/>
              </a:rPr>
              <a:t>キーを持つエントリを読出し下流の演算子へ送る</a:t>
            </a:r>
            <a:endParaRPr lang="en-US" altLang="ja-JP">
              <a:ea typeface="ＭＳ Ｐゴシック"/>
              <a:cs typeface="+mn-lt"/>
            </a:endParaRPr>
          </a:p>
          <a:p>
            <a:r>
              <a:rPr lang="ja-JP" altLang="en-US">
                <a:ea typeface="ＭＳ Ｐゴシック"/>
                <a:cs typeface="Calibri"/>
              </a:rPr>
              <a:t>対象が</a:t>
            </a:r>
            <a:r>
              <a:rPr lang="en-US" altLang="ja-JP" dirty="0">
                <a:ea typeface="ＭＳ Ｐゴシック"/>
                <a:cs typeface="Calibri"/>
              </a:rPr>
              <a:t>primary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 altLang="en-US">
                <a:ea typeface="ＭＳ Ｐゴシック"/>
                <a:cs typeface="Calibri"/>
              </a:rPr>
              <a:t>のケース</a:t>
            </a:r>
            <a:endParaRPr lang="ja-JP" altLang="en-US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Primary indexを直接</a:t>
            </a:r>
            <a:r>
              <a:rPr lang="ja-JP" altLang="en-US">
                <a:ea typeface="ＭＳ Ｐゴシック"/>
                <a:cs typeface="Calibri"/>
              </a:rPr>
              <a:t>スキャ</a:t>
            </a:r>
            <a:r>
              <a:rPr lang="ja-JP">
                <a:ea typeface="ＭＳ Ｐゴシック"/>
                <a:cs typeface="Calibri"/>
              </a:rPr>
              <a:t>ンして値を取得する</a:t>
            </a:r>
            <a:endParaRPr lang="ja-JP">
              <a:ea typeface="ＭＳ Ｐゴシック"/>
              <a:cs typeface="+mn-lt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主キーへの範囲の条件</a:t>
            </a:r>
            <a:r>
              <a:rPr lang="en-US" altLang="ja-JP" dirty="0">
                <a:ea typeface="ＭＳ Ｐゴシック"/>
                <a:cs typeface="Calibri"/>
              </a:rPr>
              <a:t>(</a:t>
            </a:r>
            <a:r>
              <a:rPr lang="ja-JP" altLang="en-US">
                <a:ea typeface="ＭＳ Ｐゴシック"/>
                <a:cs typeface="Calibri"/>
              </a:rPr>
              <a:t>例えば</a:t>
            </a:r>
            <a:r>
              <a:rPr lang="en-US" altLang="ja-JP" dirty="0">
                <a:ea typeface="ＭＳ Ｐゴシック"/>
                <a:cs typeface="Calibri"/>
              </a:rPr>
              <a:t>C1&lt;v1)</a:t>
            </a:r>
            <a:r>
              <a:rPr lang="ja-JP" altLang="en-US">
                <a:ea typeface="ＭＳ Ｐゴシック"/>
                <a:cs typeface="Calibri"/>
              </a:rPr>
              <a:t>が与えられる</a:t>
            </a:r>
            <a:endParaRPr lang="en-US" altLang="ja-JP">
              <a:ea typeface="+mn-lt"/>
              <a:cs typeface="+mn-lt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与えられた条件の値から、lower </a:t>
            </a:r>
            <a:r>
              <a:rPr lang="en-US" altLang="ja-JP" dirty="0">
                <a:ea typeface="ＭＳ Ｐゴシック"/>
                <a:cs typeface="Calibri"/>
              </a:rPr>
              <a:t>=</a:t>
            </a:r>
            <a:r>
              <a:rPr lang="ja-JP" altLang="en-US">
                <a:ea typeface="ＭＳ Ｐゴシック"/>
                <a:cs typeface="Calibri"/>
              </a:rPr>
              <a:t> -∞, upper = v1とエンコードする</a:t>
            </a:r>
            <a:endParaRPr lang="ja-JP" altLang="en-US">
              <a:ea typeface="+mn-lt"/>
              <a:cs typeface="+mn-lt"/>
            </a:endParaRPr>
          </a:p>
          <a:p>
            <a:pPr lvl="2"/>
            <a:r>
              <a:rPr lang="en-US" altLang="ja-JP" dirty="0" err="1">
                <a:ea typeface="ＭＳ Ｐゴシック"/>
                <a:cs typeface="Calibri"/>
              </a:rPr>
              <a:t>shirakami</a:t>
            </a:r>
            <a:r>
              <a:rPr lang="en-US" altLang="ja-JP" dirty="0">
                <a:ea typeface="ＭＳ Ｐゴシック"/>
                <a:cs typeface="Calibri"/>
              </a:rPr>
              <a:t> </a:t>
            </a:r>
            <a:r>
              <a:rPr lang="en-US" altLang="ja-JP" dirty="0" err="1">
                <a:ea typeface="ＭＳ Ｐゴシック"/>
                <a:cs typeface="Calibri"/>
              </a:rPr>
              <a:t>APIのopen_scan</a:t>
            </a:r>
            <a:r>
              <a:rPr lang="en-US" altLang="ja-JP" dirty="0">
                <a:ea typeface="ＭＳ Ｐゴシック"/>
                <a:cs typeface="Calibri"/>
              </a:rPr>
              <a:t>(lower, upper)</a:t>
            </a:r>
            <a:r>
              <a:rPr lang="ja-JP" altLang="en-US">
                <a:ea typeface="ＭＳ Ｐゴシック"/>
                <a:cs typeface="Calibri"/>
              </a:rPr>
              <a:t>を</a:t>
            </a:r>
            <a:r>
              <a:rPr lang="en-US" altLang="ja-JP" dirty="0">
                <a:ea typeface="ＭＳ Ｐゴシック"/>
                <a:cs typeface="Calibri"/>
              </a:rPr>
              <a:t>primary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 altLang="en-US">
                <a:ea typeface="ＭＳ Ｐゴシック"/>
                <a:cs typeface="Calibri"/>
              </a:rPr>
              <a:t>に対して実行し、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スキャンを開始する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+mn-lt"/>
              </a:rPr>
              <a:t>next()関数によってスキャン結果へのカーソル位置をイテレートする</a:t>
            </a:r>
          </a:p>
          <a:p>
            <a:pPr lvl="2"/>
            <a:r>
              <a:rPr lang="ja-JP" altLang="en-US">
                <a:ea typeface="ＭＳ Ｐゴシック"/>
                <a:cs typeface="+mn-lt"/>
              </a:rPr>
              <a:t>read_key()/read_value()関数によってkey, valueを取得</a:t>
            </a:r>
          </a:p>
          <a:p>
            <a:pPr lvl="2"/>
            <a:r>
              <a:rPr lang="en-US" altLang="ja-JP" dirty="0">
                <a:ea typeface="ＭＳ Ｐゴシック"/>
                <a:cs typeface="Calibri"/>
              </a:rPr>
              <a:t>Key, value</a:t>
            </a:r>
            <a:r>
              <a:rPr lang="ja-JP" altLang="en-US">
                <a:ea typeface="ＭＳ Ｐゴシック"/>
                <a:cs typeface="Calibri"/>
              </a:rPr>
              <a:t>をデコードしC1, </a:t>
            </a:r>
            <a:r>
              <a:rPr lang="en-US" altLang="ja-JP" dirty="0">
                <a:ea typeface="ＭＳ Ｐゴシック"/>
                <a:cs typeface="Calibri"/>
              </a:rPr>
              <a:t>C2, C3</a:t>
            </a:r>
            <a:r>
              <a:rPr lang="ja-JP" altLang="en-US">
                <a:ea typeface="ＭＳ Ｐゴシック"/>
                <a:cs typeface="Calibri"/>
              </a:rPr>
              <a:t>の値を取得し下流へ送る</a:t>
            </a:r>
            <a:endParaRPr lang="ja-JP">
              <a:cs typeface="Calibri" panose="020F0502020204030204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569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16D6C-A33F-4B3A-92B7-80043D3D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scan演算子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FCF8B-5D13-4325-947D-8893421B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ja-JP">
                <a:ea typeface="ＭＳ Ｐゴシック"/>
                <a:cs typeface="Calibri"/>
              </a:rPr>
              <a:t>対象が</a:t>
            </a:r>
            <a:r>
              <a:rPr lang="en-US" altLang="ja-JP" dirty="0">
                <a:ea typeface="ＭＳ Ｐゴシック"/>
                <a:cs typeface="Calibri"/>
              </a:rPr>
              <a:t>secondary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>
                <a:ea typeface="ＭＳ Ｐゴシック"/>
                <a:cs typeface="Calibri"/>
              </a:rPr>
              <a:t>のケース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Secondary indexを</a:t>
            </a:r>
            <a:r>
              <a:rPr lang="ja-JP" altLang="en-US">
                <a:ea typeface="ＭＳ Ｐゴシック"/>
                <a:cs typeface="Calibri"/>
              </a:rPr>
              <a:t>レンジ</a:t>
            </a:r>
            <a:r>
              <a:rPr lang="ja-JP">
                <a:ea typeface="ＭＳ Ｐゴシック"/>
                <a:cs typeface="Calibri"/>
              </a:rPr>
              <a:t>スキャンして主キーを取得し、</a:t>
            </a:r>
            <a:r>
              <a:rPr lang="ja-JP" altLang="en-US">
                <a:ea typeface="ＭＳ Ｐゴシック"/>
                <a:cs typeface="Calibri"/>
              </a:rPr>
              <a:t>次に</a:t>
            </a:r>
            <a:r>
              <a:rPr lang="ja-JP">
                <a:ea typeface="ＭＳ Ｐゴシック"/>
                <a:cs typeface="Calibri"/>
              </a:rPr>
              <a:t>primary indexから値を取得する</a:t>
            </a:r>
            <a:r>
              <a:rPr lang="ja-JP" altLang="en-US">
                <a:ea typeface="ＭＳ Ｐゴシック"/>
                <a:cs typeface="Calibri"/>
              </a:rPr>
              <a:t>二段階の操作になる</a:t>
            </a:r>
            <a:endParaRPr lang="en-US" altLang="ja-JP">
              <a:ea typeface="+mn-lt"/>
              <a:cs typeface="+mn-lt"/>
            </a:endParaRPr>
          </a:p>
          <a:p>
            <a:pPr lvl="2"/>
            <a:r>
              <a:rPr lang="ja-JP">
                <a:ea typeface="ＭＳ Ｐゴシック"/>
                <a:cs typeface="Calibri"/>
              </a:rPr>
              <a:t>索引列に対する条件が与えられる(例えばC</a:t>
            </a:r>
            <a:r>
              <a:rPr lang="en-US" dirty="0">
                <a:ea typeface="+mn-lt"/>
                <a:cs typeface="Calibri"/>
              </a:rPr>
              <a:t>2</a:t>
            </a:r>
            <a:r>
              <a:rPr lang="en-US" altLang="ja-JP" dirty="0">
                <a:ea typeface="ＭＳ Ｐゴシック"/>
                <a:cs typeface="Calibri"/>
              </a:rPr>
              <a:t>&lt;</a:t>
            </a:r>
            <a:r>
              <a:rPr lang="ja-JP">
                <a:ea typeface="ＭＳ Ｐゴシック"/>
                <a:cs typeface="Calibri"/>
              </a:rPr>
              <a:t>v</a:t>
            </a:r>
            <a:r>
              <a:rPr lang="en-US" dirty="0">
                <a:ea typeface="+mn-lt"/>
                <a:cs typeface="Calibri"/>
              </a:rPr>
              <a:t>2)</a:t>
            </a:r>
            <a:endParaRPr lang="en-US" dirty="0">
              <a:ea typeface="+mn-lt"/>
              <a:cs typeface="+mn-lt"/>
            </a:endParaRPr>
          </a:p>
          <a:p>
            <a:pPr lvl="2"/>
            <a:r>
              <a:rPr lang="ja-JP">
                <a:ea typeface="ＭＳ Ｐゴシック"/>
                <a:cs typeface="Calibri"/>
              </a:rPr>
              <a:t>与えられた条件の値から、key</a:t>
            </a:r>
            <a:r>
              <a:rPr lang="en-US" dirty="0">
                <a:ea typeface="+mn-lt"/>
                <a:cs typeface="Calibri"/>
              </a:rPr>
              <a:t>2</a:t>
            </a:r>
            <a:r>
              <a:rPr lang="ja-JP">
                <a:ea typeface="ＭＳ Ｐゴシック"/>
                <a:cs typeface="Calibri"/>
              </a:rPr>
              <a:t> = v</a:t>
            </a:r>
            <a:r>
              <a:rPr lang="en-US" dirty="0">
                <a:ea typeface="+mn-lt"/>
                <a:cs typeface="Calibri"/>
              </a:rPr>
              <a:t>2</a:t>
            </a:r>
            <a:r>
              <a:rPr lang="ja-JP">
                <a:ea typeface="ＭＳ Ｐゴシック"/>
                <a:cs typeface="Calibri"/>
              </a:rPr>
              <a:t>とエンコードする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ja-JP">
                <a:ea typeface="ＭＳ Ｐゴシック"/>
                <a:cs typeface="Calibri"/>
              </a:rPr>
              <a:t>key2をprefixとするエントリをsecondary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ja-JP">
                <a:ea typeface="ＭＳ Ｐゴシック"/>
                <a:cs typeface="Calibri"/>
              </a:rPr>
              <a:t>ind</a:t>
            </a:r>
            <a:r>
              <a:rPr lang="ja-JP">
                <a:ea typeface="ＭＳ Ｐゴシック"/>
                <a:cs typeface="+mn-lt"/>
              </a:rPr>
              <a:t>exからスキャン</a:t>
            </a:r>
            <a:r>
              <a:rPr lang="en-US" altLang="ja-JP" dirty="0">
                <a:ea typeface="ＭＳ Ｐゴシック"/>
                <a:cs typeface="+mn-lt"/>
              </a:rPr>
              <a:t>(prefix</a:t>
            </a:r>
            <a:r>
              <a:rPr lang="ja-JP" altLang="en-US" dirty="0">
                <a:ea typeface="ＭＳ Ｐゴシック"/>
                <a:cs typeface="+mn-lt"/>
              </a:rPr>
              <a:t> </a:t>
            </a:r>
            <a:r>
              <a:rPr lang="en-US" altLang="ja-JP" dirty="0">
                <a:ea typeface="ＭＳ Ｐゴシック"/>
                <a:cs typeface="+mn-lt"/>
              </a:rPr>
              <a:t>scan)</a:t>
            </a:r>
            <a:r>
              <a:rPr lang="ja-JP" altLang="en-US">
                <a:ea typeface="ＭＳ Ｐゴシック"/>
                <a:cs typeface="+mn-lt"/>
              </a:rPr>
              <a:t>する</a:t>
            </a:r>
            <a:r>
              <a:rPr lang="en-US" altLang="ja-JP" dirty="0">
                <a:ea typeface="ＭＳ Ｐゴシック"/>
                <a:cs typeface="+mn-lt"/>
              </a:rPr>
              <a:t>:</a:t>
            </a:r>
            <a:endParaRPr lang="ja-JP" altLang="en-US" dirty="0">
              <a:ea typeface="+mn-lt"/>
              <a:cs typeface="+mn-lt"/>
            </a:endParaRPr>
          </a:p>
          <a:p>
            <a:pPr lvl="3"/>
            <a:r>
              <a:rPr lang="en-US" dirty="0">
                <a:ea typeface="+mn-lt"/>
                <a:cs typeface="+mn-lt"/>
              </a:rPr>
              <a:t>Secondary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index</a:t>
            </a:r>
            <a:r>
              <a:rPr lang="ja-JP">
                <a:ea typeface="+mn-lt"/>
                <a:cs typeface="+mn-lt"/>
              </a:rPr>
              <a:t>のキーの</a:t>
            </a:r>
            <a:r>
              <a:rPr lang="en-US" altLang="ja-JP" dirty="0" err="1">
                <a:ea typeface="+mn-lt"/>
                <a:cs typeface="+mn-lt"/>
              </a:rPr>
              <a:t>prefix</a:t>
            </a:r>
            <a:r>
              <a:rPr lang="ja-JP" altLang="en-US" err="1">
                <a:ea typeface="+mn-lt"/>
                <a:cs typeface="+mn-lt"/>
              </a:rPr>
              <a:t>部分</a:t>
            </a:r>
            <a:r>
              <a:rPr lang="ja-JP">
                <a:ea typeface="+mn-lt"/>
                <a:cs typeface="+mn-lt"/>
              </a:rPr>
              <a:t>が索引列に対応するので</a:t>
            </a:r>
            <a:r>
              <a:rPr lang="en-US" dirty="0">
                <a:ea typeface="+mn-lt"/>
                <a:cs typeface="+mn-lt"/>
              </a:rPr>
              <a:t>prefix</a:t>
            </a:r>
            <a:r>
              <a:rPr lang="ja-JP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scan</a:t>
            </a:r>
            <a:r>
              <a:rPr lang="ja-JP">
                <a:ea typeface="+mn-lt"/>
                <a:cs typeface="+mn-lt"/>
              </a:rPr>
              <a:t>を実行する必要がある</a:t>
            </a:r>
          </a:p>
          <a:p>
            <a:pPr lvl="3"/>
            <a:r>
              <a:rPr lang="ja-JP">
                <a:ea typeface="+mn-lt"/>
                <a:cs typeface="+mn-lt"/>
              </a:rPr>
              <a:t>端点</a:t>
            </a:r>
            <a:r>
              <a:rPr lang="en-US" altLang="ja-JP" dirty="0">
                <a:ea typeface="+mn-lt"/>
                <a:cs typeface="+mn-lt"/>
              </a:rPr>
              <a:t>lower</a:t>
            </a:r>
            <a:r>
              <a:rPr lang="ja-JP">
                <a:ea typeface="+mn-lt"/>
                <a:cs typeface="+mn-lt"/>
              </a:rPr>
              <a:t>と</a:t>
            </a:r>
            <a:r>
              <a:rPr lang="en-US" altLang="ja-JP" dirty="0">
                <a:ea typeface="+mn-lt"/>
                <a:cs typeface="+mn-lt"/>
              </a:rPr>
              <a:t>upper</a:t>
            </a:r>
            <a:r>
              <a:rPr lang="ja-JP">
                <a:ea typeface="+mn-lt"/>
                <a:cs typeface="+mn-lt"/>
              </a:rPr>
              <a:t>を適切に選び</a:t>
            </a:r>
            <a:r>
              <a:rPr lang="en-US" dirty="0" err="1">
                <a:ea typeface="+mn-lt"/>
                <a:cs typeface="+mn-lt"/>
              </a:rPr>
              <a:t>shirakami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APIのopen_scan</a:t>
            </a:r>
            <a:r>
              <a:rPr lang="en-US" dirty="0">
                <a:ea typeface="+mn-lt"/>
                <a:cs typeface="+mn-lt"/>
              </a:rPr>
              <a:t>(lower, upper)</a:t>
            </a:r>
            <a:r>
              <a:rPr lang="ja-JP" altLang="en-US">
                <a:ea typeface="+mn-lt"/>
                <a:cs typeface="+mn-lt"/>
              </a:rPr>
              <a:t>を実行する</a:t>
            </a:r>
            <a:endParaRPr lang="ja-JP">
              <a:ea typeface="+mn-lt"/>
              <a:cs typeface="+mn-lt"/>
            </a:endParaRPr>
          </a:p>
          <a:p>
            <a:pPr lvl="3"/>
            <a:r>
              <a:rPr lang="en-US" dirty="0">
                <a:ea typeface="+mn-lt"/>
                <a:cs typeface="+mn-lt"/>
              </a:rPr>
              <a:t>Prefix scan</a:t>
            </a:r>
            <a:r>
              <a:rPr lang="ja-JP" altLang="en-US">
                <a:ea typeface="+mn-lt"/>
                <a:cs typeface="+mn-lt"/>
              </a:rPr>
              <a:t>実施のための適当な</a:t>
            </a:r>
            <a:r>
              <a:rPr lang="en-US" dirty="0">
                <a:ea typeface="+mn-lt"/>
                <a:cs typeface="+mn-lt"/>
              </a:rPr>
              <a:t>lower</a:t>
            </a:r>
            <a:r>
              <a:rPr lang="ja-JP" altLang="en-US">
                <a:ea typeface="+mn-lt"/>
                <a:cs typeface="+mn-lt"/>
              </a:rPr>
              <a:t>と</a:t>
            </a:r>
            <a:r>
              <a:rPr lang="en-US" dirty="0">
                <a:ea typeface="+mn-lt"/>
                <a:cs typeface="+mn-lt"/>
              </a:rPr>
              <a:t>upper</a:t>
            </a:r>
            <a:r>
              <a:rPr lang="ja-JP" altLang="en-US">
                <a:ea typeface="+mn-lt"/>
                <a:cs typeface="+mn-lt"/>
              </a:rPr>
              <a:t>は常に選べる</a:t>
            </a:r>
            <a:endParaRPr lang="en-US" altLang="ja-JP">
              <a:ea typeface="+mn-lt"/>
              <a:cs typeface="+mn-lt"/>
            </a:endParaRPr>
          </a:p>
          <a:p>
            <a:pPr lvl="3"/>
            <a:r>
              <a:rPr lang="ja-JP" altLang="en-US">
                <a:ea typeface="ＭＳ Ｐゴシック"/>
                <a:cs typeface="+mn-lt"/>
              </a:rPr>
              <a:t>Next()とread_key()によって結果をイテレートしながらキーを取得する</a:t>
            </a:r>
            <a:endParaRPr lang="ja-JP" altLang="en-US" dirty="0">
              <a:ea typeface="ＭＳ Ｐゴシック"/>
              <a:cs typeface="+mn-lt"/>
            </a:endParaRPr>
          </a:p>
          <a:p>
            <a:pPr lvl="2"/>
            <a:r>
              <a:rPr lang="ja-JP">
                <a:ea typeface="ＭＳ Ｐゴシック"/>
                <a:cs typeface="+mn-lt"/>
              </a:rPr>
              <a:t>取得されたキーはkey2 || key1という形になっており後半部分key1をデコードすると主キー列C1の値が得られる</a:t>
            </a:r>
            <a:endParaRPr lang="en-US">
              <a:ea typeface="+mn-lt"/>
              <a:cs typeface="+mn-lt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key1</a:t>
            </a:r>
            <a:r>
              <a:rPr lang="ja-JP" altLang="en-US">
                <a:ea typeface="+mn-lt"/>
                <a:cs typeface="+mn-lt"/>
              </a:rPr>
              <a:t>を使って</a:t>
            </a:r>
            <a:r>
              <a:rPr lang="ja-JP">
                <a:ea typeface="ＭＳ Ｐゴシック"/>
                <a:cs typeface="+mn-lt"/>
              </a:rPr>
              <a:t>前頁のようにprimary keyから非主キー列の値を取得する</a:t>
            </a:r>
            <a:endParaRPr lang="en-US">
              <a:ea typeface="+mn-lt"/>
              <a:cs typeface="+mn-lt"/>
            </a:endParaRPr>
          </a:p>
          <a:p>
            <a:pPr lvl="3"/>
            <a:r>
              <a:rPr lang="ja-JP" sz="2000">
                <a:ea typeface="ＭＳ Ｐゴシック"/>
                <a:cs typeface="+mn-lt"/>
              </a:rPr>
              <a:t>primary keyへsearch_key(key1)によってvalueを取得</a:t>
            </a:r>
            <a:r>
              <a:rPr lang="ja-JP" sz="2000">
                <a:ea typeface="ＭＳ Ｐゴシック"/>
                <a:cs typeface="Calibri"/>
              </a:rPr>
              <a:t>する</a:t>
            </a:r>
            <a:endParaRPr lang="en-US" sz="2000">
              <a:ea typeface="+mn-lt"/>
              <a:cs typeface="+mn-lt"/>
            </a:endParaRPr>
          </a:p>
          <a:p>
            <a:pPr lvl="3"/>
            <a:r>
              <a:rPr lang="en-US" altLang="ja-JP" sz="2000" dirty="0">
                <a:ea typeface="ＭＳ Ｐゴシック"/>
                <a:cs typeface="Calibri"/>
              </a:rPr>
              <a:t>value</a:t>
            </a:r>
            <a:r>
              <a:rPr lang="ja-JP" sz="2000">
                <a:ea typeface="ＭＳ Ｐゴシック"/>
                <a:cs typeface="Calibri"/>
              </a:rPr>
              <a:t>をデコードし非主キー列C</a:t>
            </a:r>
            <a:r>
              <a:rPr lang="en-US" altLang="ja-JP" sz="2000" dirty="0">
                <a:ea typeface="ＭＳ Ｐゴシック"/>
                <a:cs typeface="Calibri"/>
              </a:rPr>
              <a:t>2</a:t>
            </a:r>
            <a:r>
              <a:rPr lang="ja-JP" sz="2000">
                <a:ea typeface="ＭＳ Ｐゴシック"/>
                <a:cs typeface="Calibri"/>
              </a:rPr>
              <a:t>、</a:t>
            </a:r>
            <a:r>
              <a:rPr lang="en-US" altLang="ja-JP" sz="2000" dirty="0">
                <a:ea typeface="ＭＳ Ｐゴシック"/>
                <a:cs typeface="Calibri"/>
              </a:rPr>
              <a:t>C3</a:t>
            </a:r>
            <a:r>
              <a:rPr lang="ja-JP" sz="2000">
                <a:ea typeface="ＭＳ Ｐゴシック"/>
                <a:cs typeface="Calibri"/>
              </a:rPr>
              <a:t>の値を取得し下流へ送る</a:t>
            </a:r>
            <a:endParaRPr lang="ja-JP" altLang="en-US" sz="2000" dirty="0">
              <a:ea typeface="+mn-lt"/>
              <a:cs typeface="+mn-lt"/>
            </a:endParaRPr>
          </a:p>
          <a:p>
            <a:pPr lvl="1"/>
            <a:endParaRPr lang="ja-JP" altLang="en-US" sz="2000" dirty="0">
              <a:ea typeface="+mn-lt"/>
              <a:cs typeface="+mn-lt"/>
            </a:endParaRPr>
          </a:p>
          <a:p>
            <a:pPr lvl="2"/>
            <a:endParaRPr lang="en-US" altLang="ja-JP" dirty="0">
              <a:ea typeface="+mn-lt"/>
              <a:cs typeface="+mn-lt"/>
            </a:endParaRPr>
          </a:p>
          <a:p>
            <a:pPr lvl="2"/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080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FD240-42AB-AAF7-0356-8D4ED750E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>
                <a:ea typeface="ＭＳ Ｐゴシック"/>
                <a:cs typeface="Calibri Light"/>
              </a:rPr>
              <a:t>JOINを含む</a:t>
            </a:r>
            <a:r>
              <a:rPr lang="ja-JP">
                <a:ea typeface="ＭＳ Ｐゴシック"/>
                <a:cs typeface="Calibri Light"/>
              </a:rPr>
              <a:t>SELECT文処理</a:t>
            </a:r>
            <a:endParaRPr lang="ja-JP">
              <a:ea typeface="ＭＳ Ｐゴシック"/>
              <a:cs typeface="+mj-l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0E329-C789-6935-B507-CDC9CC71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654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scan/findによるテーブルからの読み出しを行う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その結果レコードをもとにjoin_findによって別テーブルのprimary / secondary indexが突合せ処理を行う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Emitによってクライアントに出力する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en-US" altLang="ja-JP" dirty="0">
                <a:ea typeface="ＭＳ Ｐゴシック"/>
                <a:cs typeface="Calibri"/>
              </a:rPr>
              <a:t>scan/</a:t>
            </a:r>
            <a:r>
              <a:rPr lang="en-US" altLang="ja-JP" dirty="0" err="1">
                <a:ea typeface="ＭＳ Ｐゴシック"/>
                <a:cs typeface="Calibri"/>
              </a:rPr>
              <a:t>findとjoin_findは別のテーブルのindexにアクセスする</a:t>
            </a:r>
          </a:p>
          <a:p>
            <a:r>
              <a:rPr lang="en-US" altLang="ja-JP" dirty="0" err="1">
                <a:ea typeface="ＭＳ Ｐゴシック"/>
                <a:cs typeface="Calibri"/>
              </a:rPr>
              <a:t>join_find演算子の詳細は割愛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87A27A3-D380-1B95-0080-D77675B37255}"/>
              </a:ext>
            </a:extLst>
          </p:cNvPr>
          <p:cNvSpPr/>
          <p:nvPr/>
        </p:nvSpPr>
        <p:spPr>
          <a:xfrm>
            <a:off x="9627854" y="2408299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scan/find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77DA2B8-130F-0CED-DE5C-88721BA5993D}"/>
              </a:ext>
            </a:extLst>
          </p:cNvPr>
          <p:cNvSpPr/>
          <p:nvPr/>
        </p:nvSpPr>
        <p:spPr>
          <a:xfrm>
            <a:off x="9627854" y="3293450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join_find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AD028E0-96F9-1EE9-DBD3-E3CF8A7FEC50}"/>
              </a:ext>
            </a:extLst>
          </p:cNvPr>
          <p:cNvCxnSpPr>
            <a:cxnSpLocks/>
          </p:cNvCxnSpPr>
          <p:nvPr/>
        </p:nvCxnSpPr>
        <p:spPr>
          <a:xfrm>
            <a:off x="10321546" y="2978839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8F4E243-4963-3937-EA55-D4FCB87CFE51}"/>
              </a:ext>
            </a:extLst>
          </p:cNvPr>
          <p:cNvCxnSpPr>
            <a:cxnSpLocks/>
          </p:cNvCxnSpPr>
          <p:nvPr/>
        </p:nvCxnSpPr>
        <p:spPr>
          <a:xfrm>
            <a:off x="10321546" y="3863990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E799A2E-F454-2674-A268-9D913345ABD9}"/>
              </a:ext>
            </a:extLst>
          </p:cNvPr>
          <p:cNvSpPr/>
          <p:nvPr/>
        </p:nvSpPr>
        <p:spPr>
          <a:xfrm>
            <a:off x="9627854" y="4178601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emit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28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50301-4CA7-4D59-80CB-C7380DE9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ja-JP" altLang="en-US" dirty="0">
              <a:cs typeface="Calibri Light"/>
            </a:endParaRPr>
          </a:p>
          <a:p>
            <a:r>
              <a:rPr lang="ja-JP" altLang="en-US">
                <a:ea typeface="ＭＳ Ｐゴシック"/>
                <a:cs typeface="Calibri Light"/>
              </a:rPr>
              <a:t>この資料について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C07FCE-6987-4CE2-9E08-62A22E4CA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SQL処理においてSQLエンジン(jogasaki)がCCエンジン(shirakami)とどうインタラクションするかの概要を説明する</a:t>
            </a:r>
          </a:p>
          <a:p>
            <a:r>
              <a:rPr lang="ja-JP" altLang="en-US">
                <a:ea typeface="ＭＳ Ｐゴシック"/>
                <a:cs typeface="Calibri"/>
              </a:rPr>
              <a:t>CCエンジンが関連する部分に限定する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複雑なクエリ処理など直接CCエンジンが関わらない部分は省略している</a:t>
            </a:r>
          </a:p>
        </p:txBody>
      </p:sp>
    </p:spTree>
    <p:extLst>
      <p:ext uri="{BB962C8B-B14F-4D97-AF65-F5344CB8AC3E}">
        <p14:creationId xmlns:p14="http://schemas.microsoft.com/office/powerpoint/2010/main" val="187304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564786-3FD1-D2E1-5F4B-E350FAD7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書き込み処理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E52902-E3E0-B373-51BB-74C4D382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Indexへの書き込み処理はwrite演算子によって行われる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Write演算子には複数のモードがあり、SQLによって使用するものが異なる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追加モード: INSERT文で使用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削除</a:t>
            </a:r>
            <a:r>
              <a:rPr lang="ja-JP">
                <a:ea typeface="+mn-lt"/>
                <a:cs typeface="+mn-lt"/>
              </a:rPr>
              <a:t>モード</a:t>
            </a:r>
            <a:r>
              <a:rPr lang="ja-JP" altLang="en-US">
                <a:ea typeface="ＭＳ Ｐゴシック"/>
                <a:cs typeface="Calibri"/>
              </a:rPr>
              <a:t>: DELETE文で使用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更新</a:t>
            </a:r>
            <a:r>
              <a:rPr lang="ja-JP">
                <a:ea typeface="+mn-lt"/>
                <a:cs typeface="+mn-lt"/>
              </a:rPr>
              <a:t>モード</a:t>
            </a:r>
            <a:r>
              <a:rPr lang="ja-JP" altLang="en-US">
                <a:ea typeface="ＭＳ Ｐゴシック"/>
                <a:cs typeface="Calibri"/>
              </a:rPr>
              <a:t>: UPDATE文で使用</a:t>
            </a:r>
          </a:p>
          <a:p>
            <a:r>
              <a:rPr lang="ja-JP" altLang="en-US">
                <a:ea typeface="ＭＳ Ｐゴシック"/>
                <a:cs typeface="Calibri"/>
              </a:rPr>
              <a:t>以下では「write演算子</a:t>
            </a:r>
            <a:r>
              <a:rPr lang="ja-JP" altLang="en-US" b="1">
                <a:ea typeface="ＭＳ Ｐゴシック"/>
                <a:cs typeface="Calibri"/>
              </a:rPr>
              <a:t>(追加)</a:t>
            </a:r>
            <a:r>
              <a:rPr lang="ja-JP" altLang="en-US">
                <a:ea typeface="ＭＳ Ｐゴシック"/>
                <a:cs typeface="Calibri"/>
              </a:rPr>
              <a:t>」のようにこのモードも一緒に記述する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840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24587-B511-312D-B2BE-02C7AA1F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INSERT文処理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3E781-4CDB-72F3-BE0B-7829F398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例: INSERT INTO T (C1, C2, C3) VALUES (v1, v2, v3)</a:t>
            </a:r>
          </a:p>
          <a:p>
            <a:r>
              <a:rPr lang="ja-JP">
                <a:ea typeface="ＭＳ Ｐゴシック"/>
                <a:cs typeface="Calibri"/>
              </a:rPr>
              <a:t>INSERT文は単体のwrite演算子(追加)により下記の処理が行われる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まずPrimary indexに対して追加を行う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値v1, v2, v3をエンコードして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lvl="3"/>
            <a:r>
              <a:rPr lang="ja-JP" altLang="en-US">
                <a:ea typeface="ＭＳ Ｐゴシック"/>
                <a:cs typeface="Calibri"/>
              </a:rPr>
              <a:t>Key1 := v1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lvl="3"/>
            <a:r>
              <a:rPr lang="ja-JP" altLang="en-US">
                <a:ea typeface="ＭＳ Ｐゴシック"/>
                <a:cs typeface="Calibri"/>
              </a:rPr>
              <a:t>Value1 := v2 || v3 </a:t>
            </a:r>
          </a:p>
          <a:p>
            <a:pPr marL="914400" lvl="2" indent="0">
              <a:buNone/>
            </a:pPr>
            <a:r>
              <a:rPr lang="ja-JP">
                <a:ea typeface="ＭＳ Ｐゴシック"/>
                <a:cs typeface="Calibri"/>
              </a:rPr>
              <a:t>とする</a:t>
            </a:r>
            <a:endParaRPr lang="ja-JP" altLang="en-US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Shirakami API insert(key1, value1)をprimary indexへ対して実行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成功した場合次ページへ、失敗(既存のkey1と衝突)の場合はエラー処理へ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282ECC0-ECF6-F115-1850-EFCD48F0B489}"/>
              </a:ext>
            </a:extLst>
          </p:cNvPr>
          <p:cNvSpPr/>
          <p:nvPr/>
        </p:nvSpPr>
        <p:spPr>
          <a:xfrm>
            <a:off x="8446169" y="969372"/>
            <a:ext cx="3224624" cy="115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Calibri"/>
              </a:rPr>
              <a:t>                    write(追加)</a:t>
            </a:r>
            <a:endParaRPr lang="ja-JP" altLang="en-US" dirty="0">
              <a:ea typeface="ＭＳ Ｐゴシック"/>
              <a:cs typeface="Calibri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40B65E1-6BF6-A381-13CB-B81A9C4E2696}"/>
              </a:ext>
            </a:extLst>
          </p:cNvPr>
          <p:cNvGrpSpPr/>
          <p:nvPr/>
        </p:nvGrpSpPr>
        <p:grpSpPr>
          <a:xfrm>
            <a:off x="10562822" y="1605905"/>
            <a:ext cx="1028314" cy="433338"/>
            <a:chOff x="8163404" y="4208702"/>
            <a:chExt cx="1413164" cy="725823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99C8E5B-7DBD-116B-A169-C99E9B74A40A}"/>
                </a:ext>
              </a:extLst>
            </p:cNvPr>
            <p:cNvSpPr/>
            <p:nvPr/>
          </p:nvSpPr>
          <p:spPr>
            <a:xfrm>
              <a:off x="816340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v1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E1041A9-436C-4F86-C7D9-FF5CFF6FD426}"/>
                </a:ext>
              </a:extLst>
            </p:cNvPr>
            <p:cNvSpPr/>
            <p:nvPr/>
          </p:nvSpPr>
          <p:spPr>
            <a:xfrm>
              <a:off x="8632919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v2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184B5F7-A455-31F4-FAD0-AD3998DA7CA9}"/>
                </a:ext>
              </a:extLst>
            </p:cNvPr>
            <p:cNvSpPr/>
            <p:nvPr/>
          </p:nvSpPr>
          <p:spPr>
            <a:xfrm>
              <a:off x="910243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v3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D5E0D2F-23D5-981E-7B76-C150E08E2C1F}"/>
                </a:ext>
              </a:extLst>
            </p:cNvPr>
            <p:cNvSpPr txBox="1"/>
            <p:nvPr/>
          </p:nvSpPr>
          <p:spPr>
            <a:xfrm>
              <a:off x="8195733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C1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E4C81813-518F-55BF-A8F9-EF7179BDA82D}"/>
                </a:ext>
              </a:extLst>
            </p:cNvPr>
            <p:cNvSpPr txBox="1"/>
            <p:nvPr/>
          </p:nvSpPr>
          <p:spPr>
            <a:xfrm>
              <a:off x="8665248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C2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A99ED0C-398E-C410-0F22-4000600068D7}"/>
                </a:ext>
              </a:extLst>
            </p:cNvPr>
            <p:cNvSpPr txBox="1"/>
            <p:nvPr/>
          </p:nvSpPr>
          <p:spPr>
            <a:xfrm>
              <a:off x="9103975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C3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25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524587-B511-312D-B2BE-02C7AA1F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INSERT文処理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E3E781-4CDB-72F3-BE0B-7829F398F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>
                <a:ea typeface="ＭＳ Ｐゴシック"/>
                <a:cs typeface="Calibri"/>
              </a:rPr>
              <a:t>write演算子(追加)の</a:t>
            </a:r>
            <a:r>
              <a:rPr lang="ja-JP" altLang="en-US">
                <a:ea typeface="ＭＳ Ｐゴシック"/>
                <a:cs typeface="Calibri"/>
              </a:rPr>
              <a:t>続</a:t>
            </a:r>
            <a:r>
              <a:rPr lang="ja-JP">
                <a:ea typeface="ＭＳ Ｐゴシック"/>
                <a:cs typeface="Calibri"/>
              </a:rPr>
              <a:t>き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Secondary indexが存在する場合v1, v2, v3をエンコードして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Key2 := v2 || v1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Value2 := なし(empty)</a:t>
            </a:r>
            <a:endParaRPr lang="ja-JP" altLang="en-US" dirty="0">
              <a:ea typeface="ＭＳ Ｐゴシック"/>
              <a:cs typeface="Calibri"/>
            </a:endParaRPr>
          </a:p>
          <a:p>
            <a:pPr marL="914400" lvl="2" indent="0">
              <a:buNone/>
            </a:pPr>
            <a:r>
              <a:rPr lang="ja-JP" altLang="en-US">
                <a:ea typeface="ＭＳ Ｐゴシック"/>
                <a:cs typeface="Calibri"/>
              </a:rPr>
              <a:t>とする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Shirakami API upsert(key2, value2)をsecondary indexへ対して実行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存在・非存在の確認はprimary index側でチェック済みのため、ここではチェック不要なupsertを使用する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01C96C-DBDA-A35B-1BC8-86BC2322C8CC}"/>
              </a:ext>
            </a:extLst>
          </p:cNvPr>
          <p:cNvSpPr/>
          <p:nvPr/>
        </p:nvSpPr>
        <p:spPr>
          <a:xfrm>
            <a:off x="8446169" y="969372"/>
            <a:ext cx="3224624" cy="11577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ja-JP" altLang="en-US">
                <a:ea typeface="ＭＳ Ｐゴシック"/>
                <a:cs typeface="Calibri"/>
              </a:rPr>
              <a:t>                    write(追加)</a:t>
            </a:r>
            <a:endParaRPr lang="ja-JP" altLang="en-US" dirty="0">
              <a:ea typeface="ＭＳ Ｐゴシック"/>
              <a:cs typeface="Calibri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FE1604DC-E96B-FBFF-2F75-3FB87C391102}"/>
              </a:ext>
            </a:extLst>
          </p:cNvPr>
          <p:cNvGrpSpPr/>
          <p:nvPr/>
        </p:nvGrpSpPr>
        <p:grpSpPr>
          <a:xfrm>
            <a:off x="10562822" y="1605905"/>
            <a:ext cx="1028314" cy="433338"/>
            <a:chOff x="8163404" y="4208702"/>
            <a:chExt cx="1413164" cy="725823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76E2F5-B2DA-9850-D6BF-78F18739D509}"/>
                </a:ext>
              </a:extLst>
            </p:cNvPr>
            <p:cNvSpPr/>
            <p:nvPr/>
          </p:nvSpPr>
          <p:spPr>
            <a:xfrm>
              <a:off x="816340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v1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B51E3893-9FD8-537B-7516-3C276CDA3ED2}"/>
                </a:ext>
              </a:extLst>
            </p:cNvPr>
            <p:cNvSpPr/>
            <p:nvPr/>
          </p:nvSpPr>
          <p:spPr>
            <a:xfrm>
              <a:off x="8632919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v2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5688312-ABB2-9201-8A35-15D796EB50FA}"/>
                </a:ext>
              </a:extLst>
            </p:cNvPr>
            <p:cNvSpPr/>
            <p:nvPr/>
          </p:nvSpPr>
          <p:spPr>
            <a:xfrm>
              <a:off x="9102434" y="4526586"/>
              <a:ext cx="469516" cy="4079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1200">
                  <a:ea typeface="ＭＳ Ｐゴシック"/>
                  <a:cs typeface="Calibri"/>
                </a:rPr>
                <a:t>v3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01338E4-0703-BBAF-F8D2-2E0089F5AEC7}"/>
                </a:ext>
              </a:extLst>
            </p:cNvPr>
            <p:cNvSpPr txBox="1"/>
            <p:nvPr/>
          </p:nvSpPr>
          <p:spPr>
            <a:xfrm>
              <a:off x="8195733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C1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A4242FD-ACFC-10F0-219C-37F87917D45A}"/>
                </a:ext>
              </a:extLst>
            </p:cNvPr>
            <p:cNvSpPr txBox="1"/>
            <p:nvPr/>
          </p:nvSpPr>
          <p:spPr>
            <a:xfrm>
              <a:off x="8665248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C2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A72D8CB-0501-480F-CFB2-DB05CD26EA51}"/>
                </a:ext>
              </a:extLst>
            </p:cNvPr>
            <p:cNvSpPr txBox="1"/>
            <p:nvPr/>
          </p:nvSpPr>
          <p:spPr>
            <a:xfrm>
              <a:off x="9103975" y="4208702"/>
              <a:ext cx="472593" cy="27699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ja-JP" altLang="en-US" sz="1200">
                  <a:ea typeface="ＭＳ Ｐゴシック"/>
                  <a:cs typeface="Calibri"/>
                </a:rPr>
                <a:t>C3</a:t>
              </a:r>
              <a:endParaRPr lang="ja-JP" altLang="en-US" sz="1200" dirty="0"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890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1835E-9D4D-9A51-2FFD-DDEC8F8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DELETE文処理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42332-682C-305D-4578-BFFDC513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DELETE文はWHERE句の処理を行うfind/scan演算子と削除指示を実行するwrite演算子(削除)に分かれる</a:t>
            </a: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Find/scanがprimary indexかsecondary indexを検索</a:t>
            </a:r>
            <a:endParaRPr lang="ja-JP">
              <a:ea typeface="ＭＳ Ｐゴシック" panose="020B0600070205080204" pitchFamily="34" charset="-128"/>
              <a:cs typeface="Calibri"/>
            </a:endParaRP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対象レコードの主キー列の値をwrite演算子へ渡す</a:t>
            </a:r>
            <a:endParaRPr lang="ja-JP">
              <a:ea typeface="ＭＳ Ｐゴシック"/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Write演算子はその入力をもとに削除対象のレコードを削除する</a:t>
            </a:r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削除対象レコードが複数ある場合はステップ2-3を繰り返す</a:t>
            </a:r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A0A57-6611-0279-2774-9973D06F866E}"/>
              </a:ext>
            </a:extLst>
          </p:cNvPr>
          <p:cNvSpPr/>
          <p:nvPr/>
        </p:nvSpPr>
        <p:spPr>
          <a:xfrm>
            <a:off x="8839118" y="240994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340AF8-B207-A75E-4B32-44B7CB02DAEB}"/>
              </a:ext>
            </a:extLst>
          </p:cNvPr>
          <p:cNvSpPr/>
          <p:nvPr/>
        </p:nvSpPr>
        <p:spPr>
          <a:xfrm>
            <a:off x="8839118" y="112614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write(削除)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D65E1D-DEEA-42F6-1BC2-99065435FB4D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02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1835E-9D4D-9A51-2FFD-DDEC8F8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Write演算子(削除)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42332-682C-305D-4578-BFFDC513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例: DELETE FROM T WHERE ...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find/scan演算子から主キーC1の値v1が送られる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Secondary indexが存在しない場合primary indexのみの削除を行う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v1をエンコードしてkey1:= v1を作成する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Shirakami API delete_record(key1)をprimary indexに対し実行する</a:t>
            </a: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A0A57-6611-0279-2774-9973D06F866E}"/>
              </a:ext>
            </a:extLst>
          </p:cNvPr>
          <p:cNvSpPr/>
          <p:nvPr/>
        </p:nvSpPr>
        <p:spPr>
          <a:xfrm>
            <a:off x="8839118" y="240994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340AF8-B207-A75E-4B32-44B7CB02DAEB}"/>
              </a:ext>
            </a:extLst>
          </p:cNvPr>
          <p:cNvSpPr/>
          <p:nvPr/>
        </p:nvSpPr>
        <p:spPr>
          <a:xfrm>
            <a:off x="8839118" y="112614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write(削除)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D65E1D-DEEA-42F6-1BC2-99065435FB4D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0376EB-2111-B587-4AA3-26BD6A71D42B}"/>
              </a:ext>
            </a:extLst>
          </p:cNvPr>
          <p:cNvSpPr/>
          <p:nvPr/>
        </p:nvSpPr>
        <p:spPr>
          <a:xfrm>
            <a:off x="7715348" y="913375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ea typeface="ＭＳ Ｐゴシック"/>
                <a:cs typeface="Calibri"/>
              </a:rPr>
              <a:t>v1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6ACF8A-9BCE-4020-270C-81915FEB9651}"/>
              </a:ext>
            </a:extLst>
          </p:cNvPr>
          <p:cNvSpPr txBox="1"/>
          <p:nvPr/>
        </p:nvSpPr>
        <p:spPr>
          <a:xfrm>
            <a:off x="7738873" y="723589"/>
            <a:ext cx="343891" cy="165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2070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E1835E-9D4D-9A51-2FFD-DDEC8F8A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Write演算子(削除)</a:t>
            </a:r>
            <a:endParaRPr lang="ja-JP" altLang="en-US" dirty="0">
              <a:ea typeface="ＭＳ Ｐゴシック"/>
              <a:cs typeface="Calibri Light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42332-682C-305D-4578-BFFDC513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Secondary indexが存在する場合、secondary indexを削除するための値をprimaryから読み出してから削除を行う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v1をエンコードしてkey1:= v1を作成する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Search_key(key1)をprimary indexへ実行し、取得したvalueをデコードして索引列C2の値v2を取得する</a:t>
            </a:r>
            <a:endParaRPr lang="ja-JP"/>
          </a:p>
          <a:p>
            <a:pPr lvl="1"/>
            <a:r>
              <a:rPr lang="ja-JP" altLang="en-US">
                <a:ea typeface="ＭＳ Ｐゴシック"/>
                <a:cs typeface="Calibri"/>
              </a:rPr>
              <a:t>Shirakami API delete_record(key1)をprimary indexへ実行する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key1はfind/scanによって読みだされたものなので、必ず存在する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k</a:t>
            </a:r>
            <a:r>
              <a:rPr lang="ja-JP">
                <a:ea typeface="ＭＳ Ｐゴシック"/>
                <a:cs typeface="Calibri"/>
              </a:rPr>
              <a:t>ey2 := v2 || v1とエンコードする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 dirty="0" err="1">
                <a:ea typeface="ＭＳ Ｐゴシック"/>
                <a:cs typeface="Calibri"/>
              </a:rPr>
              <a:t>delete_record</a:t>
            </a:r>
            <a:r>
              <a:rPr lang="en-US" altLang="ja-JP" dirty="0">
                <a:ea typeface="ＭＳ Ｐゴシック"/>
                <a:cs typeface="Calibri"/>
              </a:rPr>
              <a:t>(key2)</a:t>
            </a:r>
            <a:r>
              <a:rPr lang="ja-JP" altLang="en-US">
                <a:ea typeface="ＭＳ Ｐゴシック"/>
                <a:cs typeface="Calibri"/>
              </a:rPr>
              <a:t>をsecondary 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 altLang="en-US">
                <a:ea typeface="ＭＳ Ｐゴシック"/>
                <a:cs typeface="Calibri"/>
              </a:rPr>
              <a:t>へ実行する</a:t>
            </a:r>
            <a:endParaRPr lang="ja-JP" dirty="0">
              <a:ea typeface="ＭＳ Ｐゴシック"/>
              <a:cs typeface="Calibri"/>
            </a:endParaRPr>
          </a:p>
          <a:p>
            <a:pPr lvl="2"/>
            <a:r>
              <a:rPr lang="ja-JP">
                <a:ea typeface="ＭＳ Ｐゴシック"/>
                <a:cs typeface="Calibri"/>
              </a:rPr>
              <a:t>key</a:t>
            </a:r>
            <a:r>
              <a:rPr lang="en-US" altLang="ja-JP" dirty="0">
                <a:ea typeface="ＭＳ Ｐゴシック"/>
                <a:cs typeface="Calibri"/>
              </a:rPr>
              <a:t>2も</a:t>
            </a:r>
            <a:r>
              <a:rPr lang="ja-JP">
                <a:ea typeface="ＭＳ Ｐゴシック"/>
                <a:cs typeface="Calibri"/>
              </a:rPr>
              <a:t>必ず存在する</a:t>
            </a:r>
            <a:endParaRPr lang="ja-JP" altLang="en-US">
              <a:ea typeface="ＭＳ Ｐゴシック"/>
              <a:cs typeface="Calibri"/>
            </a:endParaRPr>
          </a:p>
          <a:p>
            <a:pPr lvl="1"/>
            <a:endParaRPr lang="ja-JP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endParaRPr lang="ja-JP" altLang="en-US" dirty="0">
              <a:ea typeface="ＭＳ Ｐゴシック"/>
              <a:cs typeface="Calibri"/>
            </a:endParaRPr>
          </a:p>
          <a:p>
            <a:pPr marL="514350" indent="-514350">
              <a:buAutoNum type="arabicPeriod"/>
            </a:pP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1A0A57-6611-0279-2774-9973D06F866E}"/>
              </a:ext>
            </a:extLst>
          </p:cNvPr>
          <p:cNvSpPr/>
          <p:nvPr/>
        </p:nvSpPr>
        <p:spPr>
          <a:xfrm>
            <a:off x="8839118" y="240994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340AF8-B207-A75E-4B32-44B7CB02DAEB}"/>
              </a:ext>
            </a:extLst>
          </p:cNvPr>
          <p:cNvSpPr/>
          <p:nvPr/>
        </p:nvSpPr>
        <p:spPr>
          <a:xfrm>
            <a:off x="8839118" y="112614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write(削除)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5D65E1D-DEEA-42F6-1BC2-99065435FB4D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0376EB-2111-B587-4AA3-26BD6A71D42B}"/>
              </a:ext>
            </a:extLst>
          </p:cNvPr>
          <p:cNvSpPr/>
          <p:nvPr/>
        </p:nvSpPr>
        <p:spPr>
          <a:xfrm>
            <a:off x="7715348" y="913375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ea typeface="ＭＳ Ｐゴシック"/>
                <a:cs typeface="Calibri"/>
              </a:rPr>
              <a:t>v1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6ACF8A-9BCE-4020-270C-81915FEB9651}"/>
              </a:ext>
            </a:extLst>
          </p:cNvPr>
          <p:cNvSpPr txBox="1"/>
          <p:nvPr/>
        </p:nvSpPr>
        <p:spPr>
          <a:xfrm>
            <a:off x="7738873" y="723589"/>
            <a:ext cx="343891" cy="165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098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18F634-8F95-D4EE-4A46-273626FC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UPDATE文処理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2D75CD-D805-0F5D-0C19-A5F0E9F5E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 dirty="0">
                <a:ea typeface="ＭＳ Ｐゴシック"/>
                <a:cs typeface="Calibri"/>
              </a:rPr>
              <a:t>UP</a:t>
            </a:r>
            <a:r>
              <a:rPr lang="ja-JP">
                <a:ea typeface="ＭＳ Ｐゴシック"/>
                <a:cs typeface="Calibri"/>
              </a:rPr>
              <a:t>D</a:t>
            </a:r>
            <a:r>
              <a:rPr lang="en-US" altLang="ja-JP" dirty="0">
                <a:ea typeface="ＭＳ Ｐゴシック"/>
                <a:cs typeface="Calibri"/>
              </a:rPr>
              <a:t>ATE</a:t>
            </a:r>
            <a:r>
              <a:rPr lang="ja-JP">
                <a:ea typeface="ＭＳ Ｐゴシック"/>
                <a:cs typeface="Calibri"/>
              </a:rPr>
              <a:t>文はWHERE句の処理を行うfind/scan演算子と</a:t>
            </a:r>
            <a:r>
              <a:rPr lang="ja-JP" altLang="en-US">
                <a:ea typeface="ＭＳ Ｐゴシック"/>
                <a:cs typeface="Calibri"/>
              </a:rPr>
              <a:t>更新</a:t>
            </a:r>
            <a:r>
              <a:rPr lang="ja-JP">
                <a:ea typeface="ＭＳ Ｐゴシック"/>
                <a:cs typeface="Calibri"/>
              </a:rPr>
              <a:t>指示を実行するwrite演算子(</a:t>
            </a:r>
            <a:r>
              <a:rPr lang="ja-JP" altLang="en-US">
                <a:ea typeface="ＭＳ Ｐゴシック"/>
                <a:cs typeface="Calibri"/>
              </a:rPr>
              <a:t>更新</a:t>
            </a:r>
            <a:r>
              <a:rPr lang="ja-JP">
                <a:ea typeface="ＭＳ Ｐゴシック"/>
                <a:cs typeface="Calibri"/>
              </a:rPr>
              <a:t>)に分かれる</a:t>
            </a:r>
            <a:endParaRPr lang="en-US" altLang="ja-JP">
              <a:ea typeface="ＭＳ Ｐゴシック"/>
              <a:cs typeface="+mn-lt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ＭＳ Ｐゴシック"/>
                <a:cs typeface="Calibri"/>
              </a:rPr>
              <a:t>Find/scan</a:t>
            </a:r>
            <a:r>
              <a:rPr lang="ja-JP" altLang="en-US">
                <a:ea typeface="ＭＳ Ｐゴシック"/>
                <a:cs typeface="Calibri"/>
              </a:rPr>
              <a:t>が</a:t>
            </a:r>
            <a:r>
              <a:rPr lang="en-US" altLang="ja-JP" dirty="0">
                <a:ea typeface="ＭＳ Ｐゴシック"/>
                <a:cs typeface="Calibri"/>
              </a:rPr>
              <a:t>primary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 altLang="en-US">
                <a:ea typeface="ＭＳ Ｐゴシック"/>
                <a:cs typeface="Calibri"/>
              </a:rPr>
              <a:t>か</a:t>
            </a:r>
            <a:r>
              <a:rPr lang="en-US" altLang="ja-JP" dirty="0">
                <a:ea typeface="ＭＳ Ｐゴシック"/>
                <a:cs typeface="Calibri"/>
              </a:rPr>
              <a:t>secondary</a:t>
            </a:r>
            <a:r>
              <a:rPr lang="ja-JP" altLang="en-US" dirty="0">
                <a:ea typeface="ＭＳ Ｐゴシック"/>
                <a:cs typeface="Calibri"/>
              </a:rPr>
              <a:t> </a:t>
            </a:r>
            <a:r>
              <a:rPr lang="en-US" altLang="ja-JP" dirty="0">
                <a:ea typeface="ＭＳ Ｐゴシック"/>
                <a:cs typeface="Calibri"/>
              </a:rPr>
              <a:t>index</a:t>
            </a:r>
            <a:r>
              <a:rPr lang="ja-JP" altLang="en-US">
                <a:ea typeface="ＭＳ Ｐゴシック"/>
                <a:cs typeface="Calibri"/>
              </a:rPr>
              <a:t>を検索</a:t>
            </a:r>
            <a:endParaRPr lang="ja-JP" alt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対象レコードの主キー列の値、および更新列の値を</a:t>
            </a:r>
            <a:r>
              <a:rPr lang="en-US" altLang="ja-JP" dirty="0">
                <a:ea typeface="ＭＳ Ｐゴシック"/>
                <a:cs typeface="Calibri"/>
              </a:rPr>
              <a:t>write</a:t>
            </a:r>
            <a:r>
              <a:rPr lang="ja-JP" altLang="en-US">
                <a:ea typeface="ＭＳ Ｐゴシック"/>
                <a:cs typeface="Calibri"/>
              </a:rPr>
              <a:t>演算子へ渡す</a:t>
            </a:r>
            <a:endParaRPr lang="ja-JP" alt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altLang="ja-JP" dirty="0">
                <a:ea typeface="ＭＳ Ｐゴシック"/>
                <a:cs typeface="Calibri"/>
              </a:rPr>
              <a:t>Write</a:t>
            </a:r>
            <a:r>
              <a:rPr lang="ja-JP" altLang="en-US">
                <a:ea typeface="ＭＳ Ｐゴシック"/>
                <a:cs typeface="Calibri"/>
              </a:rPr>
              <a:t>演算子はその入力をもとに更新対象のレコードを更新する</a:t>
            </a:r>
            <a:endParaRPr lang="ja-JP" alt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ja-JP" altLang="en-US">
                <a:ea typeface="ＭＳ Ｐゴシック"/>
                <a:cs typeface="Calibri"/>
              </a:rPr>
              <a:t>更新対象レコードが複数ある場合はステップ</a:t>
            </a:r>
            <a:r>
              <a:rPr lang="en-US" altLang="ja-JP" dirty="0">
                <a:ea typeface="ＭＳ Ｐゴシック"/>
                <a:cs typeface="Calibri"/>
              </a:rPr>
              <a:t>2-3</a:t>
            </a:r>
            <a:r>
              <a:rPr lang="ja-JP" altLang="en-US">
                <a:ea typeface="ＭＳ Ｐゴシック"/>
                <a:cs typeface="Calibri"/>
              </a:rPr>
              <a:t>を繰り返す</a:t>
            </a:r>
            <a:endParaRPr lang="ja-JP"/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D91852-F199-C335-9BAD-259986C585D9}"/>
              </a:ext>
            </a:extLst>
          </p:cNvPr>
          <p:cNvSpPr/>
          <p:nvPr/>
        </p:nvSpPr>
        <p:spPr>
          <a:xfrm>
            <a:off x="8839118" y="240994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B6C1B22-3ACA-9670-28AA-0AC1E8385CD2}"/>
              </a:ext>
            </a:extLst>
          </p:cNvPr>
          <p:cNvSpPr/>
          <p:nvPr/>
        </p:nvSpPr>
        <p:spPr>
          <a:xfrm>
            <a:off x="8839118" y="1126145"/>
            <a:ext cx="1393152" cy="569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write(更新)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15B60D7-CC19-EA8C-5C60-CEFF40F8D2C1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585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990C6-3882-8E2B-D51C-9973BE0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Write演算子(更新)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BE791-DF50-3EE0-AFDC-A0187EF3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更新対象列によってロジックが異なる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ケース1(</a:t>
            </a:r>
            <a:r>
              <a:rPr lang="ja-JP">
                <a:ea typeface="ＭＳ Ｐゴシック"/>
                <a:cs typeface="Calibri"/>
              </a:rPr>
              <a:t>基本)</a:t>
            </a:r>
            <a:endParaRPr lang="ja-JP" altLang="en-US">
              <a:ea typeface="ＭＳ Ｐゴシック" panose="020B0600070205080204" pitchFamily="34" charset="-128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Primary/secondary index両方とも、既存のレコードを削除して新しいエントリの再作成を行う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主キー列が更新対象の場合この手順が必須となる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ケース2(最適化)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主キー列が更新対象ではなく、索引列のみ更新の対象である場合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ケース1においてprimary indexにおいては既存レコードの削除ではなく値の書き換えによって置き換えることができる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ケース3(最適化)</a:t>
            </a:r>
          </a:p>
          <a:p>
            <a:pPr lvl="1"/>
            <a:r>
              <a:rPr lang="ja-JP">
                <a:ea typeface="ＭＳ Ｐゴシック"/>
                <a:cs typeface="Calibri"/>
              </a:rPr>
              <a:t>主キー列</a:t>
            </a:r>
            <a:r>
              <a:rPr lang="ja-JP" altLang="en-US">
                <a:ea typeface="ＭＳ Ｐゴシック"/>
                <a:cs typeface="Calibri"/>
              </a:rPr>
              <a:t>も索引列も</a:t>
            </a:r>
            <a:r>
              <a:rPr lang="ja-JP">
                <a:ea typeface="ＭＳ Ｐゴシック"/>
                <a:cs typeface="Calibri"/>
              </a:rPr>
              <a:t>更新対象ではない場合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ケース2においてさらにsecondar indexも</a:t>
            </a:r>
            <a:r>
              <a:rPr lang="ja-JP">
                <a:ea typeface="ＭＳ Ｐゴシック"/>
                <a:cs typeface="Calibri"/>
              </a:rPr>
              <a:t>既存レコードの削除ではなく値の書き換えによって置き換えることができる</a:t>
            </a:r>
            <a:endParaRPr lang="ja-JP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ja-JP" sz="2000" dirty="0">
                <a:ea typeface="ＭＳ Ｐゴシック"/>
                <a:cs typeface="Calibri"/>
              </a:rPr>
              <a:t>2&amp;3</a:t>
            </a:r>
            <a:r>
              <a:rPr lang="ja-JP" altLang="en-US" sz="2000">
                <a:ea typeface="ＭＳ Ｐゴシック"/>
                <a:cs typeface="Calibri"/>
              </a:rPr>
              <a:t>はdelete_record+upsertをupsertによって置き換えるだけなので、以下ケース1について詳述する</a:t>
            </a:r>
            <a:endParaRPr lang="ja-JP" sz="200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7444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990C6-3882-8E2B-D51C-9973BE0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Write演算子(更新) : </a:t>
            </a:r>
            <a:r>
              <a:rPr lang="ja-JP">
                <a:latin typeface="Calibri"/>
                <a:ea typeface="ＭＳ Ｐゴシック"/>
                <a:cs typeface="Calibri"/>
              </a:rPr>
              <a:t>ケース1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BE791-DF50-3EE0-AFDC-A0187EF3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例: UPDATE T SET C1=u1 WHERE ...</a:t>
            </a:r>
          </a:p>
          <a:p>
            <a:r>
              <a:rPr lang="en-US" altLang="ja-JP" dirty="0">
                <a:ea typeface="ＭＳ Ｐゴシック"/>
                <a:cs typeface="Calibri"/>
              </a:rPr>
              <a:t>F</a:t>
            </a:r>
            <a:r>
              <a:rPr lang="ja-JP">
                <a:ea typeface="ＭＳ Ｐゴシック"/>
                <a:cs typeface="Calibri"/>
              </a:rPr>
              <a:t>ind/scan演算子から</a:t>
            </a:r>
            <a:r>
              <a:rPr lang="ja-JP" altLang="en-US">
                <a:ea typeface="ＭＳ Ｐゴシック"/>
                <a:cs typeface="Calibri"/>
              </a:rPr>
              <a:t>更新対象レコードの</a:t>
            </a:r>
            <a:r>
              <a:rPr lang="ja-JP">
                <a:ea typeface="ＭＳ Ｐゴシック"/>
                <a:cs typeface="Calibri"/>
              </a:rPr>
              <a:t>主キーC1の値v1が送られる</a:t>
            </a:r>
          </a:p>
          <a:p>
            <a:r>
              <a:rPr lang="ja-JP" altLang="en-US">
                <a:ea typeface="ＭＳ Ｐゴシック"/>
                <a:cs typeface="+mn-lt"/>
              </a:rPr>
              <a:t>同時に更新後のC1の値u1も送られてくる</a:t>
            </a:r>
            <a:endParaRPr lang="ja-JP" dirty="0">
              <a:ea typeface="ＭＳ Ｐゴシック"/>
              <a:cs typeface="+mn-lt"/>
            </a:endParaRPr>
          </a:p>
          <a:p>
            <a:r>
              <a:rPr lang="ja-JP">
                <a:ea typeface="ＭＳ Ｐゴシック"/>
                <a:cs typeface="Calibri"/>
              </a:rPr>
              <a:t>Secondary indexが存在しない場合</a:t>
            </a:r>
            <a:r>
              <a:rPr lang="ja-JP" altLang="en-US">
                <a:ea typeface="ＭＳ Ｐゴシック"/>
                <a:cs typeface="Calibri"/>
              </a:rPr>
              <a:t>、</a:t>
            </a:r>
            <a:r>
              <a:rPr lang="ja-JP">
                <a:ea typeface="ＭＳ Ｐゴシック"/>
                <a:cs typeface="Calibri"/>
              </a:rPr>
              <a:t>primary indexから値の読みだ</a:t>
            </a:r>
            <a:r>
              <a:rPr lang="ja-JP" altLang="en-US">
                <a:ea typeface="ＭＳ Ｐゴシック"/>
                <a:cs typeface="Calibri"/>
              </a:rPr>
              <a:t>し、</a:t>
            </a:r>
            <a:r>
              <a:rPr lang="ja-JP">
                <a:ea typeface="ＭＳ Ｐゴシック"/>
                <a:cs typeface="Calibri"/>
              </a:rPr>
              <a:t>削除、</a:t>
            </a:r>
            <a:r>
              <a:rPr lang="ja-JP" altLang="en-US">
                <a:ea typeface="ＭＳ Ｐゴシック"/>
                <a:cs typeface="Calibri"/>
              </a:rPr>
              <a:t>追加</a:t>
            </a:r>
            <a:r>
              <a:rPr lang="ja-JP">
                <a:ea typeface="ＭＳ Ｐゴシック"/>
                <a:cs typeface="Calibri"/>
              </a:rPr>
              <a:t>を行う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v1をエンコードしてkey1:= v1を作成する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Shirakami API 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ＭＳ Ｐゴシック"/>
                <a:cs typeface="Calibri"/>
              </a:rPr>
              <a:t>arch</a:t>
            </a:r>
            <a:r>
              <a:rPr lang="ja-JP">
                <a:ea typeface="ＭＳ Ｐゴシック"/>
                <a:cs typeface="Calibri"/>
              </a:rPr>
              <a:t>_</a:t>
            </a:r>
            <a:r>
              <a:rPr lang="en-US" altLang="ja-JP" dirty="0">
                <a:ea typeface="ＭＳ Ｐゴシック"/>
                <a:cs typeface="Calibri"/>
              </a:rPr>
              <a:t>key</a:t>
            </a:r>
            <a:r>
              <a:rPr lang="ja-JP">
                <a:ea typeface="ＭＳ Ｐゴシック"/>
                <a:cs typeface="Calibri"/>
              </a:rPr>
              <a:t>(key1)をprimary indexに対し実行する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valueを取得する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delete_record(key1)を</a:t>
            </a:r>
            <a:r>
              <a:rPr lang="ja-JP">
                <a:ea typeface="ＭＳ Ｐゴシック"/>
                <a:cs typeface="Calibri"/>
              </a:rPr>
              <a:t>primary indexに対し実行する</a:t>
            </a:r>
            <a:endParaRPr lang="ja-JP">
              <a:ea typeface="ＭＳ Ｐゴシック"/>
              <a:cs typeface="+mn-lt"/>
            </a:endParaRPr>
          </a:p>
          <a:p>
            <a:pPr lvl="2"/>
            <a:r>
              <a:rPr lang="ja-JP">
                <a:ea typeface="ＭＳ Ｐゴシック"/>
                <a:cs typeface="Calibri"/>
              </a:rPr>
              <a:t>key1はfind/scanによって読みだされたものなので、必ず存在する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newkey1 := u1をエンコードして作成する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upsert(newkey1, value)を実行してエントリを再作成する</a:t>
            </a:r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521E2-163D-6F78-D033-F06AD8B81AEE}"/>
              </a:ext>
            </a:extLst>
          </p:cNvPr>
          <p:cNvSpPr/>
          <p:nvPr/>
        </p:nvSpPr>
        <p:spPr>
          <a:xfrm>
            <a:off x="8839118" y="53837"/>
            <a:ext cx="2369046" cy="743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3D7EA3-1058-807F-4E71-48D700434D10}"/>
              </a:ext>
            </a:extLst>
          </p:cNvPr>
          <p:cNvSpPr/>
          <p:nvPr/>
        </p:nvSpPr>
        <p:spPr>
          <a:xfrm>
            <a:off x="8839118" y="1126145"/>
            <a:ext cx="2369046" cy="943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write(更新)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58ED135-874E-A7DE-646A-C6D3C3098F5B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708D7E-2F24-98CB-6477-3D11738B0F55}"/>
              </a:ext>
            </a:extLst>
          </p:cNvPr>
          <p:cNvSpPr/>
          <p:nvPr/>
        </p:nvSpPr>
        <p:spPr>
          <a:xfrm>
            <a:off x="7955980" y="886638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ea typeface="ＭＳ Ｐゴシック"/>
                <a:cs typeface="Calibri"/>
              </a:rPr>
              <a:t>v1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E08D4-6BFD-4A84-AA60-06BDAEF237AA}"/>
              </a:ext>
            </a:extLst>
          </p:cNvPr>
          <p:cNvSpPr txBox="1"/>
          <p:nvPr/>
        </p:nvSpPr>
        <p:spPr>
          <a:xfrm>
            <a:off x="7979504" y="696852"/>
            <a:ext cx="343891" cy="165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35055C8-10A7-8579-FCE5-760B0B81FC09}"/>
              </a:ext>
            </a:extLst>
          </p:cNvPr>
          <p:cNvSpPr/>
          <p:nvPr/>
        </p:nvSpPr>
        <p:spPr>
          <a:xfrm>
            <a:off x="8397137" y="886638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>
                <a:ea typeface="ＭＳ Ｐゴシック"/>
                <a:cs typeface="Calibri"/>
              </a:rPr>
              <a:t>u1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28" name="テキスト ボックス 2">
            <a:extLst>
              <a:ext uri="{FF2B5EF4-FFF2-40B4-BE49-F238E27FC236}">
                <a16:creationId xmlns:a16="http://schemas.microsoft.com/office/drawing/2014/main" id="{71D2911B-75A8-BBFC-D14C-82836D206E32}"/>
              </a:ext>
            </a:extLst>
          </p:cNvPr>
          <p:cNvSpPr txBox="1"/>
          <p:nvPr/>
        </p:nvSpPr>
        <p:spPr>
          <a:xfrm>
            <a:off x="8407293" y="696852"/>
            <a:ext cx="343891" cy="1653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673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990C6-3882-8E2B-D51C-9973BE072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Write演算子(更新) : </a:t>
            </a:r>
            <a:r>
              <a:rPr lang="ja-JP">
                <a:latin typeface="Calibri"/>
                <a:ea typeface="ＭＳ Ｐゴシック"/>
                <a:cs typeface="Calibri"/>
              </a:rPr>
              <a:t>ケース1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EBE791-DF50-3EE0-AFDC-A0187EF3E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ja-JP">
                <a:ea typeface="ＭＳ Ｐゴシック"/>
                <a:cs typeface="Calibri"/>
              </a:rPr>
              <a:t>Secondary indexが存在</a:t>
            </a:r>
            <a:r>
              <a:rPr lang="ja-JP" altLang="en-US">
                <a:ea typeface="ＭＳ Ｐゴシック"/>
                <a:cs typeface="Calibri"/>
              </a:rPr>
              <a:t>する</a:t>
            </a:r>
            <a:r>
              <a:rPr lang="ja-JP">
                <a:ea typeface="ＭＳ Ｐゴシック"/>
                <a:cs typeface="Calibri"/>
              </a:rPr>
              <a:t>場合</a:t>
            </a:r>
            <a:endParaRPr lang="ja-JP" altLang="en-US">
              <a:ea typeface="ＭＳ Ｐゴシック"/>
              <a:cs typeface="Calibri"/>
            </a:endParaRPr>
          </a:p>
          <a:p>
            <a:r>
              <a:rPr lang="ja-JP">
                <a:ea typeface="ＭＳ Ｐゴシック"/>
                <a:cs typeface="Calibri"/>
              </a:rPr>
              <a:t>primary indexから値の読みだ</a:t>
            </a:r>
            <a:r>
              <a:rPr lang="ja-JP" altLang="en-US">
                <a:ea typeface="ＭＳ Ｐゴシック"/>
                <a:cs typeface="Calibri"/>
              </a:rPr>
              <a:t>し、</a:t>
            </a:r>
            <a:r>
              <a:rPr lang="ja-JP">
                <a:ea typeface="ＭＳ Ｐゴシック"/>
                <a:cs typeface="Calibri"/>
              </a:rPr>
              <a:t>削除、</a:t>
            </a:r>
            <a:r>
              <a:rPr lang="ja-JP" altLang="en-US">
                <a:ea typeface="ＭＳ Ｐゴシック"/>
                <a:cs typeface="Calibri"/>
              </a:rPr>
              <a:t>追加</a:t>
            </a:r>
            <a:r>
              <a:rPr lang="ja-JP">
                <a:ea typeface="ＭＳ Ｐゴシック"/>
                <a:cs typeface="Calibri"/>
              </a:rPr>
              <a:t>を行うとともに</a:t>
            </a:r>
            <a:r>
              <a:rPr lang="en-US" altLang="ja-JP" dirty="0">
                <a:ea typeface="ＭＳ Ｐゴシック"/>
                <a:cs typeface="Calibri"/>
              </a:rPr>
              <a:t>secondary </a:t>
            </a:r>
            <a:r>
              <a:rPr lang="en-US" altLang="ja-JP" dirty="0" err="1">
                <a:ea typeface="ＭＳ Ｐゴシック"/>
                <a:cs typeface="Calibri"/>
              </a:rPr>
              <a:t>indexに対してもその対応するエントリの削除、追加を行う</a:t>
            </a:r>
            <a:endParaRPr lang="ja-JP" altLang="en-US" dirty="0" err="1">
              <a:ea typeface="ＭＳ Ｐゴシック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v1をエンコードしてkey1:= v1を作成する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ja-JP">
                <a:ea typeface="ＭＳ Ｐゴシック"/>
                <a:cs typeface="Calibri"/>
              </a:rPr>
              <a:t>Shirakami API </a:t>
            </a:r>
            <a:r>
              <a:rPr lang="en-US" altLang="ja-JP" dirty="0">
                <a:ea typeface="ＭＳ Ｐゴシック"/>
                <a:cs typeface="Calibri"/>
              </a:rPr>
              <a:t>s</a:t>
            </a:r>
            <a:r>
              <a:rPr lang="ja-JP">
                <a:ea typeface="ＭＳ Ｐゴシック"/>
                <a:cs typeface="Calibri"/>
              </a:rPr>
              <a:t>e</a:t>
            </a:r>
            <a:r>
              <a:rPr lang="en-US" altLang="ja-JP" dirty="0">
                <a:ea typeface="ＭＳ Ｐゴシック"/>
                <a:cs typeface="Calibri"/>
              </a:rPr>
              <a:t>arch</a:t>
            </a:r>
            <a:r>
              <a:rPr lang="ja-JP">
                <a:ea typeface="ＭＳ Ｐゴシック"/>
                <a:cs typeface="Calibri"/>
              </a:rPr>
              <a:t>_</a:t>
            </a:r>
            <a:r>
              <a:rPr lang="en-US" altLang="ja-JP" dirty="0">
                <a:ea typeface="ＭＳ Ｐゴシック"/>
                <a:cs typeface="Calibri"/>
              </a:rPr>
              <a:t>key</a:t>
            </a:r>
            <a:r>
              <a:rPr lang="ja-JP">
                <a:ea typeface="ＭＳ Ｐゴシック"/>
                <a:cs typeface="Calibri"/>
              </a:rPr>
              <a:t>(key1)をprimary indexに対し実行する</a:t>
            </a:r>
            <a:endParaRPr lang="en-US" altLang="ja-JP">
              <a:ea typeface="+mn-lt"/>
              <a:cs typeface="+mn-lt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Valueを取得する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Valueをデコードして列C2, C3の値を取得する(v2, v3とする)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Delete_record(key1)を</a:t>
            </a:r>
            <a:r>
              <a:rPr lang="ja-JP">
                <a:ea typeface="ＭＳ Ｐゴシック"/>
                <a:cs typeface="Calibri"/>
              </a:rPr>
              <a:t>primary indexに対し実行する</a:t>
            </a:r>
            <a:endParaRPr lang="ja-JP">
              <a:ea typeface="ＭＳ Ｐゴシック"/>
              <a:cs typeface="+mn-lt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newkey1 := u1をエンコードして作成する</a:t>
            </a:r>
            <a:endParaRPr lang="ja-JP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Upsert(newkey1, value)を実行してエントリを再作成する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Key2 := v2 || v1 をエンコードして作成する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d</a:t>
            </a:r>
            <a:r>
              <a:rPr lang="ja-JP">
                <a:ea typeface="ＭＳ Ｐゴシック"/>
                <a:cs typeface="Calibri"/>
              </a:rPr>
              <a:t>elete_record(key</a:t>
            </a:r>
            <a:r>
              <a:rPr lang="en-US" altLang="ja-JP" dirty="0">
                <a:ea typeface="ＭＳ Ｐゴシック"/>
                <a:cs typeface="Calibri"/>
              </a:rPr>
              <a:t>2</a:t>
            </a:r>
            <a:r>
              <a:rPr lang="ja-JP">
                <a:ea typeface="ＭＳ Ｐゴシック"/>
                <a:cs typeface="Calibri"/>
              </a:rPr>
              <a:t>)を</a:t>
            </a:r>
            <a:r>
              <a:rPr lang="en-US" altLang="ja-JP" dirty="0">
                <a:ea typeface="ＭＳ Ｐゴシック"/>
                <a:cs typeface="Calibri"/>
              </a:rPr>
              <a:t>second</a:t>
            </a:r>
            <a:r>
              <a:rPr lang="ja-JP">
                <a:ea typeface="ＭＳ Ｐゴシック"/>
                <a:cs typeface="Calibri"/>
              </a:rPr>
              <a:t>ar</a:t>
            </a:r>
            <a:r>
              <a:rPr lang="en-US" altLang="ja-JP" dirty="0">
                <a:ea typeface="ＭＳ Ｐゴシック"/>
                <a:cs typeface="Calibri"/>
              </a:rPr>
              <a:t>y</a:t>
            </a:r>
            <a:r>
              <a:rPr lang="ja-JP" altLang="en-US">
                <a:ea typeface="ＭＳ Ｐゴシック"/>
                <a:cs typeface="Calibri"/>
              </a:rPr>
              <a:t> </a:t>
            </a:r>
            <a:r>
              <a:rPr lang="ja-JP">
                <a:ea typeface="ＭＳ Ｐゴシック"/>
                <a:cs typeface="Calibri"/>
              </a:rPr>
              <a:t>indexに対し実行する</a:t>
            </a:r>
            <a:endParaRPr lang="ja-JP">
              <a:ea typeface="+mn-lt"/>
              <a:cs typeface="+mn-lt"/>
            </a:endParaRPr>
          </a:p>
          <a:p>
            <a:pPr lvl="1"/>
            <a:r>
              <a:rPr lang="en-US" altLang="ja-JP" dirty="0">
                <a:ea typeface="ＭＳ Ｐゴシック"/>
                <a:cs typeface="Calibri"/>
              </a:rPr>
              <a:t>NewKey2 := v2 || u1</a:t>
            </a:r>
          </a:p>
          <a:p>
            <a:pPr lvl="1"/>
            <a:r>
              <a:rPr lang="en-US" altLang="ja-JP" dirty="0" err="1">
                <a:ea typeface="ＭＳ Ｐゴシック"/>
                <a:cs typeface="Calibri"/>
              </a:rPr>
              <a:t>Upsert</a:t>
            </a:r>
            <a:r>
              <a:rPr lang="en-US" altLang="ja-JP" dirty="0">
                <a:ea typeface="ＭＳ Ｐゴシック"/>
                <a:cs typeface="Calibri"/>
              </a:rPr>
              <a:t>(newkey2,</a:t>
            </a:r>
            <a:r>
              <a:rPr lang="ja-JP" altLang="en-US">
                <a:ea typeface="ＭＳ Ｐゴシック"/>
                <a:cs typeface="Calibri"/>
              </a:rPr>
              <a:t> empty</a:t>
            </a:r>
            <a:r>
              <a:rPr lang="en-US" altLang="ja-JP" dirty="0">
                <a:ea typeface="ＭＳ Ｐゴシック"/>
                <a:cs typeface="Calibri"/>
              </a:rPr>
              <a:t>)</a:t>
            </a:r>
            <a:r>
              <a:rPr lang="ja-JP" altLang="en-US">
                <a:ea typeface="ＭＳ Ｐゴシック"/>
                <a:cs typeface="Calibri"/>
              </a:rPr>
              <a:t>を実行して</a:t>
            </a:r>
            <a:r>
              <a:rPr lang="en-US" altLang="ja-JP" dirty="0">
                <a:ea typeface="+mn-lt"/>
                <a:cs typeface="Calibri"/>
              </a:rPr>
              <a:t>second</a:t>
            </a:r>
            <a:r>
              <a:rPr lang="ja-JP">
                <a:ea typeface="ＭＳ Ｐゴシック"/>
                <a:cs typeface="Calibri"/>
              </a:rPr>
              <a:t>ar</a:t>
            </a:r>
            <a:r>
              <a:rPr lang="en-US" altLang="ja-JP" dirty="0">
                <a:ea typeface="+mn-lt"/>
                <a:cs typeface="Calibri"/>
              </a:rPr>
              <a:t>y</a:t>
            </a:r>
            <a:r>
              <a:rPr lang="ja-JP">
                <a:ea typeface="ＭＳ Ｐゴシック"/>
                <a:cs typeface="Calibri"/>
              </a:rPr>
              <a:t> indexに対し実行し</a:t>
            </a:r>
            <a:r>
              <a:rPr lang="ja-JP" altLang="en-US">
                <a:ea typeface="ＭＳ Ｐゴシック"/>
                <a:cs typeface="Calibri"/>
              </a:rPr>
              <a:t>エントリを再作成する</a:t>
            </a:r>
            <a:endParaRPr lang="ja-JP" altLang="en-US">
              <a:ea typeface="+mn-lt"/>
              <a:cs typeface="+mn-lt"/>
            </a:endParaRPr>
          </a:p>
          <a:p>
            <a:pPr lvl="1"/>
            <a:endParaRPr lang="en-US" altLang="ja-JP" dirty="0">
              <a:ea typeface="ＭＳ Ｐゴシック"/>
              <a:cs typeface="Calibri"/>
            </a:endParaRPr>
          </a:p>
          <a:p>
            <a:pPr lvl="1"/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05521E2-163D-6F78-D033-F06AD8B81AEE}"/>
              </a:ext>
            </a:extLst>
          </p:cNvPr>
          <p:cNvSpPr/>
          <p:nvPr/>
        </p:nvSpPr>
        <p:spPr>
          <a:xfrm>
            <a:off x="8839118" y="53837"/>
            <a:ext cx="2369046" cy="7433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find/scan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83D7EA3-1058-807F-4E71-48D700434D10}"/>
              </a:ext>
            </a:extLst>
          </p:cNvPr>
          <p:cNvSpPr/>
          <p:nvPr/>
        </p:nvSpPr>
        <p:spPr>
          <a:xfrm>
            <a:off x="8839118" y="1126145"/>
            <a:ext cx="2369046" cy="943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write(更新)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58ED135-874E-A7DE-646A-C6D3C3098F5B}"/>
              </a:ext>
            </a:extLst>
          </p:cNvPr>
          <p:cNvCxnSpPr>
            <a:cxnSpLocks/>
          </p:cNvCxnSpPr>
          <p:nvPr/>
        </p:nvCxnSpPr>
        <p:spPr>
          <a:xfrm>
            <a:off x="9532810" y="811534"/>
            <a:ext cx="13853" cy="314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4708D7E-2F24-98CB-6477-3D11738B0F55}"/>
              </a:ext>
            </a:extLst>
          </p:cNvPr>
          <p:cNvSpPr/>
          <p:nvPr/>
        </p:nvSpPr>
        <p:spPr>
          <a:xfrm>
            <a:off x="7955980" y="886638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 sz="1200">
                <a:ea typeface="ＭＳ Ｐゴシック"/>
                <a:cs typeface="Calibri"/>
              </a:rPr>
              <a:t>v1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3E08D4-6BFD-4A84-AA60-06BDAEF237AA}"/>
              </a:ext>
            </a:extLst>
          </p:cNvPr>
          <p:cNvSpPr txBox="1"/>
          <p:nvPr/>
        </p:nvSpPr>
        <p:spPr>
          <a:xfrm>
            <a:off x="7979504" y="696852"/>
            <a:ext cx="343891" cy="165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35055C8-10A7-8579-FCE5-760B0B81FC09}"/>
              </a:ext>
            </a:extLst>
          </p:cNvPr>
          <p:cNvSpPr/>
          <p:nvPr/>
        </p:nvSpPr>
        <p:spPr>
          <a:xfrm>
            <a:off x="8397137" y="886638"/>
            <a:ext cx="341652" cy="243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>
                <a:ea typeface="ＭＳ Ｐゴシック"/>
                <a:cs typeface="Calibri"/>
              </a:rPr>
              <a:t>u1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28" name="テキスト ボックス 2">
            <a:extLst>
              <a:ext uri="{FF2B5EF4-FFF2-40B4-BE49-F238E27FC236}">
                <a16:creationId xmlns:a16="http://schemas.microsoft.com/office/drawing/2014/main" id="{71D2911B-75A8-BBFC-D14C-82836D206E32}"/>
              </a:ext>
            </a:extLst>
          </p:cNvPr>
          <p:cNvSpPr txBox="1"/>
          <p:nvPr/>
        </p:nvSpPr>
        <p:spPr>
          <a:xfrm>
            <a:off x="8407293" y="696852"/>
            <a:ext cx="343891" cy="1653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>
                <a:ea typeface="ＭＳ Ｐゴシック"/>
                <a:cs typeface="Calibri"/>
              </a:rPr>
              <a:t>C1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570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AE551-BDBE-480A-9A8D-6E7BB5BE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用語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91B56-B7F0-441C-A284-2FC5C79C6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SQLとしてのキーワードとshirakami APIの用語が被っているので、下記については大文字と小文字によって違いを示す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77C1A344-CF22-48CE-8937-E36455372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87027"/>
              </p:ext>
            </p:extLst>
          </p:nvPr>
        </p:nvGraphicFramePr>
        <p:xfrm>
          <a:off x="1126528" y="2792861"/>
          <a:ext cx="81686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3915369265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1420068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SQL</a:t>
                      </a:r>
                      <a:endParaRPr kumimoji="1" lang="ja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shirakami API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44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INSERT文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insert関数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9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UPDATE文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update関数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04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/>
                        <a:t>DELETE文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delete_record関数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8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238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669B0-98DA-5228-3CE4-DE7DA45FA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>
                <a:ea typeface="ＭＳ Ｐゴシック"/>
                <a:cs typeface="Calibri Light"/>
              </a:rPr>
              <a:t>補足: </a:t>
            </a:r>
            <a:r>
              <a:rPr lang="ja-JP" altLang="en-US">
                <a:ea typeface="ＭＳ Ｐゴシック"/>
                <a:cs typeface="Calibri Light"/>
              </a:rPr>
              <a:t>Key/Valueの分離について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C85B69-FBB3-FA5A-326B-724E8B1A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WP-Kではコンフリクト削減のためにkey/valueの扱いを分離することを予定している</a:t>
            </a:r>
          </a:p>
          <a:p>
            <a:r>
              <a:rPr lang="ja-JP" altLang="en-US">
                <a:ea typeface="ＭＳ Ｐゴシック"/>
                <a:cs typeface="Calibri"/>
              </a:rPr>
              <a:t>現状では分離は完了しておらず、scan/find演算子は内容にかかわらずkey/valueの両方をreadしている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進捗</a:t>
            </a:r>
            <a:endParaRPr lang="ja-JP" altLang="en-US" dirty="0">
              <a:ea typeface="ＭＳ Ｐゴシック"/>
              <a:cs typeface="Calibri"/>
            </a:endParaRPr>
          </a:p>
          <a:p>
            <a:pPr marL="914400" lvl="1" indent="-457200"/>
            <a:r>
              <a:rPr lang="ja-JP" altLang="en-US">
                <a:ea typeface="ＭＳ Ｐゴシック"/>
                <a:cs typeface="Calibri"/>
              </a:rPr>
              <a:t>Shirakami exist APIの追加 (完了)</a:t>
            </a:r>
          </a:p>
          <a:p>
            <a:pPr marL="914400" lvl="1" indent="-457200"/>
            <a:r>
              <a:rPr lang="ja-JP" altLang="en-US">
                <a:ea typeface="ＭＳ Ｐゴシック"/>
                <a:cs typeface="Calibri"/>
              </a:rPr>
              <a:t>Shirakami scan API read_key/read_valueの追加</a:t>
            </a:r>
            <a:r>
              <a:rPr lang="ja-JP">
                <a:ea typeface="ＭＳ Ｐゴシック"/>
                <a:cs typeface="Calibri"/>
              </a:rPr>
              <a:t>(完了)</a:t>
            </a:r>
          </a:p>
          <a:p>
            <a:pPr marL="914400" lvl="1" indent="-457200"/>
            <a:r>
              <a:rPr lang="ja-JP" altLang="en-US">
                <a:ea typeface="ＭＳ Ｐゴシック"/>
                <a:cs typeface="Calibri"/>
              </a:rPr>
              <a:t>Sharksfin read_key/read_valueへの対応</a:t>
            </a:r>
            <a:r>
              <a:rPr lang="ja-JP">
                <a:ea typeface="ＭＳ Ｐゴシック"/>
                <a:cs typeface="Calibri"/>
              </a:rPr>
              <a:t>(完了)</a:t>
            </a:r>
          </a:p>
          <a:p>
            <a:pPr marL="457200" lvl="1" indent="0">
              <a:buNone/>
            </a:pPr>
            <a:r>
              <a:rPr lang="ja-JP" altLang="en-US">
                <a:solidFill>
                  <a:srgbClr val="FF0000"/>
                </a:solidFill>
                <a:ea typeface="ＭＳ Ｐゴシック"/>
                <a:cs typeface="Calibri"/>
              </a:rPr>
              <a:t>&lt;--  いまここ --&gt;</a:t>
            </a:r>
          </a:p>
          <a:p>
            <a:pPr marL="800100" lvl="1" indent="-342900"/>
            <a:r>
              <a:rPr lang="ja-JP" altLang="en-US">
                <a:ea typeface="ＭＳ Ｐゴシック"/>
                <a:cs typeface="Calibri"/>
              </a:rPr>
              <a:t>Sharksfin exist APIへの対応 (計画中)</a:t>
            </a:r>
            <a:endParaRPr lang="ja-JP" altLang="en-US" dirty="0">
              <a:ea typeface="ＭＳ Ｐゴシック"/>
              <a:cs typeface="Calibri"/>
            </a:endParaRPr>
          </a:p>
          <a:p>
            <a:pPr marL="800100" lvl="1" indent="-342900"/>
            <a:r>
              <a:rPr lang="ja-JP" altLang="en-US">
                <a:ea typeface="ＭＳ Ｐゴシック"/>
                <a:cs typeface="Calibri"/>
              </a:rPr>
              <a:t>Jogasakiでsharksfinのkey/value 使い分けの対応</a:t>
            </a:r>
            <a:r>
              <a:rPr lang="ja-JP">
                <a:ea typeface="ＭＳ Ｐゴシック"/>
                <a:cs typeface="Calibri"/>
              </a:rPr>
              <a:t>(計画中)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7257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24F2E-46E5-C70E-B0A8-FBE9CCA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補足: DDLとDML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58B029-5C85-7322-36D2-710A99066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現状ではDDLとDMLはフェーズを分けて実行されており、</a:t>
            </a:r>
            <a:r>
              <a:rPr lang="ja-JP">
                <a:ea typeface="ＭＳ Ｐゴシック"/>
                <a:cs typeface="Calibri"/>
              </a:rPr>
              <a:t>DML</a:t>
            </a:r>
            <a:r>
              <a:rPr lang="ja-JP" altLang="en-US">
                <a:ea typeface="ＭＳ Ｐゴシック"/>
                <a:cs typeface="Calibri"/>
              </a:rPr>
              <a:t>の</a:t>
            </a:r>
            <a:r>
              <a:rPr lang="ja-JP">
                <a:ea typeface="ＭＳ Ｐゴシック"/>
                <a:cs typeface="Calibri"/>
              </a:rPr>
              <a:t>発行以前にテーブルやインデックスなど</a:t>
            </a:r>
            <a:r>
              <a:rPr lang="en-US" altLang="ja-JP" dirty="0" err="1">
                <a:ea typeface="ＭＳ Ｐゴシック"/>
                <a:cs typeface="Calibri"/>
              </a:rPr>
              <a:t>DMLがアクセスする</a:t>
            </a:r>
            <a:r>
              <a:rPr lang="ja-JP">
                <a:ea typeface="ＭＳ Ｐゴシック"/>
                <a:cs typeface="Calibri"/>
              </a:rPr>
              <a:t>ものは</a:t>
            </a:r>
            <a:r>
              <a:rPr lang="ja-JP" altLang="en-US">
                <a:ea typeface="ＭＳ Ｐゴシック"/>
                <a:cs typeface="Calibri"/>
              </a:rPr>
              <a:t>作</a:t>
            </a:r>
            <a:r>
              <a:rPr lang="ja-JP">
                <a:ea typeface="ＭＳ Ｐゴシック"/>
                <a:cs typeface="Calibri"/>
              </a:rPr>
              <a:t>成済みであると</a:t>
            </a:r>
            <a:r>
              <a:rPr lang="ja-JP" altLang="en-US">
                <a:ea typeface="ＭＳ Ｐゴシック"/>
                <a:cs typeface="Calibri"/>
              </a:rPr>
              <a:t>仮定している</a:t>
            </a:r>
            <a:endParaRPr lang="ja-JP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DDL : non transactionalに実行</a:t>
            </a:r>
            <a:endParaRPr lang="ja-JP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CREATE TABLE文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CREATE INDEX</a:t>
            </a:r>
            <a:r>
              <a:rPr lang="ja-JP">
                <a:ea typeface="ＭＳ Ｐゴシック"/>
                <a:cs typeface="Calibri"/>
              </a:rPr>
              <a:t>文</a:t>
            </a:r>
          </a:p>
          <a:p>
            <a:r>
              <a:rPr lang="ja-JP" altLang="en-US">
                <a:ea typeface="ＭＳ Ｐゴシック"/>
                <a:cs typeface="Calibri"/>
              </a:rPr>
              <a:t>DML : transactionalに実行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SELECT文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INSERT文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UPDATE文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DELETE文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81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AA417-6F79-4F2F-A88F-162149A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SQL処理概要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5736A-9EB1-4725-B982-97943250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SQL実行エンジンはSQLコンパイラの解析結果を用いて効率的にSQLを実行するためのプランを作成し、CCエンジンに指示を出す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A8C932-ACC4-4B14-A534-D6409159DC41}"/>
              </a:ext>
            </a:extLst>
          </p:cNvPr>
          <p:cNvSpPr/>
          <p:nvPr/>
        </p:nvSpPr>
        <p:spPr>
          <a:xfrm>
            <a:off x="1197647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SQL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コンパイラ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6FFD-692E-4E8C-A417-E4A62FE3BCD5}"/>
              </a:ext>
            </a:extLst>
          </p:cNvPr>
          <p:cNvSpPr/>
          <p:nvPr/>
        </p:nvSpPr>
        <p:spPr>
          <a:xfrm>
            <a:off x="3660678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SQL</a:t>
            </a:r>
            <a:r>
              <a:rPr lang="ja-JP">
                <a:ea typeface="+mn-lt"/>
                <a:cs typeface="+mn-lt"/>
              </a:rPr>
              <a:t>実行</a:t>
            </a:r>
            <a:br>
              <a:rPr lang="ja-JP" altLang="en-US" dirty="0">
                <a:ea typeface="ＭＳ Ｐゴシック"/>
                <a:cs typeface="+mn-lt"/>
              </a:rPr>
            </a:br>
            <a:r>
              <a:rPr lang="ja-JP" altLang="en-US">
                <a:ea typeface="ＭＳ Ｐゴシック"/>
                <a:cs typeface="Calibri"/>
              </a:rPr>
              <a:t>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(jogasaki)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66581-E798-4F8E-8A56-56DACD39EDE9}"/>
              </a:ext>
            </a:extLst>
          </p:cNvPr>
          <p:cNvSpPr/>
          <p:nvPr/>
        </p:nvSpPr>
        <p:spPr>
          <a:xfrm>
            <a:off x="1197647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SQL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コンパイラ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(mizugaki)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066581-E798-4F8E-8A56-56DACD39EDE9}"/>
              </a:ext>
            </a:extLst>
          </p:cNvPr>
          <p:cNvSpPr/>
          <p:nvPr/>
        </p:nvSpPr>
        <p:spPr>
          <a:xfrm>
            <a:off x="6097249" y="3260917"/>
            <a:ext cx="1408545" cy="106218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CCエンジン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interface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(sharksfin)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70911E-51A5-433E-94CE-DDAECE98919B}"/>
              </a:ext>
            </a:extLst>
          </p:cNvPr>
          <p:cNvSpPr/>
          <p:nvPr/>
        </p:nvSpPr>
        <p:spPr>
          <a:xfrm>
            <a:off x="8467915" y="3260917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CCエンジン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(shirakami)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215BBE-E165-4D4D-9CDA-8272B4033FA3}"/>
              </a:ext>
            </a:extLst>
          </p:cNvPr>
          <p:cNvCxnSpPr/>
          <p:nvPr/>
        </p:nvCxnSpPr>
        <p:spPr>
          <a:xfrm>
            <a:off x="2738006" y="3796337"/>
            <a:ext cx="829732" cy="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6C36A5B-6264-40A0-A6EB-E8D0BE5B0B1C}"/>
              </a:ext>
            </a:extLst>
          </p:cNvPr>
          <p:cNvCxnSpPr>
            <a:cxnSpLocks/>
          </p:cNvCxnSpPr>
          <p:nvPr/>
        </p:nvCxnSpPr>
        <p:spPr>
          <a:xfrm>
            <a:off x="5208733" y="3788640"/>
            <a:ext cx="829732" cy="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64EEB6-06AB-4731-934A-844BD3E66EBC}"/>
              </a:ext>
            </a:extLst>
          </p:cNvPr>
          <p:cNvCxnSpPr>
            <a:cxnSpLocks/>
          </p:cNvCxnSpPr>
          <p:nvPr/>
        </p:nvCxnSpPr>
        <p:spPr>
          <a:xfrm>
            <a:off x="7594793" y="3788641"/>
            <a:ext cx="698884" cy="21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C578415-FBEF-42DF-9553-D60A9DAE4BDC}"/>
              </a:ext>
            </a:extLst>
          </p:cNvPr>
          <p:cNvSpPr txBox="1"/>
          <p:nvPr/>
        </p:nvSpPr>
        <p:spPr>
          <a:xfrm>
            <a:off x="6353752" y="4406418"/>
            <a:ext cx="27431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200">
                <a:ea typeface="ＭＳ Ｐゴシック"/>
                <a:cs typeface="Calibri"/>
              </a:rPr>
              <a:t>今回は省略</a:t>
            </a:r>
          </a:p>
        </p:txBody>
      </p:sp>
      <p:sp>
        <p:nvSpPr>
          <p:cNvPr id="15" name="右中かっこ 14">
            <a:extLst>
              <a:ext uri="{FF2B5EF4-FFF2-40B4-BE49-F238E27FC236}">
                <a16:creationId xmlns:a16="http://schemas.microsoft.com/office/drawing/2014/main" id="{33E2AB6E-03C1-4B2A-8454-440CF68890E8}"/>
              </a:ext>
            </a:extLst>
          </p:cNvPr>
          <p:cNvSpPr/>
          <p:nvPr/>
        </p:nvSpPr>
        <p:spPr>
          <a:xfrm rot="5400000">
            <a:off x="5128501" y="2527185"/>
            <a:ext cx="962120" cy="5172361"/>
          </a:xfrm>
          <a:prstGeom prst="rightBr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97979C9-3936-4010-BE4E-8F2EC388841A}"/>
              </a:ext>
            </a:extLst>
          </p:cNvPr>
          <p:cNvSpPr txBox="1"/>
          <p:nvPr/>
        </p:nvSpPr>
        <p:spPr>
          <a:xfrm>
            <a:off x="4668115" y="573799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ea typeface="ＭＳ Ｐゴシック"/>
                <a:cs typeface="Calibri"/>
              </a:rPr>
              <a:t>本資料の主な説明範囲</a:t>
            </a:r>
            <a:endParaRPr lang="ja-JP" altLang="en-US" sz="2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102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2AA417-6F79-4F2F-A88F-162149AD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SQL処理概要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5736A-9EB1-4725-B982-97943250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1. コンパイラによってSQLがパースされ論理プランが作成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2. 実行エンジンが物理実行プランを作成し実行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3. プラン中の演算子からshirakami API経由でread/writeされる</a:t>
            </a:r>
          </a:p>
          <a:p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CA8C932-ACC4-4B14-A534-D6409159DC41}"/>
              </a:ext>
            </a:extLst>
          </p:cNvPr>
          <p:cNvSpPr/>
          <p:nvPr/>
        </p:nvSpPr>
        <p:spPr>
          <a:xfrm>
            <a:off x="1197647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SQL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コンパイラ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016FFD-692E-4E8C-A417-E4A62FE3BCD5}"/>
              </a:ext>
            </a:extLst>
          </p:cNvPr>
          <p:cNvSpPr/>
          <p:nvPr/>
        </p:nvSpPr>
        <p:spPr>
          <a:xfrm>
            <a:off x="3660678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ja-JP" altLang="en-US">
                <a:ea typeface="ＭＳ Ｐゴシック"/>
                <a:cs typeface="Calibri"/>
              </a:rPr>
              <a:t>SQL実行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(jogasaki)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066581-E798-4F8E-8A56-56DACD39EDE9}"/>
              </a:ext>
            </a:extLst>
          </p:cNvPr>
          <p:cNvSpPr/>
          <p:nvPr/>
        </p:nvSpPr>
        <p:spPr>
          <a:xfrm>
            <a:off x="1197647" y="3264284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SQL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コンパイラ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(mizugaki)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066581-E798-4F8E-8A56-56DACD39EDE9}"/>
              </a:ext>
            </a:extLst>
          </p:cNvPr>
          <p:cNvSpPr/>
          <p:nvPr/>
        </p:nvSpPr>
        <p:spPr>
          <a:xfrm>
            <a:off x="6097249" y="3260917"/>
            <a:ext cx="1408545" cy="1062181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CCエンジン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interface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(sharksfin)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70911E-51A5-433E-94CE-DDAECE98919B}"/>
              </a:ext>
            </a:extLst>
          </p:cNvPr>
          <p:cNvSpPr/>
          <p:nvPr/>
        </p:nvSpPr>
        <p:spPr>
          <a:xfrm>
            <a:off x="8467915" y="3260917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CCエンジン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(shirakami)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C215BBE-E165-4D4D-9CDA-8272B4033FA3}"/>
              </a:ext>
            </a:extLst>
          </p:cNvPr>
          <p:cNvCxnSpPr/>
          <p:nvPr/>
        </p:nvCxnSpPr>
        <p:spPr>
          <a:xfrm>
            <a:off x="2738006" y="3796337"/>
            <a:ext cx="829732" cy="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6C36A5B-6264-40A0-A6EB-E8D0BE5B0B1C}"/>
              </a:ext>
            </a:extLst>
          </p:cNvPr>
          <p:cNvCxnSpPr>
            <a:cxnSpLocks/>
          </p:cNvCxnSpPr>
          <p:nvPr/>
        </p:nvCxnSpPr>
        <p:spPr>
          <a:xfrm>
            <a:off x="5208733" y="3788640"/>
            <a:ext cx="829732" cy="1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864EEB6-06AB-4731-934A-844BD3E66EBC}"/>
              </a:ext>
            </a:extLst>
          </p:cNvPr>
          <p:cNvCxnSpPr>
            <a:cxnSpLocks/>
          </p:cNvCxnSpPr>
          <p:nvPr/>
        </p:nvCxnSpPr>
        <p:spPr>
          <a:xfrm>
            <a:off x="7594793" y="3788641"/>
            <a:ext cx="698884" cy="21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B59D973-944A-4B8E-9B44-BD094D7A9B8E}"/>
              </a:ext>
            </a:extLst>
          </p:cNvPr>
          <p:cNvGrpSpPr/>
          <p:nvPr/>
        </p:nvGrpSpPr>
        <p:grpSpPr>
          <a:xfrm>
            <a:off x="1759525" y="5119252"/>
            <a:ext cx="407939" cy="569576"/>
            <a:chOff x="1182252" y="4942222"/>
            <a:chExt cx="1539393" cy="100060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84EABC4A-7804-4887-8A6B-20D1E1569099}"/>
                </a:ext>
              </a:extLst>
            </p:cNvPr>
            <p:cNvSpPr/>
            <p:nvPr/>
          </p:nvSpPr>
          <p:spPr>
            <a:xfrm>
              <a:off x="1182252" y="4942222"/>
              <a:ext cx="1539393" cy="100060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DF160F9-FCDF-4BDB-8294-D97649FC97DD}"/>
                </a:ext>
              </a:extLst>
            </p:cNvPr>
            <p:cNvSpPr/>
            <p:nvPr/>
          </p:nvSpPr>
          <p:spPr>
            <a:xfrm>
              <a:off x="1620979" y="5019190"/>
              <a:ext cx="654241" cy="130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032F7EA-817E-4DCF-B7B2-71FFE182321A}"/>
                </a:ext>
              </a:extLst>
            </p:cNvPr>
            <p:cNvSpPr/>
            <p:nvPr/>
          </p:nvSpPr>
          <p:spPr>
            <a:xfrm>
              <a:off x="1620979" y="5350159"/>
              <a:ext cx="654241" cy="130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523801-9509-4CB9-B6F1-9440B9D3D9EA}"/>
                </a:ext>
              </a:extLst>
            </p:cNvPr>
            <p:cNvSpPr/>
            <p:nvPr/>
          </p:nvSpPr>
          <p:spPr>
            <a:xfrm>
              <a:off x="1266918" y="5650340"/>
              <a:ext cx="654241" cy="1308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ea typeface="ＭＳ Ｐゴシック"/>
                <a:cs typeface="Calibri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353DF10-603C-4D09-AACF-897184F946C0}"/>
                </a:ext>
              </a:extLst>
            </p:cNvPr>
            <p:cNvSpPr/>
            <p:nvPr/>
          </p:nvSpPr>
          <p:spPr>
            <a:xfrm>
              <a:off x="2036615" y="5704218"/>
              <a:ext cx="477211" cy="1616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ja-JP" altLang="en-US" dirty="0">
                <a:ea typeface="ＭＳ Ｐゴシック"/>
                <a:cs typeface="Calibri"/>
              </a:endParaRPr>
            </a:p>
          </p:txBody>
        </p: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BE801A5-17A6-4EB8-A3B7-497CC1DD7EA4}"/>
              </a:ext>
            </a:extLst>
          </p:cNvPr>
          <p:cNvSpPr/>
          <p:nvPr/>
        </p:nvSpPr>
        <p:spPr>
          <a:xfrm>
            <a:off x="3652979" y="4849859"/>
            <a:ext cx="1408545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C944A55-74C0-4DE6-A1FE-497D6EF4ACF9}"/>
              </a:ext>
            </a:extLst>
          </p:cNvPr>
          <p:cNvSpPr/>
          <p:nvPr/>
        </p:nvSpPr>
        <p:spPr>
          <a:xfrm>
            <a:off x="4091706" y="4980706"/>
            <a:ext cx="600363" cy="138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A009B4D-5130-4A95-AA33-B062B643C0E1}"/>
              </a:ext>
            </a:extLst>
          </p:cNvPr>
          <p:cNvSpPr/>
          <p:nvPr/>
        </p:nvSpPr>
        <p:spPr>
          <a:xfrm>
            <a:off x="4091706" y="5311675"/>
            <a:ext cx="600363" cy="138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5C9F4AA-ABC0-4C58-98ED-853CD2569BA8}"/>
              </a:ext>
            </a:extLst>
          </p:cNvPr>
          <p:cNvSpPr/>
          <p:nvPr/>
        </p:nvSpPr>
        <p:spPr>
          <a:xfrm>
            <a:off x="3737645" y="5611856"/>
            <a:ext cx="600363" cy="138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09934EB-956C-48A7-9234-6F1293540EF4}"/>
              </a:ext>
            </a:extLst>
          </p:cNvPr>
          <p:cNvSpPr/>
          <p:nvPr/>
        </p:nvSpPr>
        <p:spPr>
          <a:xfrm>
            <a:off x="4507342" y="5665734"/>
            <a:ext cx="438727" cy="169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089C29A-1DF3-4D5B-A869-8B6B07788E91}"/>
              </a:ext>
            </a:extLst>
          </p:cNvPr>
          <p:cNvCxnSpPr/>
          <p:nvPr/>
        </p:nvCxnSpPr>
        <p:spPr>
          <a:xfrm flipH="1">
            <a:off x="4391043" y="5119930"/>
            <a:ext cx="846" cy="1897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923A904-BC1A-4E88-82F1-49434F8FCD18}"/>
              </a:ext>
            </a:extLst>
          </p:cNvPr>
          <p:cNvSpPr/>
          <p:nvPr/>
        </p:nvSpPr>
        <p:spPr>
          <a:xfrm>
            <a:off x="8467914" y="4851906"/>
            <a:ext cx="1852347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ja-JP" altLang="en-US">
                <a:ea typeface="ＭＳ Ｐゴシック"/>
                <a:cs typeface="Calibri"/>
              </a:rPr>
              <a:t>shirakami</a:t>
            </a:r>
            <a:endParaRPr lang="ja-JP" altLang="en-US" dirty="0">
              <a:ea typeface="ＭＳ Ｐゴシック"/>
              <a:cs typeface="Calibri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2CC6178-4E11-4136-80AF-604EF294B48A}"/>
              </a:ext>
            </a:extLst>
          </p:cNvPr>
          <p:cNvSpPr/>
          <p:nvPr/>
        </p:nvSpPr>
        <p:spPr>
          <a:xfrm>
            <a:off x="8467915" y="4851906"/>
            <a:ext cx="537688" cy="1062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>
                <a:ea typeface="ＭＳ Ｐゴシック"/>
                <a:cs typeface="Calibri"/>
              </a:rPr>
              <a:t>API</a:t>
            </a:r>
            <a:endParaRPr lang="ja-JP" altLang="en-US" dirty="0">
              <a:ea typeface="ＭＳ Ｐゴシック"/>
              <a:cs typeface="Calibri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3C65A97-68F7-4339-8CF8-714912BE81D7}"/>
              </a:ext>
            </a:extLst>
          </p:cNvPr>
          <p:cNvCxnSpPr>
            <a:cxnSpLocks/>
          </p:cNvCxnSpPr>
          <p:nvPr/>
        </p:nvCxnSpPr>
        <p:spPr>
          <a:xfrm>
            <a:off x="4822918" y="5033848"/>
            <a:ext cx="3539123" cy="19926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B08E5F-94D7-434C-9485-0CF4C6EFC61F}"/>
              </a:ext>
            </a:extLst>
          </p:cNvPr>
          <p:cNvSpPr txBox="1"/>
          <p:nvPr/>
        </p:nvSpPr>
        <p:spPr>
          <a:xfrm>
            <a:off x="1371443" y="4799978"/>
            <a:ext cx="1235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ＭＳ Ｐゴシック"/>
                <a:cs typeface="Calibri"/>
              </a:rPr>
              <a:t>① 論理プラン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37" name="テキスト ボックス 1">
            <a:extLst>
              <a:ext uri="{FF2B5EF4-FFF2-40B4-BE49-F238E27FC236}">
                <a16:creationId xmlns:a16="http://schemas.microsoft.com/office/drawing/2014/main" id="{8FE95BD6-21DC-4E39-AEE1-2CEB53548A80}"/>
              </a:ext>
            </a:extLst>
          </p:cNvPr>
          <p:cNvSpPr txBox="1"/>
          <p:nvPr/>
        </p:nvSpPr>
        <p:spPr>
          <a:xfrm>
            <a:off x="6059367" y="5286014"/>
            <a:ext cx="274319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>
                <a:ea typeface="ＭＳ Ｐゴシック"/>
                <a:cs typeface="Calibri"/>
              </a:rPr>
              <a:t>③ API呼び出し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21E53F57-23AE-4E82-8A9B-7B3DA60024CC}"/>
              </a:ext>
            </a:extLst>
          </p:cNvPr>
          <p:cNvSpPr txBox="1"/>
          <p:nvPr/>
        </p:nvSpPr>
        <p:spPr>
          <a:xfrm>
            <a:off x="3741179" y="4573889"/>
            <a:ext cx="123594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>
                <a:ea typeface="ＭＳ Ｐゴシック"/>
                <a:cs typeface="Calibri"/>
              </a:rPr>
              <a:t>②物理プラン</a:t>
            </a:r>
            <a:endParaRPr lang="ja-JP" altLang="en-US" sz="1200" dirty="0">
              <a:ea typeface="ＭＳ Ｐゴシック"/>
              <a:cs typeface="Calibri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0B7139E-8BED-4B55-B260-9D376023D742}"/>
              </a:ext>
            </a:extLst>
          </p:cNvPr>
          <p:cNvCxnSpPr>
            <a:cxnSpLocks/>
          </p:cNvCxnSpPr>
          <p:nvPr/>
        </p:nvCxnSpPr>
        <p:spPr>
          <a:xfrm flipH="1">
            <a:off x="4055310" y="5438441"/>
            <a:ext cx="267305" cy="166241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3D83393-1211-4702-A3F0-F45A62D9EB34}"/>
              </a:ext>
            </a:extLst>
          </p:cNvPr>
          <p:cNvCxnSpPr>
            <a:cxnSpLocks/>
          </p:cNvCxnSpPr>
          <p:nvPr/>
        </p:nvCxnSpPr>
        <p:spPr>
          <a:xfrm>
            <a:off x="4456398" y="5468842"/>
            <a:ext cx="281008" cy="190103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FD950EF-1354-4842-80A0-EBA21E97F642}"/>
              </a:ext>
            </a:extLst>
          </p:cNvPr>
          <p:cNvCxnSpPr>
            <a:cxnSpLocks/>
          </p:cNvCxnSpPr>
          <p:nvPr/>
        </p:nvCxnSpPr>
        <p:spPr>
          <a:xfrm>
            <a:off x="4999128" y="5738698"/>
            <a:ext cx="3362911" cy="1040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01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8BEB93-0BFD-43D3-884E-BC2BF52D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データモデル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436DDE-0CF0-4641-9CEA-60FDDCD15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テーブルは複数のshirakamiの「ストレージ」からなる</a:t>
            </a:r>
          </a:p>
          <a:p>
            <a:r>
              <a:rPr lang="ja-JP" altLang="en-US">
                <a:ea typeface="ＭＳ Ｐゴシック"/>
                <a:cs typeface="Calibri"/>
              </a:rPr>
              <a:t>ストレージはkey/valueストアで、key, valueは任意長のバイナリ列を扱う</a:t>
            </a: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テーブルは1個のprimary indexと0個以上のsecondary indexというストレージからなる</a:t>
            </a:r>
            <a:br>
              <a:rPr lang="ja-JP" altLang="en-US" dirty="0">
                <a:ea typeface="ＭＳ Ｐゴシック"/>
                <a:cs typeface="Calibri"/>
              </a:rPr>
            </a:br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テーブルのレコードはprimary indexへkey/valueをバイナリ列にエンコードした形で格納される</a:t>
            </a:r>
          </a:p>
          <a:p>
            <a:r>
              <a:rPr lang="ja-JP" altLang="en-US">
                <a:ea typeface="ＭＳ Ｐゴシック"/>
                <a:cs typeface="Calibri"/>
              </a:rPr>
              <a:t>secondary indexは索引列からprimary indexのエントリを引くためのデータが格納される(P.8)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6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B016C7-3287-4EF2-9BAB-82AA6FD8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本資料で使用するテーブル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9C550-A501-488A-A3D2-51C568CB1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ja-JP" altLang="en-US">
                <a:ea typeface="ＭＳ Ｐゴシック"/>
                <a:cs typeface="Calibri"/>
              </a:rPr>
              <a:t>テーブルTには列(C1, C2, C3)があり、C1が主キーとする</a:t>
            </a:r>
          </a:p>
          <a:p>
            <a:endParaRPr lang="ja-JP" altLang="en-US" dirty="0">
              <a:ea typeface="ＭＳ Ｐゴシック"/>
              <a:cs typeface="Calibri"/>
            </a:endParaRPr>
          </a:p>
          <a:p>
            <a:r>
              <a:rPr lang="ja-JP" altLang="en-US">
                <a:ea typeface="ＭＳ Ｐゴシック"/>
                <a:cs typeface="Calibri"/>
              </a:rPr>
              <a:t>追加で、SQLの意味での索引(CREATE INDEXによるもの)がC2に作られているケースも検討する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索引がある場合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テーブルデータはprimary indexに</a:t>
            </a:r>
            <a:r>
              <a:rPr lang="ja-JP">
                <a:ea typeface="+mn-lt"/>
                <a:cs typeface="+mn-lt"/>
              </a:rPr>
              <a:t>保管</a:t>
            </a:r>
            <a:endParaRPr lang="ja-JP" altLang="en-US" dirty="0">
              <a:ea typeface="ＭＳ Ｐゴシック"/>
              <a:cs typeface="Calibri"/>
            </a:endParaRPr>
          </a:p>
          <a:p>
            <a:pPr lvl="2"/>
            <a:r>
              <a:rPr lang="ja-JP" altLang="en-US">
                <a:ea typeface="ＭＳ Ｐゴシック"/>
                <a:cs typeface="Calibri"/>
              </a:rPr>
              <a:t>索引の内容はsecondary indexに保管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索引がない場合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テーブルデータはprimary indexに保管</a:t>
            </a:r>
          </a:p>
          <a:p>
            <a:pPr lvl="2"/>
            <a:r>
              <a:rPr lang="ja-JP" altLang="en-US">
                <a:ea typeface="ＭＳ Ｐゴシック"/>
                <a:cs typeface="Calibri"/>
              </a:rPr>
              <a:t>secondary indexは存在しない</a:t>
            </a:r>
          </a:p>
          <a:p>
            <a:r>
              <a:rPr lang="ja-JP" altLang="en-US">
                <a:ea typeface="ＭＳ Ｐゴシック"/>
                <a:cs typeface="Calibri"/>
              </a:rPr>
              <a:t>索引の個数分だけsecondary indexが作られる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本資料の例では索引は0個ないし1個</a:t>
            </a:r>
          </a:p>
        </p:txBody>
      </p:sp>
    </p:spTree>
    <p:extLst>
      <p:ext uri="{BB962C8B-B14F-4D97-AF65-F5344CB8AC3E}">
        <p14:creationId xmlns:p14="http://schemas.microsoft.com/office/powerpoint/2010/main" val="259019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38A19-CC6C-4588-BD79-C0CD9B91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テーブルレコードのエンコーディング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02CBD0-3E50-4C40-8FA4-5DACA7A94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上述のテーブルT(C1, C2, C3)及びC2に索引がある場合を考える</a:t>
            </a:r>
          </a:p>
          <a:p>
            <a:r>
              <a:rPr lang="ja-JP" altLang="en-US">
                <a:ea typeface="ＭＳ Ｐゴシック"/>
                <a:cs typeface="Calibri"/>
              </a:rPr>
              <a:t>Primary indexは下記をKey/Valueとするストレージである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Key: 主キー列(C1)をバイナリ列にエンコーディングしたもの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Value: 主キー以外の列(C2, C3)をエンコーディングし連結したもの</a:t>
            </a:r>
            <a:br>
              <a:rPr lang="ja-JP" altLang="en-US" dirty="0">
                <a:ea typeface="ＭＳ Ｐゴシック"/>
                <a:cs typeface="Calibri"/>
              </a:rPr>
            </a:br>
            <a:r>
              <a:rPr lang="ja-JP" altLang="en-US">
                <a:ea typeface="ＭＳ Ｐゴシック"/>
                <a:cs typeface="Calibri"/>
              </a:rPr>
              <a:t>(以下C2||C3と書く)</a:t>
            </a:r>
          </a:p>
          <a:p>
            <a:r>
              <a:rPr lang="ja-JP" altLang="en-US">
                <a:ea typeface="ＭＳ Ｐゴシック"/>
                <a:cs typeface="Calibri"/>
              </a:rPr>
              <a:t>Secondary indexは</a:t>
            </a:r>
            <a:r>
              <a:rPr lang="ja-JP">
                <a:ea typeface="ＭＳ Ｐゴシック"/>
                <a:cs typeface="Calibri"/>
              </a:rPr>
              <a:t>下記をKey/Valueとするストレージである</a:t>
            </a:r>
          </a:p>
          <a:p>
            <a:pPr lvl="1"/>
            <a:r>
              <a:rPr lang="ja-JP" altLang="en-US">
                <a:ea typeface="ＭＳ Ｐゴシック"/>
                <a:cs typeface="Calibri"/>
              </a:rPr>
              <a:t>Key: 索引列(C2)と主キー(C1)をエンコーディングし連結したもの(C2||C1)</a:t>
            </a:r>
            <a:endParaRPr lang="ja-JP" altLang="en-US" dirty="0">
              <a:ea typeface="ＭＳ Ｐゴシック"/>
              <a:cs typeface="Calibri"/>
            </a:endParaRPr>
          </a:p>
          <a:p>
            <a:pPr lvl="1"/>
            <a:r>
              <a:rPr lang="ja-JP" altLang="en-US">
                <a:ea typeface="ＭＳ Ｐゴシック"/>
                <a:cs typeface="Calibri"/>
              </a:rPr>
              <a:t>Value: なし(empty)</a:t>
            </a:r>
            <a:endParaRPr lang="ja-JP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4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A8892-8617-42CF-9E55-4ADAE517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/>
                <a:cs typeface="Calibri Light"/>
              </a:rPr>
              <a:t>CCエンジンAPI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93EAC-F8F4-4D1B-8FED-F6662386A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ＭＳ Ｐゴシック"/>
                <a:cs typeface="Calibri"/>
              </a:rPr>
              <a:t>CCエンジンは下記のAPIによってwriteリクエストを受け付ける</a:t>
            </a:r>
            <a:endParaRPr kumimoji="1" lang="ja-JP" altLang="en-US"/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532EED3E-B1BB-481C-80C0-676E2E1D4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92069"/>
              </p:ext>
            </p:extLst>
          </p:nvPr>
        </p:nvGraphicFramePr>
        <p:xfrm>
          <a:off x="935355" y="2294001"/>
          <a:ext cx="9826088" cy="4215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1940">
                  <a:extLst>
                    <a:ext uri="{9D8B030D-6E8A-4147-A177-3AD203B41FA5}">
                      <a16:colId xmlns:a16="http://schemas.microsoft.com/office/drawing/2014/main" val="3283721117"/>
                    </a:ext>
                  </a:extLst>
                </a:gridCol>
                <a:gridCol w="7594148">
                  <a:extLst>
                    <a:ext uri="{9D8B030D-6E8A-4147-A177-3AD203B41FA5}">
                      <a16:colId xmlns:a16="http://schemas.microsoft.com/office/drawing/2014/main" val="1103285383"/>
                    </a:ext>
                  </a:extLst>
                </a:gridCol>
              </a:tblGrid>
              <a:tr h="343324">
                <a:tc>
                  <a:txBody>
                    <a:bodyPr/>
                    <a:lstStyle/>
                    <a:p>
                      <a:r>
                        <a:rPr lang="ja-JP" altLang="en-US"/>
                        <a:t>Shirakami API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概要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874147"/>
                  </a:ext>
                </a:extLst>
              </a:tr>
              <a:tr h="886921">
                <a:tc>
                  <a:txBody>
                    <a:bodyPr/>
                    <a:lstStyle/>
                    <a:p>
                      <a:r>
                        <a:rPr lang="ja-JP" altLang="en-US"/>
                        <a:t>insert(key,value)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/>
                        <a:t>Keyに対応するエントリがストレージに存在するか確認し、</a:t>
                      </a:r>
                      <a:br>
                        <a:rPr lang="ja-JP" altLang="en-US" dirty="0"/>
                      </a:br>
                      <a:r>
                        <a:rPr lang="ja-JP" altLang="en-US"/>
                        <a:t>なければ追加、あればエラーを戻す(*)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110393"/>
                  </a:ext>
                </a:extLst>
              </a:tr>
              <a:tr h="901222">
                <a:tc>
                  <a:txBody>
                    <a:bodyPr/>
                    <a:lstStyle/>
                    <a:p>
                      <a:r>
                        <a:rPr lang="ja-JP" altLang="en-US"/>
                        <a:t>delete_record(key)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>
                          <a:latin typeface="ＭＳ Ｐゴシック"/>
                          <a:ea typeface="ＭＳ Ｐゴシック"/>
                        </a:rPr>
                        <a:t>K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eyに対応するエントリがストレージに存在するか確認し、</a:t>
                      </a:r>
                      <a:br>
                        <a:rPr lang="ja-JP" sz="1800" b="0" i="0" u="none" strike="noStrike" noProof="0" dirty="0">
                          <a:latin typeface="ＭＳ Ｐゴシック"/>
                          <a:ea typeface="ＭＳ Ｐゴシック"/>
                        </a:rPr>
                      </a:b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あれば</a:t>
                      </a:r>
                      <a:r>
                        <a:rPr lang="ja-JP" altLang="en-US" sz="1800" b="0" i="0" u="none" strike="noStrike" noProof="0">
                          <a:latin typeface="ＭＳ Ｐゴシック"/>
                          <a:ea typeface="ＭＳ Ｐゴシック"/>
                        </a:rPr>
                        <a:t>削除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、</a:t>
                      </a:r>
                      <a:r>
                        <a:rPr lang="ja-JP" altLang="en-US" sz="1800" b="0" i="0" u="none" strike="noStrike" noProof="0">
                          <a:latin typeface="ＭＳ Ｐゴシック"/>
                          <a:ea typeface="ＭＳ Ｐゴシック"/>
                        </a:rPr>
                        <a:t>なければ</a:t>
                      </a:r>
                      <a:r>
                        <a:rPr lang="ja-JP" sz="1800" b="0" i="0" u="none" strike="noStrike" noProof="0">
                          <a:latin typeface="ＭＳ Ｐゴシック"/>
                          <a:ea typeface="ＭＳ Ｐゴシック"/>
                        </a:rPr>
                        <a:t>エラーを戻す</a:t>
                      </a:r>
                      <a:r>
                        <a:rPr lang="en-US" altLang="ja-JP" sz="1800" b="0" i="0" u="none" strike="noStrike" noProof="0" dirty="0"/>
                        <a:t>(</a:t>
                      </a:r>
                      <a:r>
                        <a:rPr lang="ja-JP" altLang="en-US" sz="1800" b="0" i="0" u="none" strike="noStrike" noProof="0"/>
                        <a:t>*</a:t>
                      </a:r>
                      <a:r>
                        <a:rPr lang="en-US" altLang="ja-JP" sz="1800" b="0" i="0" u="none" strike="noStrike" noProof="0" dirty="0"/>
                        <a:t>)</a:t>
                      </a:r>
                      <a:endParaRPr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58527"/>
                  </a:ext>
                </a:extLst>
              </a:tr>
              <a:tr h="872613">
                <a:tc>
                  <a:txBody>
                    <a:bodyPr/>
                    <a:lstStyle/>
                    <a:p>
                      <a:r>
                        <a:rPr lang="ja-JP" altLang="en-US"/>
                        <a:t>upsert(key, value)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ja-JP" altLang="en-US"/>
                        <a:t>対応するエントリの存在・非存在に関わらずkeyにたいするvalueを</a:t>
                      </a:r>
                      <a:endParaRPr lang="ja-JP" altLang="en-US" dirty="0"/>
                    </a:p>
                    <a:p>
                      <a:pPr lvl="0" algn="l">
                        <a:buNone/>
                      </a:pPr>
                      <a:r>
                        <a:rPr lang="ja-JP" altLang="en-US"/>
                        <a:t>上書き追加する</a:t>
                      </a:r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67469"/>
                  </a:ext>
                </a:extLst>
              </a:tr>
              <a:tr h="113725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/>
                        <a:t>update(key, value)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800" b="0" i="0" u="none" strike="noStrike" noProof="0" dirty="0">
                          <a:latin typeface="MS PGothic"/>
                          <a:ea typeface="ＭＳ Ｐゴシック"/>
                        </a:rPr>
                        <a:t>K</a:t>
                      </a:r>
                      <a:r>
                        <a:rPr lang="ja-JP" sz="1800" b="0" i="0" u="none" strike="noStrike" noProof="0">
                          <a:latin typeface="MS PGothic"/>
                          <a:ea typeface="MS PGothic"/>
                        </a:rPr>
                        <a:t>eyに対応するエントリがストレージに存在するか確認し、</a:t>
                      </a:r>
                      <a:endParaRPr lang="ja-JP" altLang="en-US" sz="1800" b="0" i="0" u="none" strike="noStrike" noProof="0">
                        <a:latin typeface="ＭＳ Ｐゴシック"/>
                        <a:ea typeface="ＭＳ Ｐゴシック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 b="0" i="0" u="none" strike="noStrike" noProof="0">
                          <a:latin typeface="MS PGothic"/>
                          <a:ea typeface="MS PGothic"/>
                        </a:rPr>
                        <a:t>あれば</a:t>
                      </a:r>
                      <a:r>
                        <a:rPr lang="en-US" altLang="ja-JP" sz="1800" b="0" i="0" u="none" strike="noStrike" noProof="0" dirty="0" err="1">
                          <a:latin typeface="MS PGothic"/>
                          <a:ea typeface="MS PGothic"/>
                        </a:rPr>
                        <a:t>valueにより更新</a:t>
                      </a:r>
                      <a:r>
                        <a:rPr lang="ja-JP" sz="1800" b="0" i="0" u="none" strike="noStrike" noProof="0">
                          <a:latin typeface="MS PGothic"/>
                          <a:ea typeface="MS PGothic"/>
                        </a:rPr>
                        <a:t>、なければエラーを戻す</a:t>
                      </a:r>
                      <a:r>
                        <a:rPr lang="en-US" altLang="ja-JP" sz="1800" b="0" i="0" u="none" strike="noStrike" noProof="0" dirty="0"/>
                        <a:t>(</a:t>
                      </a:r>
                      <a:r>
                        <a:rPr lang="ja-JP" altLang="en-US" sz="1800" b="0" i="0" u="none" strike="noStrike" noProof="0"/>
                        <a:t>*</a:t>
                      </a:r>
                      <a:r>
                        <a:rPr lang="en-US" altLang="ja-JP" sz="1800" b="0" i="0" u="none" strike="noStrike" noProof="0" dirty="0"/>
                        <a:t>)</a:t>
                      </a:r>
                      <a:br>
                        <a:rPr lang="ja-JP" altLang="en-US" sz="1800" b="0" i="0" u="none" strike="noStrike" noProof="0" dirty="0">
                          <a:latin typeface="MS PGothic"/>
                          <a:ea typeface="MS PGothic"/>
                        </a:rPr>
                      </a:br>
                      <a:r>
                        <a:rPr lang="en-US" altLang="ja-JP" sz="1800" b="0" i="0" u="none" strike="noStrike" noProof="0" dirty="0">
                          <a:latin typeface="MS PGothic"/>
                          <a:ea typeface="MS PGothic"/>
                        </a:rPr>
                        <a:t>(</a:t>
                      </a:r>
                      <a:r>
                        <a:rPr lang="en-US" altLang="ja-JP" sz="1800" b="0" i="0" u="none" strike="noStrike" noProof="0" dirty="0" err="1">
                          <a:latin typeface="MS PGothic"/>
                          <a:ea typeface="MS PGothic"/>
                        </a:rPr>
                        <a:t>現在の実装では未使用</a:t>
                      </a:r>
                      <a:r>
                        <a:rPr lang="en-US" altLang="ja-JP" sz="1800" b="0" i="0" u="none" strike="noStrike" noProof="0" dirty="0">
                          <a:latin typeface="MS PGothic"/>
                          <a:ea typeface="MS PGothic"/>
                        </a:rPr>
                        <a:t>)</a:t>
                      </a:r>
                      <a:endParaRPr lang="en-US" altLang="ja-JP" sz="1800" b="0" i="0" u="none" strike="noStrike" noProof="0" dirty="0">
                        <a:latin typeface="ＭＳ Ｐゴシック"/>
                        <a:ea typeface="ＭＳ Ｐゴシック"/>
                      </a:endParaRPr>
                    </a:p>
                    <a:p>
                      <a:pPr lvl="0" algn="l">
                        <a:buNone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56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7B53A1-B998-A8B0-795C-CA16CC2FD8E8}"/>
              </a:ext>
            </a:extLst>
          </p:cNvPr>
          <p:cNvSpPr txBox="1"/>
          <p:nvPr/>
        </p:nvSpPr>
        <p:spPr>
          <a:xfrm>
            <a:off x="835024" y="6530781"/>
            <a:ext cx="79232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2000">
                <a:ea typeface="ＭＳ Ｐゴシック"/>
                <a:cs typeface="Calibri"/>
              </a:rPr>
              <a:t>(*) エラー時のトランザクションの状態に関しては次ページ</a:t>
            </a:r>
            <a:endParaRPr lang="ja-JP" altLang="en-US" sz="2000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613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2" baseType="lpstr">
      <vt:lpstr>Office テーマ</vt:lpstr>
      <vt:lpstr>SQL実行エンジンとCCエンジンのインタラクション</vt:lpstr>
      <vt:lpstr> この資料について</vt:lpstr>
      <vt:lpstr>用語</vt:lpstr>
      <vt:lpstr>SQL処理概要</vt:lpstr>
      <vt:lpstr>SQL処理概要</vt:lpstr>
      <vt:lpstr>データモデル</vt:lpstr>
      <vt:lpstr>本資料で使用するテーブル</vt:lpstr>
      <vt:lpstr>テーブルレコードのエンコーディング</vt:lpstr>
      <vt:lpstr>CCエンジンAPI</vt:lpstr>
      <vt:lpstr>補足(エラー発生時の挙動について)</vt:lpstr>
      <vt:lpstr>CCエンジンAPI</vt:lpstr>
      <vt:lpstr>実行プランと演算子</vt:lpstr>
      <vt:lpstr>SQLと対応する実行プランの概要</vt:lpstr>
      <vt:lpstr>単純なSELECT文処理</vt:lpstr>
      <vt:lpstr>find演算子</vt:lpstr>
      <vt:lpstr>find演算子</vt:lpstr>
      <vt:lpstr>scan演算子</vt:lpstr>
      <vt:lpstr>scan演算子</vt:lpstr>
      <vt:lpstr>JOINを含むSELECT文処理</vt:lpstr>
      <vt:lpstr>書き込み処理</vt:lpstr>
      <vt:lpstr>INSERT文処理</vt:lpstr>
      <vt:lpstr>INSERT文処理</vt:lpstr>
      <vt:lpstr>DELETE文処理</vt:lpstr>
      <vt:lpstr>Write演算子(削除)</vt:lpstr>
      <vt:lpstr>Write演算子(削除)</vt:lpstr>
      <vt:lpstr>UPDATE文処理</vt:lpstr>
      <vt:lpstr>Write演算子(更新)</vt:lpstr>
      <vt:lpstr>Write演算子(更新) : ケース1</vt:lpstr>
      <vt:lpstr>Write演算子(更新) : ケース1</vt:lpstr>
      <vt:lpstr>補足: Key/Valueの分離について</vt:lpstr>
      <vt:lpstr>補足: DDLとDML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/>
  <cp:revision>1571</cp:revision>
  <dcterms:created xsi:type="dcterms:W3CDTF">2022-03-18T02:30:40Z</dcterms:created>
  <dcterms:modified xsi:type="dcterms:W3CDTF">2023-07-17T03:16:29Z</dcterms:modified>
</cp:coreProperties>
</file>