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0" r:id="rId2"/>
    <p:sldId id="256" r:id="rId3"/>
    <p:sldId id="262" r:id="rId4"/>
    <p:sldId id="263" r:id="rId5"/>
    <p:sldId id="268" r:id="rId6"/>
    <p:sldId id="270" r:id="rId7"/>
    <p:sldId id="272" r:id="rId8"/>
    <p:sldId id="271" r:id="rId9"/>
    <p:sldId id="269" r:id="rId10"/>
    <p:sldId id="265" r:id="rId11"/>
    <p:sldId id="267" r:id="rId12"/>
    <p:sldId id="266" r:id="rId13"/>
    <p:sldId id="27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9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89486" autoAdjust="0"/>
  </p:normalViewPr>
  <p:slideViewPr>
    <p:cSldViewPr snapToGrid="0">
      <p:cViewPr varScale="1">
        <p:scale>
          <a:sx n="102" d="100"/>
          <a:sy n="102" d="100"/>
        </p:scale>
        <p:origin x="7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07CC2-F273-4308-915D-7A15710688A2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98A14-9180-4634-A0C2-48D36139D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90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err="1"/>
              <a:t>vavr</a:t>
            </a:r>
            <a:r>
              <a:rPr lang="en-US" altLang="zh-CN" dirty="0"/>
              <a:t>:</a:t>
            </a:r>
            <a:r>
              <a:rPr lang="zh-CN" altLang="en-US" dirty="0"/>
              <a:t>写</a:t>
            </a:r>
            <a:r>
              <a:rPr lang="en-US" altLang="zh-CN" dirty="0" err="1"/>
              <a:t>scala</a:t>
            </a:r>
            <a:r>
              <a:rPr lang="zh-CN" altLang="en-US" dirty="0"/>
              <a:t>一样写</a:t>
            </a:r>
            <a:r>
              <a:rPr lang="en-US" altLang="zh-CN" dirty="0"/>
              <a:t>java</a:t>
            </a:r>
          </a:p>
          <a:p>
            <a:pPr marL="228600" indent="-228600">
              <a:buAutoNum type="arabicPeriod"/>
            </a:pPr>
            <a:r>
              <a:rPr lang="zh-CN" altLang="en-US" dirty="0"/>
              <a:t>基于</a:t>
            </a:r>
            <a:r>
              <a:rPr lang="en-US" altLang="zh-CN" dirty="0" err="1"/>
              <a:t>vavr</a:t>
            </a:r>
            <a:r>
              <a:rPr lang="zh-CN" altLang="en-US" dirty="0"/>
              <a:t>的原理和风格的工具集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916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举例</a:t>
            </a:r>
            <a:r>
              <a:rPr lang="zh-CN" altLang="en-US" dirty="0"/>
              <a:t>，样板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根据解决思路调整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其他项目也有请求监督，建议和交流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55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很难从</a:t>
            </a:r>
            <a:r>
              <a:rPr lang="en-US" altLang="zh-CN" dirty="0"/>
              <a:t>info</a:t>
            </a:r>
            <a:r>
              <a:rPr lang="zh-CN" altLang="en-US" dirty="0"/>
              <a:t>和</a:t>
            </a:r>
            <a:r>
              <a:rPr lang="en-US" altLang="zh-CN" dirty="0"/>
              <a:t>warn</a:t>
            </a:r>
            <a:r>
              <a:rPr lang="zh-CN" altLang="en-US" dirty="0"/>
              <a:t>里找到有效信息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Key</a:t>
            </a:r>
            <a:r>
              <a:rPr lang="zh-CN" altLang="en-US" dirty="0"/>
              <a:t>能用来作为边界的划分</a:t>
            </a:r>
            <a:r>
              <a:rPr lang="en-US" altLang="zh-CN" dirty="0"/>
              <a:t>+key</a:t>
            </a:r>
            <a:r>
              <a:rPr lang="zh-CN" altLang="en-US" dirty="0"/>
              <a:t>能做配置化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把</a:t>
            </a:r>
            <a:r>
              <a:rPr lang="en-US" altLang="zh-CN" dirty="0"/>
              <a:t>log</a:t>
            </a:r>
            <a:r>
              <a:rPr lang="zh-CN" altLang="en-US" dirty="0"/>
              <a:t>装饰了一下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分享</a:t>
            </a:r>
            <a:r>
              <a:rPr lang="en-US" altLang="zh-CN" dirty="0"/>
              <a:t>@Slf4j</a:t>
            </a:r>
            <a:r>
              <a:rPr lang="zh-CN" altLang="en-US" dirty="0"/>
              <a:t>类似的实现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407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结合前面的</a:t>
            </a:r>
            <a:r>
              <a:rPr lang="en-US" altLang="zh-CN" dirty="0"/>
              <a:t>either</a:t>
            </a:r>
            <a:r>
              <a:rPr lang="zh-CN" altLang="en-US" dirty="0"/>
              <a:t>错误处理机制，分享关于错误码的设计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 smtClean="0"/>
              <a:t>参数错误精确到具体字段，依赖错误精确到具体服务具体接口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结合上下文，可以找到唯一确定的语句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半成品的文档生成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452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前面两部分讲的比较浅显，有需要的可以自己了解。主要是第三部分的交流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分享</a:t>
            </a:r>
            <a:r>
              <a:rPr lang="zh-CN" altLang="en-US" dirty="0"/>
              <a:t>的最主要目的，就是交流工具</a:t>
            </a:r>
            <a:r>
              <a:rPr lang="en-US" altLang="zh-CN" dirty="0"/>
              <a:t>API</a:t>
            </a:r>
            <a:r>
              <a:rPr lang="zh-CN" altLang="en-US" dirty="0"/>
              <a:t>，哪里可以优化，希望可以比较通用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453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java8</a:t>
            </a:r>
            <a:r>
              <a:rPr lang="zh-CN" altLang="en-US" dirty="0"/>
              <a:t>开始引入函数式编程的概念，函数式编程已经在</a:t>
            </a:r>
            <a:r>
              <a:rPr lang="en-US" altLang="zh-CN" dirty="0"/>
              <a:t>Haskell</a:t>
            </a:r>
            <a:r>
              <a:rPr lang="zh-CN" altLang="en-US" dirty="0"/>
              <a:t>、</a:t>
            </a:r>
            <a:r>
              <a:rPr lang="en-US" altLang="zh-CN" dirty="0" err="1"/>
              <a:t>scala</a:t>
            </a:r>
            <a:r>
              <a:rPr lang="zh-CN" altLang="en-US" dirty="0"/>
              <a:t>应用成熟</a:t>
            </a:r>
            <a:endParaRPr lang="en-US" altLang="zh-CN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862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Optional</a:t>
            </a:r>
            <a:r>
              <a:rPr lang="zh-CN" altLang="en-US" dirty="0"/>
              <a:t>作为引子，</a:t>
            </a:r>
            <a:r>
              <a:rPr lang="en-US" altLang="zh-CN" dirty="0"/>
              <a:t>java8</a:t>
            </a:r>
            <a:r>
              <a:rPr lang="zh-CN" altLang="en-US" dirty="0"/>
              <a:t>引入的新特性，已经在</a:t>
            </a:r>
            <a:r>
              <a:rPr lang="en-US" altLang="zh-CN" dirty="0"/>
              <a:t>FP</a:t>
            </a:r>
            <a:r>
              <a:rPr lang="zh-CN" altLang="en-US" dirty="0"/>
              <a:t>中很成熟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举例：函数的错误信息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 smtClean="0"/>
              <a:t>异常：造成异常的滥用 、 实用角度：可以从深链路中</a:t>
            </a:r>
            <a:r>
              <a:rPr lang="zh-CN" altLang="en-US" dirty="0" smtClean="0"/>
              <a:t>返回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总结：</a:t>
            </a:r>
            <a:r>
              <a:rPr lang="en-US" altLang="zh-CN" dirty="0" smtClean="0"/>
              <a:t>Either</a:t>
            </a:r>
            <a:r>
              <a:rPr lang="zh-CN" altLang="en-US" dirty="0" smtClean="0"/>
              <a:t>在错误处理中的应用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688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Stage </a:t>
            </a:r>
            <a:r>
              <a:rPr lang="zh-CN" altLang="en-US" dirty="0"/>
              <a:t>双向</a:t>
            </a:r>
            <a:r>
              <a:rPr lang="zh-CN" altLang="en-US" dirty="0" smtClean="0"/>
              <a:t>链表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同步风格：代码写到哪一行，就执行到哪一行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框架内部实现订阅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。当你做一个带有一定延迟的才能够返回的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操作时，不会阻塞，而是立刻返回一个流，并且订阅这个流，当这个流上产生了返回数据，可以立刻得到通知并调用回调函数处理数据。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Tomcat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，依赖服务已经熔断，序列化解析付出运算代价，性能负载上升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计算提前：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tomcat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极端情况下的解析损耗。以及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背压不需要计算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dirty="0" smtClean="0"/>
              <a:t>总结：延迟加载和惰性求值的思想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909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smtClean="0"/>
              <a:t>E2C</a:t>
            </a:r>
            <a:r>
              <a:rPr lang="zh-CN" altLang="en-US" dirty="0"/>
              <a:t>比较简单，如果有多种匹配模式的话，可以使用不同元</a:t>
            </a:r>
            <a:r>
              <a:rPr lang="zh-CN" altLang="en-US" dirty="0" smtClean="0"/>
              <a:t>祖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数学概念</a:t>
            </a:r>
            <a:r>
              <a:rPr lang="en-US" altLang="zh-CN" dirty="0" smtClean="0"/>
              <a:t>/</a:t>
            </a:r>
            <a:r>
              <a:rPr lang="zh-CN" altLang="en-US" dirty="0" smtClean="0"/>
              <a:t>数据库概念中 元组代表元信息，即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729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 在同一层级建模，语义清晰，维护逻辑</a:t>
            </a:r>
            <a:r>
              <a:rPr lang="zh-CN" altLang="en-US" dirty="0" smtClean="0"/>
              <a:t>关系</a:t>
            </a:r>
            <a:endParaRPr lang="en-US" altLang="zh-CN" dirty="0" smtClean="0"/>
          </a:p>
          <a:p>
            <a:pPr marL="228600" indent="-228600">
              <a:buAutoNum type="arabicPeriod" startAt="2"/>
            </a:pPr>
            <a:r>
              <a:rPr lang="en-US" altLang="zh-CN" dirty="0" err="1" smtClean="0"/>
              <a:t>Trycatch</a:t>
            </a:r>
            <a:r>
              <a:rPr lang="zh-CN" altLang="en-US" dirty="0" smtClean="0"/>
              <a:t>除了变量传递没有好的方式交互</a:t>
            </a:r>
            <a:endParaRPr lang="en-US" altLang="zh-CN" dirty="0" smtClean="0"/>
          </a:p>
          <a:p>
            <a:pPr marL="228600" indent="-228600">
              <a:buAutoNum type="arabicPeriod" startAt="2"/>
            </a:pPr>
            <a:r>
              <a:rPr lang="zh-CN" altLang="en-US" dirty="0" smtClean="0"/>
              <a:t>总结：复杂过程，语义清晰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31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单值匹配</a:t>
            </a:r>
            <a:r>
              <a:rPr lang="en-US" altLang="zh-CN" dirty="0"/>
              <a:t>=&gt;</a:t>
            </a:r>
            <a:r>
              <a:rPr lang="zh-CN" altLang="en-US" dirty="0"/>
              <a:t>二维坐标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 smtClean="0"/>
              <a:t>通过</a:t>
            </a:r>
            <a:r>
              <a:rPr lang="en-US" altLang="zh-CN" dirty="0" err="1" smtClean="0"/>
              <a:t>vavr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match</a:t>
            </a:r>
            <a:r>
              <a:rPr lang="zh-CN" altLang="en-US" dirty="0" smtClean="0"/>
              <a:t>容器对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模式匹配进行拓展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14</a:t>
            </a:r>
            <a:r>
              <a:rPr lang="zh-CN" altLang="en-US" dirty="0" smtClean="0"/>
              <a:t>为模式匹配打好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数据处理中常用，业务建模中不常用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701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基于</a:t>
            </a:r>
            <a:r>
              <a:rPr lang="en-US" altLang="zh-CN" dirty="0" err="1"/>
              <a:t>vavr</a:t>
            </a:r>
            <a:r>
              <a:rPr lang="zh-CN" altLang="en-US" dirty="0"/>
              <a:t>的原理和风格，针对工作中常遇到的问题，开发的工具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447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各个项目都有自己的埋点</a:t>
            </a:r>
            <a:r>
              <a:rPr lang="en-US" altLang="zh-CN" dirty="0"/>
              <a:t>API</a:t>
            </a:r>
          </a:p>
          <a:p>
            <a:pPr marL="228600" indent="-228600">
              <a:buAutoNum type="arabicPeriod"/>
            </a:pPr>
            <a:r>
              <a:rPr lang="zh-CN" altLang="en-US" dirty="0"/>
              <a:t>旁支</a:t>
            </a:r>
            <a:r>
              <a:rPr lang="zh-CN" altLang="en-US" dirty="0" smtClean="0"/>
              <a:t>逻辑</a:t>
            </a:r>
            <a:r>
              <a:rPr lang="en-US" altLang="zh-CN" dirty="0" smtClean="0"/>
              <a:t>,NPE,GSON</a:t>
            </a:r>
            <a:r>
              <a:rPr lang="zh-CN" altLang="en-US" dirty="0" smtClean="0"/>
              <a:t>解析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异常隔离</a:t>
            </a:r>
            <a:r>
              <a:rPr lang="en-US" altLang="zh-CN" dirty="0"/>
              <a:t>-</a:t>
            </a:r>
            <a:r>
              <a:rPr lang="en-US" altLang="zh-CN" dirty="0" err="1"/>
              <a:t>trycatch</a:t>
            </a:r>
            <a:r>
              <a:rPr lang="en-US" altLang="zh-CN" dirty="0"/>
              <a:t>-</a:t>
            </a:r>
            <a:r>
              <a:rPr lang="zh-CN" altLang="en-US" dirty="0"/>
              <a:t>闭包包装</a:t>
            </a:r>
            <a:r>
              <a:rPr lang="en-US" altLang="zh-CN" dirty="0" err="1"/>
              <a:t>trycatch</a:t>
            </a:r>
            <a:r>
              <a:rPr lang="en-US" altLang="zh-CN" dirty="0"/>
              <a:t>-</a:t>
            </a:r>
          </a:p>
          <a:p>
            <a:pPr marL="228600" indent="-228600">
              <a:buAutoNum type="arabicPeriod"/>
            </a:pPr>
            <a:r>
              <a:rPr lang="zh-CN" altLang="en-US" dirty="0"/>
              <a:t>闭包</a:t>
            </a:r>
            <a:r>
              <a:rPr lang="en-US" altLang="zh-CN" dirty="0"/>
              <a:t>-</a:t>
            </a:r>
            <a:r>
              <a:rPr lang="zh-CN" altLang="en-US" dirty="0"/>
              <a:t>可配置，给闭包传入局部配置，或者以</a:t>
            </a:r>
            <a:r>
              <a:rPr lang="en-US" altLang="zh-CN" dirty="0"/>
              <a:t>API</a:t>
            </a:r>
            <a:r>
              <a:rPr lang="zh-CN" altLang="en-US" dirty="0"/>
              <a:t>区分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OPTION1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;</a:t>
            </a:r>
            <a:r>
              <a:rPr lang="zh-CN" altLang="en-US" dirty="0" smtClean="0"/>
              <a:t>语句，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执行，非惰性求值，异常会影响后面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FP</a:t>
            </a:r>
            <a:r>
              <a:rPr lang="zh-CN" altLang="en-US" dirty="0"/>
              <a:t>中，</a:t>
            </a:r>
            <a:r>
              <a:rPr lang="en-US" altLang="zh-CN" dirty="0"/>
              <a:t>$</a:t>
            </a:r>
            <a:r>
              <a:rPr lang="zh-CN" altLang="en-US" dirty="0"/>
              <a:t>代表运算，可以根据参数类型做推断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283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82949-479B-4595-9D69-F756338E4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87DA22-6691-4D4B-8D22-484FA03DD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2E7761-02A6-4A1D-A71D-BD286E19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E22B-95DE-4DC9-AF97-FA4A20A8739A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55EFB3-FE91-42A3-A7D9-6A2C239C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D4DCE1-8877-417C-AB8D-9EE0147C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F0E4-AACA-4793-ADA7-660B553E8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10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1FDB1-887E-4ADB-AD15-CCF7CEE38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CA5567-0C05-4D6B-A755-86A3B1601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E7753-DCBD-41F2-BC67-CC7323F7D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E22B-95DE-4DC9-AF97-FA4A20A8739A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F5998-6859-484C-A3B2-976D0E9D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540AD4-ED26-422E-8A4F-F42765345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F0E4-AACA-4793-ADA7-660B553E8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02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7F090E-B1A2-440E-878D-6FBD4249F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6F1D06-D40C-4541-A01C-343CFB564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4E699E-3549-4578-B610-8400F5B4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E22B-95DE-4DC9-AF97-FA4A20A8739A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3F70AF-3D9D-4198-B61B-81CC132FF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D61DC7-73EE-4223-9381-6A661C41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F0E4-AACA-4793-ADA7-660B553E8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56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BA7E5-8A66-4768-86C8-CBDAF21C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EB5F30-6B08-4974-86E5-A30C28855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2E412-FA5C-4F52-B91C-657311FAC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E22B-95DE-4DC9-AF97-FA4A20A8739A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A576E2-E83F-495E-A7B0-AFC697ED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2E3CA0-B0C6-4B72-B1F0-3BDE3F7F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F0E4-AACA-4793-ADA7-660B553E8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85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BDB60-1D62-4DC1-9825-3BBF4295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2D8021-3B53-44EF-98F2-D53953B3B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2FC748-DF13-4BC2-AFD7-09BEF210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E22B-95DE-4DC9-AF97-FA4A20A8739A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8A0EAA-9351-4487-A522-7B54B8E1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030ABB-002A-45C1-87EF-431C4245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F0E4-AACA-4793-ADA7-660B553E8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25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FBCBF-9D37-40C4-BDA5-F148B330F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3F0330-C0EB-4220-9CB8-39478A0DD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D2D4B1-98B6-4094-989A-D573F7AAF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4D244C-84B1-4DEA-BD60-08B38E4D9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E22B-95DE-4DC9-AF97-FA4A20A8739A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7B26AB-C5FF-4F3D-A502-D631A93E9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EDEF90-B58B-4C87-8040-46F73C77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F0E4-AACA-4793-ADA7-660B553E8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37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BC7A1-2DC0-429D-853F-BB5AEE070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C27420-6CF5-4A38-B375-76F4DCE66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6673BE-4D7B-476A-9B33-E3E3C42C0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F18C0B-6376-418D-BFA1-B3AFF4992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2BBF56-832F-45E4-AD35-D400BC87D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5F1396-3C19-439C-9FB5-52BEC70B6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E22B-95DE-4DC9-AF97-FA4A20A8739A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6223AD-537B-496B-BB1B-79847770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39D043-0AE6-4934-B21C-A1FEC15A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F0E4-AACA-4793-ADA7-660B553E8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07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BB832-A609-4414-8B4C-4CB3F543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C7B33B-2917-4067-81A2-354B4821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E22B-95DE-4DC9-AF97-FA4A20A8739A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41D06B-1717-469A-907B-1C2F3F92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06E75C-EEC0-46C1-809F-DE882115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F0E4-AACA-4793-ADA7-660B553E8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08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8D889E-75CC-4892-A334-FC324DCF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E22B-95DE-4DC9-AF97-FA4A20A8739A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3D0BD1-F751-47EA-BD34-0ADF56440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E2F1E5-2189-450C-A028-10383816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F0E4-AACA-4793-ADA7-660B553E8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37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EAB65-6704-42C9-9E2C-DC39EFC2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4698F8-4AE7-4D0F-81F7-0EC05D9AF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D1C6FE-B0FC-432F-8BB0-3AD85C063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9EF72B-8CB7-499D-A5BB-033246F77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E22B-95DE-4DC9-AF97-FA4A20A8739A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F5A37B-A225-43BA-830B-1A109B94A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8A4380-4D8A-4EFF-81EE-A52A94A67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F0E4-AACA-4793-ADA7-660B553E8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27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A3C6A-C8E6-43E8-9DB4-5C326E81B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6AA42A-A8F4-4CF6-9466-170B93E2A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9A1C73-0E48-4281-8F9C-F05E6BFA1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72BBE5-0A2F-4430-A5ED-11851429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E22B-95DE-4DC9-AF97-FA4A20A8739A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5960B9-77BF-4FEC-9502-67EDDD06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FA1DB4-CE37-4E2A-8147-03223991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F0E4-AACA-4793-ADA7-660B553E8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331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EF5819-927C-4A83-9038-15213C62A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985805-D698-48BA-A04F-E5059F9F8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2F8E6-A3F3-444B-83E9-9DFE9F22A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0E22B-95DE-4DC9-AF97-FA4A20A8739A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C16FF-33EE-47D3-8AB0-93C6F53AD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114723-0655-45EB-8339-E36319AE4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AF0E4-AACA-4793-ADA7-660B553E8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84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5607E-57EB-4741-88B1-D46EFE4CEC26}"/>
              </a:ext>
            </a:extLst>
          </p:cNvPr>
          <p:cNvSpPr txBox="1"/>
          <p:nvPr/>
        </p:nvSpPr>
        <p:spPr>
          <a:xfrm>
            <a:off x="1082331" y="489127"/>
            <a:ext cx="2137649" cy="4393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4800" b="1" spc="200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800" b="1" spc="200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VAVR</a:t>
            </a:r>
            <a:r>
              <a:rPr lang="zh-CN" altLang="en-US" sz="4800" b="1" spc="200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的开发工具集</a:t>
            </a:r>
            <a:endParaRPr lang="en-US" altLang="zh-CN" sz="4800" b="1" spc="200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A1FE3B8-48B3-4CE4-A70B-0F2316EA43A8}"/>
              </a:ext>
            </a:extLst>
          </p:cNvPr>
          <p:cNvGrpSpPr/>
          <p:nvPr/>
        </p:nvGrpSpPr>
        <p:grpSpPr>
          <a:xfrm>
            <a:off x="6581216" y="539969"/>
            <a:ext cx="2335986" cy="473724"/>
            <a:chOff x="1043795" y="1961157"/>
            <a:chExt cx="2335986" cy="473724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E279876-7CC0-40B4-8842-EF648F54CF2C}"/>
                </a:ext>
              </a:extLst>
            </p:cNvPr>
            <p:cNvSpPr/>
            <p:nvPr/>
          </p:nvSpPr>
          <p:spPr>
            <a:xfrm>
              <a:off x="1043795" y="1961157"/>
              <a:ext cx="487753" cy="473724"/>
            </a:xfrm>
            <a:prstGeom prst="ellipse">
              <a:avLst/>
            </a:prstGeom>
            <a:solidFill>
              <a:srgbClr val="2E90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Arial" pitchFamily="34" charset="0"/>
                  <a:cs typeface="Arial" pitchFamily="34" charset="0"/>
                </a:rPr>
                <a:t>1</a:t>
              </a:r>
              <a:endParaRPr lang="zh-CN" altLang="en-US" sz="28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96AE5A6-3C3E-40DA-95F1-A1BAFEDAC7D5}"/>
                </a:ext>
              </a:extLst>
            </p:cNvPr>
            <p:cNvCxnSpPr/>
            <p:nvPr/>
          </p:nvCxnSpPr>
          <p:spPr>
            <a:xfrm>
              <a:off x="1244839" y="2424740"/>
              <a:ext cx="2134942" cy="0"/>
            </a:xfrm>
            <a:prstGeom prst="line">
              <a:avLst/>
            </a:prstGeom>
            <a:ln w="28575">
              <a:solidFill>
                <a:srgbClr val="2E90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13">
              <a:extLst>
                <a:ext uri="{FF2B5EF4-FFF2-40B4-BE49-F238E27FC236}">
                  <a16:creationId xmlns:a16="http://schemas.microsoft.com/office/drawing/2014/main" id="{AB32644B-3EDE-47AB-AB13-1DCEB56A7937}"/>
                </a:ext>
              </a:extLst>
            </p:cNvPr>
            <p:cNvSpPr txBox="1"/>
            <p:nvPr/>
          </p:nvSpPr>
          <p:spPr>
            <a:xfrm>
              <a:off x="1531548" y="2013353"/>
              <a:ext cx="1848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pc="130" dirty="0">
                  <a:solidFill>
                    <a:srgbClr val="2E90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VAVR</a:t>
              </a:r>
              <a:r>
                <a:rPr lang="zh-CN" altLang="en-US" b="1" spc="130" dirty="0">
                  <a:solidFill>
                    <a:srgbClr val="2E90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工具集</a:t>
              </a:r>
            </a:p>
          </p:txBody>
        </p:sp>
      </p:grpSp>
      <p:sp>
        <p:nvSpPr>
          <p:cNvPr id="10" name="副标题 2">
            <a:extLst>
              <a:ext uri="{FF2B5EF4-FFF2-40B4-BE49-F238E27FC236}">
                <a16:creationId xmlns:a16="http://schemas.microsoft.com/office/drawing/2014/main" id="{FFC19493-EE5B-4DED-8466-1F18C0B78CB0}"/>
              </a:ext>
            </a:extLst>
          </p:cNvPr>
          <p:cNvSpPr txBox="1">
            <a:spLocks/>
          </p:cNvSpPr>
          <p:nvPr/>
        </p:nvSpPr>
        <p:spPr>
          <a:xfrm>
            <a:off x="7068968" y="1181861"/>
            <a:ext cx="2890005" cy="2397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VAVR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Either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错误处理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Lazy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延迟加载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Tuple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过程建模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Match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模式匹配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D82AF03-FF25-4561-A0CB-1139E317FD5C}"/>
              </a:ext>
            </a:extLst>
          </p:cNvPr>
          <p:cNvGrpSpPr/>
          <p:nvPr/>
        </p:nvGrpSpPr>
        <p:grpSpPr>
          <a:xfrm>
            <a:off x="6581216" y="3800131"/>
            <a:ext cx="2335986" cy="473724"/>
            <a:chOff x="1043795" y="1961157"/>
            <a:chExt cx="2335986" cy="473724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F5FA401-C612-457D-A1F2-BBB65E9736AD}"/>
                </a:ext>
              </a:extLst>
            </p:cNvPr>
            <p:cNvSpPr/>
            <p:nvPr/>
          </p:nvSpPr>
          <p:spPr>
            <a:xfrm>
              <a:off x="1043795" y="1961157"/>
              <a:ext cx="487753" cy="473724"/>
            </a:xfrm>
            <a:prstGeom prst="ellipse">
              <a:avLst/>
            </a:prstGeom>
            <a:solidFill>
              <a:srgbClr val="2E90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Arial" pitchFamily="34" charset="0"/>
                  <a:cs typeface="Arial" pitchFamily="34" charset="0"/>
                </a:rPr>
                <a:t>2</a:t>
              </a:r>
              <a:endParaRPr lang="zh-CN" altLang="en-US" sz="28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8BC696B-C9FF-48AB-AC0C-F68F798A6CAA}"/>
                </a:ext>
              </a:extLst>
            </p:cNvPr>
            <p:cNvCxnSpPr/>
            <p:nvPr/>
          </p:nvCxnSpPr>
          <p:spPr>
            <a:xfrm>
              <a:off x="1244839" y="2424740"/>
              <a:ext cx="2134942" cy="0"/>
            </a:xfrm>
            <a:prstGeom prst="line">
              <a:avLst/>
            </a:prstGeom>
            <a:ln w="28575">
              <a:solidFill>
                <a:srgbClr val="2E90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0AA762A-5737-4CA6-905E-AED09C43DDFA}"/>
                </a:ext>
              </a:extLst>
            </p:cNvPr>
            <p:cNvSpPr txBox="1"/>
            <p:nvPr/>
          </p:nvSpPr>
          <p:spPr>
            <a:xfrm>
              <a:off x="1531548" y="2013353"/>
              <a:ext cx="1848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pc="130" dirty="0">
                  <a:solidFill>
                    <a:srgbClr val="2E90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WORK</a:t>
              </a:r>
              <a:r>
                <a:rPr lang="zh-CN" altLang="en-US" b="1" spc="130" dirty="0">
                  <a:solidFill>
                    <a:srgbClr val="2E90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工具集</a:t>
              </a:r>
            </a:p>
          </p:txBody>
        </p:sp>
      </p:grpSp>
      <p:sp>
        <p:nvSpPr>
          <p:cNvPr id="15" name="副标题 2">
            <a:extLst>
              <a:ext uri="{FF2B5EF4-FFF2-40B4-BE49-F238E27FC236}">
                <a16:creationId xmlns:a16="http://schemas.microsoft.com/office/drawing/2014/main" id="{0F42C3CF-AADF-445B-95E2-A273E8EC6634}"/>
              </a:ext>
            </a:extLst>
          </p:cNvPr>
          <p:cNvSpPr txBox="1">
            <a:spLocks/>
          </p:cNvSpPr>
          <p:nvPr/>
        </p:nvSpPr>
        <p:spPr>
          <a:xfrm>
            <a:off x="6939761" y="4263714"/>
            <a:ext cx="2782480" cy="2397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Metrics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监控埋点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请求监督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Logs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日志拓展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ErrorCodes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错误码设计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932A153-9885-461E-BE3E-662738CDE055}"/>
              </a:ext>
            </a:extLst>
          </p:cNvPr>
          <p:cNvCxnSpPr>
            <a:cxnSpLocks/>
          </p:cNvCxnSpPr>
          <p:nvPr/>
        </p:nvCxnSpPr>
        <p:spPr>
          <a:xfrm>
            <a:off x="4442792" y="819619"/>
            <a:ext cx="0" cy="4703317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6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EFD738E-0D24-42CE-B4CD-9BEECB0E2979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3">
            <a:extLst>
              <a:ext uri="{FF2B5EF4-FFF2-40B4-BE49-F238E27FC236}">
                <a16:creationId xmlns:a16="http://schemas.microsoft.com/office/drawing/2014/main" id="{4E0F4B0A-213F-4C2D-BD52-91FCBA34F706}"/>
              </a:ext>
            </a:extLst>
          </p:cNvPr>
          <p:cNvSpPr txBox="1"/>
          <p:nvPr/>
        </p:nvSpPr>
        <p:spPr>
          <a:xfrm>
            <a:off x="619461" y="144051"/>
            <a:ext cx="3545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Requests </a:t>
            </a:r>
            <a:r>
              <a:rPr lang="zh-CN" altLang="en-US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请求监督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DA7C935-9AD1-4EFF-8F12-B1F1E09EDBB3}"/>
              </a:ext>
            </a:extLst>
          </p:cNvPr>
          <p:cNvSpPr txBox="1"/>
          <p:nvPr/>
        </p:nvSpPr>
        <p:spPr>
          <a:xfrm>
            <a:off x="1232045" y="1386700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网络请求的问题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7751F7-D127-40A2-A211-CA4781C663A3}"/>
              </a:ext>
            </a:extLst>
          </p:cNvPr>
          <p:cNvSpPr txBox="1"/>
          <p:nvPr/>
        </p:nvSpPr>
        <p:spPr>
          <a:xfrm>
            <a:off x="1487808" y="1756032"/>
            <a:ext cx="3038234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请求日志详情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响应状态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响应码校验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简洁易用的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u="sng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</a:t>
            </a:r>
            <a:r>
              <a:rPr lang="en-US" altLang="zh-CN" sz="1100" u="sng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F46AB7A-8F60-4D3A-892F-E714265676B7}"/>
              </a:ext>
            </a:extLst>
          </p:cNvPr>
          <p:cNvSpPr txBox="1"/>
          <p:nvPr/>
        </p:nvSpPr>
        <p:spPr>
          <a:xfrm>
            <a:off x="1232045" y="3651551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解决思路和方案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0257C0D-32CE-46F9-83E5-2BE68F8CFA14}"/>
              </a:ext>
            </a:extLst>
          </p:cNvPr>
          <p:cNvSpPr txBox="1"/>
          <p:nvPr/>
        </p:nvSpPr>
        <p:spPr>
          <a:xfrm>
            <a:off x="5638679" y="1386700"/>
            <a:ext cx="217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Requests API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B1E38C-6289-45C4-83AC-D4845486E2D3}"/>
              </a:ext>
            </a:extLst>
          </p:cNvPr>
          <p:cNvSpPr txBox="1"/>
          <p:nvPr/>
        </p:nvSpPr>
        <p:spPr>
          <a:xfrm>
            <a:off x="1485741" y="4020882"/>
            <a:ext cx="4152938" cy="1895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通用日志实现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提供方便的检查机制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强制性的响应码检查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提供失败响应码的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record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提供易用的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ECD5816-4059-4422-926F-9766C50392CE}"/>
              </a:ext>
            </a:extLst>
          </p:cNvPr>
          <p:cNvSpPr txBox="1"/>
          <p:nvPr/>
        </p:nvSpPr>
        <p:spPr>
          <a:xfrm>
            <a:off x="6096000" y="1950185"/>
            <a:ext cx="3038234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</a:p>
          <a:p>
            <a:pPr lvl="0">
              <a:lnSpc>
                <a:spcPct val="150000"/>
              </a:lnSpc>
            </a:pPr>
            <a:endParaRPr lang="en-US" altLang="zh-CN" sz="1100" u="sng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u="sng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</a:t>
            </a:r>
            <a:r>
              <a:rPr lang="en-US" altLang="zh-CN" sz="1100" u="sng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RequestsAPI</a:t>
            </a:r>
            <a:endParaRPr lang="en-US" altLang="zh-CN" sz="1100" u="sng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u="sng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Proxy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349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>
            <a:extLst>
              <a:ext uri="{FF2B5EF4-FFF2-40B4-BE49-F238E27FC236}">
                <a16:creationId xmlns:a16="http://schemas.microsoft.com/office/drawing/2014/main" id="{FD5D2F74-8455-4BB4-88B0-7D24D14E50C8}"/>
              </a:ext>
            </a:extLst>
          </p:cNvPr>
          <p:cNvSpPr txBox="1"/>
          <p:nvPr/>
        </p:nvSpPr>
        <p:spPr>
          <a:xfrm>
            <a:off x="619461" y="144051"/>
            <a:ext cx="3545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Logs </a:t>
            </a:r>
            <a:r>
              <a:rPr lang="zh-CN" altLang="en-US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日志拓展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E22915-4079-47EB-8C79-907131F9A519}"/>
              </a:ext>
            </a:extLst>
          </p:cNvPr>
          <p:cNvSpPr txBox="1"/>
          <p:nvPr/>
        </p:nvSpPr>
        <p:spPr>
          <a:xfrm>
            <a:off x="1232045" y="1386700"/>
            <a:ext cx="257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Log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日志系统问题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4E24BF4-E6C7-457D-9550-B9595BA0BF0D}"/>
              </a:ext>
            </a:extLst>
          </p:cNvPr>
          <p:cNvSpPr txBox="1"/>
          <p:nvPr/>
        </p:nvSpPr>
        <p:spPr>
          <a:xfrm>
            <a:off x="1487808" y="1756032"/>
            <a:ext cx="3038234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全局粒度的配置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4B4B54D-E2AE-492D-881C-D5EE67C493B2}"/>
              </a:ext>
            </a:extLst>
          </p:cNvPr>
          <p:cNvSpPr txBox="1"/>
          <p:nvPr/>
        </p:nvSpPr>
        <p:spPr>
          <a:xfrm>
            <a:off x="1232045" y="2717177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Logs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日志拓展功能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CEBA751-FBDA-4F28-A081-5C72C436CFA9}"/>
              </a:ext>
            </a:extLst>
          </p:cNvPr>
          <p:cNvSpPr txBox="1"/>
          <p:nvPr/>
        </p:nvSpPr>
        <p:spPr>
          <a:xfrm>
            <a:off x="1487808" y="3086509"/>
            <a:ext cx="3038234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支持根据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的粒度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可配置化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4A7647E-D4A0-4DD8-9FBA-5287FDAB7F68}"/>
              </a:ext>
            </a:extLst>
          </p:cNvPr>
          <p:cNvGrpSpPr/>
          <p:nvPr/>
        </p:nvGrpSpPr>
        <p:grpSpPr>
          <a:xfrm>
            <a:off x="5768607" y="1390691"/>
            <a:ext cx="3293997" cy="1895519"/>
            <a:chOff x="6096000" y="1386700"/>
            <a:chExt cx="3293997" cy="1895519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B2CB1B6-AE2A-47F3-B47B-27510058DB83}"/>
                </a:ext>
              </a:extLst>
            </p:cNvPr>
            <p:cNvSpPr txBox="1"/>
            <p:nvPr/>
          </p:nvSpPr>
          <p:spPr>
            <a:xfrm>
              <a:off x="6096000" y="1386700"/>
              <a:ext cx="2323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en-US" altLang="zh-CN" dirty="0">
                  <a:solidFill>
                    <a:srgbClr val="2E90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 APT</a:t>
              </a:r>
              <a:r>
                <a:rPr lang="zh-CN" altLang="en-US" dirty="0">
                  <a:solidFill>
                    <a:srgbClr val="2E90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的拓展实现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694C1E6-6790-4D48-8149-8A21367DE3B1}"/>
                </a:ext>
              </a:extLst>
            </p:cNvPr>
            <p:cNvSpPr txBox="1"/>
            <p:nvPr/>
          </p:nvSpPr>
          <p:spPr>
            <a:xfrm>
              <a:off x="6351763" y="1756032"/>
              <a:ext cx="3038234" cy="1526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Javac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APT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AST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的节点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Lombok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的支持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IDEA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插件实现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731894A-91B3-4BC3-8519-D9E208B100AB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7A61C746-6BB5-40A7-BBE5-7AFFFCD22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87" y="4267254"/>
            <a:ext cx="4516476" cy="1062700"/>
          </a:xfrm>
          <a:prstGeom prst="rect">
            <a:avLst/>
          </a:prstGeom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A8A118F5-AAEF-420E-BDEA-4EA2AE04B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375" y="1282150"/>
            <a:ext cx="2461278" cy="50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057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D01547C-9678-4005-A211-D2066FCF7ABC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3">
            <a:extLst>
              <a:ext uri="{FF2B5EF4-FFF2-40B4-BE49-F238E27FC236}">
                <a16:creationId xmlns:a16="http://schemas.microsoft.com/office/drawing/2014/main" id="{7DF221A7-4C1A-4E7A-8A5C-AF7E70DD9212}"/>
              </a:ext>
            </a:extLst>
          </p:cNvPr>
          <p:cNvSpPr txBox="1"/>
          <p:nvPr/>
        </p:nvSpPr>
        <p:spPr>
          <a:xfrm>
            <a:off x="619461" y="144051"/>
            <a:ext cx="3545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ErrorCodes</a:t>
            </a:r>
            <a:r>
              <a:rPr lang="en-US" altLang="zh-CN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错误码设计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3D039BC-B9CC-4282-BAA2-9AE90BB514B8}"/>
              </a:ext>
            </a:extLst>
          </p:cNvPr>
          <p:cNvSpPr txBox="1"/>
          <p:nvPr/>
        </p:nvSpPr>
        <p:spPr>
          <a:xfrm>
            <a:off x="1232045" y="1386700"/>
            <a:ext cx="257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系统错误码的设计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D7A6D3-8D62-46B8-845F-364CB3E0AAA4}"/>
              </a:ext>
            </a:extLst>
          </p:cNvPr>
          <p:cNvSpPr txBox="1"/>
          <p:nvPr/>
        </p:nvSpPr>
        <p:spPr>
          <a:xfrm>
            <a:off x="5800853" y="1386700"/>
            <a:ext cx="257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系统错误码的实现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59AE4A5-3EFF-42A0-9D49-924A07D6097F}"/>
              </a:ext>
            </a:extLst>
          </p:cNvPr>
          <p:cNvSpPr txBox="1"/>
          <p:nvPr/>
        </p:nvSpPr>
        <p:spPr>
          <a:xfrm>
            <a:off x="1232045" y="3894773"/>
            <a:ext cx="328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Error Code API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辅助功能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A815A1-843A-4177-A42C-1AAD43301055}"/>
              </a:ext>
            </a:extLst>
          </p:cNvPr>
          <p:cNvSpPr txBox="1"/>
          <p:nvPr/>
        </p:nvSpPr>
        <p:spPr>
          <a:xfrm>
            <a:off x="1487808" y="1756032"/>
            <a:ext cx="3038234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支持细粒度的错误定位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清晰的类别划分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不同系统间的共性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3522F46-B8A6-475D-934B-689201DBBA4F}"/>
              </a:ext>
            </a:extLst>
          </p:cNvPr>
          <p:cNvSpPr txBox="1"/>
          <p:nvPr/>
        </p:nvSpPr>
        <p:spPr>
          <a:xfrm>
            <a:off x="6056616" y="1690296"/>
            <a:ext cx="5519704" cy="4379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支持细粒度的定位 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语义唯一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清晰的类别划分    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五大类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子分类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不同系统间的共性 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位码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子分类码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][CODE][CODE]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: parameter error.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: business error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: repository service error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: dependent service error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: system error</a:t>
            </a:r>
          </a:p>
          <a:p>
            <a:pPr>
              <a:lnSpc>
                <a:spcPct val="150000"/>
              </a:lnSpc>
            </a:pPr>
            <a:endParaRPr lang="en-US" altLang="zh-CN" sz="1600" u="sng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00" u="sng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</a:t>
            </a:r>
            <a:r>
              <a:rPr lang="en-US" altLang="zh-CN" sz="1100" u="sng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ErrorCodes</a:t>
            </a:r>
            <a:endParaRPr lang="en-US" altLang="zh-CN" sz="1100" u="sng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C1AC7CB-4D8E-42E3-B60D-6F0D0E18E28F}"/>
              </a:ext>
            </a:extLst>
          </p:cNvPr>
          <p:cNvSpPr txBox="1"/>
          <p:nvPr/>
        </p:nvSpPr>
        <p:spPr>
          <a:xfrm>
            <a:off x="1473724" y="4264105"/>
            <a:ext cx="3889686" cy="2518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重复校验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自动文档生成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定制化增强功能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u="sng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</a:t>
            </a:r>
            <a:r>
              <a:rPr lang="en-US" altLang="zh-CN" sz="1100" u="sng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ErrorCodesDoc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6956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72E964F-A8B8-4F7C-8F43-9D6F9B9CB78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3">
            <a:extLst>
              <a:ext uri="{FF2B5EF4-FFF2-40B4-BE49-F238E27FC236}">
                <a16:creationId xmlns:a16="http://schemas.microsoft.com/office/drawing/2014/main" id="{0705B3F7-9F14-42D5-A97A-72F4C367556E}"/>
              </a:ext>
            </a:extLst>
          </p:cNvPr>
          <p:cNvSpPr txBox="1"/>
          <p:nvPr/>
        </p:nvSpPr>
        <p:spPr>
          <a:xfrm>
            <a:off x="619461" y="144051"/>
            <a:ext cx="3525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总结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182CE6-64F2-4A51-AEE7-516B1E6062DA}"/>
              </a:ext>
            </a:extLst>
          </p:cNvPr>
          <p:cNvSpPr txBox="1"/>
          <p:nvPr/>
        </p:nvSpPr>
        <p:spPr>
          <a:xfrm>
            <a:off x="4563947" y="1410270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错误处理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2DD755-C591-47F3-84F6-0F890EC07759}"/>
              </a:ext>
            </a:extLst>
          </p:cNvPr>
          <p:cNvSpPr txBox="1"/>
          <p:nvPr/>
        </p:nvSpPr>
        <p:spPr>
          <a:xfrm>
            <a:off x="4819710" y="1779602"/>
            <a:ext cx="3038234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Either/Optional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ErrorCodes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97F727F-1D47-4ED3-BF86-11E636904837}"/>
              </a:ext>
            </a:extLst>
          </p:cNvPr>
          <p:cNvSpPr txBox="1"/>
          <p:nvPr/>
        </p:nvSpPr>
        <p:spPr>
          <a:xfrm>
            <a:off x="4561575" y="3382507"/>
            <a:ext cx="3134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Lazy/Try/Match/Tuple</a:t>
            </a:r>
            <a:endParaRPr lang="zh-CN" altLang="en-US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A6B86A5-42E0-451A-B90E-E329536CAB54}"/>
              </a:ext>
            </a:extLst>
          </p:cNvPr>
          <p:cNvSpPr txBox="1"/>
          <p:nvPr/>
        </p:nvSpPr>
        <p:spPr>
          <a:xfrm>
            <a:off x="4563947" y="4567222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43DB730-2353-488B-B83D-3CF2417ED29F}"/>
              </a:ext>
            </a:extLst>
          </p:cNvPr>
          <p:cNvSpPr txBox="1"/>
          <p:nvPr/>
        </p:nvSpPr>
        <p:spPr>
          <a:xfrm>
            <a:off x="4831790" y="4936554"/>
            <a:ext cx="3038234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监控埋点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请求监督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093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5859788-6DA5-462A-B204-76371372BE6D}"/>
              </a:ext>
            </a:extLst>
          </p:cNvPr>
          <p:cNvSpPr txBox="1"/>
          <p:nvPr/>
        </p:nvSpPr>
        <p:spPr>
          <a:xfrm>
            <a:off x="619462" y="1255721"/>
            <a:ext cx="106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VAVR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249E45-07C4-412A-95CB-4262E37C5C86}"/>
              </a:ext>
            </a:extLst>
          </p:cNvPr>
          <p:cNvSpPr txBox="1"/>
          <p:nvPr/>
        </p:nvSpPr>
        <p:spPr>
          <a:xfrm>
            <a:off x="619462" y="4079004"/>
            <a:ext cx="180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VAVR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0CFA233-9FCF-4296-8EAB-85610BE8179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">
            <a:extLst>
              <a:ext uri="{FF2B5EF4-FFF2-40B4-BE49-F238E27FC236}">
                <a16:creationId xmlns:a16="http://schemas.microsoft.com/office/drawing/2014/main" id="{2D0D44DF-6852-4985-9C4C-6B959CFE083C}"/>
              </a:ext>
            </a:extLst>
          </p:cNvPr>
          <p:cNvSpPr txBox="1"/>
          <p:nvPr/>
        </p:nvSpPr>
        <p:spPr>
          <a:xfrm>
            <a:off x="619462" y="144051"/>
            <a:ext cx="1888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VAVR</a:t>
            </a:r>
            <a:r>
              <a:rPr lang="zh-CN" altLang="en-US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简介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A149FA9-7D44-4C57-AADB-73566F62F507}"/>
              </a:ext>
            </a:extLst>
          </p:cNvPr>
          <p:cNvSpPr txBox="1"/>
          <p:nvPr/>
        </p:nvSpPr>
        <p:spPr>
          <a:xfrm>
            <a:off x="619462" y="1793482"/>
            <a:ext cx="10860234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Vavr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8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的对象函数式扩展，目标是减少代码行数，提高代码质量，提供了持久化集合、错误处理函数式抽象、模式匹配等等。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Vavr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融合了面向对象编程的强大功能，具有功能编程的优雅性和坚固性。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最有趣的部分是拥有功能丰富且持久的集合库，可以与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的标准集合顺利集成。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5195C37-6C96-48AA-811B-35349134CD1B}"/>
              </a:ext>
            </a:extLst>
          </p:cNvPr>
          <p:cNvSpPr txBox="1"/>
          <p:nvPr/>
        </p:nvSpPr>
        <p:spPr>
          <a:xfrm>
            <a:off x="619462" y="4529330"/>
            <a:ext cx="93935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Resilience4j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是受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Netflix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Hystrix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启发，专门为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8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和函数式编程设计的轻量级容错框架。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Resilicenes4j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仅使用了一个第三方开源库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Vavr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Vavr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不依赖其他库。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Resilience4j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按模块发布，可以有选择的使用其中某些功能而无需引入全部的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Resilience4j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513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72E964F-A8B8-4F7C-8F43-9D6F9B9CB78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3">
            <a:extLst>
              <a:ext uri="{FF2B5EF4-FFF2-40B4-BE49-F238E27FC236}">
                <a16:creationId xmlns:a16="http://schemas.microsoft.com/office/drawing/2014/main" id="{0705B3F7-9F14-42D5-A97A-72F4C367556E}"/>
              </a:ext>
            </a:extLst>
          </p:cNvPr>
          <p:cNvSpPr txBox="1"/>
          <p:nvPr/>
        </p:nvSpPr>
        <p:spPr>
          <a:xfrm>
            <a:off x="619461" y="144051"/>
            <a:ext cx="3525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Either </a:t>
            </a:r>
            <a:r>
              <a:rPr lang="zh-CN" altLang="en-US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错误处理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182CE6-64F2-4A51-AEE7-516B1E6062DA}"/>
              </a:ext>
            </a:extLst>
          </p:cNvPr>
          <p:cNvSpPr txBox="1"/>
          <p:nvPr/>
        </p:nvSpPr>
        <p:spPr>
          <a:xfrm>
            <a:off x="1232045" y="1386700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Optional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</a:t>
            </a:r>
            <a:endParaRPr lang="zh-CN" altLang="en-US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2DD755-C591-47F3-84F6-0F890EC07759}"/>
              </a:ext>
            </a:extLst>
          </p:cNvPr>
          <p:cNvSpPr txBox="1"/>
          <p:nvPr/>
        </p:nvSpPr>
        <p:spPr>
          <a:xfrm>
            <a:off x="1487808" y="1756032"/>
            <a:ext cx="3038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Optional =&gt; Maybe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Either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可能正确，也可能错误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97F727F-1D47-4ED3-BF86-11E636904837}"/>
              </a:ext>
            </a:extLst>
          </p:cNvPr>
          <p:cNvSpPr txBox="1"/>
          <p:nvPr/>
        </p:nvSpPr>
        <p:spPr>
          <a:xfrm>
            <a:off x="1232045" y="3429000"/>
            <a:ext cx="298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Golang 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错误异常设计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A6B86A5-42E0-451A-B90E-E329536CAB54}"/>
              </a:ext>
            </a:extLst>
          </p:cNvPr>
          <p:cNvSpPr txBox="1"/>
          <p:nvPr/>
        </p:nvSpPr>
        <p:spPr>
          <a:xfrm>
            <a:off x="5638679" y="1386700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Either </a:t>
            </a:r>
            <a:r>
              <a:rPr lang="zh-CN" altLang="en-US" dirty="0" smtClean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zh-CN" altLang="en-US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AF4F75C-B04C-42DE-881B-597B8F8FD18B}"/>
              </a:ext>
            </a:extLst>
          </p:cNvPr>
          <p:cNvSpPr txBox="1"/>
          <p:nvPr/>
        </p:nvSpPr>
        <p:spPr>
          <a:xfrm>
            <a:off x="1485740" y="3798331"/>
            <a:ext cx="4930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Golang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error either(Exception)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Panic =&gt; (Error)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43DB730-2353-488B-B83D-3CF2417ED29F}"/>
              </a:ext>
            </a:extLst>
          </p:cNvPr>
          <p:cNvSpPr txBox="1"/>
          <p:nvPr/>
        </p:nvSpPr>
        <p:spPr>
          <a:xfrm>
            <a:off x="5906522" y="1756032"/>
            <a:ext cx="3038234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Either API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u="sng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</a:t>
            </a:r>
            <a:r>
              <a:rPr lang="en-US" altLang="zh-CN" sz="1100" u="sng" dirty="0" err="1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EiteherTest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82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676DBA3-6D0F-47CE-8D7D-65BA935E4C8F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3">
            <a:extLst>
              <a:ext uri="{FF2B5EF4-FFF2-40B4-BE49-F238E27FC236}">
                <a16:creationId xmlns:a16="http://schemas.microsoft.com/office/drawing/2014/main" id="{F8462523-0304-412D-A59B-CBC1C45125DC}"/>
              </a:ext>
            </a:extLst>
          </p:cNvPr>
          <p:cNvSpPr txBox="1"/>
          <p:nvPr/>
        </p:nvSpPr>
        <p:spPr>
          <a:xfrm>
            <a:off x="619461" y="144051"/>
            <a:ext cx="323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Lazy </a:t>
            </a:r>
            <a:r>
              <a:rPr lang="zh-CN" altLang="en-US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延迟加载</a:t>
            </a:r>
            <a:r>
              <a:rPr lang="en-US" altLang="zh-CN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endParaRPr lang="zh-CN" altLang="en-US" sz="2400" b="1" dirty="0">
              <a:solidFill>
                <a:srgbClr val="2E90B8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DCAC8F-37C3-4100-964A-5A1D8714AFB2}"/>
              </a:ext>
            </a:extLst>
          </p:cNvPr>
          <p:cNvSpPr txBox="1"/>
          <p:nvPr/>
        </p:nvSpPr>
        <p:spPr>
          <a:xfrm>
            <a:off x="1232045" y="1386700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延迟加载的思想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9406C3B-47D7-43EF-8DC6-26C30AED2C8F}"/>
              </a:ext>
            </a:extLst>
          </p:cNvPr>
          <p:cNvSpPr txBox="1"/>
          <p:nvPr/>
        </p:nvSpPr>
        <p:spPr>
          <a:xfrm>
            <a:off x="1487808" y="1756032"/>
            <a:ext cx="10101218" cy="2634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Stream =&gt;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流水线，结束操作才会触发执行，避免了反复迭代的开销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 =&gt;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反应式编程仅声明数据处理过程，即创建了异步处理的一个抽象描述。这些代码并不会被实际的执行，直到开始被订阅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Vavr.Lazy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=&gt;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Lazy.of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(this::request)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Guava.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Memoize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=&gt;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Suppliers.memoize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(this::request)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10F7DF9-2251-4A5C-8F46-D32BF6D4138D}"/>
              </a:ext>
            </a:extLst>
          </p:cNvPr>
          <p:cNvSpPr txBox="1"/>
          <p:nvPr/>
        </p:nvSpPr>
        <p:spPr>
          <a:xfrm>
            <a:off x="1232045" y="4130213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E2C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Lazy case</a:t>
            </a:r>
            <a:endParaRPr lang="zh-CN" altLang="en-US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3EF2C0-F31D-4FD4-81AC-7CE76EDA4C9D}"/>
              </a:ext>
            </a:extLst>
          </p:cNvPr>
          <p:cNvSpPr txBox="1"/>
          <p:nvPr/>
        </p:nvSpPr>
        <p:spPr>
          <a:xfrm>
            <a:off x="1487807" y="4618501"/>
            <a:ext cx="10101218" cy="1793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Adjustment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为补充过程数据的步骤，该数据会在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Filter/Supplement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多个地方使用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Adjustment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中进行补充？计算提前，可能造成性能损耗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如果在使用时再进行补充？多个地方需要进行判断，复杂性上升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u="sng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Holdable/Lazy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257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5859788-6DA5-462A-B204-76371372BE6D}"/>
              </a:ext>
            </a:extLst>
          </p:cNvPr>
          <p:cNvSpPr txBox="1"/>
          <p:nvPr/>
        </p:nvSpPr>
        <p:spPr>
          <a:xfrm>
            <a:off x="1023716" y="1176209"/>
            <a:ext cx="1528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249E45-07C4-412A-95CB-4262E37C5C86}"/>
              </a:ext>
            </a:extLst>
          </p:cNvPr>
          <p:cNvSpPr txBox="1"/>
          <p:nvPr/>
        </p:nvSpPr>
        <p:spPr>
          <a:xfrm>
            <a:off x="1023716" y="2776552"/>
            <a:ext cx="336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JER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提案和</a:t>
            </a: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Record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0CFA233-9FCF-4296-8EAB-85610BE8179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">
            <a:extLst>
              <a:ext uri="{FF2B5EF4-FFF2-40B4-BE49-F238E27FC236}">
                <a16:creationId xmlns:a16="http://schemas.microsoft.com/office/drawing/2014/main" id="{2D0D44DF-6852-4985-9C4C-6B959CFE083C}"/>
              </a:ext>
            </a:extLst>
          </p:cNvPr>
          <p:cNvSpPr txBox="1"/>
          <p:nvPr/>
        </p:nvSpPr>
        <p:spPr>
          <a:xfrm>
            <a:off x="619462" y="144051"/>
            <a:ext cx="2898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Tuple </a:t>
            </a:r>
            <a:r>
              <a:rPr lang="zh-CN" altLang="en-US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数据结构</a:t>
            </a:r>
            <a:r>
              <a:rPr lang="en-US" altLang="zh-CN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endParaRPr lang="zh-CN" altLang="en-US" sz="2400" b="1" dirty="0">
              <a:solidFill>
                <a:srgbClr val="2E90B8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A149FA9-7D44-4C57-AADB-73566F62F507}"/>
              </a:ext>
            </a:extLst>
          </p:cNvPr>
          <p:cNvSpPr txBox="1"/>
          <p:nvPr/>
        </p:nvSpPr>
        <p:spPr>
          <a:xfrm>
            <a:off x="1201605" y="1645670"/>
            <a:ext cx="10969564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元组是一个不变的序列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适用于函数内部的数值传递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5195C37-6C96-48AA-811B-35349134CD1B}"/>
              </a:ext>
            </a:extLst>
          </p:cNvPr>
          <p:cNvSpPr txBox="1"/>
          <p:nvPr/>
        </p:nvSpPr>
        <p:spPr>
          <a:xfrm>
            <a:off x="1201606" y="3239846"/>
            <a:ext cx="3545073" cy="787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CaseClass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Records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来表示纯数据载体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ADD820-8E25-45CA-A760-87ABCA313A87}"/>
              </a:ext>
            </a:extLst>
          </p:cNvPr>
          <p:cNvSpPr txBox="1"/>
          <p:nvPr/>
        </p:nvSpPr>
        <p:spPr>
          <a:xfrm>
            <a:off x="1023716" y="4376895"/>
            <a:ext cx="1836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Tuple as Key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1E0827-11EC-4293-92E8-850B51A9AEDF}"/>
              </a:ext>
            </a:extLst>
          </p:cNvPr>
          <p:cNvSpPr txBox="1"/>
          <p:nvPr/>
        </p:nvSpPr>
        <p:spPr>
          <a:xfrm>
            <a:off x="1201605" y="4864618"/>
            <a:ext cx="5388655" cy="1055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Event,Scheme,Send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三元组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Processor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u="sng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Processor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0589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5859788-6DA5-462A-B204-76371372BE6D}"/>
              </a:ext>
            </a:extLst>
          </p:cNvPr>
          <p:cNvSpPr txBox="1"/>
          <p:nvPr/>
        </p:nvSpPr>
        <p:spPr>
          <a:xfrm>
            <a:off x="718229" y="1187448"/>
            <a:ext cx="1266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0CFA233-9FCF-4296-8EAB-85610BE8179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">
            <a:extLst>
              <a:ext uri="{FF2B5EF4-FFF2-40B4-BE49-F238E27FC236}">
                <a16:creationId xmlns:a16="http://schemas.microsoft.com/office/drawing/2014/main" id="{2D0D44DF-6852-4985-9C4C-6B959CFE083C}"/>
              </a:ext>
            </a:extLst>
          </p:cNvPr>
          <p:cNvSpPr txBox="1"/>
          <p:nvPr/>
        </p:nvSpPr>
        <p:spPr>
          <a:xfrm>
            <a:off x="619461" y="144051"/>
            <a:ext cx="273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Try </a:t>
            </a:r>
            <a:r>
              <a:rPr lang="zh-CN" altLang="en-US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过程建模</a:t>
            </a:r>
            <a:r>
              <a:rPr lang="en-US" altLang="zh-CN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endParaRPr lang="zh-CN" altLang="en-US" sz="2400" b="1" dirty="0">
              <a:solidFill>
                <a:srgbClr val="2E90B8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A149FA9-7D44-4C57-AADB-73566F62F507}"/>
              </a:ext>
            </a:extLst>
          </p:cNvPr>
          <p:cNvSpPr txBox="1"/>
          <p:nvPr/>
        </p:nvSpPr>
        <p:spPr>
          <a:xfrm>
            <a:off x="983446" y="1704112"/>
            <a:ext cx="10969564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复杂步骤子过程建模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强制思考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异常处理，状态传递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u="sng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</a:t>
            </a:r>
            <a:r>
              <a:rPr lang="en-US" altLang="zh-CN" sz="1100" u="sng" dirty="0" err="1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TryTest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ADD820-8E25-45CA-A760-87ABCA313A87}"/>
              </a:ext>
            </a:extLst>
          </p:cNvPr>
          <p:cNvSpPr txBox="1"/>
          <p:nvPr/>
        </p:nvSpPr>
        <p:spPr>
          <a:xfrm>
            <a:off x="4600549" y="1111218"/>
            <a:ext cx="2247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Resilience4j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716632" y="1697422"/>
            <a:ext cx="6872394" cy="48320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public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List&lt;User&gt;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2"/>
                <a:ea typeface="Source Code Pro"/>
              </a:rPr>
              <a:t>circuitBreakerTimeLimiter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(){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通过注册器获取熔断器的实例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CircuitBreaker circuitBreaker = circuitBreakerRegistry.circuitBreaker(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"backendA"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CircuitBreakerUtil.getCircuitBreakerStatus(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执行开始前：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circuitBreaker)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创建单线程的线程池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ExecutorService pool = Executors.newSingleThreadExecutor()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将被保护方法包装为能够返回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Future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supplier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Supplier&lt;Future&lt;List&lt;User&gt;&gt;&gt; futureSupplier = () -&gt;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B389C5"/>
                </a:solidFill>
                <a:effectLst/>
                <a:latin typeface="Arial Unicode MS" panose="020B0604020202020204" pitchFamily="34" charset="-122"/>
                <a:ea typeface="Source Code Pro"/>
              </a:rPr>
              <a:t>pool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.submit(remoteServiceConnector::process)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先用限时器包装，再用熔断器包装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Callable&lt;List&lt;User&gt;&gt; restrictedCall = TimeLimiter.decorateFutureSupplier(timeLimiter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futureSupplier)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Callable&lt;List&lt;User&gt;&gt; chainedCallable = CircuitBreaker.decorateCallable(circuitBreaker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restrictedCall)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Try.of().recover()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调用并进行降级处理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Try&lt;List&lt;User&gt;&gt; result = Try.</a:t>
            </a:r>
            <a:r>
              <a:rPr kumimoji="0" lang="zh-CN" altLang="zh-CN" sz="11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of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(chainedCallable::call)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.recover(CallNotPermittedException.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class,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throwable -&gt;{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    </a:t>
            </a:r>
            <a:r>
              <a:rPr kumimoji="0" lang="zh-CN" altLang="zh-CN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log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.info(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熔断器已经打开，拒绝访问被保护方法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~"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CircuitBreakerUtil.getCircuitBreakerStatus(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熔断器打开中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B389C5"/>
                </a:solidFill>
                <a:effectLst/>
                <a:latin typeface="Arial Unicode MS" panose="020B0604020202020204" pitchFamily="34" charset="-122"/>
                <a:ea typeface="Source Code Pro"/>
              </a:rPr>
              <a:t>circuitBreaker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List&lt;User&gt; users =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new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ArrayList()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    return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users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})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.recover(throwable -&gt; {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    log.info(throwable.getLocalizedMessage() +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",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方法被降级了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~~"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CircuitBreakerUtil.getCircuitBreakerStatus(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降级方法中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:"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circuitBreaker)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List&lt;User&gt; users =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new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ArrayList()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    return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users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})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CircuitBreakerUtil.getCircuitBreakerStatus(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执行结束后：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circuitBreaker)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return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result.get()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859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5859788-6DA5-462A-B204-76371372BE6D}"/>
              </a:ext>
            </a:extLst>
          </p:cNvPr>
          <p:cNvSpPr txBox="1"/>
          <p:nvPr/>
        </p:nvSpPr>
        <p:spPr>
          <a:xfrm>
            <a:off x="516821" y="1166270"/>
            <a:ext cx="2417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Java switch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249E45-07C4-412A-95CB-4262E37C5C86}"/>
              </a:ext>
            </a:extLst>
          </p:cNvPr>
          <p:cNvSpPr txBox="1"/>
          <p:nvPr/>
        </p:nvSpPr>
        <p:spPr>
          <a:xfrm>
            <a:off x="6092293" y="1166270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JDK14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功能拓展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0CFA233-9FCF-4296-8EAB-85610BE8179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">
            <a:extLst>
              <a:ext uri="{FF2B5EF4-FFF2-40B4-BE49-F238E27FC236}">
                <a16:creationId xmlns:a16="http://schemas.microsoft.com/office/drawing/2014/main" id="{2D0D44DF-6852-4985-9C4C-6B959CFE083C}"/>
              </a:ext>
            </a:extLst>
          </p:cNvPr>
          <p:cNvSpPr txBox="1"/>
          <p:nvPr/>
        </p:nvSpPr>
        <p:spPr>
          <a:xfrm>
            <a:off x="619461" y="144051"/>
            <a:ext cx="273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Match </a:t>
            </a:r>
            <a:r>
              <a:rPr lang="zh-CN" altLang="en-US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模式匹配</a:t>
            </a:r>
            <a:r>
              <a:rPr lang="en-US" altLang="zh-CN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endParaRPr lang="zh-CN" altLang="en-US" sz="2400" b="1" dirty="0">
              <a:solidFill>
                <a:srgbClr val="2E90B8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A149FA9-7D44-4C57-AADB-73566F62F507}"/>
              </a:ext>
            </a:extLst>
          </p:cNvPr>
          <p:cNvSpPr txBox="1"/>
          <p:nvPr/>
        </p:nvSpPr>
        <p:spPr>
          <a:xfrm>
            <a:off x="619462" y="1499872"/>
            <a:ext cx="10969564" cy="157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仅支持单值匹配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仅支持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byte/short/char =&gt;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转换不损失精度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String/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Enum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=&gt;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hashCode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()/</a:t>
            </a:r>
            <a:r>
              <a:rPr lang="en-US" altLang="zh-CN" dirty="0"/>
              <a:t>ordinal()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ADD820-8E25-45CA-A760-87ABCA313A87}"/>
              </a:ext>
            </a:extLst>
          </p:cNvPr>
          <p:cNvSpPr txBox="1"/>
          <p:nvPr/>
        </p:nvSpPr>
        <p:spPr>
          <a:xfrm>
            <a:off x="619461" y="3897041"/>
            <a:ext cx="396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二维坐标、值绑定、区间表达式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76D834-7AD0-4ADF-9D52-16AB0A478EBF}"/>
              </a:ext>
            </a:extLst>
          </p:cNvPr>
          <p:cNvSpPr txBox="1"/>
          <p:nvPr/>
        </p:nvSpPr>
        <p:spPr>
          <a:xfrm>
            <a:off x="6096000" y="1535602"/>
            <a:ext cx="9173831" cy="1780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支持作为表达式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支持逗号分隔和箭头语法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u="sng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JDK14Switch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D89511F-32BE-40E7-A430-96588F7BEE12}"/>
              </a:ext>
            </a:extLst>
          </p:cNvPr>
          <p:cNvSpPr txBox="1"/>
          <p:nvPr/>
        </p:nvSpPr>
        <p:spPr>
          <a:xfrm>
            <a:off x="619461" y="4432346"/>
            <a:ext cx="9173831" cy="672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u="sng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</a:t>
            </a:r>
            <a:r>
              <a:rPr lang="en-US" altLang="zh-CN" sz="1100" u="sng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Match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5178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8825226-5EC2-40D5-8B99-8CBB2E06400C}"/>
              </a:ext>
            </a:extLst>
          </p:cNvPr>
          <p:cNvGrpSpPr/>
          <p:nvPr/>
        </p:nvGrpSpPr>
        <p:grpSpPr>
          <a:xfrm>
            <a:off x="4315094" y="2237984"/>
            <a:ext cx="2335986" cy="473724"/>
            <a:chOff x="1043795" y="1961157"/>
            <a:chExt cx="2335986" cy="473724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D981329-4EE1-41C9-8E8E-A946BE6EC63C}"/>
                </a:ext>
              </a:extLst>
            </p:cNvPr>
            <p:cNvSpPr/>
            <p:nvPr/>
          </p:nvSpPr>
          <p:spPr>
            <a:xfrm>
              <a:off x="1043795" y="1961157"/>
              <a:ext cx="487753" cy="473724"/>
            </a:xfrm>
            <a:prstGeom prst="ellipse">
              <a:avLst/>
            </a:prstGeom>
            <a:solidFill>
              <a:srgbClr val="2E90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Arial" pitchFamily="34" charset="0"/>
                  <a:cs typeface="Arial" pitchFamily="34" charset="0"/>
                </a:rPr>
                <a:t>2</a:t>
              </a:r>
              <a:endParaRPr lang="zh-CN" altLang="en-US" sz="28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9C71CDDA-DA2C-4775-9460-BCC9D35F90CB}"/>
                </a:ext>
              </a:extLst>
            </p:cNvPr>
            <p:cNvCxnSpPr/>
            <p:nvPr/>
          </p:nvCxnSpPr>
          <p:spPr>
            <a:xfrm>
              <a:off x="1244839" y="2424740"/>
              <a:ext cx="2134942" cy="0"/>
            </a:xfrm>
            <a:prstGeom prst="line">
              <a:avLst/>
            </a:prstGeom>
            <a:ln w="28575">
              <a:solidFill>
                <a:srgbClr val="2E90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13">
              <a:extLst>
                <a:ext uri="{FF2B5EF4-FFF2-40B4-BE49-F238E27FC236}">
                  <a16:creationId xmlns:a16="http://schemas.microsoft.com/office/drawing/2014/main" id="{D52F72E7-F55B-4928-A9D0-148893CE232D}"/>
                </a:ext>
              </a:extLst>
            </p:cNvPr>
            <p:cNvSpPr txBox="1"/>
            <p:nvPr/>
          </p:nvSpPr>
          <p:spPr>
            <a:xfrm>
              <a:off x="1531548" y="2013353"/>
              <a:ext cx="1848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pc="130" dirty="0">
                  <a:solidFill>
                    <a:srgbClr val="2E90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WORK</a:t>
              </a:r>
              <a:r>
                <a:rPr lang="zh-CN" altLang="en-US" b="1" spc="130" dirty="0">
                  <a:solidFill>
                    <a:srgbClr val="2E90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工具集</a:t>
              </a:r>
            </a:p>
          </p:txBody>
        </p:sp>
      </p:grpSp>
      <p:sp>
        <p:nvSpPr>
          <p:cNvPr id="8" name="副标题 2">
            <a:extLst>
              <a:ext uri="{FF2B5EF4-FFF2-40B4-BE49-F238E27FC236}">
                <a16:creationId xmlns:a16="http://schemas.microsoft.com/office/drawing/2014/main" id="{87CB791E-64D1-416E-8DE1-95A399AF148A}"/>
              </a:ext>
            </a:extLst>
          </p:cNvPr>
          <p:cNvSpPr txBox="1">
            <a:spLocks/>
          </p:cNvSpPr>
          <p:nvPr/>
        </p:nvSpPr>
        <p:spPr>
          <a:xfrm>
            <a:off x="4673639" y="2701567"/>
            <a:ext cx="2782480" cy="2397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Metrics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监控埋点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请求监督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Logs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日志拓展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ErrorCodes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错误码设计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8666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2249E45-07C4-412A-95CB-4262E37C5C86}"/>
              </a:ext>
            </a:extLst>
          </p:cNvPr>
          <p:cNvSpPr txBox="1"/>
          <p:nvPr/>
        </p:nvSpPr>
        <p:spPr>
          <a:xfrm>
            <a:off x="1232045" y="3429000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实现思路和方案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0CFA233-9FCF-4296-8EAB-85610BE8179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">
            <a:extLst>
              <a:ext uri="{FF2B5EF4-FFF2-40B4-BE49-F238E27FC236}">
                <a16:creationId xmlns:a16="http://schemas.microsoft.com/office/drawing/2014/main" id="{2D0D44DF-6852-4985-9C4C-6B959CFE083C}"/>
              </a:ext>
            </a:extLst>
          </p:cNvPr>
          <p:cNvSpPr txBox="1"/>
          <p:nvPr/>
        </p:nvSpPr>
        <p:spPr>
          <a:xfrm>
            <a:off x="619461" y="144051"/>
            <a:ext cx="279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Metrics </a:t>
            </a:r>
            <a:r>
              <a:rPr lang="zh-CN" altLang="en-US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监控埋点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A149FA9-7D44-4C57-AADB-73566F62F507}"/>
              </a:ext>
            </a:extLst>
          </p:cNvPr>
          <p:cNvSpPr txBox="1"/>
          <p:nvPr/>
        </p:nvSpPr>
        <p:spPr>
          <a:xfrm>
            <a:off x="1485741" y="1827704"/>
            <a:ext cx="2064103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主流程隔离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级别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简洁易用的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5195C37-6C96-48AA-811B-35349134CD1B}"/>
              </a:ext>
            </a:extLst>
          </p:cNvPr>
          <p:cNvSpPr txBox="1"/>
          <p:nvPr/>
        </p:nvSpPr>
        <p:spPr>
          <a:xfrm>
            <a:off x="1485741" y="3870004"/>
            <a:ext cx="2319866" cy="1156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单个异常的隔离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支持不同级别的配置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简洁易用的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ADD820-8E25-45CA-A760-87ABCA313A87}"/>
              </a:ext>
            </a:extLst>
          </p:cNvPr>
          <p:cNvSpPr txBox="1"/>
          <p:nvPr/>
        </p:nvSpPr>
        <p:spPr>
          <a:xfrm>
            <a:off x="4365817" y="1386700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Metrics API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CBA23B-C5AA-4470-904B-2A5C677DB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286" y="942575"/>
            <a:ext cx="3729669" cy="583672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CABDFEE-FBC0-43E8-A906-874C058E3211}"/>
              </a:ext>
            </a:extLst>
          </p:cNvPr>
          <p:cNvSpPr txBox="1"/>
          <p:nvPr/>
        </p:nvSpPr>
        <p:spPr>
          <a:xfrm>
            <a:off x="1232045" y="1386700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埋点</a:t>
            </a: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的问题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D12FDC0-5607-4B72-8E87-D67C183641AA}"/>
              </a:ext>
            </a:extLst>
          </p:cNvPr>
          <p:cNvSpPr txBox="1"/>
          <p:nvPr/>
        </p:nvSpPr>
        <p:spPr>
          <a:xfrm>
            <a:off x="4523924" y="1827704"/>
            <a:ext cx="2525050" cy="1895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单个异常的隔离 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支持不同级别的配置 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简洁易用的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支持局部分片 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支持表达式 √</a:t>
            </a:r>
          </a:p>
        </p:txBody>
      </p:sp>
    </p:spTree>
    <p:extLst>
      <p:ext uri="{BB962C8B-B14F-4D97-AF65-F5344CB8AC3E}">
        <p14:creationId xmlns:p14="http://schemas.microsoft.com/office/powerpoint/2010/main" val="64896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7728</TotalTime>
  <Words>1364</Words>
  <Application>Microsoft Office PowerPoint</Application>
  <PresentationFormat>宽屏</PresentationFormat>
  <Paragraphs>220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 Unicode MS</vt:lpstr>
      <vt:lpstr>Source Code Pro</vt:lpstr>
      <vt:lpstr>等线</vt:lpstr>
      <vt:lpstr>等线 Light</vt:lpstr>
      <vt:lpstr>宋体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Ten Wang</dc:creator>
  <cp:lastModifiedBy>wsh王仕豪</cp:lastModifiedBy>
  <cp:revision>71</cp:revision>
  <dcterms:created xsi:type="dcterms:W3CDTF">2020-04-07T14:48:04Z</dcterms:created>
  <dcterms:modified xsi:type="dcterms:W3CDTF">2020-04-14T03:48:29Z</dcterms:modified>
</cp:coreProperties>
</file>