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7" r:id="rId6"/>
    <p:sldId id="271" r:id="rId7"/>
    <p:sldId id="272" r:id="rId8"/>
    <p:sldId id="273" r:id="rId9"/>
    <p:sldId id="274" r:id="rId10"/>
    <p:sldId id="276" r:id="rId11"/>
    <p:sldId id="275" r:id="rId12"/>
    <p:sldId id="268" r:id="rId13"/>
    <p:sldId id="269" r:id="rId14"/>
    <p:sldId id="277" r:id="rId15"/>
    <p:sldId id="261" r:id="rId16"/>
    <p:sldId id="270" r:id="rId17"/>
    <p:sldId id="263" r:id="rId18"/>
    <p:sldId id="278" r:id="rId19"/>
    <p:sldId id="279" r:id="rId20"/>
    <p:sldId id="280" r:id="rId21"/>
    <p:sldId id="281" r:id="rId22"/>
    <p:sldId id="282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5463A-8C7C-435B-A44B-7B61150BE8D4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144B2B5-9F80-4228-9E10-F356EC2E5C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4659CE7-6D4A-4EBD-8E75-5296445C74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5ACF01D-261F-4D39-AD15-F68B86B05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27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B9914-2712-4C5D-B07A-AEE803E52E59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2D5F1E0-9C00-4EC9-B051-82E5B52E67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1E66CAA-7EE6-43F3-9DA4-13F334E0C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67A7579-730D-49B5-BFC5-E4BAFD5D7B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0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680F6-B3B6-4791-B9D2-3DAE2B6D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80EEAF-F689-42D7-9EE1-6CE0D81D3B30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86A642E-1027-49BB-8DE0-D3CEBB97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C6F5092-7738-410D-8BFF-E85A47B1CC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D87D332-94F6-40EE-A077-923476C95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292" y="738553"/>
            <a:ext cx="5931877" cy="49119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8FC21-5EBB-4148-B9B6-5C86CD586D7D}"/>
              </a:ext>
            </a:extLst>
          </p:cNvPr>
          <p:cNvCxnSpPr>
            <a:cxnSpLocks/>
          </p:cNvCxnSpPr>
          <p:nvPr userDrawn="1"/>
        </p:nvCxnSpPr>
        <p:spPr>
          <a:xfrm>
            <a:off x="671247" y="2531221"/>
            <a:ext cx="20809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5C76D475-C577-46F3-AE49-D62D8FD8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1" y="948681"/>
            <a:ext cx="4784947" cy="135853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4C7C4-9571-445F-8933-0F25198EC520}"/>
              </a:ext>
            </a:extLst>
          </p:cNvPr>
          <p:cNvGrpSpPr/>
          <p:nvPr userDrawn="1"/>
        </p:nvGrpSpPr>
        <p:grpSpPr>
          <a:xfrm>
            <a:off x="4" y="5490343"/>
            <a:ext cx="12226464" cy="1367657"/>
            <a:chOff x="4" y="2981324"/>
            <a:chExt cx="12226464" cy="136765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F2538E2-1955-4ABC-9B76-D200298C3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6FEE2BA-38F3-4EAD-9127-79A126280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34F226C-805A-40FF-9E4F-19D10E6AD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5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297BAE-FE3B-4E3A-832F-BE8746A3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78306"/>
            <a:ext cx="10058400" cy="3566160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trích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dẫn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các bài báo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9341F9-C30C-4A82-9E48-ACEB20E8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04105"/>
            <a:ext cx="10058400" cy="1855027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viên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dẫn: pgs. 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anh</a:t>
            </a:r>
          </a:p>
          <a:p>
            <a:pPr algn="ctr"/>
            <a:r>
              <a:rPr lang="en-US" sz="2200" dirty="0"/>
              <a:t>          Sinh viên: Lâm xuân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/>
              <a:t>, </a:t>
            </a:r>
            <a:r>
              <a:rPr lang="en-US" sz="2200" dirty="0" err="1"/>
              <a:t>Tống</a:t>
            </a:r>
            <a:r>
              <a:rPr lang="en-US" sz="2200" dirty="0"/>
              <a:t>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vinh</a:t>
            </a:r>
            <a:endParaRPr lang="en-US" sz="2200" dirty="0"/>
          </a:p>
          <a:p>
            <a:pPr algn="ctr"/>
            <a:r>
              <a:rPr lang="en-U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78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BDC2-3841-431E-82C5-689AB595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FF39-3416-4862-826E-CA578511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380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B09E7-31D9-447A-8EF2-42EB2557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1" y="2853665"/>
            <a:ext cx="5537594" cy="1150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43D06-C2BD-4CD2-9BC5-ED9C7EF8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10" y="4826799"/>
            <a:ext cx="5768687" cy="11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1F73-C173-4263-B350-9BA75CBE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LDA tr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F99B3-11B7-4DF2-B93C-DEAF450E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72" y="2682699"/>
            <a:ext cx="5449060" cy="1886213"/>
          </a:xfrm>
        </p:spPr>
      </p:pic>
    </p:spTree>
    <p:extLst>
      <p:ext uri="{BB962C8B-B14F-4D97-AF65-F5344CB8AC3E}">
        <p14:creationId xmlns:p14="http://schemas.microsoft.com/office/powerpoint/2010/main" val="315053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744B-89CE-47AF-A1CE-6ADE02C3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Suy </a:t>
            </a:r>
            <a:r>
              <a:rPr lang="en-US" dirty="0" err="1"/>
              <a:t>diễn</a:t>
            </a:r>
            <a:r>
              <a:rPr lang="en-US" dirty="0"/>
              <a:t> và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số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FECF92-8DFE-4FF8-843F-A9136CBD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Xác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nghiệm của các biến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với một document: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Không thể tính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phân </a:t>
            </a:r>
            <a:r>
              <a:rPr lang="en-US" dirty="0" err="1"/>
              <a:t>phối</a:t>
            </a:r>
            <a:r>
              <a:rPr lang="en-US" dirty="0"/>
              <a:t> này.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Các thuật toán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có thể sử dụng </a:t>
            </a:r>
            <a:r>
              <a:rPr lang="en-US" dirty="0" err="1"/>
              <a:t>cho</a:t>
            </a:r>
            <a:r>
              <a:rPr lang="en-US" dirty="0"/>
              <a:t> LDA: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Laplace, suy </a:t>
            </a:r>
            <a:r>
              <a:rPr lang="en-US" dirty="0" err="1"/>
              <a:t>diễn</a:t>
            </a:r>
            <a:r>
              <a:rPr lang="en-US" dirty="0"/>
              <a:t> biến phân, </a:t>
            </a:r>
            <a:r>
              <a:rPr lang="en-US" dirty="0" err="1"/>
              <a:t>chuỗi</a:t>
            </a:r>
            <a:r>
              <a:rPr lang="en-US" dirty="0"/>
              <a:t> Markov,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190E9-A202-4F35-AFFE-59718AB3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57" y="2447925"/>
            <a:ext cx="4229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F905-E691-4012-9EBF-B4ACF7DA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 Labelled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976F-9CE3-4BAD-BC75-F9DB97CB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5703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document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do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LLDA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 </a:t>
            </a:r>
          </a:p>
        </p:txBody>
      </p:sp>
    </p:spTree>
    <p:extLst>
      <p:ext uri="{BB962C8B-B14F-4D97-AF65-F5344CB8AC3E}">
        <p14:creationId xmlns:p14="http://schemas.microsoft.com/office/powerpoint/2010/main" val="414263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89FC-955B-4534-8483-28A80DA7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 Labelled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8AAB-2209-43C4-95E7-CA3E2603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0F983-B7E2-4BE0-B981-DEB42279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29" y="2890491"/>
            <a:ext cx="459169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8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3A75-E53A-4A0F-A52C-527B1FD7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PageRank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2.2.1. PageRank đ</a:t>
            </a:r>
            <a:r>
              <a:rPr lang="vi-VN" sz="2400" dirty="0"/>
              <a:t>ơ</a:t>
            </a:r>
            <a:r>
              <a:rPr lang="en-US" sz="2400" dirty="0"/>
              <a:t>n giản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8880-B656-4EFB-87EB-640827FD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Mô</a:t>
            </a:r>
            <a:r>
              <a:rPr lang="en-US" sz="2400" dirty="0"/>
              <a:t> tả thuật toán:</a:t>
            </a:r>
          </a:p>
          <a:p>
            <a:pPr lvl="1"/>
            <a:r>
              <a:rPr lang="en-US" sz="2000" dirty="0"/>
              <a:t> Một page có rank </a:t>
            </a:r>
            <a:r>
              <a:rPr lang="en-US" sz="2000" dirty="0" err="1"/>
              <a:t>cao</a:t>
            </a:r>
            <a:r>
              <a:rPr lang="en-US" sz="2000" dirty="0"/>
              <a:t> nếu:</a:t>
            </a:r>
          </a:p>
          <a:p>
            <a:pPr lvl="2"/>
            <a:r>
              <a:rPr lang="de-DE" sz="1600" dirty="0"/>
              <a:t>Nó có nhiều backlinks</a:t>
            </a:r>
          </a:p>
          <a:p>
            <a:pPr lvl="2"/>
            <a:r>
              <a:rPr lang="de-DE" sz="1600" dirty="0"/>
              <a:t>Có ít backlinks nh</a:t>
            </a:r>
            <a:r>
              <a:rPr lang="vi-VN" sz="1600" dirty="0"/>
              <a:t>ư</a:t>
            </a:r>
            <a:r>
              <a:rPr lang="en-US" sz="1600" dirty="0"/>
              <a:t>ng các backlink có rank </a:t>
            </a:r>
            <a:r>
              <a:rPr lang="en-US" sz="1600" dirty="0" err="1"/>
              <a:t>cao</a:t>
            </a:r>
            <a:r>
              <a:rPr lang="en-US" sz="1600" dirty="0"/>
              <a:t>.</a:t>
            </a:r>
            <a:br>
              <a:rPr lang="de-DE" dirty="0"/>
            </a:br>
            <a:endParaRPr lang="en-US" dirty="0"/>
          </a:p>
          <a:p>
            <a:r>
              <a:rPr lang="en-US" sz="2400" dirty="0"/>
              <a:t>Rank của page u: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D0989-03F5-4D24-977D-F335EAE9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36" y="3857414"/>
            <a:ext cx="3543300" cy="771525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35AA88-60B4-47E1-B907-B54CF706A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67" y="1887336"/>
            <a:ext cx="5031154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377-41CC-4376-98D4-4273DF38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với tri thức tiên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74FD-BCC7-4891-B8A3-393CC7F6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Với mỗi topic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xác </a:t>
            </a:r>
            <a:r>
              <a:rPr lang="en-US" dirty="0" err="1"/>
              <a:t>suất</a:t>
            </a:r>
            <a:r>
              <a:rPr lang="en-US" dirty="0"/>
              <a:t> tiên nghiệm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nhiều publication có thể bằng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PageRank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tính toán </a:t>
            </a:r>
            <a:r>
              <a:rPr lang="en-US" dirty="0" err="1"/>
              <a:t>độ</a:t>
            </a:r>
            <a:r>
              <a:rPr lang="en-US" dirty="0"/>
              <a:t> “quan trọng” của các </a:t>
            </a:r>
            <a:r>
              <a:rPr lang="en-US" dirty="0" err="1"/>
              <a:t>đỉnh</a:t>
            </a:r>
            <a:r>
              <a:rPr lang="en-US" dirty="0"/>
              <a:t> trong </a:t>
            </a:r>
            <a:r>
              <a:rPr lang="en-US" dirty="0" err="1"/>
              <a:t>đồ</a:t>
            </a:r>
            <a:r>
              <a:rPr lang="en-US" dirty="0"/>
              <a:t> thị </a:t>
            </a:r>
            <a:r>
              <a:rPr lang="en-US" dirty="0" err="1"/>
              <a:t>đối</a:t>
            </a:r>
            <a:r>
              <a:rPr lang="en-US" dirty="0"/>
              <a:t> với một tập các </a:t>
            </a:r>
            <a:r>
              <a:rPr lang="en-US" dirty="0" err="1"/>
              <a:t>đỉnh</a:t>
            </a:r>
            <a:r>
              <a:rPr lang="en-US" dirty="0"/>
              <a:t> gốc 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Công thức PageRank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2DC63-5EF2-4684-BF14-FCE44A3E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50" y="2962851"/>
            <a:ext cx="1631521" cy="466149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3F2F6F-A9ED-4B4C-B63E-C8DD9BB6F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79" y="4647767"/>
            <a:ext cx="7849783" cy="10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B413-103D-4743-8820-21250683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3.1.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085E-EC20-4264-BA35-86C459B1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45579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Dữ liệu sử dụng: </a:t>
            </a:r>
            <a:r>
              <a:rPr lang="en-US" dirty="0" err="1"/>
              <a:t>CiteSeer</a:t>
            </a:r>
            <a:r>
              <a:rPr lang="en-US" dirty="0"/>
              <a:t>, </a:t>
            </a:r>
            <a:r>
              <a:rPr lang="en-US" dirty="0" err="1"/>
              <a:t>OpenCopus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CiteSeerX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630202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fulltext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meta data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metadata: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,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, abstract,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6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908-F487-410C-8196-FB1872B9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CiteSeerX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AF0D-B369-4AA5-843A-FE93FB6A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00924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11396 (2%)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93D3A-C649-40A0-AA2C-7BBC488A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4" y="2903838"/>
            <a:ext cx="5116603" cy="2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6BF8-B775-42A4-B0E0-27EA76F1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OpenCorpus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4711-7D5D-433E-92EB-D7D25A43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8722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OpenCorpus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39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fulltext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abstract,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meta data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LLDA,…</a:t>
            </a:r>
          </a:p>
        </p:txBody>
      </p:sp>
    </p:spTree>
    <p:extLst>
      <p:ext uri="{BB962C8B-B14F-4D97-AF65-F5344CB8AC3E}">
        <p14:creationId xmlns:p14="http://schemas.microsoft.com/office/powerpoint/2010/main" val="13460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DD4F-B5ED-45B2-8AD7-9C04A4FF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Tóm tắt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FFD6-A7D2-42ED-8839-C8880071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32" y="2548037"/>
            <a:ext cx="10058400" cy="40233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Cơ sở lí thuyết</a:t>
            </a:r>
          </a:p>
          <a:p>
            <a:pPr marL="635508" lvl="1" indent="-342900"/>
            <a:r>
              <a:rPr lang="en-US" sz="2000" dirty="0"/>
              <a:t>Latent Dirichlet Allocation </a:t>
            </a:r>
          </a:p>
          <a:p>
            <a:pPr marL="635508" lvl="1" indent="-342900"/>
            <a:r>
              <a:rPr lang="en-US" sz="2000" dirty="0"/>
              <a:t>PageRank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Thực nghiệm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Kết </a:t>
            </a:r>
            <a:r>
              <a:rPr lang="en-US" sz="2400" dirty="0" err="1"/>
              <a:t>luận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2A1-303A-4296-BD1A-AB810FF7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8BE9-6E44-4758-AC9D-92E5CE89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613583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Chuyễn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text sang </a:t>
            </a:r>
            <a:r>
              <a:rPr lang="en-US" dirty="0" err="1"/>
              <a:t>bag_of_words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Stopwords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document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corpus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8008-588B-42B0-9147-95EE0E67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F658D-1535-49B4-98A9-7FD0474B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4883390" cy="3662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B2023-C7C1-4020-B5C5-8EEF6F6B6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33" y="1737360"/>
            <a:ext cx="4888446" cy="36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A4BA-0C51-4A1F-BBCC-3F9BBA79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LDA, </a:t>
            </a:r>
            <a:r>
              <a:rPr lang="en-US" dirty="0" err="1"/>
              <a:t>và</a:t>
            </a:r>
            <a:r>
              <a:rPr lang="en-US" dirty="0"/>
              <a:t> LLDA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9C880-0271-46A6-AADC-81B2595A9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23" y="3269524"/>
            <a:ext cx="4836659" cy="2216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E3548-432E-428F-A801-5BADB63A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30" y="1771102"/>
            <a:ext cx="5167687" cy="2216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03401-432E-4A62-A7B0-5E56DAD95015}"/>
              </a:ext>
            </a:extLst>
          </p:cNvPr>
          <p:cNvSpPr txBox="1"/>
          <p:nvPr/>
        </p:nvSpPr>
        <p:spPr>
          <a:xfrm>
            <a:off x="1470454" y="2224215"/>
            <a:ext cx="28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CiteSeerX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D7867-7CC8-4FA4-B964-AD206CBC52BD}"/>
              </a:ext>
            </a:extLst>
          </p:cNvPr>
          <p:cNvSpPr txBox="1"/>
          <p:nvPr/>
        </p:nvSpPr>
        <p:spPr>
          <a:xfrm>
            <a:off x="7426411" y="4744995"/>
            <a:ext cx="273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LLDA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OpenCorpus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2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59F9-93D0-4AB2-9B9C-B2971A0E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Kết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63DB-C801-45FB-B877-4D1C1674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43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Bài nghiên cứu </a:t>
            </a:r>
            <a:r>
              <a:rPr lang="en-US" dirty="0" err="1"/>
              <a:t>đã</a:t>
            </a:r>
            <a:r>
              <a:rPr lang="en-US" dirty="0"/>
              <a:t> thực hiện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một số công việc </a:t>
            </a:r>
            <a:r>
              <a:rPr lang="en-US" dirty="0" err="1"/>
              <a:t>tuy</a:t>
            </a:r>
            <a:r>
              <a:rPr lang="en-US" dirty="0"/>
              <a:t> nhiên vẫn còn đang </a:t>
            </a:r>
            <a:r>
              <a:rPr lang="en-US" dirty="0" err="1"/>
              <a:t>dở</a:t>
            </a:r>
            <a:r>
              <a:rPr lang="en-US" dirty="0"/>
              <a:t> dang.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Công việc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Tìm hiểu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hình Author-Topic.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Cài đặt hoàn chỉnh LLDA.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Khai </a:t>
            </a:r>
            <a:r>
              <a:rPr lang="en-US" dirty="0" err="1"/>
              <a:t>thác</a:t>
            </a:r>
            <a:r>
              <a:rPr lang="en-US" dirty="0"/>
              <a:t> tốt h</a:t>
            </a:r>
            <a:r>
              <a:rPr lang="vi-VN" dirty="0"/>
              <a:t>ơ</a:t>
            </a:r>
            <a:r>
              <a:rPr lang="en-US" dirty="0"/>
              <a:t>n dữ liệu mạng bằng các thuật toán PageRank biến thể.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Kết hợp </a:t>
            </a:r>
            <a:r>
              <a:rPr lang="en-US" dirty="0" err="1"/>
              <a:t>mô</a:t>
            </a:r>
            <a:r>
              <a:rPr lang="en-US" dirty="0"/>
              <a:t> hình nhung Autoencoder.</a:t>
            </a:r>
          </a:p>
        </p:txBody>
      </p:sp>
    </p:spTree>
    <p:extLst>
      <p:ext uri="{BB962C8B-B14F-4D97-AF65-F5344CB8AC3E}">
        <p14:creationId xmlns:p14="http://schemas.microsoft.com/office/powerpoint/2010/main" val="55213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BA27-FB29-42FE-A5A2-9F12DF57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2214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245B-08E5-4248-9058-3842CEA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831" y="3078054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016-F409-45BE-A175-DFD91EC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DE1B-F75A-40BD-9D34-AAEE8F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331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Lượng dữ liệu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các bài báo điện tử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hết một cách hiệu quả.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nhà nghiên cứu cần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thông tin một cách dễ dạng và nhanh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Những công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kiếm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Scholar, Microsoft Academic bị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vấn.</a:t>
            </a:r>
          </a:p>
        </p:txBody>
      </p:sp>
    </p:spTree>
    <p:extLst>
      <p:ext uri="{BB962C8B-B14F-4D97-AF65-F5344CB8AC3E}">
        <p14:creationId xmlns:p14="http://schemas.microsoft.com/office/powerpoint/2010/main" val="123550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93F5-DE09-4E0D-AE6E-CFE306CA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EF09-3095-42E1-8433-4B37B471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023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thông qua phân tích full-text citation và tiên nghiệm chủ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giám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Nâng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hiệu quả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dẫn, 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citation đi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phân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 topic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và phân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citation topic transition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PageRank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nghiệm publication topic.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cung cấp query (publication abstract), hệ thống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bằng cách tính 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pub|q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5A37-BDD6-4FE9-9E3A-3BA69133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thông qua phân tích full-text citation và tiên nghiệm chủ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giám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F56D3-DD60-4F29-9E32-E1F00FF1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710"/>
            <a:ext cx="10058400" cy="48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2B60-8948-4329-A117-D13F94B3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2. C</a:t>
            </a:r>
            <a:r>
              <a:rPr lang="vi-VN" sz="3100" dirty="0"/>
              <a:t>ơ</a:t>
            </a:r>
            <a:r>
              <a:rPr lang="en-US" sz="3100" dirty="0"/>
              <a:t> </a:t>
            </a:r>
            <a:r>
              <a:rPr lang="en-US" sz="3100" dirty="0" err="1"/>
              <a:t>sở</a:t>
            </a:r>
            <a:r>
              <a:rPr lang="en-US" sz="3100" dirty="0"/>
              <a:t> </a:t>
            </a:r>
            <a:r>
              <a:rPr lang="en-US" sz="3100" dirty="0" err="1"/>
              <a:t>lý</a:t>
            </a:r>
            <a:r>
              <a:rPr lang="en-US" sz="3100" dirty="0"/>
              <a:t> </a:t>
            </a:r>
            <a:r>
              <a:rPr lang="en-US" sz="3100" dirty="0" err="1"/>
              <a:t>thuyết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2.1 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842F-235E-4CF7-B251-8BE2E8C7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Ngoài</a:t>
            </a:r>
            <a:r>
              <a:rPr lang="en-US" dirty="0"/>
              <a:t> ra…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8115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5B39-85D3-4E11-9959-01A7AFE3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2. C</a:t>
            </a:r>
            <a:r>
              <a:rPr lang="vi-VN" sz="3100" dirty="0"/>
              <a:t>ơ</a:t>
            </a:r>
            <a:r>
              <a:rPr lang="en-US" sz="3100" dirty="0"/>
              <a:t> sở lí thuyết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2.1. Latent Dirichlet Allocation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05E2-F8F6-4871-BEC8-4F2DD2DE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B0E2AE-E046-4087-A7D8-B5E353F5FC3D}"/>
              </a:ext>
            </a:extLst>
          </p:cNvPr>
          <p:cNvSpPr/>
          <p:nvPr/>
        </p:nvSpPr>
        <p:spPr>
          <a:xfrm>
            <a:off x="5085008" y="3414702"/>
            <a:ext cx="2021983" cy="88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2EE1D3-8146-4032-85AE-7C110B0CF2A9}"/>
              </a:ext>
            </a:extLst>
          </p:cNvPr>
          <p:cNvSpPr/>
          <p:nvPr/>
        </p:nvSpPr>
        <p:spPr>
          <a:xfrm>
            <a:off x="2099256" y="3582127"/>
            <a:ext cx="1455313" cy="5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AD327-25BD-4FF9-8D76-E8C2BC94DDD7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554569" y="3857414"/>
            <a:ext cx="153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607C-DF6D-4E64-983D-18D044B4D248}"/>
              </a:ext>
            </a:extLst>
          </p:cNvPr>
          <p:cNvSpPr/>
          <p:nvPr/>
        </p:nvSpPr>
        <p:spPr>
          <a:xfrm>
            <a:off x="8181519" y="2343955"/>
            <a:ext cx="2913201" cy="5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over words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96E91-1B40-4A3F-AD44-06185B2127E3}"/>
              </a:ext>
            </a:extLst>
          </p:cNvPr>
          <p:cNvSpPr/>
          <p:nvPr/>
        </p:nvSpPr>
        <p:spPr>
          <a:xfrm>
            <a:off x="8181518" y="3582127"/>
            <a:ext cx="2913201" cy="5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over topics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06FF2-8883-4244-8884-A874C0785DFA}"/>
              </a:ext>
            </a:extLst>
          </p:cNvPr>
          <p:cNvSpPr/>
          <p:nvPr/>
        </p:nvSpPr>
        <p:spPr>
          <a:xfrm>
            <a:off x="8181518" y="4820299"/>
            <a:ext cx="2913200" cy="5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over topics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F2E797-9E51-49C3-B390-C932693286F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106991" y="3857414"/>
            <a:ext cx="1074527" cy="12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E4AB73-F78B-4A6B-9002-590980C9B41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7106991" y="3857414"/>
            <a:ext cx="1074527" cy="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22A44A-72DF-4E14-83BE-9A984A8334FC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106991" y="2627290"/>
            <a:ext cx="1074528" cy="12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27A9-7D95-40BD-BF1F-FD9F62D8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LDA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36B8-9EE7-4BE1-88DC-36D3375F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094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LDA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document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document ~ 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document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document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</a:t>
            </a:r>
          </a:p>
          <a:p>
            <a:pPr marL="726948" lvl="2" indent="-342900">
              <a:buFont typeface="+mj-lt"/>
              <a:buAutoNum type="arabicPeriod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marL="726948" lvl="2" indent="-342900">
              <a:buFont typeface="+mj-lt"/>
              <a:buAutoNum type="arabicPeriod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tói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726948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07A0-E7A9-4309-BB18-A55E2645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LDA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FF569-E881-4E81-B8B7-370FAB2B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corpus </a:t>
            </a:r>
            <a:r>
              <a:rPr lang="en-US" dirty="0" err="1"/>
              <a:t>của</a:t>
            </a:r>
            <a:r>
              <a:rPr lang="en-US" dirty="0"/>
              <a:t> LDA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FA4F9-2FBB-4C71-8980-64198468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39" y="3052294"/>
            <a:ext cx="5458757" cy="20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4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rgbClr val="0F0D29"/>
      </a:dk1>
      <a:lt1>
        <a:srgbClr val="FFFFFF"/>
      </a:lt1>
      <a:dk2>
        <a:srgbClr val="082A75"/>
      </a:dk2>
      <a:lt2>
        <a:srgbClr val="E7E6E6"/>
      </a:lt2>
      <a:accent1>
        <a:srgbClr val="024F75"/>
      </a:accent1>
      <a:accent2>
        <a:srgbClr val="3592CF"/>
      </a:accent2>
      <a:accent3>
        <a:srgbClr val="34ABA2"/>
      </a:accent3>
      <a:accent4>
        <a:srgbClr val="66B2CA"/>
      </a:accent4>
      <a:accent5>
        <a:srgbClr val="E0EFF4"/>
      </a:accent5>
      <a:accent6>
        <a:srgbClr val="34ABA2"/>
      </a:accent6>
      <a:hlink>
        <a:srgbClr val="3592CF"/>
      </a:hlink>
      <a:folHlink>
        <a:srgbClr val="3592CF"/>
      </a:folHlink>
    </a:clrScheme>
    <a:fontScheme name="Custom 2">
      <a:majorFont>
        <a:latin typeface="Century Gothic"/>
        <a:ea typeface=""/>
        <a:cs typeface=""/>
      </a:majorFont>
      <a:minorFont>
        <a:latin typeface="Lucida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01427 - Family tree chart (horizontal, green, white, widescreen) - NEW.potx" id="{3A62E381-F555-41DB-914F-AFFD8F37DBE8}" vid="{16F444AF-C090-46A1-B55D-2411B8276F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1048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Lucida Sans</vt:lpstr>
      <vt:lpstr>Times New Roman</vt:lpstr>
      <vt:lpstr>Wingdings</vt:lpstr>
      <vt:lpstr>Retrospect</vt:lpstr>
      <vt:lpstr>Gợi ý trích dẫn cho các bài báo</vt:lpstr>
      <vt:lpstr>Tóm tắt nội dung</vt:lpstr>
      <vt:lpstr>1. Giới thiệu</vt:lpstr>
      <vt:lpstr>1. Giới thiệu</vt:lpstr>
      <vt:lpstr>Gợi ý trích dẫn thông qua phân tích full-text citation và tiên nghiệm chủ đề có giám sát</vt:lpstr>
      <vt:lpstr>2. Cơ sở lý thuyết  2.1 Latent Dirichlet Allocation</vt:lpstr>
      <vt:lpstr>2. Cơ sở lí thuyết  2.1. Latent Dirichlet Allocation </vt:lpstr>
      <vt:lpstr>  Cách LDA hoạt động</vt:lpstr>
      <vt:lpstr>Mô hình LDA </vt:lpstr>
      <vt:lpstr>Mô hình LDA </vt:lpstr>
      <vt:lpstr>Mô hình LDA trơn</vt:lpstr>
      <vt:lpstr>2.1.1 Suy diễn và ước lượng tham số</vt:lpstr>
      <vt:lpstr>2.1.2 Labelled LDA</vt:lpstr>
      <vt:lpstr>2.1.2 Labelled LDA</vt:lpstr>
      <vt:lpstr>2.2. PageRank  2.2.1. PageRank đơn giản</vt:lpstr>
      <vt:lpstr>PageRank cải tiến với tri thức tiên nghiệm</vt:lpstr>
      <vt:lpstr>3. Thực nghiệm  3.1. Dữ liệu</vt:lpstr>
      <vt:lpstr>CiteSeerX</vt:lpstr>
      <vt:lpstr>OpenCorpus</vt:lpstr>
      <vt:lpstr>Một số cài đặt</vt:lpstr>
      <vt:lpstr>Tiền xử lý dữ liệu</vt:lpstr>
      <vt:lpstr>Áp dụng mô hình LDA, và LLDA</vt:lpstr>
      <vt:lpstr>4. Kết luận</vt:lpstr>
      <vt:lpstr>The end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Gợi ý trích dẫn cho các bài báo</dc:title>
  <dc:creator>Tony Choper</dc:creator>
  <cp:lastModifiedBy>Vinh Suhi</cp:lastModifiedBy>
  <cp:revision>10</cp:revision>
  <dcterms:created xsi:type="dcterms:W3CDTF">2018-06-05T02:39:14Z</dcterms:created>
  <dcterms:modified xsi:type="dcterms:W3CDTF">2018-06-05T14:55:50Z</dcterms:modified>
</cp:coreProperties>
</file>