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60" r:id="rId4"/>
    <p:sldId id="269" r:id="rId5"/>
    <p:sldId id="262" r:id="rId6"/>
    <p:sldId id="270" r:id="rId7"/>
    <p:sldId id="272" r:id="rId8"/>
    <p:sldId id="271" r:id="rId9"/>
    <p:sldId id="264" r:id="rId10"/>
    <p:sldId id="263" r:id="rId11"/>
    <p:sldId id="273" r:id="rId12"/>
    <p:sldId id="266" r:id="rId13"/>
    <p:sldId id="274" r:id="rId14"/>
    <p:sldId id="267" r:id="rId15"/>
    <p:sldId id="301" r:id="rId16"/>
    <p:sldId id="300" r:id="rId17"/>
    <p:sldId id="281" r:id="rId18"/>
    <p:sldId id="283" r:id="rId19"/>
    <p:sldId id="284" r:id="rId20"/>
    <p:sldId id="295" r:id="rId21"/>
    <p:sldId id="294" r:id="rId22"/>
    <p:sldId id="290" r:id="rId23"/>
    <p:sldId id="296" r:id="rId24"/>
    <p:sldId id="285" r:id="rId25"/>
    <p:sldId id="286" r:id="rId26"/>
    <p:sldId id="298" r:id="rId27"/>
    <p:sldId id="299" r:id="rId28"/>
    <p:sldId id="287"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D7D1ED-533E-40A8-ADAB-0FEE682D1EDD}" type="datetimeFigureOut">
              <a:rPr lang="en-IN" smtClean="0"/>
              <a:t>29-07-2021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EDED122-F321-48AD-9B54-76B08B9ABF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0813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35028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407767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304222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7D1ED-533E-40A8-ADAB-0FEE682D1EDD}"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483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7D1ED-533E-40A8-ADAB-0FEE682D1ED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72025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7D1ED-533E-40A8-ADAB-0FEE682D1EDD}" type="datetimeFigureOut">
              <a:rPr lang="en-IN" smtClean="0"/>
              <a:t>29-07-2021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45594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7D1ED-533E-40A8-ADAB-0FEE682D1EDD}" type="datetimeFigureOut">
              <a:rPr lang="en-IN" smtClean="0"/>
              <a:t>29-07-2021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50192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7D1ED-533E-40A8-ADAB-0FEE682D1ED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46698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7D1ED-533E-40A8-ADAB-0FEE682D1ED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8807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7D1ED-533E-40A8-ADAB-0FEE682D1EDD}"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232741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D7D1ED-533E-40A8-ADAB-0FEE682D1EDD}" type="datetimeFigureOut">
              <a:rPr lang="en-IN" smtClean="0"/>
              <a:t>29-07-2021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EDED122-F321-48AD-9B54-76B08B9ABF4F}" type="slidenum">
              <a:rPr lang="en-IN" smtClean="0"/>
              <a:t>‹#›</a:t>
            </a:fld>
            <a:endParaRPr lang="en-IN"/>
          </a:p>
        </p:txBody>
      </p:sp>
    </p:spTree>
    <p:extLst>
      <p:ext uri="{BB962C8B-B14F-4D97-AF65-F5344CB8AC3E}">
        <p14:creationId xmlns:p14="http://schemas.microsoft.com/office/powerpoint/2010/main" val="260466501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C7E-0A72-4701-A120-F9873B5AC1AE}"/>
              </a:ext>
            </a:extLst>
          </p:cNvPr>
          <p:cNvSpPr>
            <a:spLocks noGrp="1"/>
          </p:cNvSpPr>
          <p:nvPr>
            <p:ph type="ctrTitle"/>
          </p:nvPr>
        </p:nvSpPr>
        <p:spPr>
          <a:xfrm>
            <a:off x="887767" y="1065321"/>
            <a:ext cx="9780233" cy="1296140"/>
          </a:xfrm>
        </p:spPr>
        <p:txBody>
          <a:bodyPr>
            <a:normAutofit/>
          </a:bodyPr>
          <a:lstStyle/>
          <a:p>
            <a:r>
              <a:rPr lang="en-US" sz="3600" b="1" dirty="0">
                <a:solidFill>
                  <a:schemeClr val="tx1"/>
                </a:solidFill>
                <a:latin typeface="Baskerville Old Face" panose="02020602080505020303" pitchFamily="18" charset="0"/>
              </a:rPr>
              <a:t>AUTOMATION OF STUDENT  EDUCATION VERIFICATION AND SERVICES</a:t>
            </a:r>
            <a:endParaRPr lang="en-IN" sz="3600" dirty="0"/>
          </a:p>
        </p:txBody>
      </p:sp>
      <p:sp>
        <p:nvSpPr>
          <p:cNvPr id="3" name="Subtitle 2">
            <a:extLst>
              <a:ext uri="{FF2B5EF4-FFF2-40B4-BE49-F238E27FC236}">
                <a16:creationId xmlns:a16="http://schemas.microsoft.com/office/drawing/2014/main" id="{55139788-943B-4BFF-82F9-AA2562D15558}"/>
              </a:ext>
            </a:extLst>
          </p:cNvPr>
          <p:cNvSpPr>
            <a:spLocks noGrp="1"/>
          </p:cNvSpPr>
          <p:nvPr>
            <p:ph type="subTitle" idx="1"/>
          </p:nvPr>
        </p:nvSpPr>
        <p:spPr>
          <a:xfrm>
            <a:off x="2299316" y="3790764"/>
            <a:ext cx="9436963" cy="2716568"/>
          </a:xfrm>
        </p:spPr>
        <p:txBody>
          <a:bodyPr>
            <a:normAutofit fontScale="92500" lnSpcReduction="20000"/>
          </a:bodyPr>
          <a:lstStyle/>
          <a:p>
            <a:r>
              <a:rPr lang="en-IN" sz="2400" dirty="0"/>
              <a:t>                                                   </a:t>
            </a:r>
            <a:r>
              <a:rPr lang="en-IN" sz="2400" dirty="0">
                <a:latin typeface="Calibri" panose="020F0502020204030204" pitchFamily="34" charset="0"/>
                <a:cs typeface="Calibri" panose="020F0502020204030204" pitchFamily="34" charset="0"/>
              </a:rPr>
              <a:t>H. POOJA[211417104184]</a:t>
            </a:r>
          </a:p>
          <a:p>
            <a:r>
              <a:rPr lang="en-IN" sz="2400" dirty="0">
                <a:latin typeface="Calibri" panose="020F0502020204030204" pitchFamily="34" charset="0"/>
                <a:cs typeface="Calibri" panose="020F0502020204030204" pitchFamily="34" charset="0"/>
              </a:rPr>
              <a:t>                                                             PRIYADARSHINI VENKATESAN[211417104201]</a:t>
            </a:r>
          </a:p>
          <a:p>
            <a:r>
              <a:rPr lang="en-IN" sz="2400" dirty="0">
                <a:latin typeface="Calibri" panose="020F0502020204030204" pitchFamily="34" charset="0"/>
                <a:cs typeface="Calibri" panose="020F0502020204030204" pitchFamily="34" charset="0"/>
              </a:rPr>
              <a:t>                                                              S.SHERLINE CALISTA</a:t>
            </a:r>
            <a:r>
              <a:rPr lang="en-IN" sz="2400">
                <a:latin typeface="Calibri" panose="020F0502020204030204" pitchFamily="34" charset="0"/>
                <a:cs typeface="Calibri" panose="020F0502020204030204" pitchFamily="34" charset="0"/>
              </a:rPr>
              <a:t>[211417104256]</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a:t>
            </a:r>
          </a:p>
          <a:p>
            <a:r>
              <a:rPr lang="en-IN" sz="2400" dirty="0">
                <a:latin typeface="Calibri" panose="020F0502020204030204" pitchFamily="34" charset="0"/>
                <a:cs typeface="Calibri" panose="020F0502020204030204" pitchFamily="34" charset="0"/>
              </a:rPr>
              <a:t>                                                             GUIDE:</a:t>
            </a:r>
            <a:r>
              <a:rPr lang="en-US" sz="2400" dirty="0"/>
              <a:t> </a:t>
            </a:r>
            <a:r>
              <a:rPr lang="en-US" sz="2400" dirty="0" err="1"/>
              <a:t>Dr.L.Jabasheela</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endParaRPr lang="en-IN" dirty="0"/>
          </a:p>
        </p:txBody>
      </p:sp>
    </p:spTree>
    <p:extLst>
      <p:ext uri="{BB962C8B-B14F-4D97-AF65-F5344CB8AC3E}">
        <p14:creationId xmlns:p14="http://schemas.microsoft.com/office/powerpoint/2010/main" val="179975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BE80-AAB1-4ACF-9042-F10A3DCB5602}"/>
              </a:ext>
            </a:extLst>
          </p:cNvPr>
          <p:cNvSpPr>
            <a:spLocks noGrp="1"/>
          </p:cNvSpPr>
          <p:nvPr>
            <p:ph type="title"/>
          </p:nvPr>
        </p:nvSpPr>
        <p:spPr>
          <a:xfrm>
            <a:off x="838200" y="365125"/>
            <a:ext cx="10515600" cy="700195"/>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MODULE DESCRIPTION</a:t>
            </a:r>
          </a:p>
        </p:txBody>
      </p:sp>
      <p:sp>
        <p:nvSpPr>
          <p:cNvPr id="9" name="Content Placeholder 8">
            <a:extLst>
              <a:ext uri="{FF2B5EF4-FFF2-40B4-BE49-F238E27FC236}">
                <a16:creationId xmlns:a16="http://schemas.microsoft.com/office/drawing/2014/main" id="{D35B1D0D-9449-4F7D-9071-34A9DB4E7EE3}"/>
              </a:ext>
            </a:extLst>
          </p:cNvPr>
          <p:cNvSpPr>
            <a:spLocks noGrp="1"/>
          </p:cNvSpPr>
          <p:nvPr>
            <p:ph idx="1"/>
          </p:nvPr>
        </p:nvSpPr>
        <p:spPr>
          <a:xfrm>
            <a:off x="838200" y="958788"/>
            <a:ext cx="10515600" cy="5218175"/>
          </a:xfrm>
        </p:spPr>
        <p:txBody>
          <a:bodyPr>
            <a:normAutofit/>
          </a:bodyPr>
          <a:lstStyle/>
          <a:p>
            <a:pPr marL="0" indent="0" algn="just">
              <a:lnSpc>
                <a:spcPct val="115000"/>
              </a:lnSpc>
              <a:spcAft>
                <a:spcPts val="1000"/>
              </a:spcAft>
              <a:buNone/>
            </a:pPr>
            <a:r>
              <a:rPr lang="en-US" sz="1800" dirty="0">
                <a:latin typeface="Times New Roman" panose="02020603050405020304" pitchFamily="18" charset="0"/>
                <a:ea typeface="Times New Roman" panose="02020603050405020304" pitchFamily="18" charset="0"/>
              </a:rPr>
              <a:t>                  </a:t>
            </a:r>
          </a:p>
          <a:p>
            <a:pPr marL="0" indent="0" algn="just">
              <a:lnSpc>
                <a:spcPct val="110000"/>
              </a:lnSpc>
              <a:spcAft>
                <a:spcPts val="1000"/>
              </a:spcAft>
              <a:buNone/>
            </a:pPr>
            <a:endParaRPr lang="en-IN" sz="1800" dirty="0">
              <a:effectLst/>
              <a:latin typeface="Calibri" panose="020F0502020204030204" pitchFamily="34"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0048C1DE-BD04-4148-8103-AD798FDDAA82}"/>
              </a:ext>
            </a:extLst>
          </p:cNvPr>
          <p:cNvPicPr>
            <a:picLocks noChangeAspect="1"/>
          </p:cNvPicPr>
          <p:nvPr/>
        </p:nvPicPr>
        <p:blipFill>
          <a:blip r:embed="rId2"/>
          <a:stretch>
            <a:fillRect/>
          </a:stretch>
        </p:blipFill>
        <p:spPr>
          <a:xfrm>
            <a:off x="1748900" y="1491449"/>
            <a:ext cx="7403977" cy="41547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85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24C9-322F-48E3-AEED-77079AC48D10}"/>
              </a:ext>
            </a:extLst>
          </p:cNvPr>
          <p:cNvSpPr>
            <a:spLocks noGrp="1"/>
          </p:cNvSpPr>
          <p:nvPr>
            <p:ph type="title"/>
          </p:nvPr>
        </p:nvSpPr>
        <p:spPr>
          <a:xfrm>
            <a:off x="838200" y="365126"/>
            <a:ext cx="10515600" cy="575908"/>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REQUEST FOR BONAFIDE</a:t>
            </a:r>
          </a:p>
        </p:txBody>
      </p:sp>
      <p:sp>
        <p:nvSpPr>
          <p:cNvPr id="3" name="Content Placeholder 2">
            <a:extLst>
              <a:ext uri="{FF2B5EF4-FFF2-40B4-BE49-F238E27FC236}">
                <a16:creationId xmlns:a16="http://schemas.microsoft.com/office/drawing/2014/main" id="{748DFEA8-17A0-4EFE-B40C-D5666AE3755C}"/>
              </a:ext>
            </a:extLst>
          </p:cNvPr>
          <p:cNvSpPr>
            <a:spLocks noGrp="1"/>
          </p:cNvSpPr>
          <p:nvPr>
            <p:ph idx="1"/>
          </p:nvPr>
        </p:nvSpPr>
        <p:spPr>
          <a:xfrm>
            <a:off x="838200" y="1278384"/>
            <a:ext cx="10515600" cy="4898579"/>
          </a:xfrm>
        </p:spPr>
        <p:txBody>
          <a:bodyPr/>
          <a:lstStyle/>
          <a:p>
            <a:r>
              <a:rPr lang="en-US" sz="2200" dirty="0">
                <a:effectLst/>
                <a:latin typeface="Times New Roman" panose="02020603050405020304" pitchFamily="18" charset="0"/>
                <a:ea typeface="Times New Roman" panose="02020603050405020304" pitchFamily="18" charset="0"/>
              </a:rPr>
              <a:t>In this module, student will register and the login with their login credentials. The students can request for the Bonafide certificate by selecting a reason from the pre-defined list which is present in the website. </a:t>
            </a:r>
          </a:p>
          <a:p>
            <a:r>
              <a:rPr lang="en-US" sz="2200" dirty="0">
                <a:effectLst/>
                <a:latin typeface="Times New Roman" panose="02020603050405020304" pitchFamily="18" charset="0"/>
                <a:ea typeface="Times New Roman" panose="02020603050405020304" pitchFamily="18" charset="0"/>
              </a:rPr>
              <a:t>The HOD can approve or decline the certificate which are requested by the students. If the HOD approves the request, the request has been approved</a:t>
            </a:r>
            <a:r>
              <a:rPr lang="en-US" sz="2400" dirty="0">
                <a:effectLst/>
                <a:latin typeface="Times New Roman" panose="02020603050405020304" pitchFamily="18" charset="0"/>
                <a:ea typeface="Times New Roman" panose="02020603050405020304" pitchFamily="18" charset="0"/>
              </a:rPr>
              <a:t>. </a:t>
            </a:r>
          </a:p>
          <a:p>
            <a:r>
              <a:rPr lang="en-US" sz="2200" dirty="0">
                <a:effectLst/>
                <a:latin typeface="Times New Roman" panose="02020603050405020304" pitchFamily="18" charset="0"/>
                <a:ea typeface="Times New Roman" panose="02020603050405020304" pitchFamily="18" charset="0"/>
              </a:rPr>
              <a:t>Following which, the student’s name will be appended in the Bonafide template that is maintained already along with the seal and signature of the authority</a:t>
            </a:r>
            <a:r>
              <a:rPr lang="en-US" sz="2400" dirty="0">
                <a:effectLst/>
                <a:latin typeface="Times New Roman" panose="02020603050405020304" pitchFamily="18" charset="0"/>
                <a:ea typeface="Times New Roman" panose="02020603050405020304" pitchFamily="18" charset="0"/>
              </a:rPr>
              <a:t>. </a:t>
            </a:r>
          </a:p>
          <a:p>
            <a:r>
              <a:rPr lang="en-US" sz="2200" dirty="0">
                <a:effectLst/>
                <a:latin typeface="Times New Roman" panose="02020603050405020304" pitchFamily="18" charset="0"/>
                <a:ea typeface="Times New Roman" panose="02020603050405020304" pitchFamily="18" charset="0"/>
              </a:rPr>
              <a:t>The student can check the status of their Bonafide by logging into their account with the correct credentials. If the HOD approves the request for Bonafide, a download button will be provided in the student login page from which they can download their Bonafide.</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3218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A50A-9692-43B4-A696-01EF316ED72E}"/>
              </a:ext>
            </a:extLst>
          </p:cNvPr>
          <p:cNvSpPr>
            <a:spLocks noGrp="1"/>
          </p:cNvSpPr>
          <p:nvPr>
            <p:ph type="title"/>
          </p:nvPr>
        </p:nvSpPr>
        <p:spPr>
          <a:xfrm>
            <a:off x="838200" y="0"/>
            <a:ext cx="10515600" cy="1171851"/>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REQUEST FOR LOR</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(LETTER OF RECOMMENDATION)</a:t>
            </a:r>
          </a:p>
        </p:txBody>
      </p:sp>
      <p:sp>
        <p:nvSpPr>
          <p:cNvPr id="3" name="Content Placeholder 2">
            <a:extLst>
              <a:ext uri="{FF2B5EF4-FFF2-40B4-BE49-F238E27FC236}">
                <a16:creationId xmlns:a16="http://schemas.microsoft.com/office/drawing/2014/main" id="{EA4A6BA3-7188-44DF-9729-89ACBA689136}"/>
              </a:ext>
            </a:extLst>
          </p:cNvPr>
          <p:cNvSpPr>
            <a:spLocks noGrp="1"/>
          </p:cNvSpPr>
          <p:nvPr>
            <p:ph idx="1"/>
          </p:nvPr>
        </p:nvSpPr>
        <p:spPr>
          <a:xfrm>
            <a:off x="838200" y="1482571"/>
            <a:ext cx="10515600" cy="4694392"/>
          </a:xfrm>
        </p:spPr>
        <p:txBody>
          <a:bodyPr>
            <a:normAutofit lnSpcReduction="10000"/>
          </a:bodyPr>
          <a:lstStyle/>
          <a:p>
            <a:r>
              <a:rPr lang="en-US" sz="2200" dirty="0">
                <a:effectLst/>
                <a:latin typeface="Times New Roman" panose="02020603050405020304" pitchFamily="18" charset="0"/>
                <a:ea typeface="Times New Roman" panose="02020603050405020304" pitchFamily="18" charset="0"/>
              </a:rPr>
              <a:t>In this module, the student will login with their login credentials. </a:t>
            </a:r>
          </a:p>
          <a:p>
            <a:r>
              <a:rPr lang="en-US" sz="2200" dirty="0">
                <a:effectLst/>
                <a:latin typeface="Times New Roman" panose="02020603050405020304" pitchFamily="18" charset="0"/>
                <a:ea typeface="Times New Roman" panose="02020603050405020304" pitchFamily="18" charset="0"/>
              </a:rPr>
              <a:t>The students can request for the Letter of Recommendation (LOR) certificate to any selected staff .Upload a letter of your LOR and choose the faculty's name from the pre-defined list.</a:t>
            </a:r>
          </a:p>
          <a:p>
            <a:r>
              <a:rPr lang="en-US" sz="24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Once the “Request for LOR” Button is clicked, the corresponding faculty is notified in their login. On approving there request, the student will be notified / a pop up message will appear in the login stating that the LOR request has been accepted. </a:t>
            </a:r>
          </a:p>
          <a:p>
            <a:r>
              <a:rPr lang="en-US" sz="2200" dirty="0">
                <a:effectLst/>
                <a:latin typeface="Times New Roman" panose="02020603050405020304" pitchFamily="18" charset="0"/>
                <a:ea typeface="Times New Roman" panose="02020603050405020304" pitchFamily="18" charset="0"/>
              </a:rPr>
              <a:t>Following which, the contents of the letter will be appended in the LOR template maintained in the website along with the seal and signature of the authority. </a:t>
            </a:r>
          </a:p>
          <a:p>
            <a:r>
              <a:rPr lang="en-US" sz="2200" dirty="0">
                <a:effectLst/>
                <a:latin typeface="Times New Roman" panose="02020603050405020304" pitchFamily="18" charset="0"/>
                <a:ea typeface="Times New Roman" panose="02020603050405020304" pitchFamily="18" charset="0"/>
              </a:rPr>
              <a:t>The student can check the status of their LOR by logging into their account with the correct credentials. A download button will be provided in the student login page by which they can download their LOR.</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1108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9180-D3AC-4AE5-A5D4-2ECE6CA7F22F}"/>
              </a:ext>
            </a:extLst>
          </p:cNvPr>
          <p:cNvSpPr>
            <a:spLocks noGrp="1"/>
          </p:cNvSpPr>
          <p:nvPr>
            <p:ph type="title"/>
          </p:nvPr>
        </p:nvSpPr>
        <p:spPr>
          <a:xfrm>
            <a:off x="639192" y="266330"/>
            <a:ext cx="10714608" cy="414707"/>
          </a:xfrm>
        </p:spPr>
        <p:txBody>
          <a:bodyPr>
            <a:noAutofit/>
          </a:bodyPr>
          <a:lstStyle/>
          <a:p>
            <a:r>
              <a:rPr lang="en-IN" sz="2200" dirty="0">
                <a:latin typeface="Times New Roman" panose="02020603050405020304" pitchFamily="18" charset="0"/>
                <a:cs typeface="Times New Roman" panose="02020603050405020304" pitchFamily="18" charset="0"/>
              </a:rPr>
              <a:t>The functionalities under the website are:</a:t>
            </a:r>
          </a:p>
        </p:txBody>
      </p:sp>
      <p:sp>
        <p:nvSpPr>
          <p:cNvPr id="3" name="Content Placeholder 2">
            <a:extLst>
              <a:ext uri="{FF2B5EF4-FFF2-40B4-BE49-F238E27FC236}">
                <a16:creationId xmlns:a16="http://schemas.microsoft.com/office/drawing/2014/main" id="{CFB917E2-54F2-47CE-99F6-68845DDAB797}"/>
              </a:ext>
            </a:extLst>
          </p:cNvPr>
          <p:cNvSpPr>
            <a:spLocks noGrp="1"/>
          </p:cNvSpPr>
          <p:nvPr>
            <p:ph sz="half" idx="1"/>
          </p:nvPr>
        </p:nvSpPr>
        <p:spPr>
          <a:xfrm>
            <a:off x="838200" y="681037"/>
            <a:ext cx="5181600" cy="5910633"/>
          </a:xfrm>
        </p:spPr>
        <p:txBody>
          <a:bodyPr>
            <a:normAutofit fontScale="25000" lnSpcReduction="20000"/>
          </a:bodyPr>
          <a:lstStyle/>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STUDENT REGISTRATION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Initially the student has to register his/her details into the website</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The Information gathered would include (Student Name, DOB ,Email ,Password, Course, Category, Joining Year, Gender, Address, Location and pin code</a:t>
            </a:r>
            <a:r>
              <a:rPr lang="en-IN" sz="72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STAFF REGISTRATION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At first the staff has to register their details into the site.</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Information gathered would include (Staff Name, DOB,Gender,Education,Email,Password, Designation, Department)</a:t>
            </a:r>
          </a:p>
          <a:p>
            <a:endParaRPr lang="en-IN" dirty="0"/>
          </a:p>
        </p:txBody>
      </p:sp>
      <p:sp>
        <p:nvSpPr>
          <p:cNvPr id="4" name="Content Placeholder 3">
            <a:extLst>
              <a:ext uri="{FF2B5EF4-FFF2-40B4-BE49-F238E27FC236}">
                <a16:creationId xmlns:a16="http://schemas.microsoft.com/office/drawing/2014/main" id="{62FCE40E-F8D2-4288-B2BC-AAD1A42B634C}"/>
              </a:ext>
            </a:extLst>
          </p:cNvPr>
          <p:cNvSpPr>
            <a:spLocks noGrp="1"/>
          </p:cNvSpPr>
          <p:nvPr>
            <p:ph sz="half" idx="2"/>
          </p:nvPr>
        </p:nvSpPr>
        <p:spPr>
          <a:xfrm>
            <a:off x="6019800" y="594804"/>
            <a:ext cx="5183819" cy="6263196"/>
          </a:xfrm>
        </p:spPr>
        <p:txBody>
          <a:bodyPr>
            <a:normAutofit fontScale="25000" lnSpcReduction="20000"/>
          </a:bodyPr>
          <a:lstStyle/>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rPr>
              <a:t>ADMIN LOGIN </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They are the ones who verify the students and staff who has registered on the website and consent their access to it</a:t>
            </a:r>
            <a:r>
              <a:rPr lang="en-IN" sz="64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Once the verification process is being approved by the Administrator students can login into website by providing the registered mail Id and password  and then apply for a Bonafide or an LOR</a:t>
            </a:r>
            <a:r>
              <a:rPr lang="en-IN" sz="6400" dirty="0">
                <a:effectLst/>
                <a:latin typeface="Times New Roman" panose="02020603050405020304" pitchFamily="18" charset="0"/>
                <a:ea typeface="Times New Roman" panose="02020603050405020304" pitchFamily="18" charset="0"/>
              </a:rPr>
              <a:t>.</a:t>
            </a:r>
          </a:p>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rPr>
              <a:t>STUDENT LOGIN</a:t>
            </a:r>
            <a:endParaRPr lang="en-IN" sz="6400" b="1" dirty="0">
              <a:latin typeface="Times New Roman" panose="02020603050405020304" pitchFamily="18" charset="0"/>
              <a:ea typeface="Times New Roman" panose="02020603050405020304" pitchFamily="18" charset="0"/>
            </a:endParaRPr>
          </a:p>
          <a:p>
            <a:pPr algn="just">
              <a:lnSpc>
                <a:spcPct val="150000"/>
              </a:lnSpc>
            </a:pPr>
            <a:r>
              <a:rPr lang="en-IN" sz="7200" dirty="0">
                <a:effectLst/>
                <a:latin typeface="Times New Roman" panose="02020603050405020304" pitchFamily="18" charset="0"/>
                <a:ea typeface="Times New Roman" panose="02020603050405020304" pitchFamily="18" charset="0"/>
              </a:rPr>
              <a:t>On clicking BONAFIDE or an LOR </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A Student is provided to click there reasons which are provided from the drop down list.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Pop up message of Immediate request is sent</a:t>
            </a:r>
          </a:p>
        </p:txBody>
      </p:sp>
    </p:spTree>
    <p:extLst>
      <p:ext uri="{BB962C8B-B14F-4D97-AF65-F5344CB8AC3E}">
        <p14:creationId xmlns:p14="http://schemas.microsoft.com/office/powerpoint/2010/main" val="37756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1000"/>
                                        <p:tgtEl>
                                          <p:spTgt spid="4">
                                            <p:txEl>
                                              <p:pRg st="0" end="0"/>
                                            </p:txEl>
                                          </p:spTgt>
                                        </p:tgtEl>
                                      </p:cBhvr>
                                    </p:animEffect>
                                    <p:anim calcmode="lin" valueType="num">
                                      <p:cBhvr>
                                        <p:cTn id="4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1000"/>
                                        <p:tgtEl>
                                          <p:spTgt spid="4">
                                            <p:txEl>
                                              <p:pRg st="1" end="1"/>
                                            </p:txEl>
                                          </p:spTgt>
                                        </p:tgtEl>
                                      </p:cBhvr>
                                    </p:animEffect>
                                    <p:anim calcmode="lin" valueType="num">
                                      <p:cBhvr>
                                        <p:cTn id="4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1000"/>
                                        <p:tgtEl>
                                          <p:spTgt spid="4">
                                            <p:txEl>
                                              <p:pRg st="2" end="2"/>
                                            </p:txEl>
                                          </p:spTgt>
                                        </p:tgtEl>
                                      </p:cBhvr>
                                    </p:animEffect>
                                    <p:anim calcmode="lin" valueType="num">
                                      <p:cBhvr>
                                        <p:cTn id="5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3" end="3"/>
                                            </p:txEl>
                                          </p:spTgt>
                                        </p:tgtEl>
                                        <p:attrNameLst>
                                          <p:attrName>style.visibility</p:attrName>
                                        </p:attrNameLst>
                                      </p:cBhvr>
                                      <p:to>
                                        <p:strVal val="visible"/>
                                      </p:to>
                                    </p:set>
                                    <p:animEffect transition="in" filter="fade">
                                      <p:cBhvr>
                                        <p:cTn id="54" dur="1000"/>
                                        <p:tgtEl>
                                          <p:spTgt spid="4">
                                            <p:txEl>
                                              <p:pRg st="3" end="3"/>
                                            </p:txEl>
                                          </p:spTgt>
                                        </p:tgtEl>
                                      </p:cBhvr>
                                    </p:animEffect>
                                    <p:anim calcmode="lin" valueType="num">
                                      <p:cBhvr>
                                        <p:cTn id="5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animEffect transition="in" filter="fade">
                                      <p:cBhvr>
                                        <p:cTn id="59" dur="1000"/>
                                        <p:tgtEl>
                                          <p:spTgt spid="4">
                                            <p:txEl>
                                              <p:pRg st="4" end="4"/>
                                            </p:txEl>
                                          </p:spTgt>
                                        </p:tgtEl>
                                      </p:cBhvr>
                                    </p:animEffect>
                                    <p:anim calcmode="lin" valueType="num">
                                      <p:cBhvr>
                                        <p:cTn id="6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5" end="5"/>
                                            </p:txEl>
                                          </p:spTgt>
                                        </p:tgtEl>
                                        <p:attrNameLst>
                                          <p:attrName>style.visibility</p:attrName>
                                        </p:attrNameLst>
                                      </p:cBhvr>
                                      <p:to>
                                        <p:strVal val="visible"/>
                                      </p:to>
                                    </p:set>
                                    <p:animEffect transition="in" filter="fade">
                                      <p:cBhvr>
                                        <p:cTn id="64" dur="1000"/>
                                        <p:tgtEl>
                                          <p:spTgt spid="4">
                                            <p:txEl>
                                              <p:pRg st="5" end="5"/>
                                            </p:txEl>
                                          </p:spTgt>
                                        </p:tgtEl>
                                      </p:cBhvr>
                                    </p:animEffect>
                                    <p:anim calcmode="lin" valueType="num">
                                      <p:cBhvr>
                                        <p:cTn id="6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1000"/>
                                        <p:tgtEl>
                                          <p:spTgt spid="4">
                                            <p:txEl>
                                              <p:pRg st="6" end="6"/>
                                            </p:txEl>
                                          </p:spTgt>
                                        </p:tgtEl>
                                      </p:cBhvr>
                                    </p:animEffect>
                                    <p:anim calcmode="lin" valueType="num">
                                      <p:cBhvr>
                                        <p:cTn id="7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302D-AB7C-467A-A31E-F3EC064B93CA}"/>
              </a:ext>
            </a:extLst>
          </p:cNvPr>
          <p:cNvSpPr>
            <a:spLocks noGrp="1"/>
          </p:cNvSpPr>
          <p:nvPr>
            <p:ph type="title"/>
          </p:nvPr>
        </p:nvSpPr>
        <p:spPr>
          <a:xfrm>
            <a:off x="838200" y="365126"/>
            <a:ext cx="9735105" cy="735706"/>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BACKGROUND VERFICATION</a:t>
            </a:r>
          </a:p>
        </p:txBody>
      </p:sp>
      <p:sp>
        <p:nvSpPr>
          <p:cNvPr id="3" name="Content Placeholder 2">
            <a:extLst>
              <a:ext uri="{FF2B5EF4-FFF2-40B4-BE49-F238E27FC236}">
                <a16:creationId xmlns:a16="http://schemas.microsoft.com/office/drawing/2014/main" id="{230152EE-E2B4-44EF-8712-952377E1216F}"/>
              </a:ext>
            </a:extLst>
          </p:cNvPr>
          <p:cNvSpPr>
            <a:spLocks noGrp="1"/>
          </p:cNvSpPr>
          <p:nvPr>
            <p:ph idx="1"/>
          </p:nvPr>
        </p:nvSpPr>
        <p:spPr>
          <a:xfrm>
            <a:off x="838200" y="1269507"/>
            <a:ext cx="10400930" cy="4907456"/>
          </a:xfrm>
        </p:spPr>
        <p:txBody>
          <a:bodyPr>
            <a:normAutofit/>
          </a:bodyPr>
          <a:lstStyle/>
          <a:p>
            <a:r>
              <a:rPr lang="en-US" sz="2200" dirty="0">
                <a:latin typeface="Times New Roman" panose="02020603050405020304" pitchFamily="18" charset="0"/>
                <a:cs typeface="Times New Roman" panose="02020603050405020304" pitchFamily="18" charset="0"/>
              </a:rPr>
              <a:t>Initially, background verification companies/third-party background verifiers send an email to college requesting for background verification for passed out students. </a:t>
            </a:r>
          </a:p>
          <a:p>
            <a:r>
              <a:rPr lang="en-US" sz="2200" dirty="0">
                <a:latin typeface="Times New Roman" panose="02020603050405020304" pitchFamily="18" charset="0"/>
                <a:cs typeface="Times New Roman" panose="02020603050405020304" pitchFamily="18" charset="0"/>
              </a:rPr>
              <a:t>The proposed software is implemented in such a way that whenever background verification companies send email to institutions requesting for background verification of passed out students, the software reads the unread mails, parse out the data from them with the help of keywords such </a:t>
            </a:r>
            <a:r>
              <a:rPr lang="en-US" sz="2200">
                <a:latin typeface="Times New Roman" panose="02020603050405020304" pitchFamily="18" charset="0"/>
                <a:cs typeface="Times New Roman" panose="02020603050405020304" pitchFamily="18" charset="0"/>
              </a:rPr>
              <a:t>as {Candidate </a:t>
            </a:r>
            <a:r>
              <a:rPr lang="en-US" sz="2200" dirty="0">
                <a:latin typeface="Times New Roman" panose="02020603050405020304" pitchFamily="18" charset="0"/>
                <a:cs typeface="Times New Roman" panose="02020603050405020304" pitchFamily="18" charset="0"/>
              </a:rPr>
              <a:t>Name, Register number, College Name, Qualifications</a:t>
            </a:r>
            <a:r>
              <a:rPr lang="en-US" sz="2200">
                <a:latin typeface="Times New Roman" panose="02020603050405020304" pitchFamily="18" charset="0"/>
                <a:cs typeface="Times New Roman" panose="02020603050405020304" pitchFamily="18" charset="0"/>
              </a:rPr>
              <a:t>, CGPA} </a:t>
            </a:r>
            <a:r>
              <a:rPr lang="en-US" sz="2200" dirty="0">
                <a:latin typeface="Times New Roman" panose="02020603050405020304" pitchFamily="18" charset="0"/>
                <a:cs typeface="Times New Roman" panose="02020603050405020304" pitchFamily="18" charset="0"/>
              </a:rPr>
              <a:t>obtained and cross-checks them with the existing student database to find if the information provided is genuine or not. </a:t>
            </a:r>
          </a:p>
          <a:p>
            <a:r>
              <a:rPr lang="en-US" sz="2200" dirty="0">
                <a:latin typeface="Times New Roman" panose="02020603050405020304" pitchFamily="18" charset="0"/>
                <a:cs typeface="Times New Roman" panose="02020603050405020304" pitchFamily="18" charset="0"/>
              </a:rPr>
              <a:t>The reply email follows a tabular format. It consists of all the fields that are checked with the database with a corresponding field for each row stating if the data is verified or not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41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14C9-B3DD-458F-9105-B8B636F5DA42}"/>
              </a:ext>
            </a:extLst>
          </p:cNvPr>
          <p:cNvSpPr>
            <a:spLocks noGrp="1"/>
          </p:cNvSpPr>
          <p:nvPr>
            <p:ph type="title"/>
          </p:nvPr>
        </p:nvSpPr>
        <p:spPr>
          <a:xfrm>
            <a:off x="1261872" y="365761"/>
            <a:ext cx="9692640" cy="486495"/>
          </a:xfrm>
        </p:spPr>
        <p:txBody>
          <a:bodyPr>
            <a:normAutofit fontScale="90000"/>
          </a:bodyPr>
          <a:lstStyle/>
          <a:p>
            <a:r>
              <a:rPr lang="en-IN" sz="4400"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TESTING</a:t>
            </a:r>
            <a:endParaRPr lang="en-IN" sz="4000" dirty="0"/>
          </a:p>
        </p:txBody>
      </p:sp>
      <p:sp>
        <p:nvSpPr>
          <p:cNvPr id="3" name="Content Placeholder 2">
            <a:extLst>
              <a:ext uri="{FF2B5EF4-FFF2-40B4-BE49-F238E27FC236}">
                <a16:creationId xmlns:a16="http://schemas.microsoft.com/office/drawing/2014/main" id="{2FF4E9C0-242A-4678-A7D7-31739FC18BC2}"/>
              </a:ext>
            </a:extLst>
          </p:cNvPr>
          <p:cNvSpPr>
            <a:spLocks noGrp="1"/>
          </p:cNvSpPr>
          <p:nvPr>
            <p:ph idx="1"/>
          </p:nvPr>
        </p:nvSpPr>
        <p:spPr>
          <a:xfrm>
            <a:off x="683581" y="852256"/>
            <a:ext cx="10573304" cy="5797119"/>
          </a:xfrm>
        </p:spPr>
        <p:txBody>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Unit Testing and Integration Testing are been performed for the Website As well as for  Software.</a:t>
            </a:r>
          </a:p>
          <a:p>
            <a:pPr marL="0" indent="0">
              <a:buNone/>
            </a:pPr>
            <a:endParaRPr lang="en-IN" dirty="0"/>
          </a:p>
        </p:txBody>
      </p:sp>
      <p:graphicFrame>
        <p:nvGraphicFramePr>
          <p:cNvPr id="4" name="Table 4">
            <a:extLst>
              <a:ext uri="{FF2B5EF4-FFF2-40B4-BE49-F238E27FC236}">
                <a16:creationId xmlns:a16="http://schemas.microsoft.com/office/drawing/2014/main" id="{FDBE4412-91F5-4D96-A66C-26FB2807019E}"/>
              </a:ext>
            </a:extLst>
          </p:cNvPr>
          <p:cNvGraphicFramePr>
            <a:graphicFrameLocks noGrp="1"/>
          </p:cNvGraphicFramePr>
          <p:nvPr>
            <p:extLst>
              <p:ext uri="{D42A27DB-BD31-4B8C-83A1-F6EECF244321}">
                <p14:modId xmlns:p14="http://schemas.microsoft.com/office/powerpoint/2010/main" val="1958125867"/>
              </p:ext>
            </p:extLst>
          </p:nvPr>
        </p:nvGraphicFramePr>
        <p:xfrm>
          <a:off x="683580" y="1580225"/>
          <a:ext cx="10573302" cy="5286934"/>
        </p:xfrm>
        <a:graphic>
          <a:graphicData uri="http://schemas.openxmlformats.org/drawingml/2006/table">
            <a:tbl>
              <a:tblPr firstRow="1" bandRow="1">
                <a:tableStyleId>{5C22544A-7EE6-4342-B048-85BDC9FD1C3A}</a:tableStyleId>
              </a:tblPr>
              <a:tblGrid>
                <a:gridCol w="519704">
                  <a:extLst>
                    <a:ext uri="{9D8B030D-6E8A-4147-A177-3AD203B41FA5}">
                      <a16:colId xmlns:a16="http://schemas.microsoft.com/office/drawing/2014/main" val="1970354657"/>
                    </a:ext>
                  </a:extLst>
                </a:gridCol>
                <a:gridCol w="2953125">
                  <a:extLst>
                    <a:ext uri="{9D8B030D-6E8A-4147-A177-3AD203B41FA5}">
                      <a16:colId xmlns:a16="http://schemas.microsoft.com/office/drawing/2014/main" val="3576754941"/>
                    </a:ext>
                  </a:extLst>
                </a:gridCol>
                <a:gridCol w="3125546">
                  <a:extLst>
                    <a:ext uri="{9D8B030D-6E8A-4147-A177-3AD203B41FA5}">
                      <a16:colId xmlns:a16="http://schemas.microsoft.com/office/drawing/2014/main" val="3122147535"/>
                    </a:ext>
                  </a:extLst>
                </a:gridCol>
                <a:gridCol w="2980631">
                  <a:extLst>
                    <a:ext uri="{9D8B030D-6E8A-4147-A177-3AD203B41FA5}">
                      <a16:colId xmlns:a16="http://schemas.microsoft.com/office/drawing/2014/main" val="4276817570"/>
                    </a:ext>
                  </a:extLst>
                </a:gridCol>
                <a:gridCol w="994296">
                  <a:extLst>
                    <a:ext uri="{9D8B030D-6E8A-4147-A177-3AD203B41FA5}">
                      <a16:colId xmlns:a16="http://schemas.microsoft.com/office/drawing/2014/main" val="2737635630"/>
                    </a:ext>
                  </a:extLst>
                </a:gridCol>
              </a:tblGrid>
              <a:tr h="281047">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ID</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Test case Objective</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a:effectLst/>
                          <a:latin typeface="Times New Roman" panose="02020603050405020304" pitchFamily="18" charset="0"/>
                          <a:ea typeface="Times New Roman" panose="02020603050405020304" pitchFamily="18" charset="0"/>
                        </a:rPr>
                        <a:t>    Expected Result</a:t>
                      </a:r>
                      <a:endParaRPr lang="en-IN" sz="166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a:effectLst/>
                          <a:latin typeface="Times New Roman" panose="02020603050405020304" pitchFamily="18" charset="0"/>
                          <a:ea typeface="Times New Roman" panose="02020603050405020304" pitchFamily="18" charset="0"/>
                        </a:rPr>
                        <a:t>    Actual Result</a:t>
                      </a:r>
                      <a:endParaRPr lang="en-IN" sz="166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dirty="0">
                          <a:effectLst/>
                          <a:latin typeface="Times New Roman" panose="02020603050405020304" pitchFamily="18" charset="0"/>
                          <a:ea typeface="Times New Roman" panose="02020603050405020304" pitchFamily="18" charset="0"/>
                        </a:rPr>
                        <a:t>Pass/Fail</a:t>
                      </a:r>
                      <a:endParaRPr lang="en-IN" sz="166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25334"/>
                  </a:ext>
                </a:extLst>
              </a:tr>
              <a:tr h="837019">
                <a:tc>
                  <a:txBody>
                    <a:bodyPr/>
                    <a:lstStyle/>
                    <a:p>
                      <a:pPr algn="ctr">
                        <a:lnSpc>
                          <a:spcPct val="150000"/>
                        </a:lnSpc>
                      </a:pPr>
                      <a:r>
                        <a:rPr lang="en-US" sz="1660" dirty="0">
                          <a:effectLst/>
                          <a:latin typeface="Times New Roman" panose="02020603050405020304" pitchFamily="18" charset="0"/>
                          <a:ea typeface="Times New Roman" panose="02020603050405020304" pitchFamily="18" charset="0"/>
                        </a:rPr>
                        <a:t>1</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Check the interface link between Register and Login Module.</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To be directed to Login Page of Student / staff.</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To be directed to Login Page of Student / staff.</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a:effectLst/>
                          <a:latin typeface="Times New Roman" panose="02020603050405020304" pitchFamily="18" charset="0"/>
                          <a:ea typeface="Times New Roman" panose="02020603050405020304" pitchFamily="18" charset="0"/>
                        </a:rPr>
                        <a:t>PASS</a:t>
                      </a:r>
                      <a:endParaRPr lang="en-IN" sz="166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1378456"/>
                  </a:ext>
                </a:extLst>
              </a:tr>
              <a:tr h="919653">
                <a:tc>
                  <a:txBody>
                    <a:bodyPr/>
                    <a:lstStyle/>
                    <a:p>
                      <a:pPr algn="ctr">
                        <a:lnSpc>
                          <a:spcPct val="150000"/>
                        </a:lnSpc>
                      </a:pPr>
                      <a:r>
                        <a:rPr lang="en-US" sz="1660">
                          <a:effectLst/>
                          <a:latin typeface="Times New Roman" panose="02020603050405020304" pitchFamily="18" charset="0"/>
                          <a:ea typeface="Times New Roman" panose="02020603050405020304" pitchFamily="18" charset="0"/>
                        </a:rPr>
                        <a:t>2</a:t>
                      </a:r>
                      <a:endParaRPr lang="en-IN" sz="166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Check the interface Link between Admin</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Login and View List </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The Admin will be able to approve/decline the students and staffs.</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The Admin will be</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able to approve/decline the students and staffs.</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dirty="0">
                          <a:effectLst/>
                          <a:latin typeface="Times New Roman" panose="02020603050405020304" pitchFamily="18" charset="0"/>
                          <a:ea typeface="Times New Roman" panose="02020603050405020304" pitchFamily="18" charset="0"/>
                        </a:rPr>
                        <a:t>PASS</a:t>
                      </a:r>
                      <a:endParaRPr lang="en-IN" sz="166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11707541"/>
                  </a:ext>
                </a:extLst>
              </a:tr>
              <a:tr h="919653">
                <a:tc>
                  <a:txBody>
                    <a:bodyPr/>
                    <a:lstStyle/>
                    <a:p>
                      <a:pPr algn="ctr">
                        <a:lnSpc>
                          <a:spcPct val="150000"/>
                        </a:lnSpc>
                      </a:pPr>
                      <a:r>
                        <a:rPr lang="en-US" sz="1660">
                          <a:effectLst/>
                          <a:latin typeface="Times New Roman" panose="02020603050405020304" pitchFamily="18" charset="0"/>
                          <a:ea typeface="Times New Roman" panose="02020603050405020304" pitchFamily="18" charset="0"/>
                        </a:rPr>
                        <a:t>3</a:t>
                      </a:r>
                      <a:endParaRPr lang="en-IN" sz="166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Check the interface</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link between Student Login and student home page.</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The Students directed to Specific page</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Bonafide or LOR.</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The Students directed to specific page of</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Bonafide or LOR.</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a:effectLst/>
                          <a:latin typeface="Times New Roman" panose="02020603050405020304" pitchFamily="18" charset="0"/>
                          <a:ea typeface="Times New Roman" panose="02020603050405020304" pitchFamily="18" charset="0"/>
                        </a:rPr>
                        <a:t>PASS</a:t>
                      </a:r>
                      <a:endParaRPr lang="en-IN" sz="166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8914716"/>
                  </a:ext>
                </a:extLst>
              </a:tr>
              <a:tr h="919653">
                <a:tc>
                  <a:txBody>
                    <a:bodyPr/>
                    <a:lstStyle/>
                    <a:p>
                      <a:pPr algn="ctr">
                        <a:lnSpc>
                          <a:spcPct val="150000"/>
                        </a:lnSpc>
                      </a:pPr>
                      <a:r>
                        <a:rPr lang="en-US" sz="1660">
                          <a:effectLst/>
                          <a:latin typeface="Times New Roman" panose="02020603050405020304" pitchFamily="18" charset="0"/>
                          <a:ea typeface="Times New Roman" panose="02020603050405020304" pitchFamily="18" charset="0"/>
                        </a:rPr>
                        <a:t>4</a:t>
                      </a:r>
                      <a:endParaRPr lang="en-IN" sz="166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Check the interface</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link between student</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home page and</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student LOR.</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Request for LOR is processed to that staff.</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Request for LOR is processed to that staff.</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dirty="0">
                          <a:effectLst/>
                          <a:latin typeface="Times New Roman" panose="02020603050405020304" pitchFamily="18" charset="0"/>
                          <a:ea typeface="Times New Roman" panose="02020603050405020304" pitchFamily="18" charset="0"/>
                        </a:rPr>
                        <a:t>PASS</a:t>
                      </a:r>
                      <a:endParaRPr lang="en-IN" sz="166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0614351"/>
                  </a:ext>
                </a:extLst>
              </a:tr>
              <a:tr h="837019">
                <a:tc>
                  <a:txBody>
                    <a:bodyPr/>
                    <a:lstStyle/>
                    <a:p>
                      <a:pPr algn="ctr">
                        <a:lnSpc>
                          <a:spcPct val="150000"/>
                        </a:lnSpc>
                      </a:pPr>
                      <a:r>
                        <a:rPr lang="en-US" sz="1660" dirty="0">
                          <a:effectLst/>
                          <a:latin typeface="Times New Roman" panose="02020603050405020304" pitchFamily="18" charset="0"/>
                          <a:ea typeface="Times New Roman" panose="02020603050405020304" pitchFamily="18" charset="0"/>
                        </a:rPr>
                        <a:t>5</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Check the interface link between Staff</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Login and staff home.</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Letter will be</a:t>
                      </a:r>
                      <a:r>
                        <a:rPr lang="en-IN" sz="1660" dirty="0">
                          <a:effectLst/>
                          <a:latin typeface="Times New Roman" panose="02020603050405020304" pitchFamily="18" charset="0"/>
                          <a:ea typeface="Times New Roman" panose="02020603050405020304" pitchFamily="18" charset="0"/>
                        </a:rPr>
                        <a:t> </a:t>
                      </a:r>
                      <a:r>
                        <a:rPr lang="en-US" sz="1660" dirty="0">
                          <a:effectLst/>
                          <a:latin typeface="Times New Roman" panose="02020603050405020304" pitchFamily="18" charset="0"/>
                          <a:ea typeface="Times New Roman" panose="02020603050405020304" pitchFamily="18" charset="0"/>
                        </a:rPr>
                        <a:t>displayed.</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60" dirty="0">
                          <a:effectLst/>
                          <a:latin typeface="Times New Roman" panose="02020603050405020304" pitchFamily="18" charset="0"/>
                          <a:ea typeface="Times New Roman" panose="02020603050405020304" pitchFamily="18" charset="0"/>
                        </a:rPr>
                        <a:t>Letter will be displayed.</a:t>
                      </a:r>
                      <a:endParaRPr lang="en-IN" sz="166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60" dirty="0">
                          <a:effectLst/>
                          <a:latin typeface="Times New Roman" panose="02020603050405020304" pitchFamily="18" charset="0"/>
                          <a:ea typeface="Times New Roman" panose="02020603050405020304" pitchFamily="18" charset="0"/>
                        </a:rPr>
                        <a:t>PASS</a:t>
                      </a:r>
                      <a:endParaRPr lang="en-IN" sz="166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6051048"/>
                  </a:ext>
                </a:extLst>
              </a:tr>
            </a:tbl>
          </a:graphicData>
        </a:graphic>
      </p:graphicFrame>
    </p:spTree>
    <p:extLst>
      <p:ext uri="{BB962C8B-B14F-4D97-AF65-F5344CB8AC3E}">
        <p14:creationId xmlns:p14="http://schemas.microsoft.com/office/powerpoint/2010/main" val="363195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5385-ACF8-44CB-B3EA-58373C595783}"/>
              </a:ext>
            </a:extLst>
          </p:cNvPr>
          <p:cNvSpPr>
            <a:spLocks noGrp="1"/>
          </p:cNvSpPr>
          <p:nvPr>
            <p:ph type="title"/>
          </p:nvPr>
        </p:nvSpPr>
        <p:spPr>
          <a:xfrm>
            <a:off x="1261872" y="365760"/>
            <a:ext cx="9692640" cy="4571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487389FC-BA03-4421-86D3-04158A082A99}"/>
              </a:ext>
            </a:extLst>
          </p:cNvPr>
          <p:cNvSpPr>
            <a:spLocks noGrp="1"/>
          </p:cNvSpPr>
          <p:nvPr>
            <p:ph idx="1"/>
          </p:nvPr>
        </p:nvSpPr>
        <p:spPr>
          <a:xfrm>
            <a:off x="417249" y="411479"/>
            <a:ext cx="10679837" cy="6300039"/>
          </a:xfrm>
        </p:spPr>
        <p:txBody>
          <a:bodyPr>
            <a:normAutofit/>
          </a:bodyPr>
          <a:lstStyle/>
          <a:p>
            <a:r>
              <a:rPr lang="en-US" sz="2100" dirty="0">
                <a:latin typeface="Times New Roman" panose="02020603050405020304" pitchFamily="18" charset="0"/>
                <a:ea typeface="Times New Roman" panose="02020603050405020304" pitchFamily="18" charset="0"/>
                <a:cs typeface="Times New Roman" panose="02020603050405020304" pitchFamily="18" charset="0"/>
              </a:rPr>
              <a:t>Integration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Testing is performed for the Background Verification of software for the following Test scenarios. </a:t>
            </a: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Initially the software is provided with the legitimate data of a student in the correct keyword format to see if the software parses the data and check with the correct fields in the database and returns a result to the sender in table format.</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 the same way, if a user mail doesn’t consist of the required keywords for the parsing to take place ultimately ,no action is performed by the software</a:t>
            </a:r>
          </a:p>
        </p:txBody>
      </p:sp>
      <p:graphicFrame>
        <p:nvGraphicFramePr>
          <p:cNvPr id="5" name="Table 5">
            <a:extLst>
              <a:ext uri="{FF2B5EF4-FFF2-40B4-BE49-F238E27FC236}">
                <a16:creationId xmlns:a16="http://schemas.microsoft.com/office/drawing/2014/main" id="{480EE583-56B9-4A9F-B38B-6B29C529A876}"/>
              </a:ext>
            </a:extLst>
          </p:cNvPr>
          <p:cNvGraphicFramePr>
            <a:graphicFrameLocks noGrp="1"/>
          </p:cNvGraphicFramePr>
          <p:nvPr>
            <p:extLst>
              <p:ext uri="{D42A27DB-BD31-4B8C-83A1-F6EECF244321}">
                <p14:modId xmlns:p14="http://schemas.microsoft.com/office/powerpoint/2010/main" val="951864660"/>
              </p:ext>
            </p:extLst>
          </p:nvPr>
        </p:nvGraphicFramePr>
        <p:xfrm>
          <a:off x="506024" y="3018408"/>
          <a:ext cx="10591062" cy="3784183"/>
        </p:xfrm>
        <a:graphic>
          <a:graphicData uri="http://schemas.openxmlformats.org/drawingml/2006/table">
            <a:tbl>
              <a:tblPr firstRow="1" bandRow="1">
                <a:tableStyleId>{5C22544A-7EE6-4342-B048-85BDC9FD1C3A}</a:tableStyleId>
              </a:tblPr>
              <a:tblGrid>
                <a:gridCol w="435006">
                  <a:extLst>
                    <a:ext uri="{9D8B030D-6E8A-4147-A177-3AD203B41FA5}">
                      <a16:colId xmlns:a16="http://schemas.microsoft.com/office/drawing/2014/main" val="596816393"/>
                    </a:ext>
                  </a:extLst>
                </a:gridCol>
                <a:gridCol w="2130641">
                  <a:extLst>
                    <a:ext uri="{9D8B030D-6E8A-4147-A177-3AD203B41FA5}">
                      <a16:colId xmlns:a16="http://schemas.microsoft.com/office/drawing/2014/main" val="3270326676"/>
                    </a:ext>
                  </a:extLst>
                </a:gridCol>
                <a:gridCol w="1997479">
                  <a:extLst>
                    <a:ext uri="{9D8B030D-6E8A-4147-A177-3AD203B41FA5}">
                      <a16:colId xmlns:a16="http://schemas.microsoft.com/office/drawing/2014/main" val="389657742"/>
                    </a:ext>
                  </a:extLst>
                </a:gridCol>
                <a:gridCol w="2477228">
                  <a:extLst>
                    <a:ext uri="{9D8B030D-6E8A-4147-A177-3AD203B41FA5}">
                      <a16:colId xmlns:a16="http://schemas.microsoft.com/office/drawing/2014/main" val="2859397387"/>
                    </a:ext>
                  </a:extLst>
                </a:gridCol>
                <a:gridCol w="2311886">
                  <a:extLst>
                    <a:ext uri="{9D8B030D-6E8A-4147-A177-3AD203B41FA5}">
                      <a16:colId xmlns:a16="http://schemas.microsoft.com/office/drawing/2014/main" val="2597892354"/>
                    </a:ext>
                  </a:extLst>
                </a:gridCol>
                <a:gridCol w="1238822">
                  <a:extLst>
                    <a:ext uri="{9D8B030D-6E8A-4147-A177-3AD203B41FA5}">
                      <a16:colId xmlns:a16="http://schemas.microsoft.com/office/drawing/2014/main" val="1575819541"/>
                    </a:ext>
                  </a:extLst>
                </a:gridCol>
              </a:tblGrid>
              <a:tr h="379821">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ID</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Test case Objective</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Test Steps</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Expected Results</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Actual Results</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Pass\Fail</a:t>
                      </a:r>
                      <a:endParaRPr lang="en-IN" sz="17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7991183"/>
                  </a:ext>
                </a:extLst>
              </a:tr>
              <a:tr h="1875872">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1</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Check User provides with Data with correct keywords</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1.The mail sent is parsed </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Data is been parsed with the Background verification software and mail and reply mail is sent</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Data is been parsed with the Background verification software and mail and reply mail is sent</a:t>
                      </a:r>
                      <a:endParaRPr lang="en-IN" sz="17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PASS</a:t>
                      </a:r>
                      <a:endParaRPr lang="en-IN" sz="17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47692163"/>
                  </a:ext>
                </a:extLst>
              </a:tr>
              <a:tr h="1491477">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2</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Check User provides with missing keywords</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1.The mail is sent without any keywords</a:t>
                      </a:r>
                      <a:endParaRPr lang="en-IN" sz="1700">
                        <a:effectLst/>
                        <a:latin typeface="Times New Roman" panose="02020603050405020304" pitchFamily="18" charset="0"/>
                        <a:ea typeface="Times New Roman" panose="02020603050405020304" pitchFamily="18" charset="0"/>
                      </a:endParaRPr>
                    </a:p>
                    <a:p>
                      <a:pPr algn="l">
                        <a:lnSpc>
                          <a:spcPct val="150000"/>
                        </a:lnSpc>
                      </a:pPr>
                      <a:r>
                        <a:rPr lang="en-US" sz="1700">
                          <a:effectLst/>
                          <a:latin typeface="Times New Roman" panose="02020603050405020304" pitchFamily="18" charset="0"/>
                          <a:ea typeface="Times New Roman" panose="02020603050405020304" pitchFamily="18" charset="0"/>
                        </a:rPr>
                        <a:t> </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No process is been performed.</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a:effectLst/>
                          <a:latin typeface="Times New Roman" panose="02020603050405020304" pitchFamily="18" charset="0"/>
                          <a:ea typeface="Times New Roman" panose="02020603050405020304" pitchFamily="18" charset="0"/>
                        </a:rPr>
                        <a:t>No process is been performed.</a:t>
                      </a:r>
                      <a:endParaRPr lang="en-IN" sz="17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700" dirty="0">
                          <a:effectLst/>
                          <a:latin typeface="Times New Roman" panose="02020603050405020304" pitchFamily="18" charset="0"/>
                          <a:ea typeface="Times New Roman" panose="02020603050405020304" pitchFamily="18" charset="0"/>
                        </a:rPr>
                        <a:t>PASS</a:t>
                      </a:r>
                      <a:endParaRPr lang="en-IN" sz="17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76639954"/>
                  </a:ext>
                </a:extLst>
              </a:tr>
            </a:tbl>
          </a:graphicData>
        </a:graphic>
      </p:graphicFrame>
    </p:spTree>
    <p:extLst>
      <p:ext uri="{BB962C8B-B14F-4D97-AF65-F5344CB8AC3E}">
        <p14:creationId xmlns:p14="http://schemas.microsoft.com/office/powerpoint/2010/main" val="210980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B3AA-4B94-4B4B-AA1F-5F6DE1E0DCB6}"/>
              </a:ext>
            </a:extLst>
          </p:cNvPr>
          <p:cNvSpPr>
            <a:spLocks noGrp="1"/>
          </p:cNvSpPr>
          <p:nvPr>
            <p:ph type="title"/>
          </p:nvPr>
        </p:nvSpPr>
        <p:spPr>
          <a:xfrm>
            <a:off x="838200" y="365126"/>
            <a:ext cx="10515600" cy="673562"/>
          </a:xfrm>
        </p:spPr>
        <p:txBody>
          <a:bodyPr>
            <a:normAutofit/>
          </a:bodyPr>
          <a:lstStyle/>
          <a:p>
            <a:r>
              <a:rPr lang="en-IN" sz="3600" dirty="0">
                <a:latin typeface="Times New Roman" panose="02020603050405020304" pitchFamily="18" charset="0"/>
                <a:cs typeface="Times New Roman" panose="02020603050405020304" pitchFamily="18" charset="0"/>
              </a:rPr>
              <a:t>                                 SCREENSHOTS</a:t>
            </a:r>
          </a:p>
        </p:txBody>
      </p:sp>
      <p:pic>
        <p:nvPicPr>
          <p:cNvPr id="4" name="Picture 3">
            <a:extLst>
              <a:ext uri="{FF2B5EF4-FFF2-40B4-BE49-F238E27FC236}">
                <a16:creationId xmlns:a16="http://schemas.microsoft.com/office/drawing/2014/main" id="{834460BC-C753-4D1B-AF85-63EABC97430E}"/>
              </a:ext>
            </a:extLst>
          </p:cNvPr>
          <p:cNvPicPr>
            <a:picLocks noChangeAspect="1"/>
          </p:cNvPicPr>
          <p:nvPr/>
        </p:nvPicPr>
        <p:blipFill>
          <a:blip r:embed="rId2"/>
          <a:stretch>
            <a:fillRect/>
          </a:stretch>
        </p:blipFill>
        <p:spPr>
          <a:xfrm>
            <a:off x="1506245" y="1688752"/>
            <a:ext cx="9179510" cy="4285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200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406C4-F8E7-429F-BA5D-4FA415C3A0DC}"/>
              </a:ext>
            </a:extLst>
          </p:cNvPr>
          <p:cNvPicPr>
            <a:picLocks noChangeAspect="1"/>
          </p:cNvPicPr>
          <p:nvPr/>
        </p:nvPicPr>
        <p:blipFill>
          <a:blip r:embed="rId2"/>
          <a:stretch>
            <a:fillRect/>
          </a:stretch>
        </p:blipFill>
        <p:spPr>
          <a:xfrm>
            <a:off x="399495" y="141731"/>
            <a:ext cx="5406945" cy="3140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363D4A2C-CFFB-41B3-8F58-282E42FD270C}"/>
              </a:ext>
            </a:extLst>
          </p:cNvPr>
          <p:cNvPicPr>
            <a:picLocks noChangeAspect="1"/>
          </p:cNvPicPr>
          <p:nvPr/>
        </p:nvPicPr>
        <p:blipFill>
          <a:blip r:embed="rId3"/>
          <a:stretch>
            <a:fillRect/>
          </a:stretch>
        </p:blipFill>
        <p:spPr>
          <a:xfrm>
            <a:off x="5885897" y="3160450"/>
            <a:ext cx="5406944" cy="3357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20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64623-1EB5-4C94-A671-D5D335A3B8BE}"/>
              </a:ext>
            </a:extLst>
          </p:cNvPr>
          <p:cNvPicPr>
            <a:picLocks noChangeAspect="1"/>
          </p:cNvPicPr>
          <p:nvPr/>
        </p:nvPicPr>
        <p:blipFill>
          <a:blip r:embed="rId2"/>
          <a:stretch>
            <a:fillRect/>
          </a:stretch>
        </p:blipFill>
        <p:spPr>
          <a:xfrm>
            <a:off x="396238" y="228027"/>
            <a:ext cx="5318762" cy="3200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D11B9FD2-BB57-4A88-A2F5-7C08F41622B5}"/>
              </a:ext>
            </a:extLst>
          </p:cNvPr>
          <p:cNvPicPr>
            <a:picLocks noChangeAspect="1"/>
          </p:cNvPicPr>
          <p:nvPr/>
        </p:nvPicPr>
        <p:blipFill>
          <a:blip r:embed="rId3"/>
          <a:stretch>
            <a:fillRect/>
          </a:stretch>
        </p:blipFill>
        <p:spPr>
          <a:xfrm>
            <a:off x="5833872" y="3209544"/>
            <a:ext cx="5440680" cy="3520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400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156D-547D-4D9A-BB25-2AF6CDF65936}"/>
              </a:ext>
            </a:extLst>
          </p:cNvPr>
          <p:cNvSpPr>
            <a:spLocks noGrp="1"/>
          </p:cNvSpPr>
          <p:nvPr>
            <p:ph type="title"/>
          </p:nvPr>
        </p:nvSpPr>
        <p:spPr>
          <a:xfrm>
            <a:off x="719091" y="284086"/>
            <a:ext cx="10634709" cy="754602"/>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869670-B5E5-4636-8D70-DD603374FC1E}"/>
              </a:ext>
            </a:extLst>
          </p:cNvPr>
          <p:cNvSpPr>
            <a:spLocks noGrp="1"/>
          </p:cNvSpPr>
          <p:nvPr>
            <p:ph idx="1"/>
          </p:nvPr>
        </p:nvSpPr>
        <p:spPr>
          <a:xfrm>
            <a:off x="838200" y="1331650"/>
            <a:ext cx="10515600" cy="5161224"/>
          </a:xfrm>
        </p:spPr>
        <p:txBody>
          <a:bodyPr>
            <a:normAutofit fontScale="47500" lnSpcReduction="20000"/>
          </a:bodyPr>
          <a:lstStyle/>
          <a:p>
            <a:pPr marL="342900" lvl="0" indent="-342900">
              <a:lnSpc>
                <a:spcPct val="115000"/>
              </a:lnSpc>
              <a:spcBef>
                <a:spcPts val="600"/>
              </a:spcBef>
              <a:spcAft>
                <a:spcPts val="0"/>
              </a:spcAft>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Rendering a Bonafide certificate, Letter of Recommendation and verifying a student's background is an obligatory activity of every college. </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However, well established institutions at times may find it tedious to issue them when the procedure is extensive or when there is a substantial number of applicants.</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The proposed system is completely automated which decreases the time consumption and manual tasks performed during background verification and while issuing a Bonafide or an LOR.</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Using this web application, the student authentication process, request approval and providing letter can be done on a single platform from any place making it quickly accessible.</a:t>
            </a:r>
          </a:p>
          <a:p>
            <a:pPr marL="342900" lvl="0" indent="-342900">
              <a:lnSpc>
                <a:spcPct val="115000"/>
              </a:lnSpc>
              <a:buFont typeface="Arial" panose="020B0604020202020204" pitchFamily="34" charset="0"/>
              <a:buChar char="●"/>
            </a:pPr>
            <a:r>
              <a:rPr lang="en-IN" sz="4600" dirty="0">
                <a:latin typeface="Times New Roman" panose="02020603050405020304" pitchFamily="18" charset="0"/>
                <a:ea typeface="Arial" panose="020B0604020202020204" pitchFamily="34" charset="0"/>
                <a:cs typeface="Times New Roman" panose="02020603050405020304" pitchFamily="18" charset="0"/>
              </a:rPr>
              <a:t>Also a software is implemented for background verification of passed out students the software parse out the data from them with help of keywords obtained ,while the reply mail is sent in tabular format.</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085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F2C35-2D31-4544-8530-69546926F54F}"/>
              </a:ext>
            </a:extLst>
          </p:cNvPr>
          <p:cNvPicPr>
            <a:picLocks noChangeAspect="1"/>
          </p:cNvPicPr>
          <p:nvPr/>
        </p:nvPicPr>
        <p:blipFill>
          <a:blip r:embed="rId2"/>
          <a:stretch>
            <a:fillRect/>
          </a:stretch>
        </p:blipFill>
        <p:spPr>
          <a:xfrm>
            <a:off x="1984248" y="1535582"/>
            <a:ext cx="7132320" cy="4014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7D6F17-CE7B-4D49-A2DE-5EAD5FDED19D}"/>
              </a:ext>
            </a:extLst>
          </p:cNvPr>
          <p:cNvPicPr>
            <a:picLocks noChangeAspect="1"/>
          </p:cNvPicPr>
          <p:nvPr/>
        </p:nvPicPr>
        <p:blipFill>
          <a:blip r:embed="rId2"/>
          <a:stretch>
            <a:fillRect/>
          </a:stretch>
        </p:blipFill>
        <p:spPr>
          <a:xfrm>
            <a:off x="763480" y="656948"/>
            <a:ext cx="9737679" cy="5337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8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3627D-5A4A-495F-9739-2BFFCED9783C}"/>
              </a:ext>
            </a:extLst>
          </p:cNvPr>
          <p:cNvPicPr>
            <a:picLocks noChangeAspect="1"/>
          </p:cNvPicPr>
          <p:nvPr/>
        </p:nvPicPr>
        <p:blipFill>
          <a:blip r:embed="rId2"/>
          <a:stretch>
            <a:fillRect/>
          </a:stretch>
        </p:blipFill>
        <p:spPr>
          <a:xfrm>
            <a:off x="1662789" y="1249532"/>
            <a:ext cx="8238476" cy="4358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48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7C8113-A4C0-4E13-9774-D6DDAE9B833B}"/>
              </a:ext>
            </a:extLst>
          </p:cNvPr>
          <p:cNvPicPr>
            <a:picLocks noChangeAspect="1"/>
          </p:cNvPicPr>
          <p:nvPr/>
        </p:nvPicPr>
        <p:blipFill>
          <a:blip r:embed="rId2"/>
          <a:stretch>
            <a:fillRect/>
          </a:stretch>
        </p:blipFill>
        <p:spPr>
          <a:xfrm>
            <a:off x="550513" y="648070"/>
            <a:ext cx="10200345" cy="5513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496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2D6643-0B2E-41CC-A8E8-14D086BC08C0}"/>
              </a:ext>
            </a:extLst>
          </p:cNvPr>
          <p:cNvPicPr>
            <a:picLocks noChangeAspect="1"/>
          </p:cNvPicPr>
          <p:nvPr/>
        </p:nvPicPr>
        <p:blipFill rotWithShape="1">
          <a:blip r:embed="rId2"/>
          <a:srcRect t="442" r="20515" b="17073"/>
          <a:stretch/>
        </p:blipFill>
        <p:spPr>
          <a:xfrm>
            <a:off x="452761" y="213065"/>
            <a:ext cx="6871318" cy="3133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94656FB-68EA-4534-8A09-23F628DE712E}"/>
              </a:ext>
            </a:extLst>
          </p:cNvPr>
          <p:cNvPicPr>
            <a:picLocks noChangeAspect="1"/>
          </p:cNvPicPr>
          <p:nvPr/>
        </p:nvPicPr>
        <p:blipFill>
          <a:blip r:embed="rId3"/>
          <a:stretch>
            <a:fillRect/>
          </a:stretch>
        </p:blipFill>
        <p:spPr>
          <a:xfrm>
            <a:off x="4572000" y="3586579"/>
            <a:ext cx="6676008" cy="3058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813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B9A37-52AC-4642-8114-B1E3BE582E8E}"/>
              </a:ext>
            </a:extLst>
          </p:cNvPr>
          <p:cNvPicPr>
            <a:picLocks noChangeAspect="1"/>
          </p:cNvPicPr>
          <p:nvPr/>
        </p:nvPicPr>
        <p:blipFill rotWithShape="1">
          <a:blip r:embed="rId2"/>
          <a:srcRect l="2476" t="9762" r="6942" b="8279"/>
          <a:stretch/>
        </p:blipFill>
        <p:spPr>
          <a:xfrm>
            <a:off x="186431" y="3728621"/>
            <a:ext cx="11043821" cy="2539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70F2F3D9-2C75-4CE9-9600-EA77E7BF3647}"/>
              </a:ext>
            </a:extLst>
          </p:cNvPr>
          <p:cNvPicPr>
            <a:picLocks noChangeAspect="1"/>
          </p:cNvPicPr>
          <p:nvPr/>
        </p:nvPicPr>
        <p:blipFill rotWithShape="1">
          <a:blip r:embed="rId3"/>
          <a:srcRect r="6225"/>
          <a:stretch/>
        </p:blipFill>
        <p:spPr>
          <a:xfrm>
            <a:off x="1038686" y="426127"/>
            <a:ext cx="9357065" cy="2938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61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17293A-0AF4-4F5B-818B-A02479DDF425}"/>
              </a:ext>
            </a:extLst>
          </p:cNvPr>
          <p:cNvPicPr>
            <a:picLocks noChangeAspect="1"/>
          </p:cNvPicPr>
          <p:nvPr/>
        </p:nvPicPr>
        <p:blipFill>
          <a:blip r:embed="rId2"/>
          <a:stretch>
            <a:fillRect/>
          </a:stretch>
        </p:blipFill>
        <p:spPr>
          <a:xfrm>
            <a:off x="381740" y="338834"/>
            <a:ext cx="5437326" cy="3329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B4A4C350-DA73-43A3-80BD-739412FDDF13}"/>
              </a:ext>
            </a:extLst>
          </p:cNvPr>
          <p:cNvPicPr>
            <a:picLocks noChangeAspect="1"/>
          </p:cNvPicPr>
          <p:nvPr/>
        </p:nvPicPr>
        <p:blipFill>
          <a:blip r:embed="rId3"/>
          <a:stretch>
            <a:fillRect/>
          </a:stretch>
        </p:blipFill>
        <p:spPr>
          <a:xfrm>
            <a:off x="5885896" y="3443800"/>
            <a:ext cx="5353234" cy="3329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358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9546D-38BF-4A15-BBCE-CA4A1DD224FE}"/>
              </a:ext>
            </a:extLst>
          </p:cNvPr>
          <p:cNvPicPr>
            <a:picLocks noChangeAspect="1"/>
          </p:cNvPicPr>
          <p:nvPr/>
        </p:nvPicPr>
        <p:blipFill>
          <a:blip r:embed="rId2"/>
          <a:stretch>
            <a:fillRect/>
          </a:stretch>
        </p:blipFill>
        <p:spPr>
          <a:xfrm>
            <a:off x="1589103" y="1180731"/>
            <a:ext cx="8176333" cy="4367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234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2A2-1195-45F4-BD96-9DFD77734798}"/>
              </a:ext>
            </a:extLst>
          </p:cNvPr>
          <p:cNvSpPr>
            <a:spLocks noGrp="1"/>
          </p:cNvSpPr>
          <p:nvPr>
            <p:ph type="title"/>
          </p:nvPr>
        </p:nvSpPr>
        <p:spPr>
          <a:xfrm>
            <a:off x="838200" y="365125"/>
            <a:ext cx="10515600" cy="655807"/>
          </a:xfrm>
        </p:spPr>
        <p:txBody>
          <a:bodyPr>
            <a:normAutofit/>
          </a:bodyPr>
          <a:lstStyle/>
          <a:p>
            <a:r>
              <a:rPr lang="en-US" sz="3600" dirty="0">
                <a:effectLst/>
                <a:latin typeface="+mn-lt"/>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D026B1-F3DE-401E-896E-F6B73551410B}"/>
              </a:ext>
            </a:extLst>
          </p:cNvPr>
          <p:cNvSpPr>
            <a:spLocks noGrp="1"/>
          </p:cNvSpPr>
          <p:nvPr>
            <p:ph idx="1"/>
          </p:nvPr>
        </p:nvSpPr>
        <p:spPr>
          <a:xfrm>
            <a:off x="838200" y="1171852"/>
            <a:ext cx="10303276" cy="5005111"/>
          </a:xfrm>
        </p:spPr>
        <p:txBody>
          <a:bodyPr/>
          <a:lstStyle/>
          <a:p>
            <a:pPr lvl="1" algn="just">
              <a:lnSpc>
                <a:spcPct val="150000"/>
              </a:lnSpc>
            </a:pPr>
            <a:r>
              <a:rPr lang="en-US" sz="2000" dirty="0">
                <a:effectLst/>
                <a:latin typeface="Times New Roman" panose="02020603050405020304" pitchFamily="18" charset="0"/>
                <a:ea typeface="Times New Roman" panose="02020603050405020304" pitchFamily="18" charset="0"/>
              </a:rPr>
              <a:t>The proposed system will drastically reduce the amount of time required by the students and staffs to apply, process and issue a Bonafide and an LOR up to a very great extent as it is completely automated. </a:t>
            </a:r>
          </a:p>
          <a:p>
            <a:pPr lvl="1" algn="just">
              <a:lnSpc>
                <a:spcPct val="150000"/>
              </a:lnSpc>
            </a:pPr>
            <a:r>
              <a:rPr lang="en-US" sz="2000" dirty="0">
                <a:effectLst/>
                <a:latin typeface="Times New Roman" panose="02020603050405020304" pitchFamily="18" charset="0"/>
                <a:ea typeface="Times New Roman" panose="02020603050405020304" pitchFamily="18" charset="0"/>
              </a:rPr>
              <a:t>Students can avail them right from their place of residence even during times of emergency. Along with this, the organizations can also make use of the background verification software to verify a student’s background immediately.</a:t>
            </a:r>
          </a:p>
          <a:p>
            <a:pPr lvl="1" algn="just">
              <a:lnSpc>
                <a:spcPct val="150000"/>
              </a:lnSpc>
            </a:pPr>
            <a:r>
              <a:rPr lang="en-US" sz="2000" dirty="0">
                <a:effectLst/>
                <a:latin typeface="Times New Roman" panose="02020603050405020304" pitchFamily="18" charset="0"/>
                <a:ea typeface="Times New Roman" panose="02020603050405020304" pitchFamily="18" charset="0"/>
              </a:rPr>
              <a:t> It is definitely a mandatory thing to switch over from utilizing man power and make use of automated systems in this fast-paced world.</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496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5DDC-1E87-4B3E-9A38-8A7821DE0F5E}"/>
              </a:ext>
            </a:extLst>
          </p:cNvPr>
          <p:cNvSpPr>
            <a:spLocks noGrp="1"/>
          </p:cNvSpPr>
          <p:nvPr>
            <p:ph type="title"/>
          </p:nvPr>
        </p:nvSpPr>
        <p:spPr>
          <a:xfrm>
            <a:off x="665825" y="133166"/>
            <a:ext cx="10288687" cy="674702"/>
          </a:xfrm>
        </p:spPr>
        <p:txBody>
          <a:bodyPr>
            <a:normAutofit/>
          </a:bodyPr>
          <a:lstStyle/>
          <a:p>
            <a:r>
              <a:rPr lang="en-IN" sz="3600" dirty="0">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B9E5F5F1-1E7B-44AA-B516-707AF96BE090}"/>
              </a:ext>
            </a:extLst>
          </p:cNvPr>
          <p:cNvSpPr>
            <a:spLocks noGrp="1"/>
          </p:cNvSpPr>
          <p:nvPr>
            <p:ph sz="half" idx="1"/>
          </p:nvPr>
        </p:nvSpPr>
        <p:spPr>
          <a:xfrm>
            <a:off x="204186" y="807868"/>
            <a:ext cx="5538246" cy="6050132"/>
          </a:xfrm>
        </p:spPr>
        <p:txBody>
          <a:bodyPr>
            <a:normAutofit fontScale="25000" lnSpcReduction="20000"/>
          </a:bodyPr>
          <a:lstStyle/>
          <a:p>
            <a:pPr algn="just">
              <a:lnSpc>
                <a:spcPct val="150000"/>
              </a:lnSpc>
            </a:pPr>
            <a:r>
              <a:rPr lang="en-US" sz="52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 P. </a:t>
            </a:r>
            <a:r>
              <a:rPr lang="en-US"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Mital</a:t>
            </a: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Goh Wee </a:t>
            </a:r>
            <a:r>
              <a:rPr lang="en-US"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Leng</a:t>
            </a: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"Text segmentation for automatic document processing," Proceedings 1996 IEEE Conference on Emerging Technologies and Factory Automation. ETFA '96, Kauai, HI, USA, 1996, pp. 642-648 vol.2, </a:t>
            </a:r>
            <a:r>
              <a:rPr lang="en-US"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10.1109/ETFA.1996.573971.</a:t>
            </a:r>
            <a:endParaRPr lang="en-IN" sz="5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[2] K. Yang and J. Ho, "Parsing Publication Lists on the Web," 2010 IEEE/WIC/ACM International Conference on Web Intelligence and Intelligent Agent Technology, Toronto, ON, Canada, 2010, pp. 444-447, </a:t>
            </a:r>
            <a:r>
              <a:rPr lang="en-US"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10.1109/WI-IAT.2010.206.</a:t>
            </a:r>
            <a:r>
              <a:rPr lang="en-US" sz="5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5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Meng, "College Student Management System Design Using Computer Aided System," 2015 International Conference on Intelligent Transportation, Big Data and Smart City,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Halong</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Bay, Vietnam, 2015, pp. 212-215,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10.1109/ICITBS.2015.59.</a:t>
            </a:r>
            <a:endParaRPr lang="en-IN" sz="5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[4]H.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Baban</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S. Mokhtar, "Online Document Management System for Academic Institutes," 2010 3rd International Conference on Information Management, Innovation Management and Industrial Engineering, Kunming, China, 2010, pp. 315-319,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10.1109/ICIII.2010.555.</a:t>
            </a:r>
            <a:endParaRPr lang="en-IN" sz="5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[5]V.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Singrodia</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 Mitra and S. Paul, "A Review on Web Scrapping and its Applications," 2019 International Conference on Computer Communication and Informatics (ICCCI), Coimbatore, India, 2019, pp. 1-6, </a:t>
            </a:r>
            <a:r>
              <a:rPr lang="en-IN" sz="52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10.1109/ICCCI.2019.8821809.</a:t>
            </a:r>
          </a:p>
          <a:p>
            <a:pPr marL="0" indent="0" algn="just">
              <a:lnSpc>
                <a:spcPct val="150000"/>
              </a:lnSpc>
              <a:buNone/>
            </a:pPr>
            <a:endParaRPr lang="en-IN" sz="49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67563EC-3065-4AE6-AA55-7389081AD310}"/>
              </a:ext>
            </a:extLst>
          </p:cNvPr>
          <p:cNvSpPr>
            <a:spLocks noGrp="1"/>
          </p:cNvSpPr>
          <p:nvPr>
            <p:ph sz="half" idx="2"/>
          </p:nvPr>
        </p:nvSpPr>
        <p:spPr>
          <a:xfrm>
            <a:off x="5885895" y="807868"/>
            <a:ext cx="5406501" cy="6050132"/>
          </a:xfrm>
        </p:spPr>
        <p:txBody>
          <a:bodyPr>
            <a:normAutofit fontScale="25000" lnSpcReduction="20000"/>
          </a:bodyPr>
          <a:lstStyle/>
          <a:p>
            <a:pPr algn="just">
              <a:lnSpc>
                <a:spcPct val="150000"/>
              </a:lnSpc>
            </a:pPr>
            <a:r>
              <a:rPr lang="en-IN" sz="5200" dirty="0">
                <a:solidFill>
                  <a:srgbClr val="333333"/>
                </a:solidFill>
                <a:effectLst/>
                <a:latin typeface="Times New Roman" panose="02020603050405020304" pitchFamily="18" charset="0"/>
                <a:ea typeface="Times New Roman" panose="02020603050405020304" pitchFamily="18" charset="0"/>
              </a:rPr>
              <a:t>[6]R. Diouf, E. N. </a:t>
            </a:r>
            <a:r>
              <a:rPr lang="en-IN" sz="5200" dirty="0" err="1">
                <a:solidFill>
                  <a:srgbClr val="333333"/>
                </a:solidFill>
                <a:effectLst/>
                <a:latin typeface="Times New Roman" panose="02020603050405020304" pitchFamily="18" charset="0"/>
                <a:ea typeface="Times New Roman" panose="02020603050405020304" pitchFamily="18" charset="0"/>
              </a:rPr>
              <a:t>Sarr</a:t>
            </a:r>
            <a:r>
              <a:rPr lang="en-IN" sz="5200" dirty="0">
                <a:solidFill>
                  <a:srgbClr val="333333"/>
                </a:solidFill>
                <a:effectLst/>
                <a:latin typeface="Times New Roman" panose="02020603050405020304" pitchFamily="18" charset="0"/>
                <a:ea typeface="Times New Roman" panose="02020603050405020304" pitchFamily="18" charset="0"/>
              </a:rPr>
              <a:t>, O. </a:t>
            </a:r>
            <a:r>
              <a:rPr lang="en-IN" sz="5200" dirty="0" err="1">
                <a:solidFill>
                  <a:srgbClr val="333333"/>
                </a:solidFill>
                <a:effectLst/>
                <a:latin typeface="Times New Roman" panose="02020603050405020304" pitchFamily="18" charset="0"/>
                <a:ea typeface="Times New Roman" panose="02020603050405020304" pitchFamily="18" charset="0"/>
              </a:rPr>
              <a:t>Sall</a:t>
            </a:r>
            <a:r>
              <a:rPr lang="en-IN" sz="5200" dirty="0">
                <a:solidFill>
                  <a:srgbClr val="333333"/>
                </a:solidFill>
                <a:effectLst/>
                <a:latin typeface="Times New Roman" panose="02020603050405020304" pitchFamily="18" charset="0"/>
                <a:ea typeface="Times New Roman" panose="02020603050405020304" pitchFamily="18" charset="0"/>
              </a:rPr>
              <a:t>, B. </a:t>
            </a:r>
            <a:r>
              <a:rPr lang="en-IN" sz="5200" dirty="0" err="1">
                <a:solidFill>
                  <a:srgbClr val="333333"/>
                </a:solidFill>
                <a:effectLst/>
                <a:latin typeface="Times New Roman" panose="02020603050405020304" pitchFamily="18" charset="0"/>
                <a:ea typeface="Times New Roman" panose="02020603050405020304" pitchFamily="18" charset="0"/>
              </a:rPr>
              <a:t>Birregah</a:t>
            </a:r>
            <a:r>
              <a:rPr lang="en-IN" sz="5200" dirty="0">
                <a:solidFill>
                  <a:srgbClr val="333333"/>
                </a:solidFill>
                <a:effectLst/>
                <a:latin typeface="Times New Roman" panose="02020603050405020304" pitchFamily="18" charset="0"/>
                <a:ea typeface="Times New Roman" panose="02020603050405020304" pitchFamily="18" charset="0"/>
              </a:rPr>
              <a:t>, M. Bousso and S. N. </a:t>
            </a:r>
            <a:r>
              <a:rPr lang="en-IN" sz="5200" dirty="0" err="1">
                <a:solidFill>
                  <a:srgbClr val="333333"/>
                </a:solidFill>
                <a:effectLst/>
                <a:latin typeface="Times New Roman" panose="02020603050405020304" pitchFamily="18" charset="0"/>
                <a:ea typeface="Times New Roman" panose="02020603050405020304" pitchFamily="18" charset="0"/>
              </a:rPr>
              <a:t>Mbaye</a:t>
            </a:r>
            <a:r>
              <a:rPr lang="en-IN" sz="5200" dirty="0">
                <a:solidFill>
                  <a:srgbClr val="333333"/>
                </a:solidFill>
                <a:effectLst/>
                <a:latin typeface="Times New Roman" panose="02020603050405020304" pitchFamily="18" charset="0"/>
                <a:ea typeface="Times New Roman" panose="02020603050405020304" pitchFamily="18" charset="0"/>
              </a:rPr>
              <a:t>, "Web Scraping: State-of-the-Art and Areas of Application," 2019 IEEE International Conference on Big Data (Big Data), Los Angeles, CA, USA, 2019, pp. 6040-6042, </a:t>
            </a:r>
            <a:r>
              <a:rPr lang="en-IN" sz="5200" dirty="0" err="1">
                <a:solidFill>
                  <a:srgbClr val="333333"/>
                </a:solidFill>
                <a:effectLst/>
                <a:latin typeface="Times New Roman" panose="02020603050405020304" pitchFamily="18" charset="0"/>
                <a:ea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rPr>
              <a:t>: 10.1109/BigData47090.2019.9005594.</a:t>
            </a:r>
            <a:endParaRPr lang="en-IN" sz="5200" dirty="0">
              <a:effectLst/>
              <a:latin typeface="Times New Roman" panose="02020603050405020304" pitchFamily="18" charset="0"/>
              <a:ea typeface="Times New Roman" panose="02020603050405020304" pitchFamily="18" charset="0"/>
            </a:endParaRPr>
          </a:p>
          <a:p>
            <a:pPr algn="just">
              <a:lnSpc>
                <a:spcPct val="150000"/>
              </a:lnSpc>
            </a:pPr>
            <a:r>
              <a:rPr lang="en-IN" sz="5200" dirty="0">
                <a:solidFill>
                  <a:srgbClr val="333333"/>
                </a:solidFill>
                <a:effectLst/>
                <a:latin typeface="Times New Roman" panose="02020603050405020304" pitchFamily="18" charset="0"/>
                <a:ea typeface="Times New Roman" panose="02020603050405020304" pitchFamily="18" charset="0"/>
              </a:rPr>
              <a:t>[7]A. Rani, K. </a:t>
            </a:r>
            <a:r>
              <a:rPr lang="en-IN" sz="5200" dirty="0" err="1">
                <a:solidFill>
                  <a:srgbClr val="333333"/>
                </a:solidFill>
                <a:effectLst/>
                <a:latin typeface="Times New Roman" panose="02020603050405020304" pitchFamily="18" charset="0"/>
                <a:ea typeface="Times New Roman" panose="02020603050405020304" pitchFamily="18" charset="0"/>
              </a:rPr>
              <a:t>Mehla</a:t>
            </a:r>
            <a:r>
              <a:rPr lang="en-IN" sz="5200" dirty="0">
                <a:solidFill>
                  <a:srgbClr val="333333"/>
                </a:solidFill>
                <a:effectLst/>
                <a:latin typeface="Times New Roman" panose="02020603050405020304" pitchFamily="18" charset="0"/>
                <a:ea typeface="Times New Roman" panose="02020603050405020304" pitchFamily="18" charset="0"/>
              </a:rPr>
              <a:t> and A. </a:t>
            </a:r>
            <a:r>
              <a:rPr lang="en-IN" sz="5200" dirty="0" err="1">
                <a:solidFill>
                  <a:srgbClr val="333333"/>
                </a:solidFill>
                <a:effectLst/>
                <a:latin typeface="Times New Roman" panose="02020603050405020304" pitchFamily="18" charset="0"/>
                <a:ea typeface="Times New Roman" panose="02020603050405020304" pitchFamily="18" charset="0"/>
              </a:rPr>
              <a:t>Jangra</a:t>
            </a:r>
            <a:r>
              <a:rPr lang="en-IN" sz="5200" dirty="0">
                <a:solidFill>
                  <a:srgbClr val="333333"/>
                </a:solidFill>
                <a:effectLst/>
                <a:latin typeface="Times New Roman" panose="02020603050405020304" pitchFamily="18" charset="0"/>
                <a:ea typeface="Times New Roman" panose="02020603050405020304" pitchFamily="18" charset="0"/>
              </a:rPr>
              <a:t>, "Parsers and parsing approaches: Classification and state of the art," 2015 International Conference on Futuristic Trends on Computational Analysis and Knowledge Management (ABLAZE), Greater Noida, India, 2015, pp. 34-38, </a:t>
            </a:r>
            <a:r>
              <a:rPr lang="en-IN" sz="5200" dirty="0" err="1">
                <a:solidFill>
                  <a:srgbClr val="333333"/>
                </a:solidFill>
                <a:effectLst/>
                <a:latin typeface="Times New Roman" panose="02020603050405020304" pitchFamily="18" charset="0"/>
                <a:ea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rPr>
              <a:t>: 10.1109/ABLAZE.2015.7154963.</a:t>
            </a:r>
            <a:endParaRPr lang="en-IN" sz="5200" dirty="0">
              <a:latin typeface="Times New Roman" panose="02020603050405020304" pitchFamily="18" charset="0"/>
              <a:ea typeface="Times New Roman" panose="02020603050405020304" pitchFamily="18" charset="0"/>
            </a:endParaRPr>
          </a:p>
          <a:p>
            <a:pPr algn="just">
              <a:lnSpc>
                <a:spcPct val="150000"/>
              </a:lnSpc>
            </a:pPr>
            <a:r>
              <a:rPr lang="en-IN" sz="5200" dirty="0">
                <a:solidFill>
                  <a:srgbClr val="333333"/>
                </a:solidFill>
                <a:effectLst/>
                <a:latin typeface="Times New Roman" panose="02020603050405020304" pitchFamily="18" charset="0"/>
                <a:ea typeface="Times New Roman" panose="02020603050405020304" pitchFamily="18" charset="0"/>
              </a:rPr>
              <a:t>[8]F. Yue, "A study of student information management software," 2016 IEEE International Conference of Online Analysis and Computing Science (ICOACS), Chongqing, China, 2016, pp. 393-396, </a:t>
            </a:r>
            <a:r>
              <a:rPr lang="en-IN" sz="5200" dirty="0" err="1">
                <a:solidFill>
                  <a:srgbClr val="333333"/>
                </a:solidFill>
                <a:effectLst/>
                <a:latin typeface="Times New Roman" panose="02020603050405020304" pitchFamily="18" charset="0"/>
                <a:ea typeface="Times New Roman" panose="02020603050405020304" pitchFamily="18" charset="0"/>
              </a:rPr>
              <a:t>doi</a:t>
            </a:r>
            <a:r>
              <a:rPr lang="en-IN" sz="5200" dirty="0">
                <a:solidFill>
                  <a:srgbClr val="333333"/>
                </a:solidFill>
                <a:effectLst/>
                <a:latin typeface="Times New Roman" panose="02020603050405020304" pitchFamily="18" charset="0"/>
                <a:ea typeface="Times New Roman" panose="02020603050405020304" pitchFamily="18" charset="0"/>
              </a:rPr>
              <a:t>: 10.1109/ICOACS.2016.7563123.</a:t>
            </a:r>
            <a:endParaRPr lang="en-IN" sz="5200" dirty="0">
              <a:latin typeface="Times New Roman" panose="02020603050405020304" pitchFamily="18" charset="0"/>
              <a:ea typeface="Times New Roman" panose="02020603050405020304" pitchFamily="18" charset="0"/>
            </a:endParaRPr>
          </a:p>
          <a:p>
            <a:pPr algn="just">
              <a:lnSpc>
                <a:spcPct val="150000"/>
              </a:lnSpc>
            </a:pPr>
            <a:r>
              <a:rPr lang="en-US" sz="5200" dirty="0">
                <a:solidFill>
                  <a:srgbClr val="333333"/>
                </a:solidFill>
                <a:effectLst/>
                <a:latin typeface="Times New Roman" panose="02020603050405020304" pitchFamily="18" charset="0"/>
                <a:ea typeface="Times New Roman" panose="02020603050405020304" pitchFamily="18" charset="0"/>
              </a:rPr>
              <a:t>[9]</a:t>
            </a:r>
            <a:r>
              <a:rPr lang="en-US" sz="5200" dirty="0" err="1">
                <a:solidFill>
                  <a:srgbClr val="333333"/>
                </a:solidFill>
                <a:effectLst/>
                <a:latin typeface="Times New Roman" panose="02020603050405020304" pitchFamily="18" charset="0"/>
                <a:ea typeface="Times New Roman" panose="02020603050405020304" pitchFamily="18" charset="0"/>
              </a:rPr>
              <a:t>Fangxing</a:t>
            </a:r>
            <a:r>
              <a:rPr lang="en-US" sz="5200" dirty="0">
                <a:solidFill>
                  <a:srgbClr val="333333"/>
                </a:solidFill>
                <a:effectLst/>
                <a:latin typeface="Times New Roman" panose="02020603050405020304" pitchFamily="18" charset="0"/>
                <a:ea typeface="Times New Roman" panose="02020603050405020304" pitchFamily="18" charset="0"/>
              </a:rPr>
              <a:t> </a:t>
            </a:r>
            <a:r>
              <a:rPr lang="en-US" sz="5200" dirty="0" err="1">
                <a:solidFill>
                  <a:srgbClr val="333333"/>
                </a:solidFill>
                <a:effectLst/>
                <a:latin typeface="Times New Roman" panose="02020603050405020304" pitchFamily="18" charset="0"/>
                <a:ea typeface="Times New Roman" panose="02020603050405020304" pitchFamily="18" charset="0"/>
              </a:rPr>
              <a:t>Lv</a:t>
            </a:r>
            <a:r>
              <a:rPr lang="en-US" sz="5200" dirty="0">
                <a:solidFill>
                  <a:srgbClr val="333333"/>
                </a:solidFill>
                <a:effectLst/>
                <a:latin typeface="Times New Roman" panose="02020603050405020304" pitchFamily="18" charset="0"/>
                <a:ea typeface="Times New Roman" panose="02020603050405020304" pitchFamily="18" charset="0"/>
              </a:rPr>
              <a:t>, </a:t>
            </a:r>
            <a:r>
              <a:rPr lang="en-US" sz="5200" dirty="0" err="1">
                <a:solidFill>
                  <a:srgbClr val="333333"/>
                </a:solidFill>
                <a:effectLst/>
                <a:latin typeface="Times New Roman" panose="02020603050405020304" pitchFamily="18" charset="0"/>
                <a:ea typeface="Times New Roman" panose="02020603050405020304" pitchFamily="18" charset="0"/>
              </a:rPr>
              <a:t>Xiaoyao</a:t>
            </a:r>
            <a:r>
              <a:rPr lang="en-US" sz="5200" dirty="0">
                <a:solidFill>
                  <a:srgbClr val="333333"/>
                </a:solidFill>
                <a:effectLst/>
                <a:latin typeface="Times New Roman" panose="02020603050405020304" pitchFamily="18" charset="0"/>
                <a:ea typeface="Times New Roman" panose="02020603050405020304" pitchFamily="18" charset="0"/>
              </a:rPr>
              <a:t> </a:t>
            </a:r>
            <a:r>
              <a:rPr lang="en-US" sz="5200" dirty="0" err="1">
                <a:solidFill>
                  <a:srgbClr val="333333"/>
                </a:solidFill>
                <a:effectLst/>
                <a:latin typeface="Times New Roman" panose="02020603050405020304" pitchFamily="18" charset="0"/>
                <a:ea typeface="Times New Roman" panose="02020603050405020304" pitchFamily="18" charset="0"/>
              </a:rPr>
              <a:t>Xie</a:t>
            </a:r>
            <a:r>
              <a:rPr lang="en-US" sz="5200" dirty="0">
                <a:solidFill>
                  <a:srgbClr val="333333"/>
                </a:solidFill>
                <a:effectLst/>
                <a:latin typeface="Times New Roman" panose="02020603050405020304" pitchFamily="18" charset="0"/>
                <a:ea typeface="Times New Roman" panose="02020603050405020304" pitchFamily="18" charset="0"/>
              </a:rPr>
              <a:t>, </a:t>
            </a:r>
            <a:r>
              <a:rPr lang="en-US" sz="5200" dirty="0" err="1">
                <a:solidFill>
                  <a:srgbClr val="333333"/>
                </a:solidFill>
                <a:effectLst/>
                <a:latin typeface="Times New Roman" panose="02020603050405020304" pitchFamily="18" charset="0"/>
                <a:ea typeface="Times New Roman" panose="02020603050405020304" pitchFamily="18" charset="0"/>
              </a:rPr>
              <a:t>Cuicui</a:t>
            </a:r>
            <a:r>
              <a:rPr lang="en-US" sz="5200" dirty="0">
                <a:solidFill>
                  <a:srgbClr val="333333"/>
                </a:solidFill>
                <a:effectLst/>
                <a:latin typeface="Times New Roman" panose="02020603050405020304" pitchFamily="18" charset="0"/>
                <a:ea typeface="Times New Roman" panose="02020603050405020304" pitchFamily="18" charset="0"/>
              </a:rPr>
              <a:t> Zhang and </a:t>
            </a:r>
            <a:r>
              <a:rPr lang="en-US" sz="5200" dirty="0" err="1">
                <a:solidFill>
                  <a:srgbClr val="333333"/>
                </a:solidFill>
                <a:effectLst/>
                <a:latin typeface="Times New Roman" panose="02020603050405020304" pitchFamily="18" charset="0"/>
                <a:ea typeface="Times New Roman" panose="02020603050405020304" pitchFamily="18" charset="0"/>
              </a:rPr>
              <a:t>Xingjing</a:t>
            </a:r>
            <a:r>
              <a:rPr lang="en-US" sz="5200" dirty="0">
                <a:solidFill>
                  <a:srgbClr val="333333"/>
                </a:solidFill>
                <a:effectLst/>
                <a:latin typeface="Times New Roman" panose="02020603050405020304" pitchFamily="18" charset="0"/>
                <a:ea typeface="Times New Roman" panose="02020603050405020304" pitchFamily="18" charset="0"/>
              </a:rPr>
              <a:t> Cheng, "Research and development of E-mail program based on Java," </a:t>
            </a:r>
            <a:r>
              <a:rPr lang="en-US" sz="5200" i="1" dirty="0">
                <a:solidFill>
                  <a:srgbClr val="333333"/>
                </a:solidFill>
                <a:effectLst/>
                <a:latin typeface="Times New Roman" panose="02020603050405020304" pitchFamily="18" charset="0"/>
                <a:ea typeface="Times New Roman" panose="02020603050405020304" pitchFamily="18" charset="0"/>
              </a:rPr>
              <a:t>2009 3rd International Conference on Anti-counterfeiting, Security, and Identification in Communication</a:t>
            </a:r>
            <a:r>
              <a:rPr lang="en-US" sz="5200" dirty="0">
                <a:solidFill>
                  <a:srgbClr val="333333"/>
                </a:solidFill>
                <a:effectLst/>
                <a:latin typeface="Times New Roman" panose="02020603050405020304" pitchFamily="18" charset="0"/>
                <a:ea typeface="Times New Roman" panose="02020603050405020304" pitchFamily="18" charset="0"/>
              </a:rPr>
              <a:t>, Hong Kong, China, 2009, pp. 80-84, </a:t>
            </a:r>
            <a:r>
              <a:rPr lang="en-US" sz="5200" dirty="0" err="1">
                <a:solidFill>
                  <a:srgbClr val="333333"/>
                </a:solidFill>
                <a:effectLst/>
                <a:latin typeface="Times New Roman" panose="02020603050405020304" pitchFamily="18" charset="0"/>
                <a:ea typeface="Times New Roman" panose="02020603050405020304" pitchFamily="18" charset="0"/>
              </a:rPr>
              <a:t>doi</a:t>
            </a:r>
            <a:r>
              <a:rPr lang="en-US" sz="5200" dirty="0">
                <a:solidFill>
                  <a:srgbClr val="333333"/>
                </a:solidFill>
                <a:effectLst/>
                <a:latin typeface="Times New Roman" panose="02020603050405020304" pitchFamily="18" charset="0"/>
                <a:ea typeface="Times New Roman" panose="02020603050405020304" pitchFamily="18" charset="0"/>
              </a:rPr>
              <a:t>: 10.1109/ICASID.2009.5276955.</a:t>
            </a:r>
            <a:endParaRPr lang="en-IN" sz="5200" dirty="0">
              <a:effectLst/>
              <a:latin typeface="Times New Roman" panose="02020603050405020304" pitchFamily="18" charset="0"/>
              <a:ea typeface="Times New Roman" panose="02020603050405020304" pitchFamily="18" charset="0"/>
            </a:endParaRPr>
          </a:p>
          <a:p>
            <a:pPr algn="just">
              <a:lnSpc>
                <a:spcPct val="150000"/>
              </a:lnSpc>
            </a:pPr>
            <a:r>
              <a:rPr lang="en-US" sz="3500" dirty="0">
                <a:solidFill>
                  <a:srgbClr val="333333"/>
                </a:solidFill>
                <a:effectLst/>
                <a:latin typeface="Times New Roman" panose="02020603050405020304" pitchFamily="18" charset="0"/>
                <a:ea typeface="Times New Roman" panose="02020603050405020304" pitchFamily="18" charset="0"/>
              </a:rPr>
              <a:t> </a:t>
            </a:r>
            <a:endParaRPr lang="en-IN" sz="35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3312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7892-D6F5-48AE-B1B6-EF2C7CD186F7}"/>
              </a:ext>
            </a:extLst>
          </p:cNvPr>
          <p:cNvSpPr>
            <a:spLocks noGrp="1"/>
          </p:cNvSpPr>
          <p:nvPr>
            <p:ph type="title"/>
          </p:nvPr>
        </p:nvSpPr>
        <p:spPr>
          <a:xfrm>
            <a:off x="523784" y="365126"/>
            <a:ext cx="10830016" cy="584785"/>
          </a:xfrm>
        </p:spPr>
        <p:txBody>
          <a:bodyPr>
            <a:normAutofit fontScale="90000"/>
          </a:bodyPr>
          <a:lstStyle/>
          <a:p>
            <a:r>
              <a:rPr lang="en-IN" sz="3600" dirty="0">
                <a:latin typeface="+mn-lt"/>
              </a:rPr>
              <a:t>                           </a:t>
            </a: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73D4A82-7331-4DFD-9153-C5D533F1707F}"/>
              </a:ext>
            </a:extLst>
          </p:cNvPr>
          <p:cNvSpPr>
            <a:spLocks noGrp="1"/>
          </p:cNvSpPr>
          <p:nvPr>
            <p:ph idx="1"/>
          </p:nvPr>
        </p:nvSpPr>
        <p:spPr>
          <a:xfrm>
            <a:off x="680992" y="1037415"/>
            <a:ext cx="10515600" cy="5132566"/>
          </a:xfrm>
        </p:spPr>
        <p:txBody>
          <a:bodyPr>
            <a:noAutofit/>
          </a:bodyPr>
          <a:lstStyle/>
          <a:p>
            <a:pPr marL="342900" lvl="0" indent="-342900" algn="just">
              <a:lnSpc>
                <a:spcPct val="115000"/>
              </a:lnSpc>
              <a:spcBef>
                <a:spcPts val="60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Times New Roman" panose="02020603050405020304" pitchFamily="18" charset="0"/>
              </a:rPr>
              <a:t>In order to get the Bonafide certificate, one has to appeal to the head of the institute/organization in writing. The entire procedure follows an extensive and a very complicated process.</a:t>
            </a:r>
          </a:p>
          <a:p>
            <a:pPr marL="342900" lvl="0" indent="-342900" algn="just">
              <a:lnSpc>
                <a:spcPct val="115000"/>
              </a:lnSpc>
              <a:spcBef>
                <a:spcPts val="60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Times New Roman" panose="02020603050405020304" pitchFamily="18" charset="0"/>
              </a:rPr>
              <a:t>The procedure for requesting of  an Bonafide and LOR follows pretty much a similar process where as there is drafting of a letter by user requesting the particular staff for approval, getting an authorized sign of the staff and seal of officials and that could be a long walk.</a:t>
            </a:r>
          </a:p>
          <a:p>
            <a:pPr marL="342900" lvl="0" indent="-342900" algn="just">
              <a:lnSpc>
                <a:spcPct val="115000"/>
              </a:lnSpc>
              <a:spcBef>
                <a:spcPts val="600"/>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Every detail are verified by the Admissions and Records office of the school or institution manually that includes </a:t>
            </a:r>
            <a:r>
              <a:rPr lang="en-US" sz="2200" dirty="0">
                <a:solidFill>
                  <a:srgbClr val="000000"/>
                </a:solidFill>
                <a:effectLst/>
                <a:latin typeface="Times New Roman" panose="02020603050405020304" pitchFamily="18" charset="0"/>
                <a:ea typeface="Times New Roman" panose="02020603050405020304" pitchFamily="18" charset="0"/>
              </a:rPr>
              <a:t>cross verifications of the students with their Roll no, Name and joining year of the college with their earlier registers, marksheets etc.</a:t>
            </a:r>
          </a:p>
          <a:p>
            <a:pPr marL="342900" lvl="0" indent="-342900" algn="just">
              <a:lnSpc>
                <a:spcPct val="115000"/>
              </a:lnSpc>
              <a:spcBef>
                <a:spcPts val="600"/>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These conventional methods are time consuming and require more of man-power and effort to complete the work</a:t>
            </a:r>
            <a:endParaRPr lang="en-IN" sz="2200" dirty="0"/>
          </a:p>
        </p:txBody>
      </p:sp>
    </p:spTree>
    <p:extLst>
      <p:ext uri="{BB962C8B-B14F-4D97-AF65-F5344CB8AC3E}">
        <p14:creationId xmlns:p14="http://schemas.microsoft.com/office/powerpoint/2010/main" val="134424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1354-FADF-4D51-825D-35B33CD975D2}"/>
              </a:ext>
            </a:extLst>
          </p:cNvPr>
          <p:cNvSpPr>
            <a:spLocks noGrp="1"/>
          </p:cNvSpPr>
          <p:nvPr>
            <p:ph type="title"/>
          </p:nvPr>
        </p:nvSpPr>
        <p:spPr>
          <a:xfrm>
            <a:off x="598502" y="365126"/>
            <a:ext cx="10685016" cy="558152"/>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TECHNOLOGY STACK</a:t>
            </a:r>
          </a:p>
        </p:txBody>
      </p:sp>
      <p:graphicFrame>
        <p:nvGraphicFramePr>
          <p:cNvPr id="4" name="Table 4">
            <a:extLst>
              <a:ext uri="{FF2B5EF4-FFF2-40B4-BE49-F238E27FC236}">
                <a16:creationId xmlns:a16="http://schemas.microsoft.com/office/drawing/2014/main" id="{575A48BA-D150-4B5C-A1DE-8963368DBF6A}"/>
              </a:ext>
            </a:extLst>
          </p:cNvPr>
          <p:cNvGraphicFramePr>
            <a:graphicFrameLocks noGrp="1"/>
          </p:cNvGraphicFramePr>
          <p:nvPr>
            <p:ph idx="1"/>
            <p:extLst>
              <p:ext uri="{D42A27DB-BD31-4B8C-83A1-F6EECF244321}">
                <p14:modId xmlns:p14="http://schemas.microsoft.com/office/powerpoint/2010/main" val="3549197882"/>
              </p:ext>
            </p:extLst>
          </p:nvPr>
        </p:nvGraphicFramePr>
        <p:xfrm>
          <a:off x="1444752" y="1060704"/>
          <a:ext cx="9306106" cy="5499890"/>
        </p:xfrm>
        <a:graphic>
          <a:graphicData uri="http://schemas.openxmlformats.org/drawingml/2006/table">
            <a:tbl>
              <a:tblPr firstRow="1" bandRow="1">
                <a:tableStyleId>{8799B23B-EC83-4686-B30A-512413B5E67A}</a:tableStyleId>
              </a:tblPr>
              <a:tblGrid>
                <a:gridCol w="4533021">
                  <a:extLst>
                    <a:ext uri="{9D8B030D-6E8A-4147-A177-3AD203B41FA5}">
                      <a16:colId xmlns:a16="http://schemas.microsoft.com/office/drawing/2014/main" val="2785046146"/>
                    </a:ext>
                  </a:extLst>
                </a:gridCol>
                <a:gridCol w="4773085">
                  <a:extLst>
                    <a:ext uri="{9D8B030D-6E8A-4147-A177-3AD203B41FA5}">
                      <a16:colId xmlns:a16="http://schemas.microsoft.com/office/drawing/2014/main" val="3952450958"/>
                    </a:ext>
                  </a:extLst>
                </a:gridCol>
              </a:tblGrid>
              <a:tr h="666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rPr>
                        <a:t>HARDWARE REQUIREMENTS</a:t>
                      </a:r>
                      <a:endParaRPr lang="en-IN" sz="1800" kern="1200" dirty="0">
                        <a:solidFill>
                          <a:schemeClr val="tx1"/>
                        </a:solidFill>
                        <a:effectLst/>
                      </a:endParaRPr>
                    </a:p>
                    <a:p>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kern="1200" dirty="0">
                          <a:solidFill>
                            <a:schemeClr val="tx1"/>
                          </a:solidFill>
                          <a:effectLst/>
                        </a:rPr>
                        <a:t>SOFTWARE REQUIREMENTS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3202286"/>
                  </a:ext>
                </a:extLst>
              </a:tr>
              <a:tr h="694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Hard Disk: 80GB and Above</a:t>
                      </a:r>
                      <a:endParaRPr lang="en-IN" sz="1800" kern="1200" dirty="0">
                        <a:solidFill>
                          <a:schemeClr val="tx1"/>
                        </a:solidFill>
                        <a:effectLst/>
                      </a:endParaRPr>
                    </a:p>
                    <a:p>
                      <a:pPr lvl="0"/>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Windows 7 and above(64 bit)</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030023"/>
                  </a:ext>
                </a:extLst>
              </a:tr>
              <a:tr h="694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RAM: 4GB and Above</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JDK 1.8</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3040941"/>
                  </a:ext>
                </a:extLst>
              </a:tr>
              <a:tr h="694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rPr>
                        <a:t>Processor:P</a:t>
                      </a:r>
                      <a:r>
                        <a:rPr lang="en-US" sz="1800" kern="1200" dirty="0">
                          <a:solidFill>
                            <a:schemeClr val="tx1"/>
                          </a:solidFill>
                          <a:effectLst/>
                        </a:rPr>
                        <a:t> IV and Above</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Tomcat 8.5</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462259"/>
                  </a:ext>
                </a:extLst>
              </a:tr>
              <a:tr h="69432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MySQL 5.0</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5124685"/>
                  </a:ext>
                </a:extLst>
              </a:tr>
              <a:tr h="69432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Apache Tomcat Server</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28275"/>
                  </a:ext>
                </a:extLst>
              </a:tr>
              <a:tr h="69432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rPr>
                        <a:t>Web designing: HTML 5,CSS3</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6558445"/>
                  </a:ext>
                </a:extLst>
              </a:tr>
              <a:tr h="66697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rPr>
                        <a:t>Animation Effect : jQuery</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51426"/>
                  </a:ext>
                </a:extLst>
              </a:tr>
            </a:tbl>
          </a:graphicData>
        </a:graphic>
      </p:graphicFrame>
    </p:spTree>
    <p:extLst>
      <p:ext uri="{BB962C8B-B14F-4D97-AF65-F5344CB8AC3E}">
        <p14:creationId xmlns:p14="http://schemas.microsoft.com/office/powerpoint/2010/main" val="236922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8BEC-C987-4CB8-AF8C-48D507F7E901}"/>
              </a:ext>
            </a:extLst>
          </p:cNvPr>
          <p:cNvSpPr>
            <a:spLocks noGrp="1"/>
          </p:cNvSpPr>
          <p:nvPr>
            <p:ph type="title"/>
          </p:nvPr>
        </p:nvSpPr>
        <p:spPr>
          <a:xfrm>
            <a:off x="838200" y="365125"/>
            <a:ext cx="10515600" cy="522641"/>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74CFFF9E-3132-4322-9CC2-D62470C0A644}"/>
              </a:ext>
            </a:extLst>
          </p:cNvPr>
          <p:cNvPicPr>
            <a:picLocks noGrp="1" noChangeAspect="1"/>
          </p:cNvPicPr>
          <p:nvPr>
            <p:ph idx="1"/>
          </p:nvPr>
        </p:nvPicPr>
        <p:blipFill>
          <a:blip r:embed="rId2"/>
          <a:stretch>
            <a:fillRect/>
          </a:stretch>
        </p:blipFill>
        <p:spPr>
          <a:xfrm>
            <a:off x="1849894" y="1083076"/>
            <a:ext cx="8590245" cy="523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17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53F-8928-46C2-BA77-C8B7D5546065}"/>
              </a:ext>
            </a:extLst>
          </p:cNvPr>
          <p:cNvSpPr>
            <a:spLocks noGrp="1"/>
          </p:cNvSpPr>
          <p:nvPr>
            <p:ph type="title"/>
          </p:nvPr>
        </p:nvSpPr>
        <p:spPr>
          <a:xfrm>
            <a:off x="683581" y="337351"/>
            <a:ext cx="10670219" cy="630315"/>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id="{80864C55-7F94-45F9-9911-21A19A83DCC0}"/>
              </a:ext>
            </a:extLst>
          </p:cNvPr>
          <p:cNvPicPr>
            <a:picLocks noGrp="1"/>
          </p:cNvPicPr>
          <p:nvPr>
            <p:ph idx="1"/>
          </p:nvPr>
        </p:nvPicPr>
        <p:blipFill>
          <a:blip r:embed="rId2" cstate="print">
            <a:extLst>
              <a:ext uri="{BEBA8EAE-BF5A-486C-A8C5-ECC9F3942E4B}">
                <a14:imgProps xmlns:a14="http://schemas.microsoft.com/office/drawing/2010/main">
                  <a14:imgLayer r:embed="rId3">
                    <a14:imgEffect>
                      <a14:brightnessContrast bright="-8000" contrast="61000"/>
                    </a14:imgEffect>
                  </a14:imgLayer>
                </a14:imgProps>
              </a:ext>
              <a:ext uri="{28A0092B-C50C-407E-A947-70E740481C1C}">
                <a14:useLocalDpi xmlns:a14="http://schemas.microsoft.com/office/drawing/2010/main" val="0"/>
              </a:ext>
            </a:extLst>
          </a:blip>
          <a:stretch>
            <a:fillRect/>
          </a:stretch>
        </p:blipFill>
        <p:spPr bwMode="auto">
          <a:xfrm>
            <a:off x="1686758" y="1162975"/>
            <a:ext cx="8913180" cy="5013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474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C039-487B-43CE-B3D9-32B2CB17769A}"/>
              </a:ext>
            </a:extLst>
          </p:cNvPr>
          <p:cNvSpPr>
            <a:spLocks noGrp="1"/>
          </p:cNvSpPr>
          <p:nvPr>
            <p:ph type="title"/>
          </p:nvPr>
        </p:nvSpPr>
        <p:spPr>
          <a:xfrm>
            <a:off x="838200" y="365126"/>
            <a:ext cx="10515600" cy="744583"/>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C1B16038-B6E4-4086-BEE6-30BB58CEBCDA}"/>
              </a:ext>
            </a:extLst>
          </p:cNvPr>
          <p:cNvPicPr>
            <a:picLocks noGrp="1" noChangeAspect="1"/>
          </p:cNvPicPr>
          <p:nvPr>
            <p:ph idx="1"/>
          </p:nvPr>
        </p:nvPicPr>
        <p:blipFill>
          <a:blip r:embed="rId2"/>
          <a:stretch>
            <a:fillRect/>
          </a:stretch>
        </p:blipFill>
        <p:spPr>
          <a:xfrm>
            <a:off x="2879965" y="1693896"/>
            <a:ext cx="6200169" cy="434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9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1B19-B70B-4B8F-A4F9-51CA92BF1DB4}"/>
              </a:ext>
            </a:extLst>
          </p:cNvPr>
          <p:cNvSpPr>
            <a:spLocks noGrp="1"/>
          </p:cNvSpPr>
          <p:nvPr>
            <p:ph type="title"/>
          </p:nvPr>
        </p:nvSpPr>
        <p:spPr>
          <a:xfrm>
            <a:off x="656948" y="365126"/>
            <a:ext cx="10696852" cy="575908"/>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COLLABRATION DIAGRAM</a:t>
            </a:r>
          </a:p>
        </p:txBody>
      </p:sp>
      <p:pic>
        <p:nvPicPr>
          <p:cNvPr id="5" name="Content Placeholder 4">
            <a:extLst>
              <a:ext uri="{FF2B5EF4-FFF2-40B4-BE49-F238E27FC236}">
                <a16:creationId xmlns:a16="http://schemas.microsoft.com/office/drawing/2014/main" id="{0B50BCE5-D3C0-40CB-AA64-3D741BE9467E}"/>
              </a:ext>
            </a:extLst>
          </p:cNvPr>
          <p:cNvPicPr>
            <a:picLocks noGrp="1" noChangeAspect="1"/>
          </p:cNvPicPr>
          <p:nvPr>
            <p:ph sz="half" idx="1"/>
          </p:nvPr>
        </p:nvPicPr>
        <p:blipFill>
          <a:blip r:embed="rId2"/>
          <a:stretch>
            <a:fillRect/>
          </a:stretch>
        </p:blipFill>
        <p:spPr>
          <a:xfrm>
            <a:off x="656948" y="1748901"/>
            <a:ext cx="5086904" cy="3540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E6F58986-85E5-4F9A-A048-B280E5DBA420}"/>
              </a:ext>
            </a:extLst>
          </p:cNvPr>
          <p:cNvPicPr>
            <a:picLocks noGrp="1" noChangeAspect="1"/>
          </p:cNvPicPr>
          <p:nvPr>
            <p:ph sz="half" idx="2"/>
          </p:nvPr>
        </p:nvPicPr>
        <p:blipFill>
          <a:blip r:embed="rId3"/>
          <a:stretch>
            <a:fillRect/>
          </a:stretch>
        </p:blipFill>
        <p:spPr>
          <a:xfrm>
            <a:off x="6010183" y="1748901"/>
            <a:ext cx="5343617" cy="3540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75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439D-4F72-4239-8B8B-E9FE7F260E45}"/>
              </a:ext>
            </a:extLst>
          </p:cNvPr>
          <p:cNvSpPr>
            <a:spLocks noGrp="1"/>
          </p:cNvSpPr>
          <p:nvPr>
            <p:ph type="title"/>
          </p:nvPr>
        </p:nvSpPr>
        <p:spPr>
          <a:xfrm>
            <a:off x="816746" y="337351"/>
            <a:ext cx="9783191" cy="648070"/>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SEQUENCE DIAGRAM  </a:t>
            </a:r>
          </a:p>
        </p:txBody>
      </p:sp>
      <p:pic>
        <p:nvPicPr>
          <p:cNvPr id="5" name="Content Placeholder 4">
            <a:extLst>
              <a:ext uri="{FF2B5EF4-FFF2-40B4-BE49-F238E27FC236}">
                <a16:creationId xmlns:a16="http://schemas.microsoft.com/office/drawing/2014/main" id="{5C193963-060E-4284-A6A6-D537662DBEBA}"/>
              </a:ext>
            </a:extLst>
          </p:cNvPr>
          <p:cNvPicPr>
            <a:picLocks noGrp="1" noChangeAspect="1"/>
          </p:cNvPicPr>
          <p:nvPr>
            <p:ph sz="half" idx="1"/>
          </p:nvPr>
        </p:nvPicPr>
        <p:blipFill>
          <a:blip r:embed="rId2"/>
          <a:stretch>
            <a:fillRect/>
          </a:stretch>
        </p:blipFill>
        <p:spPr>
          <a:xfrm>
            <a:off x="1539754" y="1828800"/>
            <a:ext cx="439940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1DA3D72F-2063-43E5-9A6A-96749CB9FE3A}"/>
              </a:ext>
            </a:extLst>
          </p:cNvPr>
          <p:cNvPicPr>
            <a:picLocks noGrp="1" noChangeAspect="1"/>
          </p:cNvPicPr>
          <p:nvPr>
            <p:ph sz="half" idx="2"/>
          </p:nvPr>
        </p:nvPicPr>
        <p:blipFill>
          <a:blip r:embed="rId3"/>
          <a:stretch>
            <a:fillRect/>
          </a:stretch>
        </p:blipFill>
        <p:spPr>
          <a:xfrm>
            <a:off x="6631619" y="1828800"/>
            <a:ext cx="3155494"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74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1076</TotalTime>
  <Words>2041</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Baskerville Old Face</vt:lpstr>
      <vt:lpstr>Calibri</vt:lpstr>
      <vt:lpstr>Century Schoolbook</vt:lpstr>
      <vt:lpstr>Symbol</vt:lpstr>
      <vt:lpstr>Times New Roman</vt:lpstr>
      <vt:lpstr>Wingdings 2</vt:lpstr>
      <vt:lpstr>View</vt:lpstr>
      <vt:lpstr>AUTOMATION OF STUDENT  EDUCATION VERIFICATION AND SERVICES</vt:lpstr>
      <vt:lpstr>                            INTRODUCTION</vt:lpstr>
      <vt:lpstr>                           PROBLEM STATEMENT</vt:lpstr>
      <vt:lpstr>                      TECHNOLOGY STACK</vt:lpstr>
      <vt:lpstr>                    SYSTEM ARCHITECTURE</vt:lpstr>
      <vt:lpstr>                               ER DIAGRAM</vt:lpstr>
      <vt:lpstr>                       USE CASE DIAGRAM</vt:lpstr>
      <vt:lpstr>                  COLLABRATION DIAGRAM</vt:lpstr>
      <vt:lpstr>                    SEQUENCE DIAGRAM  </vt:lpstr>
      <vt:lpstr>                    MODULE DESCRIPTION</vt:lpstr>
      <vt:lpstr>                   REQUEST FOR BONAFIDE</vt:lpstr>
      <vt:lpstr>                    REQUEST FOR LOR             (LETTER OF RECOMMENDATION)</vt:lpstr>
      <vt:lpstr>The functionalities under the website are:</vt:lpstr>
      <vt:lpstr>            BACKGROUND VERFICATION</vt:lpstr>
      <vt:lpstr>                          TESTING</vt:lpstr>
      <vt:lpstr>PowerPoint Presentation</vt:lpstr>
      <vt:lpstr>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STUDENT  EDUCATION VERIFICATION AND SERVICES</dc:title>
  <dc:creator>199 PRIYADARSHINI  VENKATESAN</dc:creator>
  <cp:lastModifiedBy>priyanka harikrishnan</cp:lastModifiedBy>
  <cp:revision>62</cp:revision>
  <dcterms:created xsi:type="dcterms:W3CDTF">2021-03-25T08:01:54Z</dcterms:created>
  <dcterms:modified xsi:type="dcterms:W3CDTF">2021-07-29T06:58:05Z</dcterms:modified>
</cp:coreProperties>
</file>