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8" r:id="rId3"/>
    <p:sldId id="260" r:id="rId4"/>
    <p:sldId id="269" r:id="rId5"/>
    <p:sldId id="262" r:id="rId6"/>
    <p:sldId id="270" r:id="rId7"/>
    <p:sldId id="272" r:id="rId8"/>
    <p:sldId id="271" r:id="rId9"/>
    <p:sldId id="264" r:id="rId10"/>
    <p:sldId id="263" r:id="rId11"/>
    <p:sldId id="273" r:id="rId12"/>
    <p:sldId id="266" r:id="rId13"/>
    <p:sldId id="274" r:id="rId14"/>
    <p:sldId id="267" r:id="rId15"/>
    <p:sldId id="275" r:id="rId16"/>
    <p:sldId id="289" r:id="rId17"/>
    <p:sldId id="281" r:id="rId18"/>
    <p:sldId id="283" r:id="rId19"/>
    <p:sldId id="284" r:id="rId20"/>
    <p:sldId id="290" r:id="rId21"/>
    <p:sldId id="285" r:id="rId22"/>
    <p:sldId id="286" r:id="rId23"/>
    <p:sldId id="287" r:id="rId24"/>
    <p:sldId id="28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rline Calista" userId="92a8f0f09664d4f3" providerId="LiveId" clId="{FC82A60A-9E7D-4216-A7CD-A6601CA0109E}"/>
    <pc:docChg chg="modSld">
      <pc:chgData name="Sherline Calista" userId="92a8f0f09664d4f3" providerId="LiveId" clId="{FC82A60A-9E7D-4216-A7CD-A6601CA0109E}" dt="2021-06-15T16:12:56.247" v="11" actId="20577"/>
      <pc:docMkLst>
        <pc:docMk/>
      </pc:docMkLst>
      <pc:sldChg chg="modSp mod">
        <pc:chgData name="Sherline Calista" userId="92a8f0f09664d4f3" providerId="LiveId" clId="{FC82A60A-9E7D-4216-A7CD-A6601CA0109E}" dt="2021-06-15T16:12:56.247" v="11" actId="20577"/>
        <pc:sldMkLst>
          <pc:docMk/>
          <pc:sldMk cId="1799750277" sldId="256"/>
        </pc:sldMkLst>
        <pc:spChg chg="mod">
          <ac:chgData name="Sherline Calista" userId="92a8f0f09664d4f3" providerId="LiveId" clId="{FC82A60A-9E7D-4216-A7CD-A6601CA0109E}" dt="2021-06-15T16:12:56.247" v="11" actId="20577"/>
          <ac:spMkLst>
            <pc:docMk/>
            <pc:sldMk cId="1799750277" sldId="256"/>
            <ac:spMk id="3" creationId="{55139788-943B-4BFF-82F9-AA2562D1555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8D7D1ED-533E-40A8-ADAB-0FEE682D1EDD}" type="datetimeFigureOut">
              <a:rPr lang="en-IN" smtClean="0"/>
              <a:t>15-06-2021</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EDED122-F321-48AD-9B54-76B08B9ABF4F}"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00813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D7D1ED-533E-40A8-ADAB-0FEE682D1EDD}" type="datetimeFigureOut">
              <a:rPr lang="en-IN" smtClean="0"/>
              <a:t>15-06-2021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DED122-F321-48AD-9B54-76B08B9ABF4F}" type="slidenum">
              <a:rPr lang="en-IN" smtClean="0"/>
              <a:t>‹#›</a:t>
            </a:fld>
            <a:endParaRPr lang="en-IN"/>
          </a:p>
        </p:txBody>
      </p:sp>
    </p:spTree>
    <p:extLst>
      <p:ext uri="{BB962C8B-B14F-4D97-AF65-F5344CB8AC3E}">
        <p14:creationId xmlns:p14="http://schemas.microsoft.com/office/powerpoint/2010/main" val="350286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D7D1ED-533E-40A8-ADAB-0FEE682D1EDD}" type="datetimeFigureOut">
              <a:rPr lang="en-IN" smtClean="0"/>
              <a:t>15-06-2021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DED122-F321-48AD-9B54-76B08B9ABF4F}" type="slidenum">
              <a:rPr lang="en-IN" smtClean="0"/>
              <a:t>‹#›</a:t>
            </a:fld>
            <a:endParaRPr lang="en-IN"/>
          </a:p>
        </p:txBody>
      </p:sp>
    </p:spTree>
    <p:extLst>
      <p:ext uri="{BB962C8B-B14F-4D97-AF65-F5344CB8AC3E}">
        <p14:creationId xmlns:p14="http://schemas.microsoft.com/office/powerpoint/2010/main" val="4077671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D7D1ED-533E-40A8-ADAB-0FEE682D1EDD}" type="datetimeFigureOut">
              <a:rPr lang="en-IN" smtClean="0"/>
              <a:t>15-06-2021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DED122-F321-48AD-9B54-76B08B9ABF4F}" type="slidenum">
              <a:rPr lang="en-IN" smtClean="0"/>
              <a:t>‹#›</a:t>
            </a:fld>
            <a:endParaRPr lang="en-IN"/>
          </a:p>
        </p:txBody>
      </p:sp>
    </p:spTree>
    <p:extLst>
      <p:ext uri="{BB962C8B-B14F-4D97-AF65-F5344CB8AC3E}">
        <p14:creationId xmlns:p14="http://schemas.microsoft.com/office/powerpoint/2010/main" val="3042222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D7D1ED-533E-40A8-ADAB-0FEE682D1EDD}" type="datetimeFigureOut">
              <a:rPr lang="en-IN" smtClean="0"/>
              <a:t>15-06-2021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DED122-F321-48AD-9B54-76B08B9ABF4F}"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4831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D7D1ED-533E-40A8-ADAB-0FEE682D1EDD}" type="datetimeFigureOut">
              <a:rPr lang="en-IN" smtClean="0"/>
              <a:t>15-06-2021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DED122-F321-48AD-9B54-76B08B9ABF4F}" type="slidenum">
              <a:rPr lang="en-IN" smtClean="0"/>
              <a:t>‹#›</a:t>
            </a:fld>
            <a:endParaRPr lang="en-IN"/>
          </a:p>
        </p:txBody>
      </p:sp>
    </p:spTree>
    <p:extLst>
      <p:ext uri="{BB962C8B-B14F-4D97-AF65-F5344CB8AC3E}">
        <p14:creationId xmlns:p14="http://schemas.microsoft.com/office/powerpoint/2010/main" val="72025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D7D1ED-533E-40A8-ADAB-0FEE682D1EDD}" type="datetimeFigureOut">
              <a:rPr lang="en-IN" smtClean="0"/>
              <a:t>15-06-2021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DED122-F321-48AD-9B54-76B08B9ABF4F}" type="slidenum">
              <a:rPr lang="en-IN" smtClean="0"/>
              <a:t>‹#›</a:t>
            </a:fld>
            <a:endParaRPr lang="en-IN"/>
          </a:p>
        </p:txBody>
      </p:sp>
    </p:spTree>
    <p:extLst>
      <p:ext uri="{BB962C8B-B14F-4D97-AF65-F5344CB8AC3E}">
        <p14:creationId xmlns:p14="http://schemas.microsoft.com/office/powerpoint/2010/main" val="1455948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D7D1ED-533E-40A8-ADAB-0FEE682D1EDD}" type="datetimeFigureOut">
              <a:rPr lang="en-IN" smtClean="0"/>
              <a:t>15-06-2021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DED122-F321-48AD-9B54-76B08B9ABF4F}" type="slidenum">
              <a:rPr lang="en-IN" smtClean="0"/>
              <a:t>‹#›</a:t>
            </a:fld>
            <a:endParaRPr lang="en-IN"/>
          </a:p>
        </p:txBody>
      </p:sp>
    </p:spTree>
    <p:extLst>
      <p:ext uri="{BB962C8B-B14F-4D97-AF65-F5344CB8AC3E}">
        <p14:creationId xmlns:p14="http://schemas.microsoft.com/office/powerpoint/2010/main" val="50192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D7D1ED-533E-40A8-ADAB-0FEE682D1EDD}" type="datetimeFigureOut">
              <a:rPr lang="en-IN" smtClean="0"/>
              <a:t>15-06-2021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DED122-F321-48AD-9B54-76B08B9ABF4F}" type="slidenum">
              <a:rPr lang="en-IN" smtClean="0"/>
              <a:t>‹#›</a:t>
            </a:fld>
            <a:endParaRPr lang="en-IN"/>
          </a:p>
        </p:txBody>
      </p:sp>
    </p:spTree>
    <p:extLst>
      <p:ext uri="{BB962C8B-B14F-4D97-AF65-F5344CB8AC3E}">
        <p14:creationId xmlns:p14="http://schemas.microsoft.com/office/powerpoint/2010/main" val="1466980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D7D1ED-533E-40A8-ADAB-0FEE682D1EDD}" type="datetimeFigureOut">
              <a:rPr lang="en-IN" smtClean="0"/>
              <a:t>15-06-2021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DED122-F321-48AD-9B54-76B08B9ABF4F}" type="slidenum">
              <a:rPr lang="en-IN" smtClean="0"/>
              <a:t>‹#›</a:t>
            </a:fld>
            <a:endParaRPr lang="en-IN"/>
          </a:p>
        </p:txBody>
      </p:sp>
    </p:spTree>
    <p:extLst>
      <p:ext uri="{BB962C8B-B14F-4D97-AF65-F5344CB8AC3E}">
        <p14:creationId xmlns:p14="http://schemas.microsoft.com/office/powerpoint/2010/main" val="1880774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D7D1ED-533E-40A8-ADAB-0FEE682D1EDD}" type="datetimeFigureOut">
              <a:rPr lang="en-IN" smtClean="0"/>
              <a:t>15-06-2021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DED122-F321-48AD-9B54-76B08B9ABF4F}" type="slidenum">
              <a:rPr lang="en-IN" smtClean="0"/>
              <a:t>‹#›</a:t>
            </a:fld>
            <a:endParaRPr lang="en-IN"/>
          </a:p>
        </p:txBody>
      </p:sp>
    </p:spTree>
    <p:extLst>
      <p:ext uri="{BB962C8B-B14F-4D97-AF65-F5344CB8AC3E}">
        <p14:creationId xmlns:p14="http://schemas.microsoft.com/office/powerpoint/2010/main" val="232741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A8D7D1ED-533E-40A8-ADAB-0FEE682D1EDD}" type="datetimeFigureOut">
              <a:rPr lang="en-IN" smtClean="0"/>
              <a:t>15-06-2021</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EDED122-F321-48AD-9B54-76B08B9ABF4F}" type="slidenum">
              <a:rPr lang="en-IN" smtClean="0"/>
              <a:t>‹#›</a:t>
            </a:fld>
            <a:endParaRPr lang="en-IN"/>
          </a:p>
        </p:txBody>
      </p:sp>
    </p:spTree>
    <p:extLst>
      <p:ext uri="{BB962C8B-B14F-4D97-AF65-F5344CB8AC3E}">
        <p14:creationId xmlns:p14="http://schemas.microsoft.com/office/powerpoint/2010/main" val="260466501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E6C7E-0A72-4701-A120-F9873B5AC1AE}"/>
              </a:ext>
            </a:extLst>
          </p:cNvPr>
          <p:cNvSpPr>
            <a:spLocks noGrp="1"/>
          </p:cNvSpPr>
          <p:nvPr>
            <p:ph type="ctrTitle"/>
          </p:nvPr>
        </p:nvSpPr>
        <p:spPr>
          <a:xfrm>
            <a:off x="887767" y="1065321"/>
            <a:ext cx="9780233" cy="1296140"/>
          </a:xfrm>
        </p:spPr>
        <p:txBody>
          <a:bodyPr>
            <a:normAutofit/>
          </a:bodyPr>
          <a:lstStyle/>
          <a:p>
            <a:r>
              <a:rPr lang="en-US" sz="3600" b="1" dirty="0">
                <a:solidFill>
                  <a:schemeClr val="tx1"/>
                </a:solidFill>
                <a:latin typeface="Baskerville Old Face" panose="02020602080505020303" pitchFamily="18" charset="0"/>
              </a:rPr>
              <a:t>AUTOMATION OF STUDENT  EDUCATION VERIFICATION AND SERVICES</a:t>
            </a:r>
            <a:endParaRPr lang="en-IN" sz="3600" dirty="0"/>
          </a:p>
        </p:txBody>
      </p:sp>
      <p:sp>
        <p:nvSpPr>
          <p:cNvPr id="3" name="Subtitle 2">
            <a:extLst>
              <a:ext uri="{FF2B5EF4-FFF2-40B4-BE49-F238E27FC236}">
                <a16:creationId xmlns:a16="http://schemas.microsoft.com/office/drawing/2014/main" id="{55139788-943B-4BFF-82F9-AA2562D15558}"/>
              </a:ext>
            </a:extLst>
          </p:cNvPr>
          <p:cNvSpPr>
            <a:spLocks noGrp="1"/>
          </p:cNvSpPr>
          <p:nvPr>
            <p:ph type="subTitle" idx="1"/>
          </p:nvPr>
        </p:nvSpPr>
        <p:spPr>
          <a:xfrm>
            <a:off x="2299316" y="3790764"/>
            <a:ext cx="9436963" cy="2716568"/>
          </a:xfrm>
        </p:spPr>
        <p:txBody>
          <a:bodyPr>
            <a:normAutofit fontScale="92500" lnSpcReduction="20000"/>
          </a:bodyPr>
          <a:lstStyle/>
          <a:p>
            <a:r>
              <a:rPr lang="en-IN" sz="2400" dirty="0"/>
              <a:t>                                                   </a:t>
            </a:r>
            <a:r>
              <a:rPr lang="en-IN" sz="2400" dirty="0">
                <a:latin typeface="Calibri" panose="020F0502020204030204" pitchFamily="34" charset="0"/>
                <a:cs typeface="Calibri" panose="020F0502020204030204" pitchFamily="34" charset="0"/>
              </a:rPr>
              <a:t>H. POOJA[211417104184]</a:t>
            </a:r>
          </a:p>
          <a:p>
            <a:r>
              <a:rPr lang="en-IN" sz="2400" dirty="0">
                <a:latin typeface="Calibri" panose="020F0502020204030204" pitchFamily="34" charset="0"/>
                <a:cs typeface="Calibri" panose="020F0502020204030204" pitchFamily="34" charset="0"/>
              </a:rPr>
              <a:t>                                                             PRIYADARSHINI VENKATESAN[211417104201]</a:t>
            </a:r>
          </a:p>
          <a:p>
            <a:r>
              <a:rPr lang="en-IN" sz="2400" dirty="0">
                <a:latin typeface="Calibri" panose="020F0502020204030204" pitchFamily="34" charset="0"/>
                <a:cs typeface="Calibri" panose="020F0502020204030204" pitchFamily="34" charset="0"/>
              </a:rPr>
              <a:t>                                                              S.SHERLINE CALISTA[211417104256]</a:t>
            </a:r>
          </a:p>
          <a:p>
            <a:r>
              <a:rPr lang="en-IN" sz="2400" dirty="0">
                <a:latin typeface="Calibri" panose="020F0502020204030204" pitchFamily="34" charset="0"/>
                <a:cs typeface="Calibri" panose="020F0502020204030204" pitchFamily="34" charset="0"/>
              </a:rPr>
              <a:t>                                           </a:t>
            </a:r>
          </a:p>
          <a:p>
            <a:r>
              <a:rPr lang="en-IN" sz="2400" dirty="0">
                <a:latin typeface="Calibri" panose="020F0502020204030204" pitchFamily="34" charset="0"/>
                <a:cs typeface="Calibri" panose="020F0502020204030204" pitchFamily="34" charset="0"/>
              </a:rPr>
              <a:t>                                                             GUIDE:</a:t>
            </a:r>
            <a:r>
              <a:rPr lang="en-US" sz="2400" dirty="0"/>
              <a:t> </a:t>
            </a:r>
            <a:r>
              <a:rPr lang="en-US" sz="2400" dirty="0" err="1"/>
              <a:t>Dr.L.Jabasheela</a:t>
            </a:r>
            <a:r>
              <a:rPr lang="en-US" sz="2400" dirty="0"/>
              <a:t> M.E, Ph.D.,</a:t>
            </a:r>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 </a:t>
            </a:r>
            <a:endParaRPr lang="en-IN" dirty="0"/>
          </a:p>
        </p:txBody>
      </p:sp>
    </p:spTree>
    <p:extLst>
      <p:ext uri="{BB962C8B-B14F-4D97-AF65-F5344CB8AC3E}">
        <p14:creationId xmlns:p14="http://schemas.microsoft.com/office/powerpoint/2010/main" val="1799750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8BE80-AAB1-4ACF-9042-F10A3DCB5602}"/>
              </a:ext>
            </a:extLst>
          </p:cNvPr>
          <p:cNvSpPr>
            <a:spLocks noGrp="1"/>
          </p:cNvSpPr>
          <p:nvPr>
            <p:ph type="title"/>
          </p:nvPr>
        </p:nvSpPr>
        <p:spPr>
          <a:xfrm>
            <a:off x="838200" y="365125"/>
            <a:ext cx="10515600" cy="700195"/>
          </a:xfrm>
        </p:spPr>
        <p:txBody>
          <a:bodyPr>
            <a:normAutofit/>
          </a:bodyPr>
          <a:lstStyle/>
          <a:p>
            <a:r>
              <a:rPr lang="en-IN" sz="3600" dirty="0">
                <a:latin typeface="+mn-lt"/>
              </a:rPr>
              <a:t>                    </a:t>
            </a:r>
            <a:r>
              <a:rPr lang="en-IN" sz="3600" dirty="0">
                <a:latin typeface="Times New Roman" panose="02020603050405020304" pitchFamily="18" charset="0"/>
                <a:cs typeface="Times New Roman" panose="02020603050405020304" pitchFamily="18" charset="0"/>
              </a:rPr>
              <a:t>MODULE DESCRIPTION</a:t>
            </a:r>
          </a:p>
        </p:txBody>
      </p:sp>
      <p:sp>
        <p:nvSpPr>
          <p:cNvPr id="9" name="Content Placeholder 8">
            <a:extLst>
              <a:ext uri="{FF2B5EF4-FFF2-40B4-BE49-F238E27FC236}">
                <a16:creationId xmlns:a16="http://schemas.microsoft.com/office/drawing/2014/main" id="{D35B1D0D-9449-4F7D-9071-34A9DB4E7EE3}"/>
              </a:ext>
            </a:extLst>
          </p:cNvPr>
          <p:cNvSpPr>
            <a:spLocks noGrp="1"/>
          </p:cNvSpPr>
          <p:nvPr>
            <p:ph idx="1"/>
          </p:nvPr>
        </p:nvSpPr>
        <p:spPr>
          <a:xfrm>
            <a:off x="838200" y="958788"/>
            <a:ext cx="10515600" cy="5218175"/>
          </a:xfrm>
        </p:spPr>
        <p:txBody>
          <a:bodyPr>
            <a:normAutofit/>
          </a:bodyPr>
          <a:lstStyle/>
          <a:p>
            <a:pPr marL="0" indent="0" algn="just">
              <a:lnSpc>
                <a:spcPct val="115000"/>
              </a:lnSpc>
              <a:spcAft>
                <a:spcPts val="1000"/>
              </a:spcAft>
              <a:buNone/>
            </a:pPr>
            <a:r>
              <a:rPr lang="en-US" sz="1800" dirty="0">
                <a:latin typeface="Times New Roman" panose="02020603050405020304" pitchFamily="18" charset="0"/>
                <a:ea typeface="Times New Roman" panose="02020603050405020304" pitchFamily="18" charset="0"/>
              </a:rPr>
              <a:t>                  </a:t>
            </a:r>
          </a:p>
          <a:p>
            <a:pPr marL="0" indent="0" algn="just">
              <a:lnSpc>
                <a:spcPct val="110000"/>
              </a:lnSpc>
              <a:spcAft>
                <a:spcPts val="1000"/>
              </a:spcAft>
              <a:buNone/>
            </a:pPr>
            <a:endParaRPr lang="en-IN" sz="1800" dirty="0">
              <a:effectLst/>
              <a:latin typeface="Calibri" panose="020F0502020204030204" pitchFamily="34"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46CAF46-FBA2-4A5A-9835-AED70A7CF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8699" y="1518083"/>
            <a:ext cx="8060924" cy="4083728"/>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spTree>
    <p:extLst>
      <p:ext uri="{BB962C8B-B14F-4D97-AF65-F5344CB8AC3E}">
        <p14:creationId xmlns:p14="http://schemas.microsoft.com/office/powerpoint/2010/main" val="3846852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524C9-322F-48E3-AEED-77079AC48D10}"/>
              </a:ext>
            </a:extLst>
          </p:cNvPr>
          <p:cNvSpPr>
            <a:spLocks noGrp="1"/>
          </p:cNvSpPr>
          <p:nvPr>
            <p:ph type="title"/>
          </p:nvPr>
        </p:nvSpPr>
        <p:spPr>
          <a:xfrm>
            <a:off x="838200" y="365126"/>
            <a:ext cx="10515600" cy="575908"/>
          </a:xfrm>
        </p:spPr>
        <p:txBody>
          <a:bodyPr>
            <a:noAutofit/>
          </a:bodyPr>
          <a:lstStyle/>
          <a:p>
            <a:r>
              <a:rPr lang="en-IN" sz="3600" dirty="0">
                <a:latin typeface="+mn-lt"/>
              </a:rPr>
              <a:t>                   </a:t>
            </a:r>
            <a:r>
              <a:rPr lang="en-IN" sz="3600" dirty="0">
                <a:latin typeface="Times New Roman" panose="02020603050405020304" pitchFamily="18" charset="0"/>
                <a:cs typeface="Times New Roman" panose="02020603050405020304" pitchFamily="18" charset="0"/>
              </a:rPr>
              <a:t>REQUEST FOR BONAFIDE</a:t>
            </a:r>
          </a:p>
        </p:txBody>
      </p:sp>
      <p:sp>
        <p:nvSpPr>
          <p:cNvPr id="3" name="Content Placeholder 2">
            <a:extLst>
              <a:ext uri="{FF2B5EF4-FFF2-40B4-BE49-F238E27FC236}">
                <a16:creationId xmlns:a16="http://schemas.microsoft.com/office/drawing/2014/main" id="{748DFEA8-17A0-4EFE-B40C-D5666AE3755C}"/>
              </a:ext>
            </a:extLst>
          </p:cNvPr>
          <p:cNvSpPr>
            <a:spLocks noGrp="1"/>
          </p:cNvSpPr>
          <p:nvPr>
            <p:ph idx="1"/>
          </p:nvPr>
        </p:nvSpPr>
        <p:spPr>
          <a:xfrm>
            <a:off x="838200" y="1278384"/>
            <a:ext cx="10515600" cy="4898579"/>
          </a:xfrm>
        </p:spPr>
        <p:txBody>
          <a:bodyPr/>
          <a:lstStyle/>
          <a:p>
            <a:r>
              <a:rPr lang="en-US" sz="2200" dirty="0">
                <a:effectLst/>
                <a:latin typeface="Times New Roman" panose="02020603050405020304" pitchFamily="18" charset="0"/>
                <a:ea typeface="Times New Roman" panose="02020603050405020304" pitchFamily="18" charset="0"/>
              </a:rPr>
              <a:t>In this module, student will register and the login with their login credentials. The students can request for the Bonafide certificate by selecting a reason from the pre-defined list which is present in the website. </a:t>
            </a:r>
          </a:p>
          <a:p>
            <a:r>
              <a:rPr lang="en-US" sz="2200" dirty="0">
                <a:effectLst/>
                <a:latin typeface="Times New Roman" panose="02020603050405020304" pitchFamily="18" charset="0"/>
                <a:ea typeface="Times New Roman" panose="02020603050405020304" pitchFamily="18" charset="0"/>
              </a:rPr>
              <a:t>The HOD can approve or decline the certificate which are requested by the students. If the HOD approves the request, the request has been approved</a:t>
            </a:r>
            <a:r>
              <a:rPr lang="en-US" sz="2400" dirty="0">
                <a:effectLst/>
                <a:latin typeface="Times New Roman" panose="02020603050405020304" pitchFamily="18" charset="0"/>
                <a:ea typeface="Times New Roman" panose="02020603050405020304" pitchFamily="18" charset="0"/>
              </a:rPr>
              <a:t>. </a:t>
            </a:r>
          </a:p>
          <a:p>
            <a:r>
              <a:rPr lang="en-US" sz="2200" dirty="0">
                <a:effectLst/>
                <a:latin typeface="Times New Roman" panose="02020603050405020304" pitchFamily="18" charset="0"/>
                <a:ea typeface="Times New Roman" panose="02020603050405020304" pitchFamily="18" charset="0"/>
              </a:rPr>
              <a:t>Following which, the student’s name will be appended in the Bonafide template that is maintained already along with the seal and signature of the authority</a:t>
            </a:r>
            <a:r>
              <a:rPr lang="en-US" sz="2400" dirty="0">
                <a:effectLst/>
                <a:latin typeface="Times New Roman" panose="02020603050405020304" pitchFamily="18" charset="0"/>
                <a:ea typeface="Times New Roman" panose="02020603050405020304" pitchFamily="18" charset="0"/>
              </a:rPr>
              <a:t>. </a:t>
            </a:r>
          </a:p>
          <a:p>
            <a:r>
              <a:rPr lang="en-US" sz="2200" dirty="0">
                <a:effectLst/>
                <a:latin typeface="Times New Roman" panose="02020603050405020304" pitchFamily="18" charset="0"/>
                <a:ea typeface="Times New Roman" panose="02020603050405020304" pitchFamily="18" charset="0"/>
              </a:rPr>
              <a:t>The student can check the status of their Bonafide by logging into their account with the correct credentials. If the HOD approves the request for Bonafide, a download button will be provided in the student login page from which they can download their Bonafide.</a:t>
            </a:r>
            <a:endParaRPr lang="en-IN" sz="2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32188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FA50A-9692-43B4-A696-01EF316ED72E}"/>
              </a:ext>
            </a:extLst>
          </p:cNvPr>
          <p:cNvSpPr>
            <a:spLocks noGrp="1"/>
          </p:cNvSpPr>
          <p:nvPr>
            <p:ph type="title"/>
          </p:nvPr>
        </p:nvSpPr>
        <p:spPr>
          <a:xfrm>
            <a:off x="838200" y="541538"/>
            <a:ext cx="10515600" cy="630313"/>
          </a:xfrm>
        </p:spPr>
        <p:txBody>
          <a:bodyPr>
            <a:noAutofit/>
          </a:bodyPr>
          <a:lstStyle/>
          <a:p>
            <a:r>
              <a:rPr lang="en-IN" sz="3600" dirty="0">
                <a:latin typeface="+mn-lt"/>
              </a:rPr>
              <a:t>    </a:t>
            </a:r>
            <a:r>
              <a:rPr lang="en-IN" sz="3600" dirty="0">
                <a:latin typeface="Times New Roman" panose="02020603050405020304" pitchFamily="18" charset="0"/>
                <a:cs typeface="Times New Roman" panose="02020603050405020304" pitchFamily="18" charset="0"/>
              </a:rPr>
              <a:t>REQUEST FOR LOR(LETTER OF REQUEST)</a:t>
            </a:r>
          </a:p>
        </p:txBody>
      </p:sp>
      <p:sp>
        <p:nvSpPr>
          <p:cNvPr id="3" name="Content Placeholder 2">
            <a:extLst>
              <a:ext uri="{FF2B5EF4-FFF2-40B4-BE49-F238E27FC236}">
                <a16:creationId xmlns:a16="http://schemas.microsoft.com/office/drawing/2014/main" id="{EA4A6BA3-7188-44DF-9729-89ACBA689136}"/>
              </a:ext>
            </a:extLst>
          </p:cNvPr>
          <p:cNvSpPr>
            <a:spLocks noGrp="1"/>
          </p:cNvSpPr>
          <p:nvPr>
            <p:ph idx="1"/>
          </p:nvPr>
        </p:nvSpPr>
        <p:spPr>
          <a:xfrm>
            <a:off x="838200" y="1482571"/>
            <a:ext cx="10515600" cy="4694392"/>
          </a:xfrm>
        </p:spPr>
        <p:txBody>
          <a:bodyPr/>
          <a:lstStyle/>
          <a:p>
            <a:r>
              <a:rPr lang="en-US" sz="2200" dirty="0">
                <a:effectLst/>
                <a:latin typeface="Times New Roman" panose="02020603050405020304" pitchFamily="18" charset="0"/>
                <a:ea typeface="Times New Roman" panose="02020603050405020304" pitchFamily="18" charset="0"/>
              </a:rPr>
              <a:t>In this module, the student will login with their login credentials. </a:t>
            </a:r>
          </a:p>
          <a:p>
            <a:r>
              <a:rPr lang="en-US" sz="2200" dirty="0">
                <a:effectLst/>
                <a:latin typeface="Times New Roman" panose="02020603050405020304" pitchFamily="18" charset="0"/>
                <a:ea typeface="Times New Roman" panose="02020603050405020304" pitchFamily="18" charset="0"/>
              </a:rPr>
              <a:t>The students can request for the Letter of Request (LOR) certificate to any selected staff .Upload a letter of your LOR and choose the faculty's name from the pre-defined list.</a:t>
            </a:r>
          </a:p>
          <a:p>
            <a:r>
              <a:rPr lang="en-US" sz="240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Once the “Request for LOR” Button is clicked, the corresponding faculty is notified in their login. On approving there request, the student will be notified / a pop up message will appear in the login stating that the LOR request has been accepted. </a:t>
            </a:r>
          </a:p>
          <a:p>
            <a:r>
              <a:rPr lang="en-US" sz="2200" dirty="0">
                <a:effectLst/>
                <a:latin typeface="Times New Roman" panose="02020603050405020304" pitchFamily="18" charset="0"/>
                <a:ea typeface="Times New Roman" panose="02020603050405020304" pitchFamily="18" charset="0"/>
              </a:rPr>
              <a:t>Following which, the contents of the letter will be appended in the LOR template maintained in the website along with the seal and signature of the authority. </a:t>
            </a:r>
          </a:p>
          <a:p>
            <a:r>
              <a:rPr lang="en-US" sz="2200" dirty="0">
                <a:effectLst/>
                <a:latin typeface="Times New Roman" panose="02020603050405020304" pitchFamily="18" charset="0"/>
                <a:ea typeface="Times New Roman" panose="02020603050405020304" pitchFamily="18" charset="0"/>
              </a:rPr>
              <a:t>The student can check the status of their LOR by logging into their account with the correct credentials. A download button will be provided in the student login page by which they can download their LOR.</a:t>
            </a:r>
            <a:endParaRPr lang="en-IN" sz="2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611082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9180-D3AC-4AE5-A5D4-2ECE6CA7F22F}"/>
              </a:ext>
            </a:extLst>
          </p:cNvPr>
          <p:cNvSpPr>
            <a:spLocks noGrp="1"/>
          </p:cNvSpPr>
          <p:nvPr>
            <p:ph type="title"/>
          </p:nvPr>
        </p:nvSpPr>
        <p:spPr>
          <a:xfrm>
            <a:off x="639192" y="266330"/>
            <a:ext cx="10714608" cy="414707"/>
          </a:xfrm>
        </p:spPr>
        <p:txBody>
          <a:bodyPr>
            <a:noAutofit/>
          </a:bodyPr>
          <a:lstStyle/>
          <a:p>
            <a:r>
              <a:rPr lang="en-IN" sz="2200" dirty="0">
                <a:latin typeface="Times New Roman" panose="02020603050405020304" pitchFamily="18" charset="0"/>
                <a:cs typeface="Times New Roman" panose="02020603050405020304" pitchFamily="18" charset="0"/>
              </a:rPr>
              <a:t>The functionalities under the website are:</a:t>
            </a:r>
          </a:p>
        </p:txBody>
      </p:sp>
      <p:sp>
        <p:nvSpPr>
          <p:cNvPr id="3" name="Content Placeholder 2">
            <a:extLst>
              <a:ext uri="{FF2B5EF4-FFF2-40B4-BE49-F238E27FC236}">
                <a16:creationId xmlns:a16="http://schemas.microsoft.com/office/drawing/2014/main" id="{CFB917E2-54F2-47CE-99F6-68845DDAB797}"/>
              </a:ext>
            </a:extLst>
          </p:cNvPr>
          <p:cNvSpPr>
            <a:spLocks noGrp="1"/>
          </p:cNvSpPr>
          <p:nvPr>
            <p:ph sz="half" idx="1"/>
          </p:nvPr>
        </p:nvSpPr>
        <p:spPr>
          <a:xfrm>
            <a:off x="838200" y="681037"/>
            <a:ext cx="5181600" cy="5746395"/>
          </a:xfrm>
        </p:spPr>
        <p:txBody>
          <a:bodyPr>
            <a:normAutofit fontScale="25000" lnSpcReduction="20000"/>
          </a:bodyPr>
          <a:lstStyle/>
          <a:p>
            <a:pPr marL="0" indent="0" algn="just">
              <a:lnSpc>
                <a:spcPct val="150000"/>
              </a:lnSpc>
              <a:buNone/>
            </a:pPr>
            <a:r>
              <a:rPr lang="en-IN" sz="6400" b="1" dirty="0">
                <a:effectLst/>
                <a:latin typeface="Times New Roman" panose="02020603050405020304" pitchFamily="18" charset="0"/>
                <a:ea typeface="Times New Roman" panose="02020603050405020304" pitchFamily="18" charset="0"/>
                <a:cs typeface="Times New Roman" panose="02020603050405020304" pitchFamily="18" charset="0"/>
              </a:rPr>
              <a:t>STUDENT REGISTRATION</a:t>
            </a:r>
            <a:endParaRPr lang="en-IN" sz="6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Initially the student has to register his/her details into the website</a:t>
            </a:r>
            <a:r>
              <a:rPr lang="en-IN" sz="6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gn="just">
              <a:lnSpc>
                <a:spcPct val="150000"/>
              </a:lnSpc>
              <a:buFont typeface="Symbol" panose="05050102010706020507" pitchFamily="18" charset="2"/>
              <a:buChar char=""/>
            </a:pP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The Information gathered would include (Student Name, DOB ,Email  , Password, Course, Category, Joining Year, Gender, Address, Location and pin code</a:t>
            </a:r>
            <a:r>
              <a:rPr lang="en-IN" sz="7200" dirty="0">
                <a:latin typeface="Times New Roman" panose="02020603050405020304" pitchFamily="18" charset="0"/>
                <a:ea typeface="Times New Roman" panose="02020603050405020304" pitchFamily="18" charset="0"/>
                <a:cs typeface="Times New Roman" panose="02020603050405020304" pitchFamily="18" charset="0"/>
              </a:rPr>
              <a:t>.</a:t>
            </a:r>
            <a:endParaRPr lang="en-IN" sz="6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IN" sz="6400" b="1" dirty="0">
                <a:effectLst/>
                <a:latin typeface="Times New Roman" panose="02020603050405020304" pitchFamily="18" charset="0"/>
                <a:ea typeface="Times New Roman" panose="02020603050405020304" pitchFamily="18" charset="0"/>
                <a:cs typeface="Times New Roman" panose="02020603050405020304" pitchFamily="18" charset="0"/>
              </a:rPr>
              <a:t>STAFF REGISTRATION</a:t>
            </a:r>
            <a:endParaRPr lang="en-IN" sz="6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At first the staff has to register their details into the site.</a:t>
            </a:r>
          </a:p>
          <a:p>
            <a:pPr marL="342900" lvl="0" indent="-342900" algn="just">
              <a:lnSpc>
                <a:spcPct val="150000"/>
              </a:lnSpc>
              <a:buFont typeface="Symbol" panose="05050102010706020507" pitchFamily="18" charset="2"/>
              <a:buChar char=""/>
            </a:pP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Information gathered would include (Staff Name, DOB , Gender, Education, Email, Password, Designation, Department)</a:t>
            </a:r>
          </a:p>
          <a:p>
            <a:endParaRPr lang="en-IN" dirty="0"/>
          </a:p>
        </p:txBody>
      </p:sp>
      <p:sp>
        <p:nvSpPr>
          <p:cNvPr id="4" name="Content Placeholder 3">
            <a:extLst>
              <a:ext uri="{FF2B5EF4-FFF2-40B4-BE49-F238E27FC236}">
                <a16:creationId xmlns:a16="http://schemas.microsoft.com/office/drawing/2014/main" id="{62FCE40E-F8D2-4288-B2BC-AAD1A42B634C}"/>
              </a:ext>
            </a:extLst>
          </p:cNvPr>
          <p:cNvSpPr>
            <a:spLocks noGrp="1"/>
          </p:cNvSpPr>
          <p:nvPr>
            <p:ph sz="half" idx="2"/>
          </p:nvPr>
        </p:nvSpPr>
        <p:spPr>
          <a:xfrm>
            <a:off x="6019800" y="594804"/>
            <a:ext cx="5183819" cy="6263196"/>
          </a:xfrm>
        </p:spPr>
        <p:txBody>
          <a:bodyPr>
            <a:normAutofit fontScale="25000" lnSpcReduction="20000"/>
          </a:bodyPr>
          <a:lstStyle/>
          <a:p>
            <a:pPr marL="0" indent="0" algn="just">
              <a:lnSpc>
                <a:spcPct val="150000"/>
              </a:lnSpc>
              <a:buNone/>
            </a:pPr>
            <a:r>
              <a:rPr lang="en-IN" sz="6400" b="1" dirty="0">
                <a:effectLst/>
                <a:latin typeface="Times New Roman" panose="02020603050405020304" pitchFamily="18" charset="0"/>
                <a:ea typeface="Times New Roman" panose="02020603050405020304" pitchFamily="18" charset="0"/>
              </a:rPr>
              <a:t>ADMIN LOGIN </a:t>
            </a:r>
            <a:endParaRPr lang="en-IN" sz="6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7200" dirty="0">
                <a:effectLst/>
                <a:latin typeface="Times New Roman" panose="02020603050405020304" pitchFamily="18" charset="0"/>
                <a:ea typeface="Times New Roman" panose="02020603050405020304" pitchFamily="18" charset="0"/>
              </a:rPr>
              <a:t>They are the ones who verify the students and staff who has registered on the website and consent their access to it</a:t>
            </a:r>
            <a:r>
              <a:rPr lang="en-IN" sz="6400" dirty="0">
                <a:effectLst/>
                <a:latin typeface="Times New Roman" panose="02020603050405020304" pitchFamily="18" charset="0"/>
                <a:ea typeface="Times New Roman" panose="02020603050405020304" pitchFamily="18" charset="0"/>
              </a:rPr>
              <a:t>.</a:t>
            </a:r>
          </a:p>
          <a:p>
            <a:pPr marL="342900" lvl="0" indent="-342900" algn="just">
              <a:lnSpc>
                <a:spcPct val="150000"/>
              </a:lnSpc>
              <a:buFont typeface="Symbol" panose="05050102010706020507" pitchFamily="18" charset="2"/>
              <a:buChar char=""/>
            </a:pPr>
            <a:r>
              <a:rPr lang="en-IN" sz="7200" dirty="0">
                <a:effectLst/>
                <a:latin typeface="Times New Roman" panose="02020603050405020304" pitchFamily="18" charset="0"/>
                <a:ea typeface="Times New Roman" panose="02020603050405020304" pitchFamily="18" charset="0"/>
              </a:rPr>
              <a:t>Once the verification process is being approved by the Administrator students can login into website by providing the registered mail Id and password  and then apply for a Bonafide or an LOR</a:t>
            </a:r>
            <a:r>
              <a:rPr lang="en-IN" sz="6400" dirty="0">
                <a:effectLst/>
                <a:latin typeface="Times New Roman" panose="02020603050405020304" pitchFamily="18" charset="0"/>
                <a:ea typeface="Times New Roman" panose="02020603050405020304" pitchFamily="18" charset="0"/>
              </a:rPr>
              <a:t>.</a:t>
            </a:r>
          </a:p>
          <a:p>
            <a:pPr marL="0" indent="0" algn="just">
              <a:lnSpc>
                <a:spcPct val="150000"/>
              </a:lnSpc>
              <a:buNone/>
            </a:pPr>
            <a:r>
              <a:rPr lang="en-IN" sz="6400" b="1" dirty="0">
                <a:effectLst/>
                <a:latin typeface="Times New Roman" panose="02020603050405020304" pitchFamily="18" charset="0"/>
                <a:ea typeface="Times New Roman" panose="02020603050405020304" pitchFamily="18" charset="0"/>
              </a:rPr>
              <a:t>STUDENT LOGIN</a:t>
            </a:r>
            <a:endParaRPr lang="en-IN" sz="6400" b="1" dirty="0">
              <a:latin typeface="Times New Roman" panose="02020603050405020304" pitchFamily="18" charset="0"/>
              <a:ea typeface="Times New Roman" panose="02020603050405020304" pitchFamily="18" charset="0"/>
            </a:endParaRPr>
          </a:p>
          <a:p>
            <a:pPr algn="just">
              <a:lnSpc>
                <a:spcPct val="150000"/>
              </a:lnSpc>
            </a:pPr>
            <a:r>
              <a:rPr lang="en-IN" sz="7200" dirty="0">
                <a:effectLst/>
                <a:latin typeface="Times New Roman" panose="02020603050405020304" pitchFamily="18" charset="0"/>
                <a:ea typeface="Times New Roman" panose="02020603050405020304" pitchFamily="18" charset="0"/>
              </a:rPr>
              <a:t>On clicking BONAFIDE or an LOR </a:t>
            </a:r>
          </a:p>
          <a:p>
            <a:pPr marL="342900" lvl="0" indent="-342900" algn="just">
              <a:lnSpc>
                <a:spcPct val="150000"/>
              </a:lnSpc>
              <a:buFont typeface="Symbol" panose="05050102010706020507" pitchFamily="18" charset="2"/>
              <a:buChar char=""/>
            </a:pPr>
            <a:r>
              <a:rPr lang="en-IN" sz="7200" dirty="0">
                <a:effectLst/>
                <a:latin typeface="Times New Roman" panose="02020603050405020304" pitchFamily="18" charset="0"/>
                <a:ea typeface="Times New Roman" panose="02020603050405020304" pitchFamily="18" charset="0"/>
              </a:rPr>
              <a:t>A Student is provided to click there reasons which are provided from the drop down list.</a:t>
            </a:r>
          </a:p>
          <a:p>
            <a:pPr marL="342900" lvl="0" indent="-342900" algn="just">
              <a:lnSpc>
                <a:spcPct val="150000"/>
              </a:lnSpc>
              <a:buFont typeface="Symbol" panose="05050102010706020507" pitchFamily="18" charset="2"/>
              <a:buChar char=""/>
            </a:pPr>
            <a:r>
              <a:rPr lang="en-IN" sz="7200" dirty="0">
                <a:effectLst/>
                <a:latin typeface="Times New Roman" panose="02020603050405020304" pitchFamily="18" charset="0"/>
                <a:ea typeface="Times New Roman" panose="02020603050405020304" pitchFamily="18" charset="0"/>
              </a:rPr>
              <a:t>Pop up message of Immediate request is sent</a:t>
            </a:r>
          </a:p>
        </p:txBody>
      </p:sp>
    </p:spTree>
    <p:extLst>
      <p:ext uri="{BB962C8B-B14F-4D97-AF65-F5344CB8AC3E}">
        <p14:creationId xmlns:p14="http://schemas.microsoft.com/office/powerpoint/2010/main" val="3775617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302D-AB7C-467A-A31E-F3EC064B93CA}"/>
              </a:ext>
            </a:extLst>
          </p:cNvPr>
          <p:cNvSpPr>
            <a:spLocks noGrp="1"/>
          </p:cNvSpPr>
          <p:nvPr>
            <p:ph type="title"/>
          </p:nvPr>
        </p:nvSpPr>
        <p:spPr>
          <a:xfrm>
            <a:off x="838200" y="365126"/>
            <a:ext cx="9735105" cy="735706"/>
          </a:xfrm>
        </p:spPr>
        <p:txBody>
          <a:bodyPr>
            <a:normAutofit/>
          </a:bodyPr>
          <a:lstStyle/>
          <a:p>
            <a:r>
              <a:rPr lang="en-IN" sz="3600" dirty="0">
                <a:latin typeface="+mn-lt"/>
              </a:rPr>
              <a:t>            </a:t>
            </a:r>
            <a:r>
              <a:rPr lang="en-IN" sz="3600" dirty="0">
                <a:latin typeface="Times New Roman" panose="02020603050405020304" pitchFamily="18" charset="0"/>
                <a:cs typeface="Times New Roman" panose="02020603050405020304" pitchFamily="18" charset="0"/>
              </a:rPr>
              <a:t>BACKGROUND VERFICATION</a:t>
            </a:r>
          </a:p>
        </p:txBody>
      </p:sp>
      <p:sp>
        <p:nvSpPr>
          <p:cNvPr id="3" name="Content Placeholder 2">
            <a:extLst>
              <a:ext uri="{FF2B5EF4-FFF2-40B4-BE49-F238E27FC236}">
                <a16:creationId xmlns:a16="http://schemas.microsoft.com/office/drawing/2014/main" id="{230152EE-E2B4-44EF-8712-952377E1216F}"/>
              </a:ext>
            </a:extLst>
          </p:cNvPr>
          <p:cNvSpPr>
            <a:spLocks noGrp="1"/>
          </p:cNvSpPr>
          <p:nvPr>
            <p:ph idx="1"/>
          </p:nvPr>
        </p:nvSpPr>
        <p:spPr>
          <a:xfrm>
            <a:off x="838200" y="1269507"/>
            <a:ext cx="10400930" cy="4907456"/>
          </a:xfrm>
        </p:spPr>
        <p:txBody>
          <a:bodyPr/>
          <a:lstStyle/>
          <a:p>
            <a:r>
              <a:rPr lang="en-US" sz="2200" dirty="0">
                <a:effectLst/>
                <a:latin typeface="Times New Roman" panose="02020603050405020304" pitchFamily="18" charset="0"/>
                <a:ea typeface="Times New Roman" panose="02020603050405020304" pitchFamily="18" charset="0"/>
              </a:rPr>
              <a:t>Initially, background verification companies/third-party background verifiers send an email to college requesting for background verification for passed out students.</a:t>
            </a:r>
          </a:p>
          <a:p>
            <a:r>
              <a:rPr lang="en-US" sz="2200" dirty="0">
                <a:effectLst/>
                <a:latin typeface="Times New Roman" panose="02020603050405020304" pitchFamily="18" charset="0"/>
                <a:ea typeface="Times New Roman" panose="02020603050405020304" pitchFamily="18" charset="0"/>
              </a:rPr>
              <a:t>The proposed software is implemented in such a way that whenever background verification companies send email to institutions requesting for background verification for passed out students, the software automatically open the mail account and parse/scrape out the data such as (name, register number, marks passed out year)  and checks it with the database to find if the information provided is genuine or not</a:t>
            </a:r>
            <a:r>
              <a:rPr lang="en-US" sz="2200" dirty="0">
                <a:latin typeface="Times New Roman" panose="02020603050405020304" pitchFamily="18" charset="0"/>
                <a:ea typeface="Times New Roman" panose="02020603050405020304" pitchFamily="18" charset="0"/>
              </a:rPr>
              <a:t>.</a:t>
            </a:r>
          </a:p>
          <a:p>
            <a:r>
              <a:rPr lang="en-US" sz="2200" dirty="0">
                <a:effectLst/>
                <a:latin typeface="Times New Roman" panose="02020603050405020304" pitchFamily="18" charset="0"/>
                <a:ea typeface="Times New Roman" panose="02020603050405020304" pitchFamily="18" charset="0"/>
              </a:rPr>
              <a:t>If a student with the same data is present, then a reply e mail is sent to the verifier stating that the details are verified. If not, reply mail states that the details are not verified.</a:t>
            </a:r>
            <a:endParaRPr lang="en-IN" sz="2200" dirty="0">
              <a:effectLst/>
              <a:latin typeface="Times New Roman" panose="02020603050405020304" pitchFamily="18" charset="0"/>
              <a:ea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4411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D62E2-CAEF-4760-BCA9-F7A21E01AEBC}"/>
              </a:ext>
            </a:extLst>
          </p:cNvPr>
          <p:cNvSpPr>
            <a:spLocks noGrp="1"/>
          </p:cNvSpPr>
          <p:nvPr>
            <p:ph type="title"/>
          </p:nvPr>
        </p:nvSpPr>
        <p:spPr>
          <a:xfrm>
            <a:off x="838200" y="150920"/>
            <a:ext cx="10515600" cy="648070"/>
          </a:xfrm>
        </p:spPr>
        <p:txBody>
          <a:bodyPr>
            <a:normAutofit/>
          </a:bodyPr>
          <a:lstStyle/>
          <a:p>
            <a:r>
              <a:rPr lang="en-IN" sz="3600" dirty="0">
                <a:latin typeface="+mn-lt"/>
              </a:rPr>
              <a:t>                            </a:t>
            </a:r>
            <a:r>
              <a:rPr lang="en-IN" sz="3600" dirty="0">
                <a:latin typeface="Times New Roman" panose="02020603050405020304" pitchFamily="18" charset="0"/>
                <a:cs typeface="Times New Roman" panose="02020603050405020304" pitchFamily="18" charset="0"/>
              </a:rPr>
              <a:t>TESTING </a:t>
            </a:r>
          </a:p>
        </p:txBody>
      </p:sp>
      <p:sp>
        <p:nvSpPr>
          <p:cNvPr id="3" name="Content Placeholder 2">
            <a:extLst>
              <a:ext uri="{FF2B5EF4-FFF2-40B4-BE49-F238E27FC236}">
                <a16:creationId xmlns:a16="http://schemas.microsoft.com/office/drawing/2014/main" id="{8B2C3F2C-D337-4722-8574-A901A4B1BC4B}"/>
              </a:ext>
            </a:extLst>
          </p:cNvPr>
          <p:cNvSpPr>
            <a:spLocks noGrp="1"/>
          </p:cNvSpPr>
          <p:nvPr>
            <p:ph idx="1"/>
          </p:nvPr>
        </p:nvSpPr>
        <p:spPr>
          <a:xfrm>
            <a:off x="838200" y="861134"/>
            <a:ext cx="10515600" cy="5315829"/>
          </a:xfrm>
        </p:spPr>
        <p:txBody>
          <a:bodyPr/>
          <a:lstStyle/>
          <a:p>
            <a:r>
              <a:rPr lang="en-IN" sz="2200" dirty="0">
                <a:latin typeface="Times New Roman" panose="02020603050405020304" pitchFamily="18" charset="0"/>
                <a:cs typeface="Times New Roman" panose="02020603050405020304" pitchFamily="18" charset="0"/>
              </a:rPr>
              <a:t>Unit Testing and Integration Testing are been performed for the Website and Software.</a:t>
            </a:r>
          </a:p>
          <a:p>
            <a:r>
              <a:rPr lang="en-IN" sz="2200" dirty="0">
                <a:latin typeface="Times New Roman" panose="02020603050405020304" pitchFamily="18" charset="0"/>
                <a:cs typeface="Times New Roman" panose="02020603050405020304" pitchFamily="18" charset="0"/>
              </a:rPr>
              <a:t>Unit Testing for LOR and Bonafide is represented below in tabular format, there is a small nuances between both the Testing.</a:t>
            </a:r>
          </a:p>
          <a:p>
            <a:endParaRPr lang="en-IN" sz="2200"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p:txBody>
      </p:sp>
      <p:graphicFrame>
        <p:nvGraphicFramePr>
          <p:cNvPr id="4" name="Table 4">
            <a:extLst>
              <a:ext uri="{FF2B5EF4-FFF2-40B4-BE49-F238E27FC236}">
                <a16:creationId xmlns:a16="http://schemas.microsoft.com/office/drawing/2014/main" id="{239D98CC-6CCF-44F3-B196-F1D02A1ACC27}"/>
              </a:ext>
            </a:extLst>
          </p:cNvPr>
          <p:cNvGraphicFramePr>
            <a:graphicFrameLocks noGrp="1"/>
          </p:cNvGraphicFramePr>
          <p:nvPr>
            <p:extLst>
              <p:ext uri="{D42A27DB-BD31-4B8C-83A1-F6EECF244321}">
                <p14:modId xmlns:p14="http://schemas.microsoft.com/office/powerpoint/2010/main" val="2368291501"/>
              </p:ext>
            </p:extLst>
          </p:nvPr>
        </p:nvGraphicFramePr>
        <p:xfrm>
          <a:off x="838200" y="2121764"/>
          <a:ext cx="10267765" cy="4721772"/>
        </p:xfrm>
        <a:graphic>
          <a:graphicData uri="http://schemas.openxmlformats.org/drawingml/2006/table">
            <a:tbl>
              <a:tblPr firstRow="1" bandRow="1">
                <a:tableStyleId>{5C22544A-7EE6-4342-B048-85BDC9FD1C3A}</a:tableStyleId>
              </a:tblPr>
              <a:tblGrid>
                <a:gridCol w="5599731">
                  <a:extLst>
                    <a:ext uri="{9D8B030D-6E8A-4147-A177-3AD203B41FA5}">
                      <a16:colId xmlns:a16="http://schemas.microsoft.com/office/drawing/2014/main" val="1708616679"/>
                    </a:ext>
                  </a:extLst>
                </a:gridCol>
                <a:gridCol w="4668034">
                  <a:extLst>
                    <a:ext uri="{9D8B030D-6E8A-4147-A177-3AD203B41FA5}">
                      <a16:colId xmlns:a16="http://schemas.microsoft.com/office/drawing/2014/main" val="2877877178"/>
                    </a:ext>
                  </a:extLst>
                </a:gridCol>
              </a:tblGrid>
              <a:tr h="309549">
                <a:tc>
                  <a:txBody>
                    <a:bodyPr/>
                    <a:lstStyle/>
                    <a:p>
                      <a:pPr algn="just"/>
                      <a:r>
                        <a:rPr lang="en-US" sz="1800" dirty="0">
                          <a:effectLst/>
                          <a:latin typeface="+mn-lt"/>
                          <a:ea typeface="Times New Roman" panose="02020603050405020304" pitchFamily="18" charset="0"/>
                        </a:rPr>
                        <a:t>                         Test case Objective</a:t>
                      </a:r>
                      <a:endParaRPr lang="en-IN" sz="1800" dirty="0">
                        <a:effectLst/>
                        <a:latin typeface="+mn-lt"/>
                        <a:ea typeface="Times New Roman" panose="02020603050405020304" pitchFamily="18" charset="0"/>
                      </a:endParaRPr>
                    </a:p>
                  </a:txBody>
                  <a:tcPr marL="68580" marR="68580" marT="0" marB="0"/>
                </a:tc>
                <a:tc>
                  <a:txBody>
                    <a:bodyPr/>
                    <a:lstStyle/>
                    <a:p>
                      <a:pPr algn="just"/>
                      <a:r>
                        <a:rPr lang="en-US" sz="1800" b="1" kern="1200" dirty="0">
                          <a:solidFill>
                            <a:schemeClr val="lt1"/>
                          </a:solidFill>
                          <a:effectLst/>
                          <a:latin typeface="+mn-lt"/>
                          <a:ea typeface="+mn-ea"/>
                          <a:cs typeface="+mn-cs"/>
                        </a:rPr>
                        <a:t>                 Expected Result</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63439515"/>
                  </a:ext>
                </a:extLst>
              </a:tr>
              <a:tr h="499650">
                <a:tc>
                  <a:txBody>
                    <a:bodyPr/>
                    <a:lstStyle/>
                    <a:p>
                      <a:pPr algn="just">
                        <a:lnSpc>
                          <a:spcPct val="150000"/>
                        </a:lnSpc>
                      </a:pPr>
                      <a:r>
                        <a:rPr lang="en-US" sz="1600" dirty="0">
                          <a:effectLst/>
                          <a:latin typeface="Times New Roman" panose="02020603050405020304" pitchFamily="18" charset="0"/>
                          <a:ea typeface="Times New Roman" panose="02020603050405020304" pitchFamily="18" charset="0"/>
                        </a:rPr>
                        <a:t>Check the interface link between Register and Login Module.</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To be directed to Login Page of Student / staff</a:t>
                      </a:r>
                      <a:r>
                        <a:rPr lang="en-US" sz="180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763516220"/>
                  </a:ext>
                </a:extLst>
              </a:tr>
              <a:tr h="709035">
                <a:tc>
                  <a:txBody>
                    <a:bodyPr/>
                    <a:lstStyle/>
                    <a:p>
                      <a:pPr algn="just">
                        <a:lnSpc>
                          <a:spcPct val="150000"/>
                        </a:lnSpc>
                      </a:pPr>
                      <a:r>
                        <a:rPr lang="en-US" sz="1600" dirty="0">
                          <a:effectLst/>
                          <a:latin typeface="Times New Roman" panose="02020603050405020304" pitchFamily="18" charset="0"/>
                          <a:ea typeface="Times New Roman" panose="02020603050405020304" pitchFamily="18" charset="0"/>
                        </a:rPr>
                        <a:t>Check the interface</a:t>
                      </a:r>
                      <a:r>
                        <a:rPr lang="en-IN" sz="16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Link between Admin Login and View List </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pPr>
                      <a:r>
                        <a:rPr lang="en-US" sz="1600" dirty="0">
                          <a:effectLst/>
                          <a:latin typeface="Times New Roman" panose="02020603050405020304" pitchFamily="18" charset="0"/>
                          <a:ea typeface="Times New Roman" panose="02020603050405020304" pitchFamily="18" charset="0"/>
                        </a:rPr>
                        <a:t>The Admin will be able to approve/decline the students</a:t>
                      </a:r>
                      <a:endParaRPr lang="en-IN" sz="1600" dirty="0">
                        <a:effectLst/>
                        <a:latin typeface="Times New Roman" panose="02020603050405020304" pitchFamily="18" charset="0"/>
                        <a:ea typeface="Times New Roman" panose="02020603050405020304" pitchFamily="18" charset="0"/>
                      </a:endParaRPr>
                    </a:p>
                  </a:txBody>
                  <a:tcPr marL="114300" marR="114300" marT="0" marB="0"/>
                </a:tc>
                <a:extLst>
                  <a:ext uri="{0D108BD9-81ED-4DB2-BD59-A6C34878D82A}">
                    <a16:rowId xmlns:a16="http://schemas.microsoft.com/office/drawing/2014/main" val="3621996903"/>
                  </a:ext>
                </a:extLst>
              </a:tr>
              <a:tr h="653493">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Check the interface link between Student Login and </a:t>
                      </a:r>
                    </a:p>
                    <a:p>
                      <a:r>
                        <a:rPr lang="en-US" sz="1600" kern="1200" dirty="0">
                          <a:solidFill>
                            <a:schemeClr val="dk1"/>
                          </a:solidFill>
                          <a:effectLst/>
                          <a:latin typeface="Times New Roman" panose="02020603050405020304" pitchFamily="18" charset="0"/>
                          <a:ea typeface="+mn-ea"/>
                          <a:cs typeface="Times New Roman" panose="02020603050405020304" pitchFamily="18" charset="0"/>
                        </a:rPr>
                        <a:t>Student Home Page</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600" dirty="0">
                          <a:effectLst/>
                          <a:latin typeface="Times New Roman" panose="02020603050405020304" pitchFamily="18" charset="0"/>
                          <a:ea typeface="Times New Roman" panose="02020603050405020304" pitchFamily="18" charset="0"/>
                        </a:rPr>
                        <a:t>The Students directed to</a:t>
                      </a:r>
                      <a:r>
                        <a:rPr lang="en-IN" sz="16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specific page of Bonafide or</a:t>
                      </a:r>
                      <a:endParaRPr lang="en-IN" sz="1600" dirty="0">
                        <a:effectLst/>
                        <a:latin typeface="Times New Roman" panose="02020603050405020304" pitchFamily="18" charset="0"/>
                        <a:ea typeface="Times New Roman" panose="02020603050405020304" pitchFamily="18" charset="0"/>
                      </a:endParaRPr>
                    </a:p>
                  </a:txBody>
                  <a:tcPr marL="114300" marR="114300" marT="0" marB="0"/>
                </a:tc>
                <a:extLst>
                  <a:ext uri="{0D108BD9-81ED-4DB2-BD59-A6C34878D82A}">
                    <a16:rowId xmlns:a16="http://schemas.microsoft.com/office/drawing/2014/main" val="898703394"/>
                  </a:ext>
                </a:extLst>
              </a:tr>
              <a:tr h="597082">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Check the interface link between student home page and student LOR</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600" dirty="0">
                          <a:effectLst/>
                          <a:latin typeface="Times New Roman" panose="02020603050405020304" pitchFamily="18" charset="0"/>
                          <a:ea typeface="Times New Roman" panose="02020603050405020304" pitchFamily="18" charset="0"/>
                        </a:rPr>
                        <a:t>Request for</a:t>
                      </a:r>
                      <a:r>
                        <a:rPr lang="en-IN" sz="16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LOR is processed </a:t>
                      </a:r>
                      <a:endParaRPr lang="en-IN" sz="1600" dirty="0">
                        <a:effectLst/>
                        <a:latin typeface="Times New Roman" panose="02020603050405020304" pitchFamily="18" charset="0"/>
                        <a:ea typeface="Times New Roman" panose="02020603050405020304" pitchFamily="18" charset="0"/>
                      </a:endParaRPr>
                    </a:p>
                  </a:txBody>
                  <a:tcPr marL="114300" marR="114300" marT="0" marB="0"/>
                </a:tc>
                <a:extLst>
                  <a:ext uri="{0D108BD9-81ED-4DB2-BD59-A6C34878D82A}">
                    <a16:rowId xmlns:a16="http://schemas.microsoft.com/office/drawing/2014/main" val="2526026731"/>
                  </a:ext>
                </a:extLst>
              </a:tr>
              <a:tr h="534893">
                <a:tc>
                  <a:txBody>
                    <a:bodyPr/>
                    <a:lstStyle/>
                    <a:p>
                      <a:pPr algn="just">
                        <a:lnSpc>
                          <a:spcPct val="150000"/>
                        </a:lnSpc>
                      </a:pPr>
                      <a:r>
                        <a:rPr lang="en-US" sz="1600" dirty="0">
                          <a:effectLst/>
                          <a:latin typeface="Times New Roman" panose="02020603050405020304" pitchFamily="18" charset="0"/>
                          <a:ea typeface="Times New Roman" panose="02020603050405020304" pitchFamily="18" charset="0"/>
                        </a:rPr>
                        <a:t>Check the interface link between Staff</a:t>
                      </a:r>
                      <a:r>
                        <a:rPr lang="en-IN" sz="16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Login and staff home</a:t>
                      </a:r>
                      <a:endParaRPr lang="en-IN" sz="1600" dirty="0">
                        <a:effectLst/>
                        <a:latin typeface="Times New Roman" panose="02020603050405020304" pitchFamily="18" charset="0"/>
                        <a:ea typeface="Times New Roman" panose="02020603050405020304" pitchFamily="18" charset="0"/>
                      </a:endParaRPr>
                    </a:p>
                  </a:txBody>
                  <a:tcPr marL="114300" marR="114300" marT="0" marB="0"/>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Letter will be displayed</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4774401"/>
                  </a:ext>
                </a:extLst>
              </a:tr>
              <a:tr h="709035">
                <a:tc>
                  <a:txBody>
                    <a:bodyPr/>
                    <a:lstStyle/>
                    <a:p>
                      <a:pPr algn="just">
                        <a:lnSpc>
                          <a:spcPct val="150000"/>
                        </a:lnSpc>
                      </a:pPr>
                      <a:r>
                        <a:rPr lang="en-US" sz="1600" dirty="0">
                          <a:solidFill>
                            <a:schemeClr val="accent1"/>
                          </a:solidFill>
                          <a:effectLst/>
                          <a:latin typeface="Times New Roman" panose="02020603050405020304" pitchFamily="18" charset="0"/>
                          <a:ea typeface="Times New Roman" panose="02020603050405020304" pitchFamily="18" charset="0"/>
                        </a:rPr>
                        <a:t>Check the interface</a:t>
                      </a:r>
                      <a:r>
                        <a:rPr lang="en-IN" sz="1600" dirty="0">
                          <a:solidFill>
                            <a:schemeClr val="accent1"/>
                          </a:solidFill>
                          <a:effectLst/>
                          <a:latin typeface="Times New Roman" panose="02020603050405020304" pitchFamily="18" charset="0"/>
                          <a:ea typeface="Times New Roman" panose="02020603050405020304" pitchFamily="18" charset="0"/>
                        </a:rPr>
                        <a:t> </a:t>
                      </a:r>
                      <a:r>
                        <a:rPr lang="en-US" sz="1600" dirty="0">
                          <a:solidFill>
                            <a:schemeClr val="accent1"/>
                          </a:solidFill>
                          <a:effectLst/>
                          <a:latin typeface="Times New Roman" panose="02020603050405020304" pitchFamily="18" charset="0"/>
                          <a:ea typeface="Times New Roman" panose="02020603050405020304" pitchFamily="18" charset="0"/>
                        </a:rPr>
                        <a:t>link between student home page and</a:t>
                      </a:r>
                      <a:r>
                        <a:rPr lang="en-IN" sz="1600" dirty="0">
                          <a:solidFill>
                            <a:schemeClr val="accent1"/>
                          </a:solidFill>
                          <a:effectLst/>
                          <a:latin typeface="Times New Roman" panose="02020603050405020304" pitchFamily="18" charset="0"/>
                          <a:ea typeface="Times New Roman" panose="02020603050405020304" pitchFamily="18" charset="0"/>
                        </a:rPr>
                        <a:t> </a:t>
                      </a:r>
                      <a:r>
                        <a:rPr lang="en-US" sz="1600" dirty="0">
                          <a:solidFill>
                            <a:schemeClr val="accent1"/>
                          </a:solidFill>
                          <a:effectLst/>
                          <a:latin typeface="Times New Roman" panose="02020603050405020304" pitchFamily="18" charset="0"/>
                          <a:ea typeface="Times New Roman" panose="02020603050405020304" pitchFamily="18" charset="0"/>
                        </a:rPr>
                        <a:t>Bonafide.</a:t>
                      </a:r>
                      <a:endParaRPr lang="en-IN" sz="1600" dirty="0">
                        <a:solidFill>
                          <a:schemeClr val="accent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pPr>
                      <a:r>
                        <a:rPr lang="en-US" sz="1600" dirty="0">
                          <a:solidFill>
                            <a:schemeClr val="accent1"/>
                          </a:solidFill>
                          <a:effectLst/>
                          <a:latin typeface="Times New Roman" panose="02020603050405020304" pitchFamily="18" charset="0"/>
                          <a:ea typeface="Times New Roman" panose="02020603050405020304" pitchFamily="18" charset="0"/>
                        </a:rPr>
                        <a:t>The request for Bonafide is</a:t>
                      </a:r>
                      <a:r>
                        <a:rPr lang="en-IN" sz="1600" dirty="0">
                          <a:solidFill>
                            <a:schemeClr val="accent1"/>
                          </a:solidFill>
                          <a:effectLst/>
                          <a:latin typeface="Times New Roman" panose="02020603050405020304" pitchFamily="18" charset="0"/>
                          <a:ea typeface="Times New Roman" panose="02020603050405020304" pitchFamily="18" charset="0"/>
                        </a:rPr>
                        <a:t> </a:t>
                      </a:r>
                      <a:r>
                        <a:rPr lang="en-US" sz="1600" dirty="0">
                          <a:solidFill>
                            <a:schemeClr val="accent1"/>
                          </a:solidFill>
                          <a:effectLst/>
                          <a:latin typeface="Times New Roman" panose="02020603050405020304" pitchFamily="18" charset="0"/>
                          <a:ea typeface="Times New Roman" panose="02020603050405020304" pitchFamily="18" charset="0"/>
                        </a:rPr>
                        <a:t>submitted successfully </a:t>
                      </a:r>
                      <a:endParaRPr lang="en-IN" sz="1600" dirty="0">
                        <a:solidFill>
                          <a:schemeClr val="accent1"/>
                        </a:solidFill>
                        <a:effectLst/>
                        <a:latin typeface="Times New Roman" panose="02020603050405020304" pitchFamily="18" charset="0"/>
                        <a:ea typeface="Times New Roman" panose="02020603050405020304" pitchFamily="18" charset="0"/>
                      </a:endParaRPr>
                    </a:p>
                  </a:txBody>
                  <a:tcPr marL="114300" marR="114300" marT="0" marB="0"/>
                </a:tc>
                <a:extLst>
                  <a:ext uri="{0D108BD9-81ED-4DB2-BD59-A6C34878D82A}">
                    <a16:rowId xmlns:a16="http://schemas.microsoft.com/office/drawing/2014/main" val="1728927088"/>
                  </a:ext>
                </a:extLst>
              </a:tr>
              <a:tr h="709035">
                <a:tc>
                  <a:txBody>
                    <a:bodyPr/>
                    <a:lstStyle/>
                    <a:p>
                      <a:pPr algn="just">
                        <a:lnSpc>
                          <a:spcPct val="150000"/>
                        </a:lnSpc>
                      </a:pPr>
                      <a:r>
                        <a:rPr lang="en-US" sz="1600" dirty="0">
                          <a:solidFill>
                            <a:schemeClr val="accent1"/>
                          </a:solidFill>
                          <a:effectLst/>
                          <a:latin typeface="Times New Roman" panose="02020603050405020304" pitchFamily="18" charset="0"/>
                          <a:ea typeface="Times New Roman" panose="02020603050405020304" pitchFamily="18" charset="0"/>
                        </a:rPr>
                        <a:t>Check the interface</a:t>
                      </a:r>
                      <a:r>
                        <a:rPr lang="en-IN" sz="1600" dirty="0">
                          <a:solidFill>
                            <a:schemeClr val="accent1"/>
                          </a:solidFill>
                          <a:effectLst/>
                          <a:latin typeface="Times New Roman" panose="02020603050405020304" pitchFamily="18" charset="0"/>
                          <a:ea typeface="Times New Roman" panose="02020603050405020304" pitchFamily="18" charset="0"/>
                        </a:rPr>
                        <a:t> </a:t>
                      </a:r>
                      <a:r>
                        <a:rPr lang="en-US" sz="1600" dirty="0">
                          <a:solidFill>
                            <a:schemeClr val="accent1"/>
                          </a:solidFill>
                          <a:effectLst/>
                          <a:latin typeface="Times New Roman" panose="02020603050405020304" pitchFamily="18" charset="0"/>
                          <a:ea typeface="Times New Roman" panose="02020603050405020304" pitchFamily="18" charset="0"/>
                        </a:rPr>
                        <a:t>link between HOD</a:t>
                      </a:r>
                      <a:r>
                        <a:rPr lang="en-IN" sz="1600" dirty="0">
                          <a:solidFill>
                            <a:schemeClr val="accent1"/>
                          </a:solidFill>
                          <a:effectLst/>
                          <a:latin typeface="Times New Roman" panose="02020603050405020304" pitchFamily="18" charset="0"/>
                          <a:ea typeface="Times New Roman" panose="02020603050405020304" pitchFamily="18" charset="0"/>
                        </a:rPr>
                        <a:t> </a:t>
                      </a:r>
                      <a:r>
                        <a:rPr lang="en-US" sz="1600" dirty="0">
                          <a:solidFill>
                            <a:schemeClr val="accent1"/>
                          </a:solidFill>
                          <a:effectLst/>
                          <a:latin typeface="Times New Roman" panose="02020603050405020304" pitchFamily="18" charset="0"/>
                          <a:ea typeface="Times New Roman" panose="02020603050405020304" pitchFamily="18" charset="0"/>
                        </a:rPr>
                        <a:t>login and student</a:t>
                      </a:r>
                      <a:endParaRPr lang="en-IN" sz="1600" dirty="0">
                        <a:solidFill>
                          <a:schemeClr val="accent1"/>
                        </a:solidFill>
                        <a:effectLst/>
                        <a:latin typeface="Times New Roman" panose="02020603050405020304" pitchFamily="18" charset="0"/>
                        <a:ea typeface="Times New Roman" panose="02020603050405020304" pitchFamily="18" charset="0"/>
                      </a:endParaRPr>
                    </a:p>
                  </a:txBody>
                  <a:tcPr marL="114300" marR="114300" marT="0" marB="0"/>
                </a:tc>
                <a:tc>
                  <a:txBody>
                    <a:bodyPr/>
                    <a:lstStyle/>
                    <a:p>
                      <a:pPr algn="just">
                        <a:lnSpc>
                          <a:spcPct val="150000"/>
                        </a:lnSpc>
                      </a:pPr>
                      <a:r>
                        <a:rPr lang="en-US" sz="1600" dirty="0">
                          <a:solidFill>
                            <a:schemeClr val="accent1"/>
                          </a:solidFill>
                          <a:effectLst/>
                          <a:latin typeface="Times New Roman" panose="02020603050405020304" pitchFamily="18" charset="0"/>
                          <a:ea typeface="Times New Roman" panose="02020603050405020304" pitchFamily="18" charset="0"/>
                        </a:rPr>
                        <a:t>On approval “ Request for</a:t>
                      </a:r>
                      <a:r>
                        <a:rPr lang="en-IN" sz="1600" dirty="0">
                          <a:solidFill>
                            <a:schemeClr val="accent1"/>
                          </a:solidFill>
                          <a:effectLst/>
                          <a:latin typeface="Times New Roman" panose="02020603050405020304" pitchFamily="18" charset="0"/>
                          <a:ea typeface="Times New Roman" panose="02020603050405020304" pitchFamily="18" charset="0"/>
                        </a:rPr>
                        <a:t> </a:t>
                      </a:r>
                      <a:r>
                        <a:rPr lang="en-US" sz="1600" dirty="0">
                          <a:solidFill>
                            <a:schemeClr val="accent1"/>
                          </a:solidFill>
                          <a:effectLst/>
                          <a:latin typeface="Times New Roman" panose="02020603050405020304" pitchFamily="18" charset="0"/>
                          <a:ea typeface="Times New Roman" panose="02020603050405020304" pitchFamily="18" charset="0"/>
                        </a:rPr>
                        <a:t>Bonafide is Successfully</a:t>
                      </a:r>
                      <a:endParaRPr lang="en-IN" sz="1600" dirty="0">
                        <a:solidFill>
                          <a:schemeClr val="accent1"/>
                        </a:solidFill>
                        <a:effectLst/>
                        <a:latin typeface="Times New Roman" panose="02020603050405020304" pitchFamily="18" charset="0"/>
                        <a:ea typeface="Times New Roman" panose="02020603050405020304" pitchFamily="18" charset="0"/>
                      </a:endParaRPr>
                    </a:p>
                    <a:p>
                      <a:pPr algn="just">
                        <a:lnSpc>
                          <a:spcPct val="150000"/>
                        </a:lnSpc>
                      </a:pPr>
                      <a:r>
                        <a:rPr lang="en-US" sz="1600" dirty="0">
                          <a:solidFill>
                            <a:schemeClr val="accent1"/>
                          </a:solidFill>
                          <a:effectLst/>
                          <a:latin typeface="Times New Roman" panose="02020603050405020304" pitchFamily="18" charset="0"/>
                          <a:ea typeface="Times New Roman" panose="02020603050405020304" pitchFamily="18" charset="0"/>
                        </a:rPr>
                        <a:t>processed” message is displayed</a:t>
                      </a:r>
                      <a:endParaRPr lang="en-IN" sz="1600" dirty="0">
                        <a:solidFill>
                          <a:schemeClr val="accent1"/>
                        </a:solidFill>
                        <a:effectLst/>
                        <a:latin typeface="Times New Roman" panose="02020603050405020304" pitchFamily="18" charset="0"/>
                        <a:ea typeface="Times New Roman" panose="02020603050405020304" pitchFamily="18" charset="0"/>
                      </a:endParaRPr>
                    </a:p>
                  </a:txBody>
                  <a:tcPr marL="114300" marR="114300" marT="0" marB="0"/>
                </a:tc>
                <a:extLst>
                  <a:ext uri="{0D108BD9-81ED-4DB2-BD59-A6C34878D82A}">
                    <a16:rowId xmlns:a16="http://schemas.microsoft.com/office/drawing/2014/main" val="846823797"/>
                  </a:ext>
                </a:extLst>
              </a:tr>
            </a:tbl>
          </a:graphicData>
        </a:graphic>
      </p:graphicFrame>
    </p:spTree>
    <p:extLst>
      <p:ext uri="{BB962C8B-B14F-4D97-AF65-F5344CB8AC3E}">
        <p14:creationId xmlns:p14="http://schemas.microsoft.com/office/powerpoint/2010/main" val="185568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54B38-95A0-4E18-A451-1D30ACEB963D}"/>
              </a:ext>
            </a:extLst>
          </p:cNvPr>
          <p:cNvSpPr>
            <a:spLocks noGrp="1"/>
          </p:cNvSpPr>
          <p:nvPr>
            <p:ph type="title"/>
          </p:nvPr>
        </p:nvSpPr>
        <p:spPr>
          <a:xfrm>
            <a:off x="470517" y="365126"/>
            <a:ext cx="10883283" cy="61002"/>
          </a:xfrm>
        </p:spPr>
        <p:txBody>
          <a:bodyPr>
            <a:noAutofit/>
          </a:bodyPr>
          <a:lstStyle/>
          <a:p>
            <a:endParaRPr lang="en-IN" sz="3600" dirty="0">
              <a:latin typeface="+mn-lt"/>
            </a:endParaRPr>
          </a:p>
        </p:txBody>
      </p:sp>
      <p:sp>
        <p:nvSpPr>
          <p:cNvPr id="3" name="Content Placeholder 2">
            <a:extLst>
              <a:ext uri="{FF2B5EF4-FFF2-40B4-BE49-F238E27FC236}">
                <a16:creationId xmlns:a16="http://schemas.microsoft.com/office/drawing/2014/main" id="{9BB3FE2B-52CE-4B8D-9565-46CC8CA91969}"/>
              </a:ext>
            </a:extLst>
          </p:cNvPr>
          <p:cNvSpPr>
            <a:spLocks noGrp="1"/>
          </p:cNvSpPr>
          <p:nvPr>
            <p:ph idx="1"/>
          </p:nvPr>
        </p:nvSpPr>
        <p:spPr>
          <a:xfrm>
            <a:off x="603683" y="585927"/>
            <a:ext cx="10750118" cy="6001304"/>
          </a:xfrm>
        </p:spPr>
        <p:txBody>
          <a:bodyPr>
            <a:normAutofit/>
          </a:bodyPr>
          <a:lstStyle/>
          <a:p>
            <a:r>
              <a:rPr lang="en-US" sz="2200" dirty="0">
                <a:latin typeface="Times New Roman" panose="02020603050405020304" pitchFamily="18" charset="0"/>
                <a:ea typeface="Times New Roman" panose="02020603050405020304" pitchFamily="18" charset="0"/>
              </a:rPr>
              <a:t>Integration </a:t>
            </a:r>
            <a:r>
              <a:rPr lang="en-US" sz="2200" dirty="0">
                <a:effectLst/>
                <a:latin typeface="Times New Roman" panose="02020603050405020304" pitchFamily="18" charset="0"/>
                <a:ea typeface="Times New Roman" panose="02020603050405020304" pitchFamily="18" charset="0"/>
              </a:rPr>
              <a:t>Testing is performed for the Background Verification of software for the following Test scenarios. </a:t>
            </a:r>
          </a:p>
          <a:p>
            <a:r>
              <a:rPr lang="en-US" sz="2200" dirty="0">
                <a:effectLst/>
                <a:latin typeface="Times New Roman" panose="02020603050405020304" pitchFamily="18" charset="0"/>
                <a:ea typeface="Times New Roman" panose="02020603050405020304" pitchFamily="18" charset="0"/>
              </a:rPr>
              <a:t>In the first Test case, of checking the user on providing with valid Data for parsing of the mail, all the data provided should be mandatory, then the background verification software parses the data and provides the expected results.</a:t>
            </a:r>
            <a:endParaRPr lang="en-IN" sz="2200" dirty="0">
              <a:effectLst/>
              <a:latin typeface="Times New Roman" panose="02020603050405020304" pitchFamily="18" charset="0"/>
              <a:ea typeface="Times New Roman" panose="02020603050405020304" pitchFamily="18" charset="0"/>
            </a:endParaRPr>
          </a:p>
          <a:p>
            <a:endParaRPr lang="en-IN" sz="2000" dirty="0"/>
          </a:p>
        </p:txBody>
      </p:sp>
      <p:graphicFrame>
        <p:nvGraphicFramePr>
          <p:cNvPr id="5" name="Table 5">
            <a:extLst>
              <a:ext uri="{FF2B5EF4-FFF2-40B4-BE49-F238E27FC236}">
                <a16:creationId xmlns:a16="http://schemas.microsoft.com/office/drawing/2014/main" id="{741558BA-5493-4015-8F6A-10A0F0909E23}"/>
              </a:ext>
            </a:extLst>
          </p:cNvPr>
          <p:cNvGraphicFramePr>
            <a:graphicFrameLocks noGrp="1"/>
          </p:cNvGraphicFramePr>
          <p:nvPr>
            <p:extLst>
              <p:ext uri="{D42A27DB-BD31-4B8C-83A1-F6EECF244321}">
                <p14:modId xmlns:p14="http://schemas.microsoft.com/office/powerpoint/2010/main" val="3410691409"/>
              </p:ext>
            </p:extLst>
          </p:nvPr>
        </p:nvGraphicFramePr>
        <p:xfrm>
          <a:off x="1189607" y="2476870"/>
          <a:ext cx="9596760" cy="3938671"/>
        </p:xfrm>
        <a:graphic>
          <a:graphicData uri="http://schemas.openxmlformats.org/drawingml/2006/table">
            <a:tbl>
              <a:tblPr firstRow="1" bandRow="1">
                <a:tableStyleId>{5C22544A-7EE6-4342-B048-85BDC9FD1C3A}</a:tableStyleId>
              </a:tblPr>
              <a:tblGrid>
                <a:gridCol w="2399190">
                  <a:extLst>
                    <a:ext uri="{9D8B030D-6E8A-4147-A177-3AD203B41FA5}">
                      <a16:colId xmlns:a16="http://schemas.microsoft.com/office/drawing/2014/main" val="1292706215"/>
                    </a:ext>
                  </a:extLst>
                </a:gridCol>
                <a:gridCol w="2399190">
                  <a:extLst>
                    <a:ext uri="{9D8B030D-6E8A-4147-A177-3AD203B41FA5}">
                      <a16:colId xmlns:a16="http://schemas.microsoft.com/office/drawing/2014/main" val="2350076915"/>
                    </a:ext>
                  </a:extLst>
                </a:gridCol>
                <a:gridCol w="2399190">
                  <a:extLst>
                    <a:ext uri="{9D8B030D-6E8A-4147-A177-3AD203B41FA5}">
                      <a16:colId xmlns:a16="http://schemas.microsoft.com/office/drawing/2014/main" val="1216029951"/>
                    </a:ext>
                  </a:extLst>
                </a:gridCol>
                <a:gridCol w="2399190">
                  <a:extLst>
                    <a:ext uri="{9D8B030D-6E8A-4147-A177-3AD203B41FA5}">
                      <a16:colId xmlns:a16="http://schemas.microsoft.com/office/drawing/2014/main" val="2251242635"/>
                    </a:ext>
                  </a:extLst>
                </a:gridCol>
              </a:tblGrid>
              <a:tr h="689801">
                <a:tc>
                  <a:txBody>
                    <a:bodyPr/>
                    <a:lstStyle/>
                    <a:p>
                      <a:r>
                        <a:rPr lang="en-US" sz="1800" b="1" kern="1200" dirty="0">
                          <a:solidFill>
                            <a:schemeClr val="lt1"/>
                          </a:solidFill>
                          <a:effectLst/>
                          <a:latin typeface="+mn-lt"/>
                          <a:ea typeface="+mn-ea"/>
                          <a:cs typeface="+mn-cs"/>
                        </a:rPr>
                        <a:t>      </a:t>
                      </a:r>
                      <a:r>
                        <a:rPr lang="en-US" sz="1800" b="1" kern="1200" dirty="0">
                          <a:solidFill>
                            <a:schemeClr val="lt1"/>
                          </a:solidFill>
                          <a:effectLst/>
                          <a:latin typeface="Times New Roman" panose="02020603050405020304" pitchFamily="18" charset="0"/>
                          <a:ea typeface="+mn-ea"/>
                          <a:cs typeface="Times New Roman" panose="02020603050405020304" pitchFamily="18" charset="0"/>
                        </a:rPr>
                        <a:t>Test Scenario</a:t>
                      </a:r>
                      <a:endParaRPr lang="en-IN" dirty="0">
                        <a:latin typeface="Times New Roman" panose="02020603050405020304" pitchFamily="18" charset="0"/>
                        <a:cs typeface="Times New Roman" panose="02020603050405020304" pitchFamily="18" charset="0"/>
                      </a:endParaRPr>
                    </a:p>
                  </a:txBody>
                  <a:tcPr/>
                </a:tc>
                <a:tc>
                  <a:txBody>
                    <a:bodyPr/>
                    <a:lstStyle/>
                    <a:p>
                      <a:pPr algn="l">
                        <a:lnSpc>
                          <a:spcPct val="150000"/>
                        </a:lnSpc>
                      </a:pPr>
                      <a:r>
                        <a:rPr lang="en-US" sz="1600" dirty="0">
                          <a:effectLst/>
                          <a:latin typeface="Times New Roman" panose="02020603050405020304" pitchFamily="18" charset="0"/>
                          <a:ea typeface="Times New Roman" panose="02020603050405020304" pitchFamily="18" charset="0"/>
                        </a:rPr>
                        <a:t>Test Steps</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600" b="1" kern="1200" dirty="0">
                          <a:solidFill>
                            <a:schemeClr val="lt1"/>
                          </a:solidFill>
                          <a:effectLst/>
                          <a:latin typeface="Times New Roman" panose="02020603050405020304" pitchFamily="18" charset="0"/>
                          <a:ea typeface="+mn-ea"/>
                          <a:cs typeface="Times New Roman" panose="02020603050405020304" pitchFamily="18" charset="0"/>
                        </a:rPr>
                        <a:t>Test Data</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1" kern="1200" dirty="0">
                          <a:solidFill>
                            <a:schemeClr val="lt1"/>
                          </a:solidFill>
                          <a:effectLst/>
                          <a:latin typeface="Times New Roman" panose="02020603050405020304" pitchFamily="18" charset="0"/>
                          <a:ea typeface="+mn-ea"/>
                          <a:cs typeface="Times New Roman" panose="02020603050405020304" pitchFamily="18" charset="0"/>
                        </a:rPr>
                        <a:t>   Pass\Fail</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55543350"/>
                  </a:ext>
                </a:extLst>
              </a:tr>
              <a:tr h="1920848">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Check User provides with valid Data</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kern="1200" dirty="0">
                          <a:solidFill>
                            <a:schemeClr val="dk1"/>
                          </a:solidFill>
                          <a:effectLst/>
                          <a:latin typeface="+mn-lt"/>
                          <a:ea typeface="+mn-ea"/>
                          <a:cs typeface="+mn-cs"/>
                        </a:rPr>
                        <a:t>The mail is sent with the content.</a:t>
                      </a:r>
                      <a:endParaRPr lang="en-IN" sz="1600" dirty="0"/>
                    </a:p>
                  </a:txBody>
                  <a:tcPr/>
                </a:tc>
                <a:tc>
                  <a:txBody>
                    <a:bodyPr/>
                    <a:lstStyle/>
                    <a:p>
                      <a:pPr algn="l">
                        <a:lnSpc>
                          <a:spcPct val="150000"/>
                        </a:lnSpc>
                      </a:pPr>
                      <a:r>
                        <a:rPr lang="en-US" sz="1600" dirty="0">
                          <a:effectLst/>
                          <a:latin typeface="Times New Roman" panose="02020603050405020304" pitchFamily="18" charset="0"/>
                          <a:ea typeface="Times New Roman" panose="02020603050405020304" pitchFamily="18" charset="0"/>
                        </a:rPr>
                        <a:t>Candidate Name: </a:t>
                      </a:r>
                      <a:r>
                        <a:rPr lang="en-US" sz="1600" dirty="0" err="1">
                          <a:effectLst/>
                          <a:latin typeface="Times New Roman" panose="02020603050405020304" pitchFamily="18" charset="0"/>
                          <a:ea typeface="Times New Roman" panose="02020603050405020304" pitchFamily="18" charset="0"/>
                        </a:rPr>
                        <a:t>Ram.V</a:t>
                      </a:r>
                      <a:endParaRPr lang="en-IN" sz="1600" dirty="0">
                        <a:effectLst/>
                        <a:latin typeface="Times New Roman" panose="02020603050405020304" pitchFamily="18" charset="0"/>
                        <a:ea typeface="Times New Roman" panose="02020603050405020304" pitchFamily="18" charset="0"/>
                      </a:endParaRPr>
                    </a:p>
                    <a:p>
                      <a:pPr algn="l">
                        <a:lnSpc>
                          <a:spcPct val="150000"/>
                        </a:lnSpc>
                      </a:pPr>
                      <a:r>
                        <a:rPr lang="en-US" sz="1600" dirty="0">
                          <a:effectLst/>
                          <a:latin typeface="Times New Roman" panose="02020603050405020304" pitchFamily="18" charset="0"/>
                          <a:ea typeface="Times New Roman" panose="02020603050405020304" pitchFamily="18" charset="0"/>
                        </a:rPr>
                        <a:t>Roll no:211417104001</a:t>
                      </a:r>
                      <a:endParaRPr lang="en-IN" sz="1600" dirty="0">
                        <a:effectLst/>
                        <a:latin typeface="Times New Roman" panose="02020603050405020304" pitchFamily="18" charset="0"/>
                        <a:ea typeface="Times New Roman" panose="02020603050405020304" pitchFamily="18" charset="0"/>
                      </a:endParaRPr>
                    </a:p>
                    <a:p>
                      <a:pPr algn="l">
                        <a:lnSpc>
                          <a:spcPct val="150000"/>
                        </a:lnSpc>
                      </a:pPr>
                      <a:r>
                        <a:rPr lang="en-US" sz="1600" dirty="0">
                          <a:effectLst/>
                          <a:latin typeface="Times New Roman" panose="02020603050405020304" pitchFamily="18" charset="0"/>
                          <a:ea typeface="Times New Roman" panose="02020603050405020304" pitchFamily="18" charset="0"/>
                        </a:rPr>
                        <a:t>Passing Year:Apr,2007</a:t>
                      </a:r>
                      <a:endParaRPr lang="en-IN" sz="1600" dirty="0">
                        <a:effectLst/>
                        <a:latin typeface="Times New Roman" panose="02020603050405020304" pitchFamily="18" charset="0"/>
                        <a:ea typeface="Times New Roman" panose="02020603050405020304" pitchFamily="18" charset="0"/>
                      </a:endParaRPr>
                    </a:p>
                    <a:p>
                      <a:pPr algn="l">
                        <a:lnSpc>
                          <a:spcPct val="150000"/>
                        </a:lnSpc>
                      </a:pPr>
                      <a:r>
                        <a:rPr lang="en-US" sz="1600" dirty="0">
                          <a:effectLst/>
                          <a:latin typeface="Times New Roman" panose="02020603050405020304" pitchFamily="18" charset="0"/>
                          <a:ea typeface="Times New Roman" panose="02020603050405020304" pitchFamily="18" charset="0"/>
                        </a:rPr>
                        <a:t>Course: B.E</a:t>
                      </a:r>
                      <a:endParaRPr lang="en-IN" sz="1600" dirty="0">
                        <a:effectLst/>
                        <a:latin typeface="Times New Roman" panose="02020603050405020304" pitchFamily="18" charset="0"/>
                        <a:ea typeface="Times New Roman" panose="02020603050405020304" pitchFamily="18" charset="0"/>
                      </a:endParaRPr>
                    </a:p>
                    <a:p>
                      <a:pPr algn="l">
                        <a:lnSpc>
                          <a:spcPct val="150000"/>
                        </a:lnSpc>
                      </a:pPr>
                      <a:r>
                        <a:rPr lang="en-US" sz="1600" dirty="0" err="1">
                          <a:effectLst/>
                          <a:latin typeface="Times New Roman" panose="02020603050405020304" pitchFamily="18" charset="0"/>
                          <a:ea typeface="Times New Roman" panose="02020603050405020304" pitchFamily="18" charset="0"/>
                        </a:rPr>
                        <a:t>Department:CSE</a:t>
                      </a:r>
                      <a:endParaRPr lang="en-IN" sz="1600" dirty="0">
                        <a:effectLst/>
                        <a:latin typeface="Times New Roman" panose="02020603050405020304" pitchFamily="18" charset="0"/>
                        <a:ea typeface="Times New Roman" panose="02020603050405020304" pitchFamily="18" charset="0"/>
                      </a:endParaRPr>
                    </a:p>
                    <a:p>
                      <a:pPr algn="l">
                        <a:lnSpc>
                          <a:spcPct val="150000"/>
                        </a:lnSpc>
                      </a:pPr>
                      <a:r>
                        <a:rPr lang="en-US" sz="1600" dirty="0">
                          <a:effectLst/>
                          <a:latin typeface="Times New Roman" panose="02020603050405020304" pitchFamily="18" charset="0"/>
                          <a:ea typeface="Times New Roman" panose="02020603050405020304" pitchFamily="18" charset="0"/>
                        </a:rPr>
                        <a:t>Backlog status:0</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US" sz="1600" kern="1200" dirty="0">
                          <a:solidFill>
                            <a:schemeClr val="dk1"/>
                          </a:solidFill>
                          <a:effectLst/>
                          <a:latin typeface="+mn-lt"/>
                          <a:ea typeface="+mn-ea"/>
                          <a:cs typeface="+mn-cs"/>
                        </a:rPr>
                        <a:t>Pass</a:t>
                      </a:r>
                      <a:endParaRPr lang="en-IN" sz="1600" dirty="0"/>
                    </a:p>
                  </a:txBody>
                  <a:tcPr/>
                </a:tc>
                <a:extLst>
                  <a:ext uri="{0D108BD9-81ED-4DB2-BD59-A6C34878D82A}">
                    <a16:rowId xmlns:a16="http://schemas.microsoft.com/office/drawing/2014/main" val="3291644121"/>
                  </a:ext>
                </a:extLst>
              </a:tr>
              <a:tr h="1098125">
                <a:tc>
                  <a:txBody>
                    <a:bodyPr/>
                    <a:lstStyle/>
                    <a:p>
                      <a:pPr algn="l"/>
                      <a:r>
                        <a:rPr lang="en-US" sz="1600" dirty="0">
                          <a:effectLst/>
                          <a:latin typeface="Times New Roman" panose="02020603050405020304" pitchFamily="18" charset="0"/>
                          <a:ea typeface="Times New Roman" panose="02020603050405020304" pitchFamily="18" charset="0"/>
                        </a:rPr>
                        <a:t>Check User provides with invalid Data</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lnSpc>
                          <a:spcPct val="150000"/>
                        </a:lnSpc>
                      </a:pPr>
                      <a:r>
                        <a:rPr lang="en-US" sz="1600" dirty="0">
                          <a:effectLst/>
                          <a:latin typeface="Times New Roman" panose="02020603050405020304" pitchFamily="18" charset="0"/>
                          <a:ea typeface="Times New Roman" panose="02020603050405020304" pitchFamily="18" charset="0"/>
                        </a:rPr>
                        <a:t>The mail is sent without any content.</a:t>
                      </a:r>
                      <a:endParaRPr lang="en-IN" sz="1600" dirty="0">
                        <a:effectLst/>
                        <a:latin typeface="Times New Roman" panose="02020603050405020304" pitchFamily="18" charset="0"/>
                        <a:ea typeface="Times New Roman" panose="02020603050405020304" pitchFamily="18" charset="0"/>
                      </a:endParaRPr>
                    </a:p>
                  </a:txBody>
                  <a:tcPr marL="114300" marR="114300" marT="0" marB="0"/>
                </a:tc>
                <a:tc>
                  <a:txBody>
                    <a:bodyPr/>
                    <a:lstStyle/>
                    <a:p>
                      <a:r>
                        <a:rPr lang="en-US" sz="1800" kern="1200" dirty="0">
                          <a:solidFill>
                            <a:schemeClr val="dk1"/>
                          </a:solidFill>
                          <a:effectLst/>
                          <a:latin typeface="+mn-lt"/>
                          <a:ea typeface="+mn-ea"/>
                          <a:cs typeface="+mn-cs"/>
                        </a:rPr>
                        <a:t> Null</a:t>
                      </a:r>
                      <a:endParaRPr lang="en-IN" dirty="0"/>
                    </a:p>
                  </a:txBody>
                  <a:tcPr/>
                </a:tc>
                <a:tc>
                  <a:txBody>
                    <a:bodyPr/>
                    <a:lstStyle/>
                    <a:p>
                      <a:r>
                        <a:rPr lang="en-US" sz="1800" kern="1200" dirty="0">
                          <a:solidFill>
                            <a:schemeClr val="dk1"/>
                          </a:solidFill>
                          <a:effectLst/>
                          <a:latin typeface="+mn-lt"/>
                          <a:ea typeface="+mn-ea"/>
                          <a:cs typeface="+mn-cs"/>
                        </a:rPr>
                        <a:t>Fail</a:t>
                      </a:r>
                      <a:endParaRPr lang="en-IN" dirty="0"/>
                    </a:p>
                  </a:txBody>
                  <a:tcPr/>
                </a:tc>
                <a:extLst>
                  <a:ext uri="{0D108BD9-81ED-4DB2-BD59-A6C34878D82A}">
                    <a16:rowId xmlns:a16="http://schemas.microsoft.com/office/drawing/2014/main" val="1049177788"/>
                  </a:ext>
                </a:extLst>
              </a:tr>
            </a:tbl>
          </a:graphicData>
        </a:graphic>
      </p:graphicFrame>
    </p:spTree>
    <p:extLst>
      <p:ext uri="{BB962C8B-B14F-4D97-AF65-F5344CB8AC3E}">
        <p14:creationId xmlns:p14="http://schemas.microsoft.com/office/powerpoint/2010/main" val="842066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CB3AA-4B94-4B4B-AA1F-5F6DE1E0DCB6}"/>
              </a:ext>
            </a:extLst>
          </p:cNvPr>
          <p:cNvSpPr>
            <a:spLocks noGrp="1"/>
          </p:cNvSpPr>
          <p:nvPr>
            <p:ph type="title"/>
          </p:nvPr>
        </p:nvSpPr>
        <p:spPr>
          <a:xfrm>
            <a:off x="838200" y="365126"/>
            <a:ext cx="10515600" cy="673562"/>
          </a:xfrm>
        </p:spPr>
        <p:txBody>
          <a:bodyPr>
            <a:normAutofit/>
          </a:bodyPr>
          <a:lstStyle/>
          <a:p>
            <a:r>
              <a:rPr lang="en-IN" sz="3600" dirty="0">
                <a:latin typeface="Times New Roman" panose="02020603050405020304" pitchFamily="18" charset="0"/>
                <a:cs typeface="Times New Roman" panose="02020603050405020304" pitchFamily="18" charset="0"/>
              </a:rPr>
              <a:t>                         SCREENSHOTS</a:t>
            </a:r>
          </a:p>
        </p:txBody>
      </p:sp>
      <p:pic>
        <p:nvPicPr>
          <p:cNvPr id="4" name="Picture 3">
            <a:extLst>
              <a:ext uri="{FF2B5EF4-FFF2-40B4-BE49-F238E27FC236}">
                <a16:creationId xmlns:a16="http://schemas.microsoft.com/office/drawing/2014/main" id="{834460BC-C753-4D1B-AF85-63EABC97430E}"/>
              </a:ext>
            </a:extLst>
          </p:cNvPr>
          <p:cNvPicPr>
            <a:picLocks noChangeAspect="1"/>
          </p:cNvPicPr>
          <p:nvPr/>
        </p:nvPicPr>
        <p:blipFill>
          <a:blip r:embed="rId2"/>
          <a:stretch>
            <a:fillRect/>
          </a:stretch>
        </p:blipFill>
        <p:spPr>
          <a:xfrm>
            <a:off x="1506245" y="1688752"/>
            <a:ext cx="9179510" cy="42859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62006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9406C4-F8E7-429F-BA5D-4FA415C3A0DC}"/>
              </a:ext>
            </a:extLst>
          </p:cNvPr>
          <p:cNvPicPr>
            <a:picLocks noChangeAspect="1"/>
          </p:cNvPicPr>
          <p:nvPr/>
        </p:nvPicPr>
        <p:blipFill>
          <a:blip r:embed="rId2"/>
          <a:stretch>
            <a:fillRect/>
          </a:stretch>
        </p:blipFill>
        <p:spPr>
          <a:xfrm>
            <a:off x="399495" y="141730"/>
            <a:ext cx="5601809" cy="31962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363D4A2C-CFFB-41B3-8F58-282E42FD270C}"/>
              </a:ext>
            </a:extLst>
          </p:cNvPr>
          <p:cNvPicPr>
            <a:picLocks noChangeAspect="1"/>
          </p:cNvPicPr>
          <p:nvPr/>
        </p:nvPicPr>
        <p:blipFill>
          <a:blip r:embed="rId3"/>
          <a:stretch>
            <a:fillRect/>
          </a:stretch>
        </p:blipFill>
        <p:spPr>
          <a:xfrm>
            <a:off x="6190697" y="3160450"/>
            <a:ext cx="5785279" cy="33572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9200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164623-1EB5-4C94-A671-D5D335A3B8BE}"/>
              </a:ext>
            </a:extLst>
          </p:cNvPr>
          <p:cNvPicPr>
            <a:picLocks noChangeAspect="1"/>
          </p:cNvPicPr>
          <p:nvPr/>
        </p:nvPicPr>
        <p:blipFill>
          <a:blip r:embed="rId2"/>
          <a:stretch>
            <a:fillRect/>
          </a:stretch>
        </p:blipFill>
        <p:spPr>
          <a:xfrm>
            <a:off x="396238" y="228027"/>
            <a:ext cx="5480780" cy="33141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D11B9FD2-BB57-4A88-A2F5-7C08F41622B5}"/>
              </a:ext>
            </a:extLst>
          </p:cNvPr>
          <p:cNvPicPr>
            <a:picLocks noChangeAspect="1"/>
          </p:cNvPicPr>
          <p:nvPr/>
        </p:nvPicPr>
        <p:blipFill>
          <a:blip r:embed="rId3"/>
          <a:stretch>
            <a:fillRect/>
          </a:stretch>
        </p:blipFill>
        <p:spPr>
          <a:xfrm>
            <a:off x="6096000" y="3429000"/>
            <a:ext cx="5788240" cy="32692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54000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156D-547D-4D9A-BB25-2AF6CDF65936}"/>
              </a:ext>
            </a:extLst>
          </p:cNvPr>
          <p:cNvSpPr>
            <a:spLocks noGrp="1"/>
          </p:cNvSpPr>
          <p:nvPr>
            <p:ph type="title"/>
          </p:nvPr>
        </p:nvSpPr>
        <p:spPr>
          <a:xfrm>
            <a:off x="719091" y="284085"/>
            <a:ext cx="10634709" cy="834501"/>
          </a:xfrm>
        </p:spPr>
        <p:txBody>
          <a:bodyPr>
            <a:noAutofit/>
          </a:bodyPr>
          <a:lstStyle/>
          <a:p>
            <a:r>
              <a:rPr lang="en-IN" sz="3600" dirty="0">
                <a:latin typeface="+mn-lt"/>
              </a:rPr>
              <a:t>                            </a:t>
            </a:r>
            <a:r>
              <a:rPr lang="en-IN" sz="36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F869670-B5E5-4636-8D70-DD603374FC1E}"/>
              </a:ext>
            </a:extLst>
          </p:cNvPr>
          <p:cNvSpPr>
            <a:spLocks noGrp="1"/>
          </p:cNvSpPr>
          <p:nvPr>
            <p:ph idx="1"/>
          </p:nvPr>
        </p:nvSpPr>
        <p:spPr>
          <a:xfrm>
            <a:off x="838200" y="1331650"/>
            <a:ext cx="10515600" cy="5161224"/>
          </a:xfrm>
        </p:spPr>
        <p:txBody>
          <a:bodyPr>
            <a:normAutofit fontScale="47500" lnSpcReduction="20000"/>
          </a:bodyPr>
          <a:lstStyle/>
          <a:p>
            <a:pPr marL="342900" lvl="0" indent="-342900">
              <a:lnSpc>
                <a:spcPct val="115000"/>
              </a:lnSpc>
              <a:spcBef>
                <a:spcPts val="600"/>
              </a:spcBef>
              <a:spcAft>
                <a:spcPts val="0"/>
              </a:spcAft>
              <a:buFont typeface="Arial" panose="020B0604020202020204" pitchFamily="34" charset="0"/>
              <a:buChar char="●"/>
            </a:pPr>
            <a:r>
              <a:rPr lang="en-IN" sz="4600" u="none" strike="noStrike" dirty="0">
                <a:effectLst/>
                <a:latin typeface="Times New Roman" panose="02020603050405020304" pitchFamily="18" charset="0"/>
                <a:ea typeface="Lato"/>
                <a:cs typeface="Times New Roman" panose="02020603050405020304" pitchFamily="18" charset="0"/>
              </a:rPr>
              <a:t>Rendering a Bonafide certificate, Letter of Recommendation and verifying a student's background is an obligatory activity of every college. </a:t>
            </a:r>
            <a:endParaRPr lang="en-IN" sz="4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nSpc>
                <a:spcPct val="115000"/>
              </a:lnSpc>
              <a:buFont typeface="Arial" panose="020B0604020202020204" pitchFamily="34" charset="0"/>
              <a:buChar char="●"/>
            </a:pPr>
            <a:r>
              <a:rPr lang="en-IN" sz="4600" u="none" strike="noStrike" dirty="0">
                <a:effectLst/>
                <a:latin typeface="Times New Roman" panose="02020603050405020304" pitchFamily="18" charset="0"/>
                <a:ea typeface="Lato"/>
                <a:cs typeface="Times New Roman" panose="02020603050405020304" pitchFamily="18" charset="0"/>
              </a:rPr>
              <a:t>However, well established institutions at times may find it tedious to issue them when the procedure is extensive or when there is a substantial number of applicants.</a:t>
            </a:r>
            <a:endParaRPr lang="en-IN" sz="4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nSpc>
                <a:spcPct val="115000"/>
              </a:lnSpc>
              <a:buFont typeface="Arial" panose="020B0604020202020204" pitchFamily="34" charset="0"/>
              <a:buChar char="●"/>
            </a:pPr>
            <a:r>
              <a:rPr lang="en-IN" sz="4600" u="none" strike="noStrike" dirty="0">
                <a:effectLst/>
                <a:latin typeface="Times New Roman" panose="02020603050405020304" pitchFamily="18" charset="0"/>
                <a:ea typeface="Lato"/>
                <a:cs typeface="Times New Roman" panose="02020603050405020304" pitchFamily="18" charset="0"/>
              </a:rPr>
              <a:t>The proposed system is completely automated which decreases the time consumption and manual tasks performed during background verification and while issuing a Bonafide or an LOR.</a:t>
            </a:r>
            <a:endParaRPr lang="en-IN" sz="4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nSpc>
                <a:spcPct val="115000"/>
              </a:lnSpc>
              <a:buFont typeface="Arial" panose="020B0604020202020204" pitchFamily="34" charset="0"/>
              <a:buChar char="●"/>
            </a:pPr>
            <a:r>
              <a:rPr lang="en-IN" sz="4600" u="none" strike="noStrike" dirty="0">
                <a:effectLst/>
                <a:latin typeface="Times New Roman" panose="02020603050405020304" pitchFamily="18" charset="0"/>
                <a:ea typeface="Lato"/>
                <a:cs typeface="Times New Roman" panose="02020603050405020304" pitchFamily="18" charset="0"/>
              </a:rPr>
              <a:t>Using this web application, the student authentication process, request approval and providing letter can be done on a single platform from any place making it quickly accessible.</a:t>
            </a:r>
            <a:endParaRPr lang="en-IN" sz="4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nSpc>
                <a:spcPct val="115000"/>
              </a:lnSpc>
              <a:buFont typeface="Arial" panose="020B0604020202020204" pitchFamily="34" charset="0"/>
              <a:buChar char="●"/>
            </a:pPr>
            <a:r>
              <a:rPr lang="en-IN" sz="4600" u="none" strike="noStrike" dirty="0">
                <a:effectLst/>
                <a:latin typeface="Times New Roman" panose="02020603050405020304" pitchFamily="18" charset="0"/>
                <a:ea typeface="Lato"/>
                <a:cs typeface="Times New Roman" panose="02020603050405020304" pitchFamily="18" charset="0"/>
              </a:rPr>
              <a:t>As an added feature, a unique software is developed that automatically parses the mail contents sent by a background verifier and matches it with the student database to find if the information is genuine or not with an automated reply email.</a:t>
            </a:r>
            <a:endParaRPr lang="en-IN" sz="4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00851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8888F4-7D66-4BB5-AFFB-31CFA527BDC7}"/>
              </a:ext>
            </a:extLst>
          </p:cNvPr>
          <p:cNvPicPr>
            <a:picLocks noChangeAspect="1"/>
          </p:cNvPicPr>
          <p:nvPr/>
        </p:nvPicPr>
        <p:blipFill>
          <a:blip r:embed="rId2"/>
          <a:stretch>
            <a:fillRect/>
          </a:stretch>
        </p:blipFill>
        <p:spPr>
          <a:xfrm>
            <a:off x="435972" y="350411"/>
            <a:ext cx="5512067" cy="32095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1373627D-5A4A-495F-9739-2BFFCED9783C}"/>
              </a:ext>
            </a:extLst>
          </p:cNvPr>
          <p:cNvPicPr>
            <a:picLocks noChangeAspect="1"/>
          </p:cNvPicPr>
          <p:nvPr/>
        </p:nvPicPr>
        <p:blipFill>
          <a:blip r:embed="rId3"/>
          <a:stretch>
            <a:fillRect/>
          </a:stretch>
        </p:blipFill>
        <p:spPr>
          <a:xfrm>
            <a:off x="6096000" y="3355760"/>
            <a:ext cx="5730737" cy="33379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83483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F1C9D0-F3AC-4C54-8C1F-16F290C2513C}"/>
              </a:ext>
            </a:extLst>
          </p:cNvPr>
          <p:cNvPicPr>
            <a:picLocks noChangeAspect="1"/>
          </p:cNvPicPr>
          <p:nvPr/>
        </p:nvPicPr>
        <p:blipFill>
          <a:blip r:embed="rId2"/>
          <a:stretch>
            <a:fillRect/>
          </a:stretch>
        </p:blipFill>
        <p:spPr>
          <a:xfrm>
            <a:off x="362988" y="115410"/>
            <a:ext cx="5354232" cy="31870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E7F234FD-CA3D-4FAD-B526-D58F767BC16B}"/>
              </a:ext>
            </a:extLst>
          </p:cNvPr>
          <p:cNvPicPr>
            <a:picLocks noChangeAspect="1"/>
          </p:cNvPicPr>
          <p:nvPr/>
        </p:nvPicPr>
        <p:blipFill>
          <a:blip r:embed="rId3"/>
          <a:stretch>
            <a:fillRect/>
          </a:stretch>
        </p:blipFill>
        <p:spPr>
          <a:xfrm>
            <a:off x="5930283" y="3089430"/>
            <a:ext cx="5854341" cy="35688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68130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7FB443-B233-429F-9F89-9B0164ECDE9F}"/>
              </a:ext>
            </a:extLst>
          </p:cNvPr>
          <p:cNvPicPr>
            <a:picLocks noChangeAspect="1"/>
          </p:cNvPicPr>
          <p:nvPr/>
        </p:nvPicPr>
        <p:blipFill>
          <a:blip r:embed="rId2"/>
          <a:stretch>
            <a:fillRect/>
          </a:stretch>
        </p:blipFill>
        <p:spPr>
          <a:xfrm>
            <a:off x="1757778" y="985421"/>
            <a:ext cx="8318377" cy="44743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86135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652A2-1195-45F4-BD96-9DFD77734798}"/>
              </a:ext>
            </a:extLst>
          </p:cNvPr>
          <p:cNvSpPr>
            <a:spLocks noGrp="1"/>
          </p:cNvSpPr>
          <p:nvPr>
            <p:ph type="title"/>
          </p:nvPr>
        </p:nvSpPr>
        <p:spPr>
          <a:xfrm>
            <a:off x="838200" y="365125"/>
            <a:ext cx="10515600" cy="655807"/>
          </a:xfrm>
        </p:spPr>
        <p:txBody>
          <a:bodyPr>
            <a:normAutofit/>
          </a:bodyPr>
          <a:lstStyle/>
          <a:p>
            <a:r>
              <a:rPr lang="en-US" sz="3600" dirty="0">
                <a:effectLst/>
                <a:latin typeface="+mn-lt"/>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          CONCLUSION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D026B1-F3DE-401E-896E-F6B73551410B}"/>
              </a:ext>
            </a:extLst>
          </p:cNvPr>
          <p:cNvSpPr>
            <a:spLocks noGrp="1"/>
          </p:cNvSpPr>
          <p:nvPr>
            <p:ph idx="1"/>
          </p:nvPr>
        </p:nvSpPr>
        <p:spPr>
          <a:xfrm>
            <a:off x="838200" y="1171852"/>
            <a:ext cx="10303276" cy="5005111"/>
          </a:xfrm>
        </p:spPr>
        <p:txBody>
          <a:bodyPr/>
          <a:lstStyle/>
          <a:p>
            <a:pPr lvl="1" algn="just">
              <a:lnSpc>
                <a:spcPct val="150000"/>
              </a:lnSpc>
            </a:pPr>
            <a:r>
              <a:rPr lang="en-US" sz="2000" dirty="0">
                <a:effectLst/>
                <a:latin typeface="Times New Roman" panose="02020603050405020304" pitchFamily="18" charset="0"/>
                <a:ea typeface="Times New Roman" panose="02020603050405020304" pitchFamily="18" charset="0"/>
              </a:rPr>
              <a:t>The proposed system will drastically reduce the amount of time required by the students and staffs to apply, process and issue a Bonafide and an LOR up to a very great extent as it is completely automated. </a:t>
            </a:r>
          </a:p>
          <a:p>
            <a:pPr lvl="1" algn="just">
              <a:lnSpc>
                <a:spcPct val="150000"/>
              </a:lnSpc>
            </a:pPr>
            <a:r>
              <a:rPr lang="en-US" sz="2000" dirty="0">
                <a:effectLst/>
                <a:latin typeface="Times New Roman" panose="02020603050405020304" pitchFamily="18" charset="0"/>
                <a:ea typeface="Times New Roman" panose="02020603050405020304" pitchFamily="18" charset="0"/>
              </a:rPr>
              <a:t>Students can avail them right from their place of residence even during times of emergency. Along with this, the organizations can also make use of the background verification software to verify a student’s background immediately.</a:t>
            </a:r>
          </a:p>
          <a:p>
            <a:pPr lvl="1" algn="just">
              <a:lnSpc>
                <a:spcPct val="150000"/>
              </a:lnSpc>
            </a:pPr>
            <a:r>
              <a:rPr lang="en-US" sz="2000" dirty="0">
                <a:effectLst/>
                <a:latin typeface="Times New Roman" panose="02020603050405020304" pitchFamily="18" charset="0"/>
                <a:ea typeface="Times New Roman" panose="02020603050405020304" pitchFamily="18" charset="0"/>
              </a:rPr>
              <a:t> It is definitely a mandatory thing to switch over from utilizing man power and make use of automated systems in this fast-paced world.</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049676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14D23-0C5F-4E3B-BB29-1D768D994A50}"/>
              </a:ext>
            </a:extLst>
          </p:cNvPr>
          <p:cNvSpPr>
            <a:spLocks noGrp="1"/>
          </p:cNvSpPr>
          <p:nvPr>
            <p:ph type="title"/>
          </p:nvPr>
        </p:nvSpPr>
        <p:spPr>
          <a:xfrm>
            <a:off x="838200" y="284085"/>
            <a:ext cx="10515600" cy="541537"/>
          </a:xfrm>
        </p:spPr>
        <p:txBody>
          <a:bodyPr>
            <a:noAutofit/>
          </a:bodyPr>
          <a:lstStyle/>
          <a:p>
            <a:r>
              <a:rPr lang="en-IN" sz="3600" dirty="0">
                <a:latin typeface="+mn-lt"/>
              </a:rPr>
              <a:t>                            </a:t>
            </a:r>
            <a:r>
              <a:rPr lang="en-IN" sz="36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47530F4-BB12-4EC8-8FDE-E76F9EE4A71D}"/>
              </a:ext>
            </a:extLst>
          </p:cNvPr>
          <p:cNvSpPr>
            <a:spLocks noGrp="1"/>
          </p:cNvSpPr>
          <p:nvPr>
            <p:ph idx="1"/>
          </p:nvPr>
        </p:nvSpPr>
        <p:spPr>
          <a:xfrm>
            <a:off x="838200" y="825622"/>
            <a:ext cx="10250010" cy="5667251"/>
          </a:xfrm>
        </p:spPr>
        <p:txBody>
          <a:bodyPr>
            <a:normAutofit fontScale="85000" lnSpcReduction="20000"/>
          </a:bodyPr>
          <a:lstStyle/>
          <a:p>
            <a:pPr algn="just">
              <a:lnSpc>
                <a:spcPct val="150000"/>
              </a:lnSpc>
            </a:pPr>
            <a:r>
              <a:rPr lang="en-US" sz="1800" dirty="0">
                <a:effectLst/>
                <a:latin typeface="Calibri" panose="020F0502020204030204" pitchFamily="34" charset="0"/>
                <a:ea typeface="Times New Roman" panose="02020603050405020304" pitchFamily="18" charset="0"/>
              </a:rPr>
              <a:t>[1</a:t>
            </a:r>
            <a:r>
              <a:rPr lang="en-US" sz="1800" dirty="0">
                <a:effectLst/>
                <a:latin typeface="Times New Roman" panose="02020603050405020304" pitchFamily="18" charset="0"/>
                <a:ea typeface="Times New Roman" panose="02020603050405020304" pitchFamily="18" charset="0"/>
              </a:rPr>
              <a:t>]</a:t>
            </a:r>
            <a:r>
              <a:rPr lang="en-US" sz="1800" dirty="0">
                <a:solidFill>
                  <a:srgbClr val="333333"/>
                </a:solidFill>
                <a:effectLst/>
                <a:latin typeface="Times New Roman" panose="02020603050405020304" pitchFamily="18" charset="0"/>
                <a:ea typeface="Times New Roman" panose="02020603050405020304" pitchFamily="18" charset="0"/>
              </a:rPr>
              <a:t> D. P. </a:t>
            </a:r>
            <a:r>
              <a:rPr lang="en-US" sz="1800" dirty="0" err="1">
                <a:solidFill>
                  <a:srgbClr val="333333"/>
                </a:solidFill>
                <a:effectLst/>
                <a:latin typeface="Times New Roman" panose="02020603050405020304" pitchFamily="18" charset="0"/>
                <a:ea typeface="Times New Roman" panose="02020603050405020304" pitchFamily="18" charset="0"/>
              </a:rPr>
              <a:t>Mital</a:t>
            </a:r>
            <a:r>
              <a:rPr lang="en-US" sz="1800" dirty="0">
                <a:solidFill>
                  <a:srgbClr val="333333"/>
                </a:solidFill>
                <a:effectLst/>
                <a:latin typeface="Times New Roman" panose="02020603050405020304" pitchFamily="18" charset="0"/>
                <a:ea typeface="Times New Roman" panose="02020603050405020304" pitchFamily="18" charset="0"/>
              </a:rPr>
              <a:t> and Goh Wee </a:t>
            </a:r>
            <a:r>
              <a:rPr lang="en-US" sz="1800" dirty="0" err="1">
                <a:solidFill>
                  <a:srgbClr val="333333"/>
                </a:solidFill>
                <a:effectLst/>
                <a:latin typeface="Times New Roman" panose="02020603050405020304" pitchFamily="18" charset="0"/>
                <a:ea typeface="Times New Roman" panose="02020603050405020304" pitchFamily="18" charset="0"/>
              </a:rPr>
              <a:t>Leng</a:t>
            </a:r>
            <a:r>
              <a:rPr lang="en-US" sz="1800" dirty="0">
                <a:solidFill>
                  <a:srgbClr val="333333"/>
                </a:solidFill>
                <a:effectLst/>
                <a:latin typeface="Times New Roman" panose="02020603050405020304" pitchFamily="18" charset="0"/>
                <a:ea typeface="Times New Roman" panose="02020603050405020304" pitchFamily="18" charset="0"/>
              </a:rPr>
              <a:t>, "Text segmentation for automatic document processing," Proceedings 1996 IEEE Conference on Emerging Technologies and Factory Automation. ETFA '96, Kauai, HI, USA, 1996, pp. 642-648 vol.2, </a:t>
            </a:r>
            <a:r>
              <a:rPr lang="en-US" sz="1800" dirty="0" err="1">
                <a:solidFill>
                  <a:srgbClr val="333333"/>
                </a:solidFill>
                <a:effectLst/>
                <a:latin typeface="Times New Roman" panose="02020603050405020304" pitchFamily="18" charset="0"/>
                <a:ea typeface="Times New Roman" panose="02020603050405020304" pitchFamily="18" charset="0"/>
              </a:rPr>
              <a:t>doi</a:t>
            </a:r>
            <a:r>
              <a:rPr lang="en-US" sz="1800" dirty="0">
                <a:solidFill>
                  <a:srgbClr val="333333"/>
                </a:solidFill>
                <a:effectLst/>
                <a:latin typeface="Times New Roman" panose="02020603050405020304" pitchFamily="18" charset="0"/>
                <a:ea typeface="Times New Roman" panose="02020603050405020304" pitchFamily="18" charset="0"/>
              </a:rPr>
              <a:t>: 10.1109/ETFA.1996.573971.</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rgbClr val="333333"/>
                </a:solidFill>
                <a:effectLst/>
                <a:latin typeface="Times New Roman" panose="02020603050405020304" pitchFamily="18" charset="0"/>
                <a:ea typeface="Times New Roman" panose="02020603050405020304" pitchFamily="18" charset="0"/>
              </a:rPr>
              <a:t>[2] K. Yang and J. Ho, "Parsing Publication Lists on the Web," 2010 IEEE/WIC/ACM International Conference on Web Intelligence and Intelligent Agent Technology, Toronto, ON, Canada, 2010, pp. 444-447, </a:t>
            </a:r>
            <a:r>
              <a:rPr lang="en-US" sz="1800" dirty="0" err="1">
                <a:solidFill>
                  <a:srgbClr val="333333"/>
                </a:solidFill>
                <a:effectLst/>
                <a:latin typeface="Times New Roman" panose="02020603050405020304" pitchFamily="18" charset="0"/>
                <a:ea typeface="Times New Roman" panose="02020603050405020304" pitchFamily="18" charset="0"/>
              </a:rPr>
              <a:t>doi</a:t>
            </a:r>
            <a:r>
              <a:rPr lang="en-US" sz="1800" dirty="0">
                <a:solidFill>
                  <a:srgbClr val="333333"/>
                </a:solidFill>
                <a:effectLst/>
                <a:latin typeface="Times New Roman" panose="02020603050405020304" pitchFamily="18" charset="0"/>
                <a:ea typeface="Times New Roman" panose="02020603050405020304" pitchFamily="18" charset="0"/>
              </a:rPr>
              <a:t>: 10.1109/WI-IAT.2010.206</a:t>
            </a:r>
            <a:r>
              <a:rPr lang="en-US" sz="1800" dirty="0">
                <a:solidFill>
                  <a:srgbClr val="333333"/>
                </a:solidFill>
                <a:effectLst/>
                <a:latin typeface="Arial" panose="020B0604020202020204" pitchFamily="34" charset="0"/>
                <a:ea typeface="Times New Roman" panose="02020603050405020304" pitchFamily="18" charset="0"/>
              </a:rPr>
              <a:t>.</a:t>
            </a:r>
            <a:r>
              <a:rPr lang="en-US"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[3]</a:t>
            </a:r>
            <a:r>
              <a:rPr lang="en-IN" sz="1800" dirty="0">
                <a:solidFill>
                  <a:srgbClr val="333333"/>
                </a:solidFill>
                <a:effectLst/>
                <a:latin typeface="Times New Roman" panose="02020603050405020304" pitchFamily="18" charset="0"/>
                <a:ea typeface="Times New Roman" panose="02020603050405020304" pitchFamily="18" charset="0"/>
              </a:rPr>
              <a:t>Meng, "College Student Management System Design Using Computer Aided System," 2015 International Conference on Intelligent Transportation, Big Data and Smart City, </a:t>
            </a:r>
            <a:r>
              <a:rPr lang="en-IN" sz="1800" dirty="0" err="1">
                <a:solidFill>
                  <a:srgbClr val="333333"/>
                </a:solidFill>
                <a:effectLst/>
                <a:latin typeface="Times New Roman" panose="02020603050405020304" pitchFamily="18" charset="0"/>
                <a:ea typeface="Times New Roman" panose="02020603050405020304" pitchFamily="18" charset="0"/>
              </a:rPr>
              <a:t>Halong</a:t>
            </a:r>
            <a:r>
              <a:rPr lang="en-IN" sz="1800" dirty="0">
                <a:solidFill>
                  <a:srgbClr val="333333"/>
                </a:solidFill>
                <a:effectLst/>
                <a:latin typeface="Times New Roman" panose="02020603050405020304" pitchFamily="18" charset="0"/>
                <a:ea typeface="Times New Roman" panose="02020603050405020304" pitchFamily="18" charset="0"/>
              </a:rPr>
              <a:t> Bay, Vietnam, 2015, pp. 212-215, </a:t>
            </a:r>
            <a:r>
              <a:rPr lang="en-IN" sz="1800" dirty="0" err="1">
                <a:solidFill>
                  <a:srgbClr val="333333"/>
                </a:solidFill>
                <a:effectLst/>
                <a:latin typeface="Times New Roman" panose="02020603050405020304" pitchFamily="18" charset="0"/>
                <a:ea typeface="Times New Roman" panose="02020603050405020304" pitchFamily="18" charset="0"/>
              </a:rPr>
              <a:t>doi</a:t>
            </a:r>
            <a:r>
              <a:rPr lang="en-IN" sz="1800" dirty="0">
                <a:solidFill>
                  <a:srgbClr val="333333"/>
                </a:solidFill>
                <a:effectLst/>
                <a:latin typeface="Times New Roman" panose="02020603050405020304" pitchFamily="18" charset="0"/>
                <a:ea typeface="Times New Roman" panose="02020603050405020304" pitchFamily="18" charset="0"/>
              </a:rPr>
              <a:t>: 10.1109/ICITBS.2015.59.</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dirty="0">
                <a:solidFill>
                  <a:srgbClr val="333333"/>
                </a:solidFill>
                <a:effectLst/>
                <a:latin typeface="Times New Roman" panose="02020603050405020304" pitchFamily="18" charset="0"/>
                <a:ea typeface="Times New Roman" panose="02020603050405020304" pitchFamily="18" charset="0"/>
              </a:rPr>
              <a:t>[4]H. </a:t>
            </a:r>
            <a:r>
              <a:rPr lang="en-IN" sz="1800" dirty="0" err="1">
                <a:solidFill>
                  <a:srgbClr val="333333"/>
                </a:solidFill>
                <a:effectLst/>
                <a:latin typeface="Times New Roman" panose="02020603050405020304" pitchFamily="18" charset="0"/>
                <a:ea typeface="Times New Roman" panose="02020603050405020304" pitchFamily="18" charset="0"/>
              </a:rPr>
              <a:t>Baban</a:t>
            </a:r>
            <a:r>
              <a:rPr lang="en-IN" sz="1800" dirty="0">
                <a:solidFill>
                  <a:srgbClr val="333333"/>
                </a:solidFill>
                <a:effectLst/>
                <a:latin typeface="Times New Roman" panose="02020603050405020304" pitchFamily="18" charset="0"/>
                <a:ea typeface="Times New Roman" panose="02020603050405020304" pitchFamily="18" charset="0"/>
              </a:rPr>
              <a:t> and S. Mokhtar, "Online Document Management System for Academic Institutes," 2010 3rd International Conference on Information Management, Innovation Management and Industrial Engineering, Kunming, China, 2010, pp. 315-319, </a:t>
            </a:r>
            <a:r>
              <a:rPr lang="en-IN" sz="1800" dirty="0" err="1">
                <a:solidFill>
                  <a:srgbClr val="333333"/>
                </a:solidFill>
                <a:effectLst/>
                <a:latin typeface="Times New Roman" panose="02020603050405020304" pitchFamily="18" charset="0"/>
                <a:ea typeface="Times New Roman" panose="02020603050405020304" pitchFamily="18" charset="0"/>
              </a:rPr>
              <a:t>doi</a:t>
            </a:r>
            <a:r>
              <a:rPr lang="en-IN" sz="1800" dirty="0">
                <a:solidFill>
                  <a:srgbClr val="333333"/>
                </a:solidFill>
                <a:effectLst/>
                <a:latin typeface="Times New Roman" panose="02020603050405020304" pitchFamily="18" charset="0"/>
                <a:ea typeface="Times New Roman" panose="02020603050405020304" pitchFamily="18" charset="0"/>
              </a:rPr>
              <a:t>: 10.1109/ICIII.2010.555.</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dirty="0">
                <a:solidFill>
                  <a:srgbClr val="333333"/>
                </a:solidFill>
                <a:effectLst/>
                <a:latin typeface="Times New Roman" panose="02020603050405020304" pitchFamily="18" charset="0"/>
                <a:ea typeface="Times New Roman" panose="02020603050405020304" pitchFamily="18" charset="0"/>
              </a:rPr>
              <a:t>[5]V. </a:t>
            </a:r>
            <a:r>
              <a:rPr lang="en-IN" sz="1800" dirty="0" err="1">
                <a:solidFill>
                  <a:srgbClr val="333333"/>
                </a:solidFill>
                <a:effectLst/>
                <a:latin typeface="Times New Roman" panose="02020603050405020304" pitchFamily="18" charset="0"/>
                <a:ea typeface="Times New Roman" panose="02020603050405020304" pitchFamily="18" charset="0"/>
              </a:rPr>
              <a:t>Singrodia</a:t>
            </a:r>
            <a:r>
              <a:rPr lang="en-IN" sz="1800" dirty="0">
                <a:solidFill>
                  <a:srgbClr val="333333"/>
                </a:solidFill>
                <a:effectLst/>
                <a:latin typeface="Times New Roman" panose="02020603050405020304" pitchFamily="18" charset="0"/>
                <a:ea typeface="Times New Roman" panose="02020603050405020304" pitchFamily="18" charset="0"/>
              </a:rPr>
              <a:t>, A. Mitra and S. Paul, "A Review on Web Scrapping and its Applications," 2019 International Conference on Computer Communication and Informatics (ICCCI), Coimbatore, India, 2019, pp. 1-6, </a:t>
            </a:r>
            <a:r>
              <a:rPr lang="en-IN" sz="1800" dirty="0" err="1">
                <a:solidFill>
                  <a:srgbClr val="333333"/>
                </a:solidFill>
                <a:effectLst/>
                <a:latin typeface="Times New Roman" panose="02020603050405020304" pitchFamily="18" charset="0"/>
                <a:ea typeface="Times New Roman" panose="02020603050405020304" pitchFamily="18" charset="0"/>
              </a:rPr>
              <a:t>doi</a:t>
            </a:r>
            <a:r>
              <a:rPr lang="en-IN" sz="1800" dirty="0">
                <a:solidFill>
                  <a:srgbClr val="333333"/>
                </a:solidFill>
                <a:effectLst/>
                <a:latin typeface="Times New Roman" panose="02020603050405020304" pitchFamily="18" charset="0"/>
                <a:ea typeface="Times New Roman" panose="02020603050405020304" pitchFamily="18" charset="0"/>
              </a:rPr>
              <a:t>: 10.1109/ICCCI.2019.8821809.</a:t>
            </a:r>
          </a:p>
          <a:p>
            <a:pPr algn="just">
              <a:lnSpc>
                <a:spcPct val="150000"/>
              </a:lnSpc>
            </a:pPr>
            <a:r>
              <a:rPr lang="en-IN" sz="1800" dirty="0">
                <a:solidFill>
                  <a:srgbClr val="333333"/>
                </a:solidFill>
                <a:effectLst/>
                <a:latin typeface="Times New Roman" panose="02020603050405020304" pitchFamily="18" charset="0"/>
                <a:ea typeface="Times New Roman" panose="02020603050405020304" pitchFamily="18" charset="0"/>
              </a:rPr>
              <a:t>[6]R. Diouf, E. N. </a:t>
            </a:r>
            <a:r>
              <a:rPr lang="en-IN" sz="1800" dirty="0" err="1">
                <a:solidFill>
                  <a:srgbClr val="333333"/>
                </a:solidFill>
                <a:effectLst/>
                <a:latin typeface="Times New Roman" panose="02020603050405020304" pitchFamily="18" charset="0"/>
                <a:ea typeface="Times New Roman" panose="02020603050405020304" pitchFamily="18" charset="0"/>
              </a:rPr>
              <a:t>Sarr</a:t>
            </a:r>
            <a:r>
              <a:rPr lang="en-IN" sz="1800" dirty="0">
                <a:solidFill>
                  <a:srgbClr val="333333"/>
                </a:solidFill>
                <a:effectLst/>
                <a:latin typeface="Times New Roman" panose="02020603050405020304" pitchFamily="18" charset="0"/>
                <a:ea typeface="Times New Roman" panose="02020603050405020304" pitchFamily="18" charset="0"/>
              </a:rPr>
              <a:t>, O. </a:t>
            </a:r>
            <a:r>
              <a:rPr lang="en-IN" sz="1800" dirty="0" err="1">
                <a:solidFill>
                  <a:srgbClr val="333333"/>
                </a:solidFill>
                <a:effectLst/>
                <a:latin typeface="Times New Roman" panose="02020603050405020304" pitchFamily="18" charset="0"/>
                <a:ea typeface="Times New Roman" panose="02020603050405020304" pitchFamily="18" charset="0"/>
              </a:rPr>
              <a:t>Sall</a:t>
            </a:r>
            <a:r>
              <a:rPr lang="en-IN" sz="1800" dirty="0">
                <a:solidFill>
                  <a:srgbClr val="333333"/>
                </a:solidFill>
                <a:effectLst/>
                <a:latin typeface="Times New Roman" panose="02020603050405020304" pitchFamily="18" charset="0"/>
                <a:ea typeface="Times New Roman" panose="02020603050405020304" pitchFamily="18" charset="0"/>
              </a:rPr>
              <a:t>, B. </a:t>
            </a:r>
            <a:r>
              <a:rPr lang="en-IN" sz="1800" dirty="0" err="1">
                <a:solidFill>
                  <a:srgbClr val="333333"/>
                </a:solidFill>
                <a:effectLst/>
                <a:latin typeface="Times New Roman" panose="02020603050405020304" pitchFamily="18" charset="0"/>
                <a:ea typeface="Times New Roman" panose="02020603050405020304" pitchFamily="18" charset="0"/>
              </a:rPr>
              <a:t>Birregah</a:t>
            </a:r>
            <a:r>
              <a:rPr lang="en-IN" sz="1800" dirty="0">
                <a:solidFill>
                  <a:srgbClr val="333333"/>
                </a:solidFill>
                <a:effectLst/>
                <a:latin typeface="Times New Roman" panose="02020603050405020304" pitchFamily="18" charset="0"/>
                <a:ea typeface="Times New Roman" panose="02020603050405020304" pitchFamily="18" charset="0"/>
              </a:rPr>
              <a:t>, M. Bousso and S. N. </a:t>
            </a:r>
            <a:r>
              <a:rPr lang="en-IN" sz="1800" dirty="0" err="1">
                <a:solidFill>
                  <a:srgbClr val="333333"/>
                </a:solidFill>
                <a:effectLst/>
                <a:latin typeface="Times New Roman" panose="02020603050405020304" pitchFamily="18" charset="0"/>
                <a:ea typeface="Times New Roman" panose="02020603050405020304" pitchFamily="18" charset="0"/>
              </a:rPr>
              <a:t>Mbaye</a:t>
            </a:r>
            <a:r>
              <a:rPr lang="en-IN" sz="1800" dirty="0">
                <a:solidFill>
                  <a:srgbClr val="333333"/>
                </a:solidFill>
                <a:effectLst/>
                <a:latin typeface="Times New Roman" panose="02020603050405020304" pitchFamily="18" charset="0"/>
                <a:ea typeface="Times New Roman" panose="02020603050405020304" pitchFamily="18" charset="0"/>
              </a:rPr>
              <a:t>, "Web Scraping: State-of-the-Art and Areas of Application," 2019 IEEE International Conference on Big Data (Big Data), Los Angeles, CA, USA, 2019, pp. 6040-6042, </a:t>
            </a:r>
            <a:r>
              <a:rPr lang="en-IN" sz="1800" dirty="0" err="1">
                <a:solidFill>
                  <a:srgbClr val="333333"/>
                </a:solidFill>
                <a:effectLst/>
                <a:latin typeface="Times New Roman" panose="02020603050405020304" pitchFamily="18" charset="0"/>
                <a:ea typeface="Times New Roman" panose="02020603050405020304" pitchFamily="18" charset="0"/>
              </a:rPr>
              <a:t>doi</a:t>
            </a:r>
            <a:r>
              <a:rPr lang="en-IN" sz="1800" dirty="0">
                <a:solidFill>
                  <a:srgbClr val="333333"/>
                </a:solidFill>
                <a:effectLst/>
                <a:latin typeface="Times New Roman" panose="02020603050405020304" pitchFamily="18" charset="0"/>
                <a:ea typeface="Times New Roman" panose="02020603050405020304" pitchFamily="18" charset="0"/>
              </a:rPr>
              <a:t>: 10.1109/BigData47090.2019.9005594.</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09556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7892-D6F5-48AE-B1B6-EF2C7CD186F7}"/>
              </a:ext>
            </a:extLst>
          </p:cNvPr>
          <p:cNvSpPr>
            <a:spLocks noGrp="1"/>
          </p:cNvSpPr>
          <p:nvPr>
            <p:ph type="title"/>
          </p:nvPr>
        </p:nvSpPr>
        <p:spPr>
          <a:xfrm>
            <a:off x="523784" y="365126"/>
            <a:ext cx="10830016" cy="672290"/>
          </a:xfrm>
        </p:spPr>
        <p:txBody>
          <a:bodyPr>
            <a:normAutofit/>
          </a:bodyPr>
          <a:lstStyle/>
          <a:p>
            <a:r>
              <a:rPr lang="en-IN" sz="3600" dirty="0">
                <a:latin typeface="+mn-lt"/>
              </a:rPr>
              <a:t>                         </a:t>
            </a:r>
            <a:r>
              <a:rPr lang="en-IN" sz="36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873D4A82-7331-4DFD-9153-C5D533F1707F}"/>
              </a:ext>
            </a:extLst>
          </p:cNvPr>
          <p:cNvSpPr>
            <a:spLocks noGrp="1"/>
          </p:cNvSpPr>
          <p:nvPr>
            <p:ph idx="1"/>
          </p:nvPr>
        </p:nvSpPr>
        <p:spPr>
          <a:xfrm>
            <a:off x="680992" y="1037415"/>
            <a:ext cx="10515600" cy="5132566"/>
          </a:xfrm>
        </p:spPr>
        <p:txBody>
          <a:bodyPr>
            <a:noAutofit/>
          </a:bodyPr>
          <a:lstStyle/>
          <a:p>
            <a:pPr marL="342900" lvl="0" indent="-342900" algn="just">
              <a:lnSpc>
                <a:spcPct val="115000"/>
              </a:lnSpc>
              <a:spcBef>
                <a:spcPts val="600"/>
              </a:spcBef>
              <a:spcAft>
                <a:spcPts val="0"/>
              </a:spcAft>
              <a:buFont typeface="Arial" panose="020B0604020202020204" pitchFamily="34" charset="0"/>
              <a:buChar char="●"/>
            </a:pPr>
            <a:r>
              <a:rPr lang="en-US" sz="2200" dirty="0">
                <a:solidFill>
                  <a:srgbClr val="000000"/>
                </a:solidFill>
                <a:effectLst/>
                <a:latin typeface="Times New Roman" panose="02020603050405020304" pitchFamily="18" charset="0"/>
                <a:ea typeface="Times New Roman" panose="02020603050405020304" pitchFamily="18" charset="0"/>
              </a:rPr>
              <a:t>In order to get the Bonafide certificate, one has to appeal to the head of the institute/organization in writing. The entire procedure follows an extensive and a very complicated process.</a:t>
            </a:r>
          </a:p>
          <a:p>
            <a:pPr marL="342900" lvl="0" indent="-342900" algn="just">
              <a:lnSpc>
                <a:spcPct val="115000"/>
              </a:lnSpc>
              <a:spcBef>
                <a:spcPts val="600"/>
              </a:spcBef>
              <a:spcAft>
                <a:spcPts val="0"/>
              </a:spcAft>
              <a:buFont typeface="Arial" panose="020B0604020202020204" pitchFamily="34" charset="0"/>
              <a:buChar char="●"/>
            </a:pPr>
            <a:r>
              <a:rPr lang="en-US" sz="2200" dirty="0">
                <a:solidFill>
                  <a:srgbClr val="000000"/>
                </a:solidFill>
                <a:effectLst/>
                <a:latin typeface="Times New Roman" panose="02020603050405020304" pitchFamily="18" charset="0"/>
                <a:ea typeface="Times New Roman" panose="02020603050405020304" pitchFamily="18" charset="0"/>
              </a:rPr>
              <a:t>The procedure for requesting of  an Bonafide and LOR follows pretty much a similar process where as there is drafting of a letter by user requesting the particular staff for approval, getting an authorized sign of the staff and seal of officials and that could be a long walk.</a:t>
            </a:r>
          </a:p>
          <a:p>
            <a:pPr marL="342900" lvl="0" indent="-342900" algn="just">
              <a:lnSpc>
                <a:spcPct val="115000"/>
              </a:lnSpc>
              <a:spcBef>
                <a:spcPts val="600"/>
              </a:spcBef>
              <a:spcAft>
                <a:spcPts val="0"/>
              </a:spcAft>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rPr>
              <a:t>Every detail are verified by the Admissions and Records office of the school or institution manually that includes </a:t>
            </a:r>
            <a:r>
              <a:rPr lang="en-US" sz="2200" dirty="0">
                <a:solidFill>
                  <a:srgbClr val="000000"/>
                </a:solidFill>
                <a:effectLst/>
                <a:latin typeface="Times New Roman" panose="02020603050405020304" pitchFamily="18" charset="0"/>
                <a:ea typeface="Times New Roman" panose="02020603050405020304" pitchFamily="18" charset="0"/>
              </a:rPr>
              <a:t>cross verifications of the students with their Roll no, Name and joining year of the college with their earlier registers, marksheets etc.</a:t>
            </a:r>
          </a:p>
          <a:p>
            <a:pPr marL="342900" lvl="0" indent="-342900" algn="just">
              <a:lnSpc>
                <a:spcPct val="115000"/>
              </a:lnSpc>
              <a:spcBef>
                <a:spcPts val="600"/>
              </a:spcBef>
              <a:spcAft>
                <a:spcPts val="0"/>
              </a:spcAft>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rPr>
              <a:t>These conventional methods are time consuming and require more of man-power and effort to complete the work</a:t>
            </a:r>
            <a:endParaRPr lang="en-IN" sz="2200" dirty="0"/>
          </a:p>
        </p:txBody>
      </p:sp>
    </p:spTree>
    <p:extLst>
      <p:ext uri="{BB962C8B-B14F-4D97-AF65-F5344CB8AC3E}">
        <p14:creationId xmlns:p14="http://schemas.microsoft.com/office/powerpoint/2010/main" val="1344245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71354-FADF-4D51-825D-35B33CD975D2}"/>
              </a:ext>
            </a:extLst>
          </p:cNvPr>
          <p:cNvSpPr>
            <a:spLocks noGrp="1"/>
          </p:cNvSpPr>
          <p:nvPr>
            <p:ph type="title"/>
          </p:nvPr>
        </p:nvSpPr>
        <p:spPr>
          <a:xfrm>
            <a:off x="598502" y="365126"/>
            <a:ext cx="10685016" cy="558152"/>
          </a:xfrm>
        </p:spPr>
        <p:txBody>
          <a:bodyPr>
            <a:noAutofit/>
          </a:bodyPr>
          <a:lstStyle/>
          <a:p>
            <a:r>
              <a:rPr lang="en-IN" sz="3600" dirty="0">
                <a:latin typeface="+mn-lt"/>
              </a:rPr>
              <a:t>                      </a:t>
            </a:r>
            <a:r>
              <a:rPr lang="en-IN" sz="3600" dirty="0">
                <a:latin typeface="Times New Roman" panose="02020603050405020304" pitchFamily="18" charset="0"/>
                <a:cs typeface="Times New Roman" panose="02020603050405020304" pitchFamily="18" charset="0"/>
              </a:rPr>
              <a:t>TECHNOLOGY STACK</a:t>
            </a:r>
          </a:p>
        </p:txBody>
      </p:sp>
      <p:graphicFrame>
        <p:nvGraphicFramePr>
          <p:cNvPr id="4" name="Table 4">
            <a:extLst>
              <a:ext uri="{FF2B5EF4-FFF2-40B4-BE49-F238E27FC236}">
                <a16:creationId xmlns:a16="http://schemas.microsoft.com/office/drawing/2014/main" id="{575A48BA-D150-4B5C-A1DE-8963368DBF6A}"/>
              </a:ext>
            </a:extLst>
          </p:cNvPr>
          <p:cNvGraphicFramePr>
            <a:graphicFrameLocks noGrp="1"/>
          </p:cNvGraphicFramePr>
          <p:nvPr>
            <p:ph idx="1"/>
            <p:extLst>
              <p:ext uri="{D42A27DB-BD31-4B8C-83A1-F6EECF244321}">
                <p14:modId xmlns:p14="http://schemas.microsoft.com/office/powerpoint/2010/main" val="550506355"/>
              </p:ext>
            </p:extLst>
          </p:nvPr>
        </p:nvGraphicFramePr>
        <p:xfrm>
          <a:off x="1420426" y="1056444"/>
          <a:ext cx="9330432" cy="5504152"/>
        </p:xfrm>
        <a:graphic>
          <a:graphicData uri="http://schemas.openxmlformats.org/drawingml/2006/table">
            <a:tbl>
              <a:tblPr firstRow="1" bandRow="1">
                <a:tableStyleId>{8799B23B-EC83-4686-B30A-512413B5E67A}</a:tableStyleId>
              </a:tblPr>
              <a:tblGrid>
                <a:gridCol w="4665216">
                  <a:extLst>
                    <a:ext uri="{9D8B030D-6E8A-4147-A177-3AD203B41FA5}">
                      <a16:colId xmlns:a16="http://schemas.microsoft.com/office/drawing/2014/main" val="2785046146"/>
                    </a:ext>
                  </a:extLst>
                </a:gridCol>
                <a:gridCol w="4665216">
                  <a:extLst>
                    <a:ext uri="{9D8B030D-6E8A-4147-A177-3AD203B41FA5}">
                      <a16:colId xmlns:a16="http://schemas.microsoft.com/office/drawing/2014/main" val="3952450958"/>
                    </a:ext>
                  </a:extLst>
                </a:gridCol>
              </a:tblGrid>
              <a:tr h="6674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rPr>
                        <a:t>HARDWARE REQUIREMENTS</a:t>
                      </a:r>
                      <a:endParaRPr lang="en-IN" sz="1800" kern="1200" dirty="0">
                        <a:solidFill>
                          <a:schemeClr val="tx1"/>
                        </a:solidFill>
                        <a:effectLst/>
                      </a:endParaRPr>
                    </a:p>
                    <a:p>
                      <a:r>
                        <a:rPr lang="en-IN"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1" kern="1200" dirty="0">
                          <a:solidFill>
                            <a:schemeClr val="tx1"/>
                          </a:solidFill>
                          <a:effectLst/>
                        </a:rPr>
                        <a:t>SOFTWARE REQUIREMENTS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3202286"/>
                  </a:ext>
                </a:extLst>
              </a:tr>
              <a:tr h="6948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rPr>
                        <a:t>Hard Disk: 80GB and Above</a:t>
                      </a:r>
                      <a:endParaRPr lang="en-IN" sz="1800" kern="1200" dirty="0">
                        <a:solidFill>
                          <a:schemeClr val="tx1"/>
                        </a:solidFill>
                        <a:effectLst/>
                      </a:endParaRPr>
                    </a:p>
                    <a:p>
                      <a:pPr lvl="0"/>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rPr>
                        <a:t>Windows 7 and above(64 bit)</a:t>
                      </a:r>
                      <a:endParaRPr lang="en-IN" sz="1800" kern="1200" dirty="0">
                        <a:solidFill>
                          <a:schemeClr val="tx1"/>
                        </a:solidFill>
                        <a:effectLst/>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38030023"/>
                  </a:ext>
                </a:extLst>
              </a:tr>
              <a:tr h="6948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rPr>
                        <a:t>RAM: 4GB and Above</a:t>
                      </a:r>
                      <a:endParaRPr lang="en-IN" sz="1800" kern="1200" dirty="0">
                        <a:solidFill>
                          <a:schemeClr val="tx1"/>
                        </a:solidFill>
                        <a:effectLst/>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rPr>
                        <a:t>JDK 1.8</a:t>
                      </a:r>
                      <a:endParaRPr lang="en-IN" sz="1800" kern="1200" dirty="0">
                        <a:solidFill>
                          <a:schemeClr val="tx1"/>
                        </a:solidFill>
                        <a:effectLst/>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3040941"/>
                  </a:ext>
                </a:extLst>
              </a:tr>
              <a:tr h="6948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tx1"/>
                          </a:solidFill>
                          <a:effectLst/>
                        </a:rPr>
                        <a:t>Processor:P</a:t>
                      </a:r>
                      <a:r>
                        <a:rPr lang="en-US" sz="1800" kern="1200" dirty="0">
                          <a:solidFill>
                            <a:schemeClr val="tx1"/>
                          </a:solidFill>
                          <a:effectLst/>
                        </a:rPr>
                        <a:t> IV and Above</a:t>
                      </a:r>
                      <a:endParaRPr lang="en-IN" sz="1800" kern="1200" dirty="0">
                        <a:solidFill>
                          <a:schemeClr val="tx1"/>
                        </a:solidFill>
                        <a:effectLst/>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rPr>
                        <a:t>Tomcat 8.5</a:t>
                      </a:r>
                      <a:endParaRPr lang="en-IN" sz="1800" kern="1200" dirty="0">
                        <a:solidFill>
                          <a:schemeClr val="tx1"/>
                        </a:solidFill>
                        <a:effectLst/>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84462259"/>
                  </a:ext>
                </a:extLst>
              </a:tr>
              <a:tr h="694863">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rPr>
                        <a:t>MySQL 5.0</a:t>
                      </a:r>
                      <a:endParaRPr lang="en-IN" sz="1800" kern="1200" dirty="0">
                        <a:solidFill>
                          <a:schemeClr val="tx1"/>
                        </a:solidFill>
                        <a:effectLst/>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5124685"/>
                  </a:ext>
                </a:extLst>
              </a:tr>
              <a:tr h="694863">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rPr>
                        <a:t>Apache Tomcat Server</a:t>
                      </a:r>
                      <a:endParaRPr lang="en-IN" sz="1800" kern="1200" dirty="0">
                        <a:solidFill>
                          <a:schemeClr val="tx1"/>
                        </a:solidFill>
                        <a:effectLst/>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328275"/>
                  </a:ext>
                </a:extLst>
              </a:tr>
              <a:tr h="694863">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rPr>
                        <a:t>Web designing: HTML 5,CSS3</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6558445"/>
                  </a:ext>
                </a:extLst>
              </a:tr>
              <a:tr h="667487">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rPr>
                        <a:t>Animation Effect : jQuery</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51426"/>
                  </a:ext>
                </a:extLst>
              </a:tr>
            </a:tbl>
          </a:graphicData>
        </a:graphic>
      </p:graphicFrame>
    </p:spTree>
    <p:extLst>
      <p:ext uri="{BB962C8B-B14F-4D97-AF65-F5344CB8AC3E}">
        <p14:creationId xmlns:p14="http://schemas.microsoft.com/office/powerpoint/2010/main" val="2369226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D8BEC-C987-4CB8-AF8C-48D507F7E901}"/>
              </a:ext>
            </a:extLst>
          </p:cNvPr>
          <p:cNvSpPr>
            <a:spLocks noGrp="1"/>
          </p:cNvSpPr>
          <p:nvPr>
            <p:ph type="title"/>
          </p:nvPr>
        </p:nvSpPr>
        <p:spPr>
          <a:xfrm>
            <a:off x="838200" y="365125"/>
            <a:ext cx="10515600" cy="522641"/>
          </a:xfrm>
        </p:spPr>
        <p:txBody>
          <a:bodyPr>
            <a:noAutofit/>
          </a:bodyPr>
          <a:lstStyle/>
          <a:p>
            <a:r>
              <a:rPr lang="en-IN" sz="3600" dirty="0">
                <a:latin typeface="+mn-lt"/>
              </a:rPr>
              <a:t>                    </a:t>
            </a:r>
            <a:r>
              <a:rPr lang="en-IN" sz="3600" dirty="0">
                <a:latin typeface="Times New Roman" panose="02020603050405020304" pitchFamily="18" charset="0"/>
                <a:cs typeface="Times New Roman" panose="02020603050405020304" pitchFamily="18" charset="0"/>
              </a:rPr>
              <a:t>SYSTEM ARCHITECTURE</a:t>
            </a:r>
          </a:p>
        </p:txBody>
      </p:sp>
      <p:pic>
        <p:nvPicPr>
          <p:cNvPr id="5" name="Content Placeholder 4">
            <a:extLst>
              <a:ext uri="{FF2B5EF4-FFF2-40B4-BE49-F238E27FC236}">
                <a16:creationId xmlns:a16="http://schemas.microsoft.com/office/drawing/2014/main" id="{74CFFF9E-3132-4322-9CC2-D62470C0A644}"/>
              </a:ext>
            </a:extLst>
          </p:cNvPr>
          <p:cNvPicPr>
            <a:picLocks noGrp="1" noChangeAspect="1"/>
          </p:cNvPicPr>
          <p:nvPr>
            <p:ph idx="1"/>
          </p:nvPr>
        </p:nvPicPr>
        <p:blipFill>
          <a:blip r:embed="rId2"/>
          <a:stretch>
            <a:fillRect/>
          </a:stretch>
        </p:blipFill>
        <p:spPr>
          <a:xfrm>
            <a:off x="1849894" y="1083076"/>
            <a:ext cx="8590245" cy="523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1797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C353F-8928-46C2-BA77-C8B7D5546065}"/>
              </a:ext>
            </a:extLst>
          </p:cNvPr>
          <p:cNvSpPr>
            <a:spLocks noGrp="1"/>
          </p:cNvSpPr>
          <p:nvPr>
            <p:ph type="title"/>
          </p:nvPr>
        </p:nvSpPr>
        <p:spPr>
          <a:xfrm>
            <a:off x="683581" y="337351"/>
            <a:ext cx="10670219" cy="630315"/>
          </a:xfrm>
        </p:spPr>
        <p:txBody>
          <a:bodyPr>
            <a:normAutofit/>
          </a:bodyPr>
          <a:lstStyle/>
          <a:p>
            <a:r>
              <a:rPr lang="en-IN" sz="3600" dirty="0">
                <a:latin typeface="+mn-lt"/>
              </a:rPr>
              <a:t>                               </a:t>
            </a:r>
            <a:r>
              <a:rPr lang="en-IN" sz="3600" dirty="0">
                <a:latin typeface="Times New Roman" panose="02020603050405020304" pitchFamily="18" charset="0"/>
                <a:cs typeface="Times New Roman" panose="02020603050405020304" pitchFamily="18" charset="0"/>
              </a:rPr>
              <a:t>ER DIAGRAM</a:t>
            </a:r>
          </a:p>
        </p:txBody>
      </p:sp>
      <p:pic>
        <p:nvPicPr>
          <p:cNvPr id="4" name="Content Placeholder 3">
            <a:extLst>
              <a:ext uri="{FF2B5EF4-FFF2-40B4-BE49-F238E27FC236}">
                <a16:creationId xmlns:a16="http://schemas.microsoft.com/office/drawing/2014/main" id="{80864C55-7F94-45F9-9911-21A19A83DCC0}"/>
              </a:ext>
            </a:extLst>
          </p:cNvPr>
          <p:cNvPicPr>
            <a:picLocks noGrp="1"/>
          </p:cNvPicPr>
          <p:nvPr>
            <p:ph idx="1"/>
          </p:nvPr>
        </p:nvPicPr>
        <p:blipFill>
          <a:blip r:embed="rId2" cstate="print">
            <a:extLst>
              <a:ext uri="{BEBA8EAE-BF5A-486C-A8C5-ECC9F3942E4B}">
                <a14:imgProps xmlns:a14="http://schemas.microsoft.com/office/drawing/2010/main">
                  <a14:imgLayer r:embed="rId3">
                    <a14:imgEffect>
                      <a14:brightnessContrast bright="-8000" contrast="61000"/>
                    </a14:imgEffect>
                  </a14:imgLayer>
                </a14:imgProps>
              </a:ext>
              <a:ext uri="{28A0092B-C50C-407E-A947-70E740481C1C}">
                <a14:useLocalDpi xmlns:a14="http://schemas.microsoft.com/office/drawing/2010/main" val="0"/>
              </a:ext>
            </a:extLst>
          </a:blip>
          <a:stretch>
            <a:fillRect/>
          </a:stretch>
        </p:blipFill>
        <p:spPr bwMode="auto">
          <a:xfrm>
            <a:off x="1686758" y="1162975"/>
            <a:ext cx="8913180" cy="50139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74745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FC039-487B-43CE-B3D9-32B2CB17769A}"/>
              </a:ext>
            </a:extLst>
          </p:cNvPr>
          <p:cNvSpPr>
            <a:spLocks noGrp="1"/>
          </p:cNvSpPr>
          <p:nvPr>
            <p:ph type="title"/>
          </p:nvPr>
        </p:nvSpPr>
        <p:spPr>
          <a:xfrm>
            <a:off x="838200" y="365126"/>
            <a:ext cx="10515600" cy="744583"/>
          </a:xfrm>
        </p:spPr>
        <p:txBody>
          <a:bodyPr>
            <a:normAutofit/>
          </a:bodyPr>
          <a:lstStyle/>
          <a:p>
            <a:r>
              <a:rPr lang="en-IN" sz="3600" dirty="0">
                <a:latin typeface="+mn-lt"/>
              </a:rPr>
              <a:t>                       </a:t>
            </a:r>
            <a:r>
              <a:rPr lang="en-IN" sz="3600" dirty="0">
                <a:latin typeface="Times New Roman" panose="02020603050405020304" pitchFamily="18" charset="0"/>
                <a:cs typeface="Times New Roman" panose="02020603050405020304" pitchFamily="18" charset="0"/>
              </a:rPr>
              <a:t>USE CASE DIAGRAM</a:t>
            </a:r>
          </a:p>
        </p:txBody>
      </p:sp>
      <p:pic>
        <p:nvPicPr>
          <p:cNvPr id="4" name="Content Placeholder 3">
            <a:extLst>
              <a:ext uri="{FF2B5EF4-FFF2-40B4-BE49-F238E27FC236}">
                <a16:creationId xmlns:a16="http://schemas.microsoft.com/office/drawing/2014/main" id="{C1B16038-B6E4-4086-BEE6-30BB58CEBCDA}"/>
              </a:ext>
            </a:extLst>
          </p:cNvPr>
          <p:cNvPicPr>
            <a:picLocks noGrp="1" noChangeAspect="1"/>
          </p:cNvPicPr>
          <p:nvPr>
            <p:ph idx="1"/>
          </p:nvPr>
        </p:nvPicPr>
        <p:blipFill>
          <a:blip r:embed="rId2"/>
          <a:stretch>
            <a:fillRect/>
          </a:stretch>
        </p:blipFill>
        <p:spPr>
          <a:xfrm>
            <a:off x="2459341" y="1831056"/>
            <a:ext cx="6200169" cy="4346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2917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31B19-B70B-4B8F-A4F9-51CA92BF1DB4}"/>
              </a:ext>
            </a:extLst>
          </p:cNvPr>
          <p:cNvSpPr>
            <a:spLocks noGrp="1"/>
          </p:cNvSpPr>
          <p:nvPr>
            <p:ph type="title"/>
          </p:nvPr>
        </p:nvSpPr>
        <p:spPr>
          <a:xfrm>
            <a:off x="656948" y="365126"/>
            <a:ext cx="10696852" cy="575908"/>
          </a:xfrm>
        </p:spPr>
        <p:txBody>
          <a:bodyPr>
            <a:noAutofit/>
          </a:bodyPr>
          <a:lstStyle/>
          <a:p>
            <a:r>
              <a:rPr lang="en-IN" sz="3600" dirty="0">
                <a:latin typeface="+mn-lt"/>
              </a:rPr>
              <a:t>                  </a:t>
            </a:r>
            <a:r>
              <a:rPr lang="en-IN" sz="3600" dirty="0">
                <a:latin typeface="Times New Roman" panose="02020603050405020304" pitchFamily="18" charset="0"/>
                <a:cs typeface="Times New Roman" panose="02020603050405020304" pitchFamily="18" charset="0"/>
              </a:rPr>
              <a:t>COLLABRATION DIAGRAM</a:t>
            </a:r>
          </a:p>
        </p:txBody>
      </p:sp>
      <p:pic>
        <p:nvPicPr>
          <p:cNvPr id="5" name="Content Placeholder 4">
            <a:extLst>
              <a:ext uri="{FF2B5EF4-FFF2-40B4-BE49-F238E27FC236}">
                <a16:creationId xmlns:a16="http://schemas.microsoft.com/office/drawing/2014/main" id="{0B50BCE5-D3C0-40CB-AA64-3D741BE9467E}"/>
              </a:ext>
            </a:extLst>
          </p:cNvPr>
          <p:cNvPicPr>
            <a:picLocks noGrp="1" noChangeAspect="1"/>
          </p:cNvPicPr>
          <p:nvPr>
            <p:ph sz="half" idx="1"/>
          </p:nvPr>
        </p:nvPicPr>
        <p:blipFill>
          <a:blip r:embed="rId2"/>
          <a:stretch>
            <a:fillRect/>
          </a:stretch>
        </p:blipFill>
        <p:spPr>
          <a:xfrm>
            <a:off x="656948" y="1748901"/>
            <a:ext cx="5086904" cy="35406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Content Placeholder 5">
            <a:extLst>
              <a:ext uri="{FF2B5EF4-FFF2-40B4-BE49-F238E27FC236}">
                <a16:creationId xmlns:a16="http://schemas.microsoft.com/office/drawing/2014/main" id="{E6F58986-85E5-4F9A-A048-B280E5DBA420}"/>
              </a:ext>
            </a:extLst>
          </p:cNvPr>
          <p:cNvPicPr>
            <a:picLocks noGrp="1" noChangeAspect="1"/>
          </p:cNvPicPr>
          <p:nvPr>
            <p:ph sz="half" idx="2"/>
          </p:nvPr>
        </p:nvPicPr>
        <p:blipFill>
          <a:blip r:embed="rId3"/>
          <a:stretch>
            <a:fillRect/>
          </a:stretch>
        </p:blipFill>
        <p:spPr>
          <a:xfrm>
            <a:off x="6010183" y="1748901"/>
            <a:ext cx="5343617" cy="35406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67589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5439D-4F72-4239-8B8B-E9FE7F260E45}"/>
              </a:ext>
            </a:extLst>
          </p:cNvPr>
          <p:cNvSpPr>
            <a:spLocks noGrp="1"/>
          </p:cNvSpPr>
          <p:nvPr>
            <p:ph type="title"/>
          </p:nvPr>
        </p:nvSpPr>
        <p:spPr>
          <a:xfrm>
            <a:off x="816746" y="337351"/>
            <a:ext cx="9783191" cy="648070"/>
          </a:xfrm>
        </p:spPr>
        <p:txBody>
          <a:bodyPr>
            <a:normAutofit/>
          </a:bodyPr>
          <a:lstStyle/>
          <a:p>
            <a:r>
              <a:rPr lang="en-IN" sz="3600" dirty="0">
                <a:latin typeface="+mn-lt"/>
              </a:rPr>
              <a:t>                    </a:t>
            </a:r>
            <a:r>
              <a:rPr lang="en-IN" sz="3600" dirty="0">
                <a:latin typeface="Times New Roman" panose="02020603050405020304" pitchFamily="18" charset="0"/>
                <a:cs typeface="Times New Roman" panose="02020603050405020304" pitchFamily="18" charset="0"/>
              </a:rPr>
              <a:t>SEQUENCE DIAGRAM  </a:t>
            </a:r>
          </a:p>
        </p:txBody>
      </p:sp>
      <p:pic>
        <p:nvPicPr>
          <p:cNvPr id="5" name="Content Placeholder 4">
            <a:extLst>
              <a:ext uri="{FF2B5EF4-FFF2-40B4-BE49-F238E27FC236}">
                <a16:creationId xmlns:a16="http://schemas.microsoft.com/office/drawing/2014/main" id="{5C193963-060E-4284-A6A6-D537662DBEBA}"/>
              </a:ext>
            </a:extLst>
          </p:cNvPr>
          <p:cNvPicPr>
            <a:picLocks noGrp="1" noChangeAspect="1"/>
          </p:cNvPicPr>
          <p:nvPr>
            <p:ph sz="half" idx="1"/>
          </p:nvPr>
        </p:nvPicPr>
        <p:blipFill>
          <a:blip r:embed="rId2"/>
          <a:stretch>
            <a:fillRect/>
          </a:stretch>
        </p:blipFill>
        <p:spPr>
          <a:xfrm>
            <a:off x="1539754" y="1828800"/>
            <a:ext cx="4399407"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Content Placeholder 5">
            <a:extLst>
              <a:ext uri="{FF2B5EF4-FFF2-40B4-BE49-F238E27FC236}">
                <a16:creationId xmlns:a16="http://schemas.microsoft.com/office/drawing/2014/main" id="{1DA3D72F-2063-43E5-9A6A-96749CB9FE3A}"/>
              </a:ext>
            </a:extLst>
          </p:cNvPr>
          <p:cNvPicPr>
            <a:picLocks noGrp="1" noChangeAspect="1"/>
          </p:cNvPicPr>
          <p:nvPr>
            <p:ph sz="half" idx="2"/>
          </p:nvPr>
        </p:nvPicPr>
        <p:blipFill>
          <a:blip r:embed="rId3"/>
          <a:stretch>
            <a:fillRect/>
          </a:stretch>
        </p:blipFill>
        <p:spPr>
          <a:xfrm>
            <a:off x="6631619" y="1828800"/>
            <a:ext cx="3155494"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97415145"/>
      </p:ext>
    </p:extLst>
  </p:cSld>
  <p:clrMapOvr>
    <a:masterClrMapping/>
  </p:clrMapOvr>
</p:sld>
</file>

<file path=ppt/theme/theme1.xml><?xml version="1.0" encoding="utf-8"?>
<a:theme xmlns:a="http://schemas.openxmlformats.org/drawingml/2006/main" name="View">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626</TotalTime>
  <Words>1810</Words>
  <Application>Microsoft Office PowerPoint</Application>
  <PresentationFormat>Widescreen</PresentationFormat>
  <Paragraphs>122</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Baskerville Old Face</vt:lpstr>
      <vt:lpstr>Calibri</vt:lpstr>
      <vt:lpstr>Century Schoolbook</vt:lpstr>
      <vt:lpstr>Symbol</vt:lpstr>
      <vt:lpstr>Times New Roman</vt:lpstr>
      <vt:lpstr>Wingdings 2</vt:lpstr>
      <vt:lpstr>View</vt:lpstr>
      <vt:lpstr>AUTOMATION OF STUDENT  EDUCATION VERIFICATION AND SERVICES</vt:lpstr>
      <vt:lpstr>                            INTRODUCTION</vt:lpstr>
      <vt:lpstr>                         PROBLEM STATEMENT</vt:lpstr>
      <vt:lpstr>                      TECHNOLOGY STACK</vt:lpstr>
      <vt:lpstr>                    SYSTEM ARCHITECTURE</vt:lpstr>
      <vt:lpstr>                               ER DIAGRAM</vt:lpstr>
      <vt:lpstr>                       USE CASE DIAGRAM</vt:lpstr>
      <vt:lpstr>                  COLLABRATION DIAGRAM</vt:lpstr>
      <vt:lpstr>                    SEQUENCE DIAGRAM  </vt:lpstr>
      <vt:lpstr>                    MODULE DESCRIPTION</vt:lpstr>
      <vt:lpstr>                   REQUEST FOR BONAFIDE</vt:lpstr>
      <vt:lpstr>    REQUEST FOR LOR(LETTER OF REQUEST)</vt:lpstr>
      <vt:lpstr>The functionalities under the website are:</vt:lpstr>
      <vt:lpstr>            BACKGROUND VERFICATION</vt:lpstr>
      <vt:lpstr>                            TESTING </vt:lpstr>
      <vt:lpstr>PowerPoint Presentation</vt:lpstr>
      <vt:lpstr>                         SCREENSHOTS</vt:lpstr>
      <vt:lpstr>PowerPoint Presentation</vt:lpstr>
      <vt:lpstr>PowerPoint Presentation</vt:lpstr>
      <vt:lpstr>PowerPoint Presentation</vt:lpstr>
      <vt:lpstr>PowerPoint Presentation</vt:lpstr>
      <vt:lpstr>PowerPoint Presentation</vt:lpstr>
      <vt:lpstr>                          CONCLUSION</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OF STUDENT  EDUCATION VERIFICATION AND SERVICES</dc:title>
  <dc:creator>199 PRIYADARSHINI  VENKATESAN</dc:creator>
  <cp:lastModifiedBy>Sherline Calista</cp:lastModifiedBy>
  <cp:revision>38</cp:revision>
  <dcterms:created xsi:type="dcterms:W3CDTF">2021-03-25T08:01:54Z</dcterms:created>
  <dcterms:modified xsi:type="dcterms:W3CDTF">2021-06-15T17:05:50Z</dcterms:modified>
</cp:coreProperties>
</file>