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JrNLoIkpJsvHBjV9CeD3GXNwS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28edf3d9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f28edf3d9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28edf3d9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1f28edf3d9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38"/>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38"/>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3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39"/>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3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40"/>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40"/>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4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40"/>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Rockwell"/>
              <a:buNone/>
            </a:pPr>
            <a:r>
              <a:rPr b="0" i="0" lang="en-IN" sz="8000" u="none" cap="none" strike="noStrike">
                <a:solidFill>
                  <a:schemeClr val="lt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89" name="Google Shape;89;p40"/>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Rockwell"/>
              <a:buNone/>
            </a:pPr>
            <a:r>
              <a:rPr b="0" i="0" lang="en-IN" sz="8000" u="none" cap="none" strike="noStrike">
                <a:solidFill>
                  <a:schemeClr val="lt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41"/>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1"/>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4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42"/>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2"/>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42"/>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42"/>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42"/>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42"/>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42"/>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4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43"/>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3"/>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43"/>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43"/>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43"/>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43"/>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43"/>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43"/>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43"/>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43"/>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4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4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4"/>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4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45"/>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5"/>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4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8" name="Google Shape;18;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4" name="Google Shape;24;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3"/>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3"/>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35" name="Google Shape;35;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4"/>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1" name="Google Shape;41;p34"/>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5"/>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8" name="Google Shape;48;p35"/>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9" name="Google Shape;49;p35"/>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0" name="Google Shape;50;p35"/>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1" name="Google Shape;51;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36"/>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37"/>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3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9pPr>
          </a:lstStyle>
          <a:p/>
        </p:txBody>
      </p:sp>
      <p:sp>
        <p:nvSpPr>
          <p:cNvPr id="9" name="Google Shape;9;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ckwell"/>
                <a:ea typeface="Rockwell"/>
                <a:cs typeface="Rockwell"/>
                <a:sym typeface="Rockwell"/>
              </a:defRPr>
            </a:lvl9pPr>
          </a:lstStyle>
          <a:p/>
        </p:txBody>
      </p:sp>
      <p:sp>
        <p:nvSpPr>
          <p:cNvPr id="10" name="Google Shape;10;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3900">
        <p14:glitter dir="l" pattern="hexagon"/>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nvSpPr>
        <p:spPr>
          <a:xfrm>
            <a:off x="566173" y="4562725"/>
            <a:ext cx="73056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rgbClr val="FF0000"/>
                </a:solidFill>
                <a:latin typeface="Algerian"/>
                <a:ea typeface="Algerian"/>
                <a:cs typeface="Algerian"/>
                <a:sym typeface="Algerian"/>
              </a:rPr>
              <a:t>Malware detection System  using Deep Learning </a:t>
            </a:r>
            <a:endParaRPr b="0" i="0" sz="1400" u="none" cap="none" strike="noStrike">
              <a:solidFill>
                <a:srgbClr val="000000"/>
              </a:solidFill>
              <a:latin typeface="Arial"/>
              <a:ea typeface="Arial"/>
              <a:cs typeface="Arial"/>
              <a:sym typeface="Arial"/>
            </a:endParaRPr>
          </a:p>
        </p:txBody>
      </p:sp>
      <p:pic>
        <p:nvPicPr>
          <p:cNvPr descr="Education sector worst hit by cyber threats from July-Sept ..." id="138" name="Google Shape;138;p1"/>
          <p:cNvPicPr preferRelativeResize="0"/>
          <p:nvPr/>
        </p:nvPicPr>
        <p:blipFill rotWithShape="1">
          <a:blip r:embed="rId3">
            <a:alphaModFix/>
          </a:blip>
          <a:srcRect b="0" l="0" r="0" t="0"/>
          <a:stretch/>
        </p:blipFill>
        <p:spPr>
          <a:xfrm>
            <a:off x="895726" y="237926"/>
            <a:ext cx="6778875" cy="4045850"/>
          </a:xfrm>
          <a:prstGeom prst="rect">
            <a:avLst/>
          </a:prstGeom>
          <a:noFill/>
          <a:ln>
            <a:noFill/>
          </a:ln>
        </p:spPr>
      </p:pic>
      <p:sp>
        <p:nvSpPr>
          <p:cNvPr id="139" name="Google Shape;139;p1"/>
          <p:cNvSpPr txBox="1"/>
          <p:nvPr/>
        </p:nvSpPr>
        <p:spPr>
          <a:xfrm>
            <a:off x="8276725" y="3581901"/>
            <a:ext cx="32376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B0F0"/>
                </a:solidFill>
                <a:latin typeface="Rockwell"/>
                <a:ea typeface="Rockwell"/>
                <a:cs typeface="Rockwell"/>
                <a:sym typeface="Rockwell"/>
              </a:rPr>
              <a:t>Project Mentor: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B0F0"/>
                </a:solidFill>
                <a:latin typeface="Rockwell"/>
                <a:ea typeface="Rockwell"/>
                <a:cs typeface="Rockwell"/>
                <a:sym typeface="Rockwell"/>
              </a:rPr>
              <a:t>Prof Achamma Thomas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00"/>
                </a:solidFill>
                <a:latin typeface="Rockwell"/>
                <a:ea typeface="Rockwell"/>
                <a:cs typeface="Rockwell"/>
                <a:sym typeface="Rockwell"/>
              </a:rPr>
              <a:t>Group member: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Rockwell"/>
              <a:buAutoNum type="arabicPeriod"/>
            </a:pPr>
            <a:r>
              <a:rPr b="0" i="0" lang="en-IN" sz="1800" u="none" cap="none" strike="noStrike">
                <a:solidFill>
                  <a:srgbClr val="FFFF00"/>
                </a:solidFill>
                <a:latin typeface="Rockwell"/>
                <a:ea typeface="Rockwell"/>
                <a:cs typeface="Rockwell"/>
                <a:sym typeface="Rockwell"/>
              </a:rPr>
              <a:t>Abhiroop Sarkar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Rockwell"/>
              <a:buAutoNum type="arabicPeriod"/>
            </a:pPr>
            <a:r>
              <a:rPr b="0" i="0" lang="en-IN" sz="1800" u="none" cap="none" strike="noStrike">
                <a:solidFill>
                  <a:srgbClr val="FFFF00"/>
                </a:solidFill>
                <a:latin typeface="Rockwell"/>
                <a:ea typeface="Rockwell"/>
                <a:cs typeface="Rockwell"/>
                <a:sym typeface="Rockwell"/>
              </a:rPr>
              <a:t>Prateek Dutta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Rockwell"/>
              <a:buAutoNum type="arabicPeriod"/>
            </a:pPr>
            <a:r>
              <a:rPr b="0" i="0" lang="en-IN" sz="1800" u="none" cap="none" strike="noStrike">
                <a:solidFill>
                  <a:srgbClr val="FFFF00"/>
                </a:solidFill>
                <a:latin typeface="Rockwell"/>
                <a:ea typeface="Rockwell"/>
                <a:cs typeface="Rockwell"/>
                <a:sym typeface="Rockwell"/>
              </a:rPr>
              <a:t>Adnan Quraishee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Rockwell"/>
              <a:buAutoNum type="arabicPeriod"/>
            </a:pPr>
            <a:r>
              <a:rPr b="0" i="0" lang="en-IN" sz="1800" u="none" cap="none" strike="noStrike">
                <a:solidFill>
                  <a:srgbClr val="FFFF00"/>
                </a:solidFill>
                <a:latin typeface="Rockwell"/>
                <a:ea typeface="Rockwell"/>
                <a:cs typeface="Rockwell"/>
                <a:sym typeface="Rockwell"/>
              </a:rPr>
              <a:t>Saurabh Barse</a:t>
            </a:r>
            <a:endParaRPr b="0" i="0" sz="1400" u="none" cap="none" strike="noStrike">
              <a:solidFill>
                <a:srgbClr val="000000"/>
              </a:solidFill>
              <a:latin typeface="Arial"/>
              <a:ea typeface="Arial"/>
              <a:cs typeface="Arial"/>
              <a:sym typeface="Arial"/>
            </a:endParaRPr>
          </a:p>
        </p:txBody>
      </p:sp>
      <p:sp>
        <p:nvSpPr>
          <p:cNvPr id="140" name="Google Shape;140;p1"/>
          <p:cNvSpPr txBox="1"/>
          <p:nvPr/>
        </p:nvSpPr>
        <p:spPr>
          <a:xfrm>
            <a:off x="7993375" y="539347"/>
            <a:ext cx="3804300" cy="267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FFC000"/>
                </a:solidFill>
                <a:latin typeface="Rockwell"/>
                <a:ea typeface="Rockwell"/>
                <a:cs typeface="Rockwell"/>
                <a:sym typeface="Rockwell"/>
              </a:rPr>
              <a:t>Project Phase-2</a:t>
            </a:r>
            <a:endParaRPr b="0" i="0" sz="2400" u="none" cap="none" strike="noStrike">
              <a:solidFill>
                <a:srgbClr val="FFC000"/>
              </a:solidFill>
              <a:latin typeface="Rockwell"/>
              <a:ea typeface="Rockwell"/>
              <a:cs typeface="Rockwell"/>
              <a:sym typeface="Rockwel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C000"/>
              </a:solidFill>
              <a:latin typeface="Rockwell"/>
              <a:ea typeface="Rockwell"/>
              <a:cs typeface="Rockwell"/>
              <a:sym typeface="Rockwell"/>
            </a:endParaRPr>
          </a:p>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FFC000"/>
                </a:solidFill>
                <a:latin typeface="Rockwell"/>
                <a:ea typeface="Rockwell"/>
                <a:cs typeface="Rockwell"/>
                <a:sym typeface="Rockwell"/>
              </a:rPr>
              <a:t>Department of Artificial Intelligence</a:t>
            </a:r>
            <a:endParaRPr b="0" i="0" sz="2400" u="none" cap="none" strike="noStrike">
              <a:solidFill>
                <a:srgbClr val="FFC000"/>
              </a:solidFill>
              <a:latin typeface="Rockwell"/>
              <a:ea typeface="Rockwell"/>
              <a:cs typeface="Rockwell"/>
              <a:sym typeface="Rockwel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C000"/>
              </a:solidFill>
              <a:latin typeface="Rockwell"/>
              <a:ea typeface="Rockwell"/>
              <a:cs typeface="Rockwell"/>
              <a:sym typeface="Rockwell"/>
            </a:endParaRPr>
          </a:p>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FFC000"/>
                </a:solidFill>
                <a:latin typeface="Rockwell"/>
                <a:ea typeface="Rockwell"/>
                <a:cs typeface="Rockwell"/>
                <a:sym typeface="Rockwell"/>
              </a:rPr>
              <a:t>Group - 10 </a:t>
            </a:r>
            <a:endParaRPr b="0" i="0" sz="2400" u="none" cap="none" strike="noStrike">
              <a:solidFill>
                <a:srgbClr val="FFC000"/>
              </a:solidFill>
              <a:latin typeface="Rockwell"/>
              <a:ea typeface="Rockwell"/>
              <a:cs typeface="Rockwell"/>
              <a:sym typeface="Rockwell"/>
            </a:endParaRPr>
          </a:p>
          <a:p>
            <a:pPr indent="0" lvl="0" marL="0" marR="0" rtl="0" algn="ctr">
              <a:lnSpc>
                <a:spcPct val="100000"/>
              </a:lnSpc>
              <a:spcBef>
                <a:spcPts val="0"/>
              </a:spcBef>
              <a:spcAft>
                <a:spcPts val="0"/>
              </a:spcAft>
              <a:buClr>
                <a:schemeClr val="dk1"/>
              </a:buClr>
              <a:buSzPts val="2400"/>
              <a:buFont typeface="Arial"/>
              <a:buNone/>
            </a:pPr>
            <a:r>
              <a:rPr b="0" i="0" lang="en-IN" sz="2400" u="none" cap="none" strike="noStrike">
                <a:solidFill>
                  <a:srgbClr val="FFC000"/>
                </a:solidFill>
                <a:latin typeface="Rockwell"/>
                <a:ea typeface="Rockwell"/>
                <a:cs typeface="Rockwell"/>
                <a:sym typeface="Rockwell"/>
              </a:rPr>
              <a:t>Semester-8 </a:t>
            </a:r>
            <a:endParaRPr b="0" i="0" sz="2400" u="none" cap="none" strike="noStrike">
              <a:solidFill>
                <a:srgbClr val="FFC000"/>
              </a:solidFill>
              <a:latin typeface="Rockwell"/>
              <a:ea typeface="Rockwell"/>
              <a:cs typeface="Rockwell"/>
              <a:sym typeface="Rockwell"/>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792497" y="2475722"/>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THANK YOU</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idx="1" type="subTitle"/>
          </p:nvPr>
        </p:nvSpPr>
        <p:spPr>
          <a:xfrm>
            <a:off x="993900" y="1704225"/>
            <a:ext cx="9859500" cy="4815900"/>
          </a:xfrm>
          <a:prstGeom prst="rect">
            <a:avLst/>
          </a:prstGeom>
          <a:noFill/>
          <a:ln>
            <a:noFill/>
          </a:ln>
        </p:spPr>
        <p:txBody>
          <a:bodyPr anchorCtr="0" anchor="t" bIns="45700" lIns="91425" spcFirstLastPara="1" rIns="91425" wrap="square" tIns="45700">
            <a:normAutofit fontScale="92500"/>
          </a:bodyPr>
          <a:lstStyle/>
          <a:p>
            <a:pPr indent="-331470" lvl="0" marL="342900" rtl="0" algn="l">
              <a:lnSpc>
                <a:spcPct val="120000"/>
              </a:lnSpc>
              <a:spcBef>
                <a:spcPts val="1000"/>
              </a:spcBef>
              <a:spcAft>
                <a:spcPts val="0"/>
              </a:spcAft>
              <a:buClr>
                <a:schemeClr val="lt1"/>
              </a:buClr>
              <a:buSzPct val="100000"/>
              <a:buFont typeface="Arial"/>
              <a:buChar char="•"/>
            </a:pPr>
            <a:r>
              <a:rPr lang="en-IN"/>
              <a:t>Malware is one of the most serious security threats on the Internet today.</a:t>
            </a:r>
            <a:endParaRPr/>
          </a:p>
          <a:p>
            <a:pPr indent="0" lvl="0" marL="0" rtl="0" algn="l">
              <a:lnSpc>
                <a:spcPct val="120000"/>
              </a:lnSpc>
              <a:spcBef>
                <a:spcPts val="1000"/>
              </a:spcBef>
              <a:spcAft>
                <a:spcPts val="0"/>
              </a:spcAft>
              <a:buSzPct val="108108"/>
              <a:buNone/>
            </a:pPr>
            <a:r>
              <a:rPr lang="en-IN"/>
              <a:t> </a:t>
            </a:r>
            <a:endParaRPr/>
          </a:p>
          <a:p>
            <a:pPr indent="-331470" lvl="0" marL="342900" rtl="0" algn="l">
              <a:lnSpc>
                <a:spcPct val="120000"/>
              </a:lnSpc>
              <a:spcBef>
                <a:spcPts val="1000"/>
              </a:spcBef>
              <a:spcAft>
                <a:spcPts val="0"/>
              </a:spcAft>
              <a:buClr>
                <a:schemeClr val="lt1"/>
              </a:buClr>
              <a:buSzPct val="100000"/>
              <a:buFont typeface="Arial"/>
              <a:buChar char="•"/>
            </a:pPr>
            <a:r>
              <a:rPr lang="en-IN"/>
              <a:t>The malware industry continues to be a well-organized, well-funded market dedicated to evading traditional security measures. </a:t>
            </a:r>
            <a:endParaRPr/>
          </a:p>
          <a:p>
            <a:pPr indent="0" lvl="0" marL="0" rtl="0" algn="l">
              <a:lnSpc>
                <a:spcPct val="120000"/>
              </a:lnSpc>
              <a:spcBef>
                <a:spcPts val="1000"/>
              </a:spcBef>
              <a:spcAft>
                <a:spcPts val="0"/>
              </a:spcAft>
              <a:buSzPct val="108108"/>
              <a:buNone/>
            </a:pPr>
            <a:r>
              <a:t/>
            </a:r>
            <a:endParaRPr/>
          </a:p>
          <a:p>
            <a:pPr indent="-331470" lvl="0" marL="342900" rtl="0" algn="l">
              <a:lnSpc>
                <a:spcPct val="120000"/>
              </a:lnSpc>
              <a:spcBef>
                <a:spcPts val="1000"/>
              </a:spcBef>
              <a:spcAft>
                <a:spcPts val="0"/>
              </a:spcAft>
              <a:buClr>
                <a:schemeClr val="lt1"/>
              </a:buClr>
              <a:buSzPct val="100000"/>
              <a:buFont typeface="Arial"/>
              <a:buChar char="•"/>
            </a:pPr>
            <a:r>
              <a:rPr lang="en-IN"/>
              <a:t>Once a computer is infected by malware, criminals can hurt consumers and enterprises in many ways. </a:t>
            </a:r>
            <a:endParaRPr/>
          </a:p>
          <a:p>
            <a:pPr indent="0" lvl="0" marL="0" rtl="0" algn="l">
              <a:lnSpc>
                <a:spcPct val="120000"/>
              </a:lnSpc>
              <a:spcBef>
                <a:spcPts val="1000"/>
              </a:spcBef>
              <a:spcAft>
                <a:spcPts val="0"/>
              </a:spcAft>
              <a:buClr>
                <a:schemeClr val="lt1"/>
              </a:buClr>
              <a:buSzPct val="100000"/>
              <a:buFont typeface="Arial"/>
              <a:buNone/>
            </a:pPr>
            <a:r>
              <a:t/>
            </a:r>
            <a:endParaRPr/>
          </a:p>
          <a:p>
            <a:pPr indent="-190500" lvl="0" marL="342900" rtl="0" algn="l">
              <a:lnSpc>
                <a:spcPct val="120000"/>
              </a:lnSpc>
              <a:spcBef>
                <a:spcPts val="1000"/>
              </a:spcBef>
              <a:spcAft>
                <a:spcPts val="0"/>
              </a:spcAft>
              <a:buClr>
                <a:schemeClr val="lt1"/>
              </a:buClr>
              <a:buSzPct val="100000"/>
              <a:buFont typeface="Arial"/>
              <a:buNone/>
            </a:pPr>
            <a:r>
              <a:t/>
            </a:r>
            <a:endParaRPr/>
          </a:p>
        </p:txBody>
      </p:sp>
      <p:sp>
        <p:nvSpPr>
          <p:cNvPr id="146" name="Google Shape;146;p2"/>
          <p:cNvSpPr txBox="1"/>
          <p:nvPr/>
        </p:nvSpPr>
        <p:spPr>
          <a:xfrm>
            <a:off x="2392057" y="680014"/>
            <a:ext cx="675754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chemeClr val="dk1"/>
                </a:solidFill>
                <a:highlight>
                  <a:srgbClr val="00FFFF"/>
                </a:highlight>
                <a:latin typeface="Bookman Old Style"/>
                <a:ea typeface="Bookman Old Style"/>
                <a:cs typeface="Bookman Old Style"/>
                <a:sym typeface="Bookman Old Style"/>
              </a:rPr>
              <a:t>Malware .. </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p:nvPr/>
        </p:nvSpPr>
        <p:spPr>
          <a:xfrm>
            <a:off x="0" y="-107722"/>
            <a:ext cx="213520"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IN"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52" name="Google Shape;152;p3"/>
          <p:cNvSpPr/>
          <p:nvPr/>
        </p:nvSpPr>
        <p:spPr>
          <a:xfrm>
            <a:off x="8481270" y="5940803"/>
            <a:ext cx="662730" cy="209725"/>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p:txBody>
      </p:sp>
      <p:pic>
        <p:nvPicPr>
          <p:cNvPr id="153" name="Google Shape;153;p3"/>
          <p:cNvPicPr preferRelativeResize="0"/>
          <p:nvPr/>
        </p:nvPicPr>
        <p:blipFill rotWithShape="1">
          <a:blip r:embed="rId3">
            <a:alphaModFix/>
          </a:blip>
          <a:srcRect b="0" l="0" r="0" t="0"/>
          <a:stretch/>
        </p:blipFill>
        <p:spPr>
          <a:xfrm>
            <a:off x="1161050" y="196125"/>
            <a:ext cx="10239126" cy="6239475"/>
          </a:xfrm>
          <a:prstGeom prst="rect">
            <a:avLst/>
          </a:prstGeom>
          <a:noFill/>
          <a:ln>
            <a:noFill/>
          </a:ln>
        </p:spPr>
      </p:pic>
      <p:sp>
        <p:nvSpPr>
          <p:cNvPr id="154" name="Google Shape;154;p3"/>
          <p:cNvSpPr/>
          <p:nvPr/>
        </p:nvSpPr>
        <p:spPr>
          <a:xfrm>
            <a:off x="8931975" y="665925"/>
            <a:ext cx="1557000" cy="49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919120" y="347850"/>
            <a:ext cx="10353900" cy="132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Types of Malware</a:t>
            </a:r>
            <a:endParaRPr/>
          </a:p>
        </p:txBody>
      </p:sp>
      <p:pic>
        <p:nvPicPr>
          <p:cNvPr id="160" name="Google Shape;160;p16"/>
          <p:cNvPicPr preferRelativeResize="0"/>
          <p:nvPr/>
        </p:nvPicPr>
        <p:blipFill rotWithShape="1">
          <a:blip r:embed="rId3">
            <a:alphaModFix/>
          </a:blip>
          <a:srcRect b="0" l="0" r="0" t="0"/>
          <a:stretch/>
        </p:blipFill>
        <p:spPr>
          <a:xfrm>
            <a:off x="599650" y="1674171"/>
            <a:ext cx="11372519" cy="4617279"/>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nvSpPr>
        <p:spPr>
          <a:xfrm>
            <a:off x="3897490" y="4573340"/>
            <a:ext cx="4562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IN" sz="3200" u="none" cap="none" strike="noStrike">
                <a:solidFill>
                  <a:schemeClr val="lt1"/>
                </a:solidFill>
                <a:latin typeface="Algerian"/>
                <a:ea typeface="Algerian"/>
                <a:cs typeface="Algerian"/>
                <a:sym typeface="Algerian"/>
              </a:rPr>
              <a:t>Solving  approach </a:t>
            </a:r>
            <a:endParaRPr b="0" i="0" sz="1400" u="none" cap="none" strike="noStrike">
              <a:solidFill>
                <a:srgbClr val="000000"/>
              </a:solidFill>
              <a:latin typeface="Arial"/>
              <a:ea typeface="Arial"/>
              <a:cs typeface="Arial"/>
              <a:sym typeface="Arial"/>
            </a:endParaRPr>
          </a:p>
        </p:txBody>
      </p:sp>
      <p:pic>
        <p:nvPicPr>
          <p:cNvPr descr="Cyber Threat Management | Insikt Intelligence" id="166" name="Google Shape;166;p19"/>
          <p:cNvPicPr preferRelativeResize="0"/>
          <p:nvPr/>
        </p:nvPicPr>
        <p:blipFill rotWithShape="1">
          <a:blip r:embed="rId3">
            <a:alphaModFix/>
          </a:blip>
          <a:srcRect b="0" l="0" r="0" t="0"/>
          <a:stretch/>
        </p:blipFill>
        <p:spPr>
          <a:xfrm>
            <a:off x="479850" y="1086113"/>
            <a:ext cx="5396400" cy="28830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67" name="Google Shape;167;p19"/>
          <p:cNvPicPr preferRelativeResize="0"/>
          <p:nvPr/>
        </p:nvPicPr>
        <p:blipFill rotWithShape="1">
          <a:blip r:embed="rId4">
            <a:alphaModFix/>
          </a:blip>
          <a:srcRect b="0" l="0" r="0" t="0"/>
          <a:stretch/>
        </p:blipFill>
        <p:spPr>
          <a:xfrm>
            <a:off x="6380925" y="1086075"/>
            <a:ext cx="5161499" cy="2883075"/>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f28edf3d94_0_4"/>
          <p:cNvSpPr txBox="1"/>
          <p:nvPr>
            <p:ph idx="1" type="subTitle"/>
          </p:nvPr>
        </p:nvSpPr>
        <p:spPr>
          <a:xfrm>
            <a:off x="612900" y="1533950"/>
            <a:ext cx="11068800" cy="4803900"/>
          </a:xfrm>
          <a:prstGeom prst="rect">
            <a:avLst/>
          </a:prstGeom>
          <a:noFill/>
          <a:ln>
            <a:noFill/>
          </a:ln>
        </p:spPr>
        <p:txBody>
          <a:bodyPr anchorCtr="0" anchor="t" bIns="45700" lIns="91425" spcFirstLastPara="1" rIns="91425" wrap="square" tIns="45700">
            <a:normAutofit fontScale="77500" lnSpcReduction="20000"/>
          </a:bodyPr>
          <a:lstStyle/>
          <a:p>
            <a:pPr indent="-308610" lvl="0" marL="342900" rtl="0" algn="l">
              <a:lnSpc>
                <a:spcPct val="120000"/>
              </a:lnSpc>
              <a:spcBef>
                <a:spcPts val="1000"/>
              </a:spcBef>
              <a:spcAft>
                <a:spcPts val="0"/>
              </a:spcAft>
              <a:buSzPct val="100000"/>
              <a:buChar char="•"/>
            </a:pPr>
            <a:r>
              <a:rPr lang="en-IN"/>
              <a:t>One of the key advantages of machine-based approaches is that they can adapt to new and previously unseen malware threats, whereas traditional signature-based approaches can only detect known malware variants. </a:t>
            </a:r>
            <a:endParaRPr/>
          </a:p>
          <a:p>
            <a:pPr indent="-308610" lvl="0" marL="342900" rtl="0" algn="l">
              <a:lnSpc>
                <a:spcPct val="120000"/>
              </a:lnSpc>
              <a:spcBef>
                <a:spcPts val="1000"/>
              </a:spcBef>
              <a:spcAft>
                <a:spcPts val="0"/>
              </a:spcAft>
              <a:buSzPct val="100000"/>
              <a:buChar char="•"/>
            </a:pPr>
            <a:r>
              <a:rPr lang="en-IN"/>
              <a:t>Models can be trained on large datasets of both benign and malicious software to learn the characteristics that distinguish malware from legitimate software, allowing them to identify new, unknown malware based on these learned patterns.</a:t>
            </a:r>
            <a:endParaRPr/>
          </a:p>
          <a:p>
            <a:pPr indent="-308610" lvl="0" marL="342900" rtl="0" algn="l">
              <a:lnSpc>
                <a:spcPct val="120000"/>
              </a:lnSpc>
              <a:spcBef>
                <a:spcPts val="1000"/>
              </a:spcBef>
              <a:spcAft>
                <a:spcPts val="0"/>
              </a:spcAft>
              <a:buSzPct val="100000"/>
              <a:buChar char="•"/>
            </a:pPr>
            <a:r>
              <a:rPr lang="en-IN"/>
              <a:t>Deep learning models are particularly well-suited for identifying patterns and features in complex, high-dimensional data, such as the raw binary code of software applications, which can be a challenging task for traditional machine learning algorithms.</a:t>
            </a:r>
            <a:endParaRPr/>
          </a:p>
          <a:p>
            <a:pPr indent="-308610" lvl="0" marL="342900" rtl="0" algn="l">
              <a:lnSpc>
                <a:spcPct val="120000"/>
              </a:lnSpc>
              <a:spcBef>
                <a:spcPts val="1000"/>
              </a:spcBef>
              <a:spcAft>
                <a:spcPts val="0"/>
              </a:spcAft>
              <a:buSzPct val="100000"/>
              <a:buChar char="•"/>
            </a:pPr>
            <a:r>
              <a:rPr lang="en-IN"/>
              <a:t> These networks learn to extract relevant features from the binary code, such as opcode sequences and control flow graphs, that can be used to distinguish between malicious and legitimate software. </a:t>
            </a:r>
            <a:endParaRPr/>
          </a:p>
          <a:p>
            <a:pPr indent="-308610" lvl="0" marL="342900" rtl="0" algn="l">
              <a:lnSpc>
                <a:spcPct val="120000"/>
              </a:lnSpc>
              <a:spcBef>
                <a:spcPts val="1000"/>
              </a:spcBef>
              <a:spcAft>
                <a:spcPts val="0"/>
              </a:spcAft>
              <a:buSzPct val="100000"/>
              <a:buChar char="•"/>
            </a:pPr>
            <a:r>
              <a:rPr lang="en-IN"/>
              <a:t>Once trained, these models can be used to classify new, previously unseen software as either malware or benign.</a:t>
            </a:r>
            <a:endParaRPr/>
          </a:p>
        </p:txBody>
      </p:sp>
      <p:sp>
        <p:nvSpPr>
          <p:cNvPr id="173" name="Google Shape;173;g1f28edf3d94_0_4"/>
          <p:cNvSpPr txBox="1"/>
          <p:nvPr/>
        </p:nvSpPr>
        <p:spPr>
          <a:xfrm>
            <a:off x="2408607" y="381839"/>
            <a:ext cx="675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chemeClr val="dk1"/>
                </a:solidFill>
                <a:highlight>
                  <a:srgbClr val="00FFFF"/>
                </a:highlight>
                <a:latin typeface="Bookman Old Style"/>
                <a:ea typeface="Bookman Old Style"/>
                <a:cs typeface="Bookman Old Style"/>
                <a:sym typeface="Bookman Old Style"/>
              </a:rPr>
              <a:t>Why Deep Learning</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f28edf3d94_0_10"/>
          <p:cNvSpPr txBox="1"/>
          <p:nvPr>
            <p:ph idx="1" type="subTitle"/>
          </p:nvPr>
        </p:nvSpPr>
        <p:spPr>
          <a:xfrm>
            <a:off x="612900" y="1533950"/>
            <a:ext cx="11068800" cy="48039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20000"/>
              </a:lnSpc>
              <a:spcBef>
                <a:spcPts val="1000"/>
              </a:spcBef>
              <a:spcAft>
                <a:spcPts val="0"/>
              </a:spcAft>
              <a:buSzPts val="2400"/>
              <a:buChar char="•"/>
            </a:pPr>
            <a:r>
              <a:rPr lang="en-IN"/>
              <a:t>Nowadays deep learning has dominated the various computer vision tasks. </a:t>
            </a:r>
            <a:endParaRPr/>
          </a:p>
          <a:p>
            <a:pPr indent="0" lvl="0" marL="0" rtl="0" algn="l">
              <a:lnSpc>
                <a:spcPct val="120000"/>
              </a:lnSpc>
              <a:spcBef>
                <a:spcPts val="1000"/>
              </a:spcBef>
              <a:spcAft>
                <a:spcPts val="0"/>
              </a:spcAft>
              <a:buSzPts val="2400"/>
              <a:buNone/>
            </a:pPr>
            <a:r>
              <a:t/>
            </a:r>
            <a:endParaRPr/>
          </a:p>
          <a:p>
            <a:pPr indent="-342900" lvl="0" marL="342900" rtl="0" algn="l">
              <a:lnSpc>
                <a:spcPct val="120000"/>
              </a:lnSpc>
              <a:spcBef>
                <a:spcPts val="1000"/>
              </a:spcBef>
              <a:spcAft>
                <a:spcPts val="0"/>
              </a:spcAft>
              <a:buSzPts val="2400"/>
              <a:buChar char="•"/>
            </a:pPr>
            <a:r>
              <a:rPr lang="en-IN"/>
              <a:t>Not only these deep learning techniques enabled rapid progress in this competition, but even surpassed human performance in many of them. </a:t>
            </a:r>
            <a:endParaRPr/>
          </a:p>
          <a:p>
            <a:pPr indent="0" lvl="0" marL="0" rtl="0" algn="l">
              <a:lnSpc>
                <a:spcPct val="120000"/>
              </a:lnSpc>
              <a:spcBef>
                <a:spcPts val="1000"/>
              </a:spcBef>
              <a:spcAft>
                <a:spcPts val="0"/>
              </a:spcAft>
              <a:buSzPts val="2400"/>
              <a:buNone/>
            </a:pPr>
            <a:r>
              <a:t/>
            </a:r>
            <a:endParaRPr/>
          </a:p>
          <a:p>
            <a:pPr indent="-342900" lvl="0" marL="342900" rtl="0" algn="l">
              <a:lnSpc>
                <a:spcPct val="120000"/>
              </a:lnSpc>
              <a:spcBef>
                <a:spcPts val="1000"/>
              </a:spcBef>
              <a:spcAft>
                <a:spcPts val="0"/>
              </a:spcAft>
              <a:buSzPts val="2400"/>
              <a:buChar char="•"/>
            </a:pPr>
            <a:r>
              <a:rPr lang="en-IN"/>
              <a:t>One of these tasks is Image Classification. Unlike more traditional methods of machine learning techniques, deep learning classifiers are trained through feature learning rather than task-specific algorithms.</a:t>
            </a:r>
            <a:endParaRPr/>
          </a:p>
          <a:p>
            <a:pPr indent="-190500" lvl="0" marL="342900" rtl="0" algn="l">
              <a:lnSpc>
                <a:spcPct val="120000"/>
              </a:lnSpc>
              <a:spcBef>
                <a:spcPts val="1000"/>
              </a:spcBef>
              <a:spcAft>
                <a:spcPts val="0"/>
              </a:spcAft>
              <a:buClr>
                <a:schemeClr val="lt1"/>
              </a:buClr>
              <a:buSzPts val="2400"/>
              <a:buFont typeface="Arial"/>
              <a:buNone/>
            </a:pPr>
            <a:r>
              <a:t/>
            </a:r>
            <a:endParaRPr/>
          </a:p>
          <a:p>
            <a:pPr indent="-190500" lvl="0" marL="342900" rtl="0" algn="l">
              <a:lnSpc>
                <a:spcPct val="120000"/>
              </a:lnSpc>
              <a:spcBef>
                <a:spcPts val="1000"/>
              </a:spcBef>
              <a:spcAft>
                <a:spcPts val="0"/>
              </a:spcAft>
              <a:buClr>
                <a:schemeClr val="lt1"/>
              </a:buClr>
              <a:buSzPts val="2400"/>
              <a:buFont typeface="Arial"/>
              <a:buNone/>
            </a:pPr>
            <a:r>
              <a:t/>
            </a:r>
            <a:endParaRPr/>
          </a:p>
        </p:txBody>
      </p:sp>
      <p:sp>
        <p:nvSpPr>
          <p:cNvPr id="179" name="Google Shape;179;g1f28edf3d94_0_10"/>
          <p:cNvSpPr txBox="1"/>
          <p:nvPr/>
        </p:nvSpPr>
        <p:spPr>
          <a:xfrm>
            <a:off x="2408607" y="381839"/>
            <a:ext cx="675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chemeClr val="dk1"/>
                </a:solidFill>
                <a:highlight>
                  <a:srgbClr val="00FFFF"/>
                </a:highlight>
                <a:latin typeface="Bookman Old Style"/>
                <a:ea typeface="Bookman Old Style"/>
                <a:cs typeface="Bookman Old Style"/>
                <a:sym typeface="Bookman Old Style"/>
              </a:rPr>
              <a:t>Why Deep Learning</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764720" y="245150"/>
            <a:ext cx="10353900" cy="132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Dataset</a:t>
            </a:r>
            <a:endParaRPr/>
          </a:p>
        </p:txBody>
      </p:sp>
      <p:sp>
        <p:nvSpPr>
          <p:cNvPr id="185" name="Google Shape;185;p14"/>
          <p:cNvSpPr txBox="1"/>
          <p:nvPr>
            <p:ph idx="1" type="body"/>
          </p:nvPr>
        </p:nvSpPr>
        <p:spPr>
          <a:xfrm>
            <a:off x="764725" y="1648803"/>
            <a:ext cx="10701600" cy="46227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1000"/>
              </a:spcBef>
              <a:spcAft>
                <a:spcPts val="0"/>
              </a:spcAft>
              <a:buSzPts val="2000"/>
              <a:buChar char="•"/>
            </a:pPr>
            <a:r>
              <a:rPr lang="en-IN"/>
              <a:t>We are using EMBER (Elastic Malware Benchmark for Empowering Researchers) dataset for our project and research purpose.</a:t>
            </a:r>
            <a:endParaRPr/>
          </a:p>
          <a:p>
            <a:pPr indent="-228600" lvl="0" marL="228600" rtl="0" algn="l">
              <a:lnSpc>
                <a:spcPct val="120000"/>
              </a:lnSpc>
              <a:spcBef>
                <a:spcPts val="1000"/>
              </a:spcBef>
              <a:spcAft>
                <a:spcPts val="0"/>
              </a:spcAft>
              <a:buSzPts val="2000"/>
              <a:buChar char="•"/>
            </a:pPr>
            <a:r>
              <a:rPr lang="en-IN"/>
              <a:t>The EMBER dataset is a collection of features from PE (Portable Executable) files that serve as a benchmark dataset for researchers. </a:t>
            </a:r>
            <a:endParaRPr/>
          </a:p>
          <a:p>
            <a:pPr indent="-228600" lvl="0" marL="228600" rtl="0" algn="l">
              <a:lnSpc>
                <a:spcPct val="120000"/>
              </a:lnSpc>
              <a:spcBef>
                <a:spcPts val="1000"/>
              </a:spcBef>
              <a:spcAft>
                <a:spcPts val="0"/>
              </a:spcAft>
              <a:buSzPts val="2000"/>
              <a:buChar char="•"/>
            </a:pPr>
            <a:r>
              <a:rPr lang="en-IN"/>
              <a:t>The EMBER2017 dataset contained features from 1.1 million PE files scanned in or before 2017 and the EMBER2018 dataset contains features from 1 million PE files scanned in or before 2018.</a:t>
            </a:r>
            <a:endParaRPr/>
          </a:p>
          <a:p>
            <a:pPr indent="-228600" lvl="0" marL="228600" rtl="0" algn="l">
              <a:lnSpc>
                <a:spcPct val="120000"/>
              </a:lnSpc>
              <a:spcBef>
                <a:spcPts val="1000"/>
              </a:spcBef>
              <a:spcAft>
                <a:spcPts val="0"/>
              </a:spcAft>
              <a:buSzPts val="2000"/>
              <a:buChar char="•"/>
            </a:pPr>
            <a:r>
              <a:rPr lang="en-IN"/>
              <a:t>The dataset includes features extracted from 1.1M binary files: 900K training samples (300K malicious, 300K benign, 300K unlabeled) and 200K test samples (100K malicious, 100K benign).</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830970" y="477075"/>
            <a:ext cx="10353900" cy="132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About Dataset</a:t>
            </a:r>
            <a:endParaRPr/>
          </a:p>
        </p:txBody>
      </p:sp>
      <p:sp>
        <p:nvSpPr>
          <p:cNvPr id="191" name="Google Shape;191;p15"/>
          <p:cNvSpPr txBox="1"/>
          <p:nvPr>
            <p:ph idx="1" type="body"/>
          </p:nvPr>
        </p:nvSpPr>
        <p:spPr>
          <a:xfrm>
            <a:off x="615625" y="1803378"/>
            <a:ext cx="10983300" cy="460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rPr lang="en-IN"/>
              <a:t>The EMBER dataset consists of a collection of JSON lines files, where each line contains a single JSON object. Each object includes the following types in data:</a:t>
            </a:r>
            <a:endParaRPr/>
          </a:p>
          <a:p>
            <a:pPr indent="0" lvl="0" marL="228600" rtl="0" algn="l">
              <a:lnSpc>
                <a:spcPct val="120000"/>
              </a:lnSpc>
              <a:spcBef>
                <a:spcPts val="1000"/>
              </a:spcBef>
              <a:spcAft>
                <a:spcPts val="0"/>
              </a:spcAft>
              <a:buSzPts val="1800"/>
              <a:buNone/>
            </a:pPr>
            <a:r>
              <a:t/>
            </a:r>
            <a:endParaRPr/>
          </a:p>
          <a:p>
            <a:pPr indent="0" lvl="0" marL="228600" rtl="0" algn="l">
              <a:lnSpc>
                <a:spcPct val="120000"/>
              </a:lnSpc>
              <a:spcBef>
                <a:spcPts val="1000"/>
              </a:spcBef>
              <a:spcAft>
                <a:spcPts val="0"/>
              </a:spcAft>
              <a:buSzPts val="1800"/>
              <a:buNone/>
            </a:pPr>
            <a:r>
              <a:rPr lang="en-IN"/>
              <a:t>• The sha256 hash of the original file as a unique identifier;</a:t>
            </a:r>
            <a:endParaRPr/>
          </a:p>
          <a:p>
            <a:pPr indent="0" lvl="0" marL="228600" rtl="0" algn="l">
              <a:lnSpc>
                <a:spcPct val="120000"/>
              </a:lnSpc>
              <a:spcBef>
                <a:spcPts val="1000"/>
              </a:spcBef>
              <a:spcAft>
                <a:spcPts val="0"/>
              </a:spcAft>
              <a:buSzPts val="1800"/>
              <a:buNone/>
            </a:pPr>
            <a:r>
              <a:rPr lang="en-IN"/>
              <a:t>• Coarse time information (month resolution) that establishes an estimate of when the file was first seen;</a:t>
            </a:r>
            <a:endParaRPr/>
          </a:p>
          <a:p>
            <a:pPr indent="0" lvl="0" marL="228600" rtl="0" algn="l">
              <a:lnSpc>
                <a:spcPct val="120000"/>
              </a:lnSpc>
              <a:spcBef>
                <a:spcPts val="1000"/>
              </a:spcBef>
              <a:spcAft>
                <a:spcPts val="0"/>
              </a:spcAft>
              <a:buSzPts val="1800"/>
              <a:buNone/>
            </a:pPr>
            <a:r>
              <a:rPr lang="en-IN"/>
              <a:t>• A label, which may be 0 for benign, 1 for malicious or -1 for unlabeled; and</a:t>
            </a:r>
            <a:endParaRPr/>
          </a:p>
          <a:p>
            <a:pPr indent="0" lvl="0" marL="228600" rtl="0" algn="l">
              <a:lnSpc>
                <a:spcPct val="120000"/>
              </a:lnSpc>
              <a:spcBef>
                <a:spcPts val="1000"/>
              </a:spcBef>
              <a:spcAft>
                <a:spcPts val="0"/>
              </a:spcAft>
              <a:buSzPts val="1800"/>
              <a:buNone/>
            </a:pPr>
            <a:r>
              <a:rPr lang="en-IN"/>
              <a:t>• Eight groups of raw features that include both parsed values as well as format-agnostic histograms.</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2020-08-12T15:07:24Z</dcterms:created>
  <dc:creator>HP</dc:creator>
</cp:coreProperties>
</file>