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3"/>
  </p:notesMasterIdLst>
  <p:sldIdLst>
    <p:sldId id="287" r:id="rId2"/>
    <p:sldId id="300" r:id="rId3"/>
    <p:sldId id="258" r:id="rId4"/>
    <p:sldId id="285" r:id="rId5"/>
    <p:sldId id="286" r:id="rId6"/>
    <p:sldId id="260" r:id="rId7"/>
    <p:sldId id="301" r:id="rId8"/>
    <p:sldId id="302" r:id="rId9"/>
    <p:sldId id="303" r:id="rId10"/>
    <p:sldId id="306" r:id="rId11"/>
    <p:sldId id="305" r:id="rId12"/>
    <p:sldId id="261" r:id="rId13"/>
    <p:sldId id="262" r:id="rId14"/>
    <p:sldId id="263" r:id="rId15"/>
    <p:sldId id="265" r:id="rId16"/>
    <p:sldId id="264" r:id="rId17"/>
    <p:sldId id="266" r:id="rId18"/>
    <p:sldId id="268" r:id="rId19"/>
    <p:sldId id="269" r:id="rId20"/>
    <p:sldId id="284" r:id="rId21"/>
    <p:sldId id="270" r:id="rId22"/>
  </p:sldIdLst>
  <p:sldSz cx="12192000" cy="6858000"/>
  <p:notesSz cx="6858000" cy="9144000"/>
  <p:defaultTextStyle>
    <a:defPPr>
      <a:defRPr lang="zh-TW" alt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A48B"/>
    <a:srgbClr val="FE9B5E"/>
    <a:srgbClr val="FF5050"/>
    <a:srgbClr val="FF5D5D"/>
    <a:srgbClr val="F5ADAD"/>
    <a:srgbClr val="2D4F41"/>
    <a:srgbClr val="637D74"/>
    <a:srgbClr val="6B5152"/>
    <a:srgbClr val="BBAFA3"/>
    <a:srgbClr val="C8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92448" autoAdjust="0"/>
  </p:normalViewPr>
  <p:slideViewPr>
    <p:cSldViewPr snapToGrid="0">
      <p:cViewPr>
        <p:scale>
          <a:sx n="66" d="100"/>
          <a:sy n="66" d="100"/>
        </p:scale>
        <p:origin x="-1404" y="-9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6629E5BE-0043-44A3-805C-AE95F7F5B533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485DB7FB-E4C9-4AC1-83C6-30799B16A72F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5279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B7FB-E4C9-4AC1-83C6-30799B16A72F}" type="slidenum">
              <a:rPr lang="en-US" altLang="zh-TW" smtClean="0"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4448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B7FB-E4C9-4AC1-83C6-30799B16A72F}" type="slidenum">
              <a:rPr lang="en-US" altLang="zh-TW" smtClean="0"/>
              <a:t>13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395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B7FB-E4C9-4AC1-83C6-30799B16A72F}" type="slidenum">
              <a:rPr lang="en-US" altLang="zh-TW" smtClean="0"/>
              <a:t>19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3417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473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961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1189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80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6927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991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121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274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2439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6926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1217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25C3-DC4E-46D5-BFC8-67B67F1CF54E}" type="datetimeFigureOut">
              <a:rPr lang="en-US" altLang="zh-TW" smtClean="0"/>
              <a:t>10/25/2019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673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ject108405/logIn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90109"/>
            <a:ext cx="12192000" cy="2867890"/>
          </a:xfrm>
          <a:prstGeom prst="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A0938A"/>
              </a:clrFrom>
              <a:clrTo>
                <a:srgbClr val="A0938A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7" b="48108"/>
          <a:stretch/>
        </p:blipFill>
        <p:spPr>
          <a:xfrm rot="10800000" flipV="1">
            <a:off x="-38900" y="3990106"/>
            <a:ext cx="12230900" cy="2859581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677509" y="1759263"/>
            <a:ext cx="6858752" cy="2912822"/>
            <a:chOff x="2617074" y="935421"/>
            <a:chExt cx="6858752" cy="291282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0" t="41094" r="29035" b="40022"/>
            <a:stretch/>
          </p:blipFill>
          <p:spPr>
            <a:xfrm>
              <a:off x="2617074" y="935421"/>
              <a:ext cx="6858752" cy="2229605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899714" y="3325023"/>
              <a:ext cx="4134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好作品值得被更多人看</a:t>
              </a:r>
              <a:r>
                <a:rPr lang="zh-TW" altLang="en-US" sz="28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見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8520" y="3513997"/>
              <a:ext cx="1104900" cy="1047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8720" y="3524883"/>
              <a:ext cx="1104900" cy="104775"/>
            </a:xfrm>
            <a:prstGeom prst="rect">
              <a:avLst/>
            </a:prstGeom>
          </p:spPr>
        </p:pic>
      </p:grpSp>
      <p:sp>
        <p:nvSpPr>
          <p:cNvPr id="7" name="副標題 2"/>
          <p:cNvSpPr txBox="1">
            <a:spLocks/>
          </p:cNvSpPr>
          <p:nvPr/>
        </p:nvSpPr>
        <p:spPr>
          <a:xfrm>
            <a:off x="3321268" y="4739733"/>
            <a:ext cx="5549464" cy="18580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專題組別：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108405</a:t>
            </a:r>
          </a:p>
          <a:p>
            <a:pPr marL="0" indent="0">
              <a:buNone/>
            </a:pP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指導老師：林宏仁老師</a:t>
            </a:r>
            <a:endParaRPr lang="en-US" altLang="zh-TW" sz="1800" dirty="0" smtClean="0">
              <a:solidFill>
                <a:srgbClr val="6B515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10546004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張惟</a:t>
            </a: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婷　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N1056450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閻逸瑄</a:t>
            </a:r>
            <a:endParaRPr lang="en-US" altLang="zh-TW" sz="1800" b="1" dirty="0" smtClean="0">
              <a:solidFill>
                <a:srgbClr val="6B515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10546007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凌振欽</a:t>
            </a: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N1056457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洪宇姍</a:t>
            </a:r>
            <a:endParaRPr lang="en-US" altLang="zh-TW" sz="1800" b="1" dirty="0" smtClean="0">
              <a:solidFill>
                <a:srgbClr val="6B515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10546017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楊育涵</a:t>
            </a:r>
            <a:r>
              <a:rPr lang="en-US" altLang="zh-TW" sz="1800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endParaRPr lang="zh-TW" altLang="zh-TW" sz="1800" dirty="0">
              <a:solidFill>
                <a:srgbClr val="6B515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-133002"/>
            <a:ext cx="12192000" cy="1618974"/>
          </a:xfrm>
          <a:prstGeom prst="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A0938A"/>
              </a:clrFrom>
              <a:clrTo>
                <a:srgbClr val="A0938A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932" r="-216" b="79266"/>
          <a:stretch/>
        </p:blipFill>
        <p:spPr>
          <a:xfrm rot="10800000" flipV="1">
            <a:off x="-32656" y="-120118"/>
            <a:ext cx="12257312" cy="1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0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連結其他文章</a:t>
            </a:r>
            <a:endParaRPr lang="zh-TW" altLang="en-US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Owner\Desktop\末評簡報\price-t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42" y="2288033"/>
            <a:ext cx="1123383" cy="112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t="43544" r="16315" b="41344"/>
          <a:stretch/>
        </p:blipFill>
        <p:spPr bwMode="auto">
          <a:xfrm>
            <a:off x="478972" y="4412344"/>
            <a:ext cx="11582400" cy="145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Users\Owner\Desktop\girl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96" y="2468828"/>
            <a:ext cx="1827889" cy="18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07" y="2888153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52" y="3724261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78" y="1884014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04" y="3260575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73" y="1750783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單箭頭接點 28"/>
          <p:cNvCxnSpPr>
            <a:endCxn id="26" idx="1"/>
          </p:cNvCxnSpPr>
          <p:nvPr/>
        </p:nvCxnSpPr>
        <p:spPr>
          <a:xfrm flipV="1">
            <a:off x="3556011" y="2288033"/>
            <a:ext cx="921067" cy="5616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028" idx="1"/>
          </p:cNvCxnSpPr>
          <p:nvPr/>
        </p:nvCxnSpPr>
        <p:spPr>
          <a:xfrm>
            <a:off x="3556011" y="2849725"/>
            <a:ext cx="1418196" cy="44244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5" idx="1"/>
          </p:cNvCxnSpPr>
          <p:nvPr/>
        </p:nvCxnSpPr>
        <p:spPr>
          <a:xfrm>
            <a:off x="3556011" y="2849725"/>
            <a:ext cx="1488941" cy="127855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86" y="2288033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40" y="3510773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322" y="2427756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線單箭頭接點 52"/>
          <p:cNvCxnSpPr>
            <a:stCxn id="26" idx="3"/>
            <a:endCxn id="28" idx="1"/>
          </p:cNvCxnSpPr>
          <p:nvPr/>
        </p:nvCxnSpPr>
        <p:spPr>
          <a:xfrm flipV="1">
            <a:off x="5285115" y="2154802"/>
            <a:ext cx="911358" cy="13323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028" idx="3"/>
            <a:endCxn id="45" idx="1"/>
          </p:cNvCxnSpPr>
          <p:nvPr/>
        </p:nvCxnSpPr>
        <p:spPr>
          <a:xfrm flipV="1">
            <a:off x="5782244" y="2692052"/>
            <a:ext cx="1235642" cy="60012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5" idx="3"/>
          </p:cNvCxnSpPr>
          <p:nvPr/>
        </p:nvCxnSpPr>
        <p:spPr>
          <a:xfrm flipV="1">
            <a:off x="5852989" y="3896438"/>
            <a:ext cx="547076" cy="23184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7" idx="3"/>
            <a:endCxn id="46" idx="1"/>
          </p:cNvCxnSpPr>
          <p:nvPr/>
        </p:nvCxnSpPr>
        <p:spPr>
          <a:xfrm>
            <a:off x="7130941" y="3664594"/>
            <a:ext cx="514799" cy="2501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908" y="1435705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366" y="3382772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891" y="1479996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367" y="2017322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97" y="3260575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29" y="686182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Owner\Desktop\末評簡報\price-tag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59" y="627668"/>
            <a:ext cx="808037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單箭頭接點 71"/>
          <p:cNvCxnSpPr>
            <a:stCxn id="45" idx="0"/>
          </p:cNvCxnSpPr>
          <p:nvPr/>
        </p:nvCxnSpPr>
        <p:spPr>
          <a:xfrm flipV="1">
            <a:off x="7421905" y="1306286"/>
            <a:ext cx="883502" cy="98174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45" idx="3"/>
            <a:endCxn id="67" idx="1"/>
          </p:cNvCxnSpPr>
          <p:nvPr/>
        </p:nvCxnSpPr>
        <p:spPr>
          <a:xfrm flipV="1">
            <a:off x="7825923" y="1884015"/>
            <a:ext cx="958968" cy="80803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9534359" y="1204686"/>
            <a:ext cx="541738" cy="67932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47" idx="3"/>
          </p:cNvCxnSpPr>
          <p:nvPr/>
        </p:nvCxnSpPr>
        <p:spPr>
          <a:xfrm flipV="1">
            <a:off x="9534359" y="2154801"/>
            <a:ext cx="945756" cy="67697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46" idx="3"/>
          </p:cNvCxnSpPr>
          <p:nvPr/>
        </p:nvCxnSpPr>
        <p:spPr>
          <a:xfrm flipV="1">
            <a:off x="8453777" y="3914791"/>
            <a:ext cx="54509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66" idx="3"/>
            <a:endCxn id="69" idx="1"/>
          </p:cNvCxnSpPr>
          <p:nvPr/>
        </p:nvCxnSpPr>
        <p:spPr>
          <a:xfrm flipV="1">
            <a:off x="9699403" y="3664594"/>
            <a:ext cx="376694" cy="12219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10685696" y="2568880"/>
            <a:ext cx="693504" cy="7232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27" idx="3"/>
            <a:endCxn id="47" idx="1"/>
          </p:cNvCxnSpPr>
          <p:nvPr/>
        </p:nvCxnSpPr>
        <p:spPr>
          <a:xfrm flipV="1">
            <a:off x="7130941" y="2831775"/>
            <a:ext cx="1595381" cy="8328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1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en-US" altLang="zh-TW" sz="5400" b="1" dirty="0" err="1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endParaRPr lang="zh-TW" altLang="en-US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 descr="C:\Users\Owner\Desktop\末評簡報\0004385956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24" y="2421330"/>
            <a:ext cx="2235653" cy="223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wner\Desktop\末評簡報\—Pngtree—iphone 8 prototype mockup exclusive_362154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0" b="98533" l="25067" r="73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39" t="1830" r="25084" b="1113"/>
          <a:stretch/>
        </p:blipFill>
        <p:spPr bwMode="auto">
          <a:xfrm>
            <a:off x="6429831" y="458499"/>
            <a:ext cx="3204290" cy="616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151512" y="481301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定期推播提醒使用者</a:t>
            </a:r>
          </a:p>
        </p:txBody>
      </p:sp>
    </p:spTree>
    <p:extLst>
      <p:ext uri="{BB962C8B-B14F-4D97-AF65-F5344CB8AC3E}">
        <p14:creationId xmlns:p14="http://schemas.microsoft.com/office/powerpoint/2010/main" val="36510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0" y="-248172"/>
            <a:ext cx="12230900" cy="735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07178" y="2828836"/>
            <a:ext cx="4977645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8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9" y="283955"/>
            <a:ext cx="11181735" cy="62900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zh-TW" dirty="0"/>
          </a:p>
        </p:txBody>
      </p:sp>
      <p:sp>
        <p:nvSpPr>
          <p:cNvPr id="4" name="橢圓 3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515387" y="3374391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最佳留言</a:t>
            </a:r>
            <a:endParaRPr lang="en-US" altLang="zh-TW" sz="2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獎勵機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制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5172600" y="1235371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系統推選</a:t>
            </a:r>
            <a:endParaRPr lang="en-US" altLang="zh-TW" sz="2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多元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創作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7291365" y="2244937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關鍵字搜尋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8958935" y="3374391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主動發表文章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3091844" y="2244937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回顧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過去喜歡的內容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5172600" y="5452270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會員參與討論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7292098" y="4642044"/>
            <a:ext cx="1845335" cy="902225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內容獲得肯定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3091844" y="4642044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聚集相同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興趣使用者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4944000" y="2674191"/>
            <a:ext cx="2304000" cy="230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37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637D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sz="2800" b="1" dirty="0" smtClean="0">
              <a:solidFill>
                <a:srgbClr val="637D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solidFill>
                  <a:srgbClr val="637D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持續使用</a:t>
            </a:r>
            <a:endParaRPr lang="zh-TW" altLang="en-US" sz="2800" b="1" dirty="0">
              <a:solidFill>
                <a:srgbClr val="637D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8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7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2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0" y="-248172"/>
            <a:ext cx="12230900" cy="735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07178" y="2828836"/>
            <a:ext cx="4977645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9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0635468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5368" y="1458687"/>
            <a:ext cx="1800000" cy="612000"/>
          </a:xfrm>
          <a:prstGeom prst="rect">
            <a:avLst/>
          </a:prstGeom>
          <a:solidFill>
            <a:srgbClr val="6B51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會員管理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55368" y="2248990"/>
            <a:ext cx="1800000" cy="612000"/>
          </a:xfrm>
          <a:prstGeom prst="rect">
            <a:avLst/>
          </a:prstGeom>
          <a:solidFill>
            <a:srgbClr val="6B51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</a:t>
            </a: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55368" y="3039293"/>
            <a:ext cx="1800000" cy="612000"/>
          </a:xfrm>
          <a:prstGeom prst="rect">
            <a:avLst/>
          </a:prstGeom>
          <a:solidFill>
            <a:srgbClr val="6B51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</a:t>
            </a: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薦</a:t>
            </a:r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55368" y="3829596"/>
            <a:ext cx="1800000" cy="612000"/>
          </a:xfrm>
          <a:prstGeom prst="rect">
            <a:avLst/>
          </a:prstGeom>
          <a:solidFill>
            <a:srgbClr val="6B51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申報</a:t>
            </a: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5155368" y="4922529"/>
            <a:ext cx="1800000" cy="612000"/>
          </a:xfrm>
          <a:prstGeom prst="rect">
            <a:avLst/>
          </a:prstGeom>
          <a:solidFill>
            <a:srgbClr val="9F92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提醒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55368" y="5712831"/>
            <a:ext cx="1800000" cy="612000"/>
          </a:xfrm>
          <a:prstGeom prst="rect">
            <a:avLst/>
          </a:prstGeom>
          <a:solidFill>
            <a:srgbClr val="9F92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個人推播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838200" y="3274159"/>
            <a:ext cx="1248416" cy="1891038"/>
            <a:chOff x="2513975" y="3984591"/>
            <a:chExt cx="1476001" cy="2030078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975" y="3984591"/>
              <a:ext cx="1476001" cy="1476000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2596984" y="5519060"/>
              <a:ext cx="1309983" cy="495609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pPr algn="ctr"/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2893273" y="4782457"/>
            <a:ext cx="1358064" cy="1711112"/>
            <a:chOff x="3849610" y="4804228"/>
            <a:chExt cx="1358064" cy="1711112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063" b="87143" l="30917" r="68750">
                          <a14:foregroundMark x1="48750" y1="33968" x2="54833" y2="61270"/>
                          <a14:foregroundMark x1="38750" y1="29365" x2="60667" y2="30159"/>
                          <a14:foregroundMark x1="60833" y1="30159" x2="60250" y2="65397"/>
                          <a14:foregroundMark x1="40750" y1="31746" x2="60417" y2="63175"/>
                          <a14:foregroundMark x1="38083" y1="32222" x2="48000" y2="69206"/>
                          <a14:foregroundMark x1="40167" y1="60952" x2="57833" y2="63968"/>
                          <a14:foregroundMark x1="48417" y1="56032" x2="46167" y2="42698"/>
                          <a14:foregroundMark x1="44667" y1="43492" x2="45917" y2="55397"/>
                          <a14:foregroundMark x1="38917" y1="52698" x2="56500" y2="34921"/>
                          <a14:foregroundMark x1="41583" y1="55556" x2="59500" y2="40159"/>
                          <a14:foregroundMark x1="39083" y1="39365" x2="43167" y2="59048"/>
                          <a14:foregroundMark x1="47500" y1="71429" x2="55583" y2="64921"/>
                        </a14:backgroundRemoval>
                      </a14:imgEffect>
                    </a14:imgLayer>
                  </a14:imgProps>
                </a:ext>
              </a:extLst>
            </a:blip>
            <a:srcRect l="31553" t="14565" r="31729" b="15087"/>
            <a:stretch/>
          </p:blipFill>
          <p:spPr>
            <a:xfrm>
              <a:off x="3921272" y="4804228"/>
              <a:ext cx="1240972" cy="1248230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3849610" y="6053675"/>
              <a:ext cx="1358064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 bot</a:t>
              </a: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7830545" y="3418114"/>
            <a:ext cx="1368000" cy="1815978"/>
            <a:chOff x="8725052" y="3570513"/>
            <a:chExt cx="1368000" cy="181597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8000"/>
            </a:xfrm>
            <a:prstGeom prst="rect">
              <a:avLst/>
            </a:prstGeom>
          </p:spPr>
        </p:pic>
        <p:sp>
          <p:nvSpPr>
            <p:cNvPr id="33" name="文字方塊 32"/>
            <p:cNvSpPr txBox="1"/>
            <p:nvPr/>
          </p:nvSpPr>
          <p:spPr>
            <a:xfrm>
              <a:off x="8857330" y="4924826"/>
              <a:ext cx="1103444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9638293" y="3407229"/>
            <a:ext cx="1723549" cy="1859519"/>
            <a:chOff x="10468451" y="3200401"/>
            <a:chExt cx="1723549" cy="185951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34" name="文字方塊 33"/>
            <p:cNvSpPr txBox="1"/>
            <p:nvPr/>
          </p:nvSpPr>
          <p:spPr>
            <a:xfrm>
              <a:off x="10468451" y="4598255"/>
              <a:ext cx="1723549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7" name="直線接點 46"/>
          <p:cNvCxnSpPr>
            <a:stCxn id="62" idx="1"/>
            <a:endCxn id="29" idx="3"/>
          </p:cNvCxnSpPr>
          <p:nvPr/>
        </p:nvCxnSpPr>
        <p:spPr>
          <a:xfrm flipH="1">
            <a:off x="2086616" y="2896985"/>
            <a:ext cx="821393" cy="1064629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7" idx="1"/>
            <a:endCxn id="20" idx="3"/>
          </p:cNvCxnSpPr>
          <p:nvPr/>
        </p:nvCxnSpPr>
        <p:spPr>
          <a:xfrm flipH="1" flipV="1">
            <a:off x="6955368" y="2554990"/>
            <a:ext cx="875177" cy="1547124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3" idx="3"/>
            <a:endCxn id="7" idx="1"/>
          </p:cNvCxnSpPr>
          <p:nvPr/>
        </p:nvCxnSpPr>
        <p:spPr>
          <a:xfrm>
            <a:off x="6955368" y="1764687"/>
            <a:ext cx="875177" cy="2337427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24" idx="1"/>
            <a:endCxn id="17" idx="3"/>
          </p:cNvCxnSpPr>
          <p:nvPr/>
        </p:nvCxnSpPr>
        <p:spPr>
          <a:xfrm flipH="1" flipV="1">
            <a:off x="4205907" y="5406572"/>
            <a:ext cx="949461" cy="612259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3" idx="1"/>
            <a:endCxn id="17" idx="3"/>
          </p:cNvCxnSpPr>
          <p:nvPr/>
        </p:nvCxnSpPr>
        <p:spPr>
          <a:xfrm flipH="1">
            <a:off x="4205907" y="5228529"/>
            <a:ext cx="949461" cy="178043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62" idx="3"/>
            <a:endCxn id="21" idx="1"/>
          </p:cNvCxnSpPr>
          <p:nvPr/>
        </p:nvCxnSpPr>
        <p:spPr>
          <a:xfrm>
            <a:off x="4279728" y="2896985"/>
            <a:ext cx="875640" cy="448308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62" idx="3"/>
            <a:endCxn id="22" idx="1"/>
          </p:cNvCxnSpPr>
          <p:nvPr/>
        </p:nvCxnSpPr>
        <p:spPr>
          <a:xfrm>
            <a:off x="4279728" y="2896985"/>
            <a:ext cx="875640" cy="1238611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62" idx="3"/>
            <a:endCxn id="20" idx="1"/>
          </p:cNvCxnSpPr>
          <p:nvPr/>
        </p:nvCxnSpPr>
        <p:spPr>
          <a:xfrm flipV="1">
            <a:off x="4279728" y="2554990"/>
            <a:ext cx="875640" cy="341995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" idx="1"/>
            <a:endCxn id="62" idx="3"/>
          </p:cNvCxnSpPr>
          <p:nvPr/>
        </p:nvCxnSpPr>
        <p:spPr>
          <a:xfrm flipH="1">
            <a:off x="4279728" y="1764687"/>
            <a:ext cx="875640" cy="1132298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" idx="1"/>
            <a:endCxn id="21" idx="3"/>
          </p:cNvCxnSpPr>
          <p:nvPr/>
        </p:nvCxnSpPr>
        <p:spPr>
          <a:xfrm flipH="1" flipV="1">
            <a:off x="6955368" y="3345293"/>
            <a:ext cx="875177" cy="756821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" idx="1"/>
            <a:endCxn id="23" idx="3"/>
          </p:cNvCxnSpPr>
          <p:nvPr/>
        </p:nvCxnSpPr>
        <p:spPr>
          <a:xfrm flipH="1">
            <a:off x="6955368" y="4102114"/>
            <a:ext cx="875177" cy="1126415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7" idx="1"/>
            <a:endCxn id="22" idx="3"/>
          </p:cNvCxnSpPr>
          <p:nvPr/>
        </p:nvCxnSpPr>
        <p:spPr>
          <a:xfrm flipH="1">
            <a:off x="6955368" y="4102114"/>
            <a:ext cx="875177" cy="33482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8" idx="1"/>
            <a:endCxn id="7" idx="3"/>
          </p:cNvCxnSpPr>
          <p:nvPr/>
        </p:nvCxnSpPr>
        <p:spPr>
          <a:xfrm flipH="1">
            <a:off x="9198545" y="4091229"/>
            <a:ext cx="617522" cy="10885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" idx="1"/>
            <a:endCxn id="24" idx="3"/>
          </p:cNvCxnSpPr>
          <p:nvPr/>
        </p:nvCxnSpPr>
        <p:spPr>
          <a:xfrm flipH="1">
            <a:off x="6955368" y="4102114"/>
            <a:ext cx="875177" cy="1916717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17" idx="1"/>
            <a:endCxn id="29" idx="3"/>
          </p:cNvCxnSpPr>
          <p:nvPr/>
        </p:nvCxnSpPr>
        <p:spPr>
          <a:xfrm flipH="1" flipV="1">
            <a:off x="2086616" y="3961612"/>
            <a:ext cx="878319" cy="1444960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2864419" y="2400118"/>
            <a:ext cx="1415772" cy="1815479"/>
            <a:chOff x="2864419" y="2400118"/>
            <a:chExt cx="1415772" cy="1815479"/>
          </a:xfrm>
        </p:grpSpPr>
        <p:sp>
          <p:nvSpPr>
            <p:cNvPr id="31" name="文字方塊 30"/>
            <p:cNvSpPr txBox="1"/>
            <p:nvPr/>
          </p:nvSpPr>
          <p:spPr>
            <a:xfrm>
              <a:off x="2864419" y="3384600"/>
              <a:ext cx="1415772" cy="830997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文藝</a:t>
              </a:r>
              <a:r>
                <a:rPr lang="zh-TW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富</a:t>
              </a:r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心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官方網站</a:t>
              </a:r>
              <a:endParaRPr 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08009" y="2400118"/>
              <a:ext cx="1371719" cy="993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4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44234"/>
              </p:ext>
            </p:extLst>
          </p:nvPr>
        </p:nvGraphicFramePr>
        <p:xfrm>
          <a:off x="-153348" y="-22860"/>
          <a:ext cx="12498696" cy="708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764">
                  <a:extLst>
                    <a:ext uri="{9D8B030D-6E8A-4147-A177-3AD203B41FA5}">
                      <a16:colId xmlns:a16="http://schemas.microsoft.com/office/drawing/2014/main" xmlns="" val="3980997912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2616595910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1087813827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803728546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8619432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988404878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940215000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143634184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2340737631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4146262721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647155565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2770371077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2482904208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3112786150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2514818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4678766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283664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9767405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91231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54178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1607904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2157449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01184"/>
              </p:ext>
            </p:extLst>
          </p:nvPr>
        </p:nvGraphicFramePr>
        <p:xfrm>
          <a:off x="1481958" y="1676254"/>
          <a:ext cx="8954814" cy="455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407">
                  <a:extLst>
                    <a:ext uri="{9D8B030D-6E8A-4147-A177-3AD203B41FA5}">
                      <a16:colId xmlns:a16="http://schemas.microsoft.com/office/drawing/2014/main" xmlns="" val="1252048004"/>
                    </a:ext>
                  </a:extLst>
                </a:gridCol>
                <a:gridCol w="4477407">
                  <a:extLst>
                    <a:ext uri="{9D8B030D-6E8A-4147-A177-3AD203B41FA5}">
                      <a16:colId xmlns:a16="http://schemas.microsoft.com/office/drawing/2014/main" xmlns="" val="1306968859"/>
                    </a:ext>
                  </a:extLst>
                </a:gridCol>
              </a:tblGrid>
              <a:tr h="2278264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</a:rPr>
                        <a:t> </a:t>
                      </a:r>
                      <a:endParaRPr lang="zh-TW" altLang="zh-TW" sz="16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Mangal"/>
                      </a:endParaRPr>
                    </a:p>
                    <a:p>
                      <a:endParaRPr lang="zh-TW" dirty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97137"/>
                  </a:ext>
                </a:extLst>
              </a:tr>
              <a:tr h="2278264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315163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zh-TW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49" y="2087616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49" y="4377557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84" y="2087616"/>
            <a:ext cx="1440000" cy="14400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84" y="4377557"/>
            <a:ext cx="1440000" cy="1440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821987" y="2235340"/>
            <a:ext cx="2032929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處理器</a:t>
            </a:r>
            <a:r>
              <a:rPr 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Intel 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 i5 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1.6GHZ </a:t>
            </a:r>
            <a:endParaRPr lang="zh-TW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Mang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81054" y="2420006"/>
            <a:ext cx="1723549" cy="830997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</a:t>
            </a:r>
            <a:r>
              <a:rPr 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endParaRPr 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81054" y="4490545"/>
            <a:ext cx="2788392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>
              <a:spcAft>
                <a:spcPts val="0"/>
              </a:spcAft>
            </a:pPr>
            <a:r>
              <a:rPr 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瀏覽器測試：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Chrome</a:t>
            </a:r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Firefox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Safari</a:t>
            </a:r>
            <a:endParaRPr lang="zh-TW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Mang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21987" y="4305879"/>
            <a:ext cx="2345514" cy="1569660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>
              <a:spcAft>
                <a:spcPts val="0"/>
              </a:spcAft>
            </a:pPr>
            <a:r>
              <a:rPr 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網路：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有線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無線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WIFI </a:t>
            </a: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3G 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4G 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254047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156" y="-570288"/>
            <a:ext cx="13302313" cy="79985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83848" y="2828836"/>
            <a:ext cx="6824304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畫面介紹</a:t>
            </a:r>
            <a:endParaRPr lang="en-US" altLang="zh-TW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73" y="4413059"/>
            <a:ext cx="2181655" cy="17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0" y="-248172"/>
            <a:ext cx="12230900" cy="735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07178" y="2828836"/>
            <a:ext cx="4977645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9246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r>
              <a:rPr lang="en-US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短期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7088945" y="2202873"/>
            <a:ext cx="3709288" cy="8740"/>
          </a:xfrm>
          <a:prstGeom prst="line">
            <a:avLst/>
          </a:prstGeom>
          <a:ln w="28575">
            <a:solidFill>
              <a:srgbClr val="2D4F4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33031" y="1780203"/>
            <a:ext cx="2437268" cy="2437268"/>
          </a:xfrm>
          <a:prstGeom prst="ellipse">
            <a:avLst/>
          </a:prstGeom>
          <a:solidFill>
            <a:srgbClr val="2D4F4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</a:t>
            </a:r>
          </a:p>
        </p:txBody>
      </p:sp>
      <p:sp>
        <p:nvSpPr>
          <p:cNvPr id="40" name="橢圓 39"/>
          <p:cNvSpPr/>
          <p:nvPr/>
        </p:nvSpPr>
        <p:spPr>
          <a:xfrm>
            <a:off x="5898251" y="3468768"/>
            <a:ext cx="2437268" cy="2437268"/>
          </a:xfrm>
          <a:prstGeom prst="ellipse">
            <a:avLst/>
          </a:prstGeom>
          <a:solidFill>
            <a:srgbClr val="637D74">
              <a:alpha val="81000"/>
            </a:srgbClr>
          </a:solidFill>
          <a:ln>
            <a:solidFill>
              <a:srgbClr val="637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</a:t>
            </a:r>
            <a:endParaRPr lang="en-US" altLang="zh-TW" sz="2800" b="1" dirty="0">
              <a:latin typeface="微軟正黑體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3895852" y="3468767"/>
            <a:ext cx="2437268" cy="2437268"/>
          </a:xfrm>
          <a:prstGeom prst="ellipse">
            <a:avLst/>
          </a:prstGeom>
          <a:solidFill>
            <a:srgbClr val="96A48B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強化瀏覽的便利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14567" y="1721248"/>
            <a:ext cx="3179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良好的發表留言環境</a:t>
            </a:r>
            <a:endParaRPr lang="zh-TW" altLang="en-US" sz="2400" dirty="0"/>
          </a:p>
        </p:txBody>
      </p:sp>
      <p:cxnSp>
        <p:nvCxnSpPr>
          <p:cNvPr id="44" name="直線接點 43"/>
          <p:cNvCxnSpPr/>
          <p:nvPr/>
        </p:nvCxnSpPr>
        <p:spPr>
          <a:xfrm flipV="1">
            <a:off x="8105841" y="5425440"/>
            <a:ext cx="2840832" cy="15920"/>
          </a:xfrm>
          <a:prstGeom prst="line">
            <a:avLst/>
          </a:prstGeom>
          <a:ln w="28575">
            <a:solidFill>
              <a:srgbClr val="2D4F4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442257" y="4610363"/>
            <a:ext cx="2744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網站完成後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開始建置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endParaRPr lang="en-US" altLang="zh-TW" sz="2400" dirty="0">
              <a:latin typeface="微軟正黑體"/>
            </a:endParaRPr>
          </a:p>
        </p:txBody>
      </p:sp>
      <p:cxnSp>
        <p:nvCxnSpPr>
          <p:cNvPr id="48" name="直線接點 47"/>
          <p:cNvCxnSpPr/>
          <p:nvPr/>
        </p:nvCxnSpPr>
        <p:spPr>
          <a:xfrm flipV="1">
            <a:off x="864524" y="4651225"/>
            <a:ext cx="3019898" cy="3902"/>
          </a:xfrm>
          <a:prstGeom prst="line">
            <a:avLst/>
          </a:prstGeom>
          <a:ln w="28575">
            <a:solidFill>
              <a:srgbClr val="2D4F4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64985" y="4189560"/>
            <a:ext cx="314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更完善的內容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9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19" grpId="0"/>
      <p:bldP spid="43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95" r="53100" b="8783"/>
          <a:stretch/>
        </p:blipFill>
        <p:spPr>
          <a:xfrm>
            <a:off x="-80010" y="232757"/>
            <a:ext cx="12272011" cy="6400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48741" y="0"/>
            <a:ext cx="3509010" cy="6858000"/>
          </a:xfrm>
          <a:prstGeom prst="rect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6532" y="2212748"/>
            <a:ext cx="2819400" cy="2432504"/>
          </a:xfrm>
        </p:spPr>
        <p:txBody>
          <a:bodyPr numCol="1">
            <a:normAutofit/>
          </a:bodyPr>
          <a:lstStyle/>
          <a:p>
            <a:pPr algn="ctr"/>
            <a:r>
              <a:rPr lang="zh-TW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en-US" altLang="zh-TW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635997" y="1696135"/>
            <a:ext cx="3575138" cy="3465731"/>
            <a:chOff x="7150347" y="1679199"/>
            <a:chExt cx="3575138" cy="3465731"/>
          </a:xfrm>
        </p:grpSpPr>
        <p:sp>
          <p:nvSpPr>
            <p:cNvPr id="14" name="橢圓 13"/>
            <p:cNvSpPr/>
            <p:nvPr/>
          </p:nvSpPr>
          <p:spPr>
            <a:xfrm>
              <a:off x="7150347" y="1721803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70830" y="2384049"/>
              <a:ext cx="2031325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altLang="zh-TW" sz="3600" b="1" dirty="0" smtClean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</a:t>
              </a:r>
              <a:r>
                <a:rPr lang="zh-TW" altLang="en-US" sz="36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目標</a:t>
              </a:r>
              <a:endParaRPr lang="en-US" altLang="zh-TW" sz="36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770830" y="3088899"/>
              <a:ext cx="2031325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altLang="en-US" sz="3600" b="1" dirty="0" smtClean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系統架構</a:t>
              </a:r>
              <a:endParaRPr lang="en-US" altLang="zh-TW" sz="36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0830" y="3793749"/>
              <a:ext cx="2954655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altLang="en-US" sz="36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網頁畫面介紹</a:t>
              </a:r>
              <a:endParaRPr lang="en-US" altLang="zh-TW" sz="36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770830" y="4498599"/>
              <a:ext cx="2031325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sz="36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未來展望</a:t>
              </a:r>
            </a:p>
          </p:txBody>
        </p:sp>
        <p:sp>
          <p:nvSpPr>
            <p:cNvPr id="26" name="橢圓 25"/>
            <p:cNvSpPr/>
            <p:nvPr/>
          </p:nvSpPr>
          <p:spPr>
            <a:xfrm>
              <a:off x="7150347" y="2420293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7150347" y="3118783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7150347" y="3817273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7150347" y="4515764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770830" y="1679199"/>
              <a:ext cx="2492990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sz="3600" b="1" dirty="0" smtClean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背景與動</a:t>
              </a:r>
              <a:r>
                <a:rPr lang="zh-TW" sz="36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</a:t>
              </a:r>
              <a:endParaRPr lang="en-US" altLang="zh-TW" sz="36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98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7584"/>
              </p:ext>
            </p:extLst>
          </p:nvPr>
        </p:nvGraphicFramePr>
        <p:xfrm>
          <a:off x="0" y="-4"/>
          <a:ext cx="12191998" cy="69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398099791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6165959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0878138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80372854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861943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9884048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940215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36341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3407376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41462627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4715556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7703710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48290420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3112786150"/>
                    </a:ext>
                  </a:extLst>
                </a:gridCol>
              </a:tblGrid>
              <a:tr h="8715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2514818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4678766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2836642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9767405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9123102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5417801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1607904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2157449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r>
              <a:rPr lang="en-US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85593" y="4337022"/>
            <a:ext cx="2707034" cy="5231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使用回饋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21903" y="3348563"/>
            <a:ext cx="1473698" cy="5231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贊助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85851" y="4416172"/>
            <a:ext cx="1712663" cy="5231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廣告行銷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800850" y="3360420"/>
            <a:ext cx="1972947" cy="159036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6972300" y="3131821"/>
            <a:ext cx="1943100" cy="155447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881008" y="2857562"/>
            <a:ext cx="288630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sz="2800" dirty="0" err="1" smtClean="0">
                <a:latin typeface="微軟正黑體"/>
              </a:rPr>
              <a:t>提升會員忠誠度</a:t>
            </a:r>
            <a:endParaRPr sz="2800" dirty="0">
              <a:latin typeface="微軟正黑體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rot="677727" flipH="1">
            <a:off x="2935394" y="3194280"/>
            <a:ext cx="1332349" cy="180987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677727" flipV="1">
            <a:off x="2769882" y="2950955"/>
            <a:ext cx="1332347" cy="179403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4616275" y="1638844"/>
            <a:ext cx="2016000" cy="2016000"/>
            <a:chOff x="5588367" y="761999"/>
            <a:chExt cx="2016000" cy="2016000"/>
          </a:xfrm>
        </p:grpSpPr>
        <p:sp>
          <p:nvSpPr>
            <p:cNvPr id="12" name="橢圓 11"/>
            <p:cNvSpPr/>
            <p:nvPr/>
          </p:nvSpPr>
          <p:spPr>
            <a:xfrm>
              <a:off x="5588367" y="761999"/>
              <a:ext cx="2016000" cy="2016000"/>
            </a:xfrm>
            <a:prstGeom prst="ellipse">
              <a:avLst/>
            </a:prstGeom>
            <a:solidFill>
              <a:srgbClr val="96A48B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TW" sz="28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5778175" y="994396"/>
              <a:ext cx="1636385" cy="1551207"/>
              <a:chOff x="5842101" y="999838"/>
              <a:chExt cx="1636385" cy="1551207"/>
            </a:xfrm>
          </p:grpSpPr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9064" y="999838"/>
                <a:ext cx="1122459" cy="1028871"/>
              </a:xfrm>
              <a:prstGeom prst="rect">
                <a:avLst/>
              </a:prstGeom>
            </p:spPr>
          </p:pic>
          <p:sp>
            <p:nvSpPr>
              <p:cNvPr id="42" name="文字方塊 41"/>
              <p:cNvSpPr txBox="1"/>
              <p:nvPr/>
            </p:nvSpPr>
            <p:spPr>
              <a:xfrm>
                <a:off x="5842101" y="2027825"/>
                <a:ext cx="1636385" cy="523220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zh-TW" sz="28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文藝</a:t>
                </a:r>
                <a:r>
                  <a:rPr lang="zh-TW" sz="28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富心</a:t>
                </a: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9123077" y="4454921"/>
            <a:ext cx="1455842" cy="1936456"/>
            <a:chOff x="9558506" y="4400492"/>
            <a:chExt cx="1455842" cy="1936456"/>
          </a:xfrm>
        </p:grpSpPr>
        <p:sp>
          <p:nvSpPr>
            <p:cNvPr id="25" name="文字方塊 24"/>
            <p:cNvSpPr txBox="1"/>
            <p:nvPr/>
          </p:nvSpPr>
          <p:spPr>
            <a:xfrm>
              <a:off x="9732430" y="5875283"/>
              <a:ext cx="1107996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pPr algn="ctr"/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9558506" y="4400492"/>
              <a:ext cx="1455842" cy="1474793"/>
              <a:chOff x="9199735" y="3326751"/>
              <a:chExt cx="1895182" cy="1919850"/>
            </a:xfrm>
          </p:grpSpPr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4910" y="3326751"/>
                <a:ext cx="1248416" cy="1374909"/>
              </a:xfrm>
              <a:prstGeom prst="rect">
                <a:avLst/>
              </a:prstGeom>
            </p:spPr>
          </p:pic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9735" y="3871692"/>
                <a:ext cx="1248416" cy="1374909"/>
              </a:xfrm>
              <a:prstGeom prst="rect">
                <a:avLst/>
              </a:prstGeom>
            </p:spPr>
          </p:pic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6501" y="3847974"/>
                <a:ext cx="1248416" cy="1374909"/>
              </a:xfrm>
              <a:prstGeom prst="rect">
                <a:avLst/>
              </a:prstGeom>
            </p:spPr>
          </p:pic>
        </p:grpSp>
      </p:grpSp>
      <p:grpSp>
        <p:nvGrpSpPr>
          <p:cNvPr id="6" name="群組 5"/>
          <p:cNvGrpSpPr/>
          <p:nvPr/>
        </p:nvGrpSpPr>
        <p:grpSpPr>
          <a:xfrm>
            <a:off x="876700" y="4382410"/>
            <a:ext cx="1460381" cy="1954538"/>
            <a:chOff x="876700" y="4382410"/>
            <a:chExt cx="1460381" cy="195453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700" y="4382410"/>
              <a:ext cx="1460381" cy="1460381"/>
            </a:xfrm>
            <a:prstGeom prst="rect">
              <a:avLst/>
            </a:prstGeom>
          </p:spPr>
        </p:pic>
        <p:sp>
          <p:nvSpPr>
            <p:cNvPr id="37" name="文字方塊 36"/>
            <p:cNvSpPr txBox="1"/>
            <p:nvPr/>
          </p:nvSpPr>
          <p:spPr>
            <a:xfrm>
              <a:off x="1206781" y="5875283"/>
              <a:ext cx="800219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廠商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2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95" b="8783"/>
          <a:stretch/>
        </p:blipFill>
        <p:spPr>
          <a:xfrm>
            <a:off x="-48985" y="-65314"/>
            <a:ext cx="12289970" cy="69668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85498" y="2028617"/>
            <a:ext cx="4698722" cy="2800767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algn="ctr"/>
            <a:r>
              <a:rPr lang="en-US" altLang="zh-TW" sz="88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br>
              <a:rPr lang="en-US" altLang="zh-TW" sz="88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88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en-US" altLang="zh-TW" sz="88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3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0" y="-248172"/>
            <a:ext cx="12230900" cy="735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5513" y="2828836"/>
            <a:ext cx="5900974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背景與動機</a:t>
            </a:r>
            <a:endParaRPr lang="en-US" altLang="zh-TW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41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A0938A"/>
              </a:clrFrom>
              <a:clrTo>
                <a:srgbClr val="A093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7" b="8552"/>
          <a:stretch/>
        </p:blipFill>
        <p:spPr>
          <a:xfrm>
            <a:off x="0" y="-59377"/>
            <a:ext cx="12230900" cy="694706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lvl="0"/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▍背景</a:t>
            </a:r>
            <a:endParaRPr lang="zh-TW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869640" y="1767636"/>
            <a:ext cx="2160000" cy="2160000"/>
            <a:chOff x="844062" y="1913207"/>
            <a:chExt cx="2250830" cy="2250830"/>
          </a:xfrm>
        </p:grpSpPr>
        <p:sp>
          <p:nvSpPr>
            <p:cNvPr id="4" name="淚滴形 3"/>
            <p:cNvSpPr/>
            <p:nvPr/>
          </p:nvSpPr>
          <p:spPr>
            <a:xfrm rot="8100000">
              <a:off x="844062" y="1913207"/>
              <a:ext cx="2250830" cy="2250830"/>
            </a:xfrm>
            <a:prstGeom prst="teardrop">
              <a:avLst/>
            </a:prstGeom>
            <a:solidFill>
              <a:srgbClr val="637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949568" y="2021627"/>
              <a:ext cx="2039817" cy="2039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350" b="1" dirty="0" smtClean="0">
                  <a:solidFill>
                    <a:srgbClr val="637D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</a:t>
              </a:r>
              <a:r>
                <a:rPr lang="zh-TW" altLang="en-US" sz="2350" b="1" dirty="0">
                  <a:solidFill>
                    <a:srgbClr val="637D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發達的</a:t>
              </a:r>
              <a:r>
                <a:rPr lang="zh-TW" altLang="en-US" sz="2350" b="1" dirty="0" smtClean="0">
                  <a:solidFill>
                    <a:srgbClr val="637D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世代</a:t>
              </a:r>
              <a:endParaRPr lang="zh-TW" altLang="en-US" sz="2350" b="1" dirty="0">
                <a:solidFill>
                  <a:srgbClr val="637D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" name="圓角矩形 20"/>
          <p:cNvSpPr/>
          <p:nvPr/>
        </p:nvSpPr>
        <p:spPr>
          <a:xfrm>
            <a:off x="3146963" y="2165157"/>
            <a:ext cx="5759532" cy="1080366"/>
          </a:xfrm>
          <a:prstGeom prst="roundRect">
            <a:avLst/>
          </a:prstGeom>
          <a:solidFill>
            <a:srgbClr val="637D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每分每秒從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Instagram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等多方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管道接收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無數條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9074638" y="2534069"/>
            <a:ext cx="2160000" cy="2160000"/>
            <a:chOff x="844062" y="1913207"/>
            <a:chExt cx="2250830" cy="2250830"/>
          </a:xfrm>
        </p:grpSpPr>
        <p:sp>
          <p:nvSpPr>
            <p:cNvPr id="27" name="淚滴形 26"/>
            <p:cNvSpPr/>
            <p:nvPr/>
          </p:nvSpPr>
          <p:spPr>
            <a:xfrm rot="8100000">
              <a:off x="844062" y="1913207"/>
              <a:ext cx="2250830" cy="2250830"/>
            </a:xfrm>
            <a:prstGeom prst="teardrop">
              <a:avLst/>
            </a:prstGeom>
            <a:solidFill>
              <a:srgbClr val="96A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949568" y="2021627"/>
              <a:ext cx="2039817" cy="2039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350" b="1" dirty="0">
                  <a:solidFill>
                    <a:srgbClr val="637D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快步調的生活型態</a:t>
              </a:r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5290601" y="3804204"/>
            <a:ext cx="3676309" cy="1048793"/>
          </a:xfrm>
          <a:prstGeom prst="roundRect">
            <a:avLst/>
          </a:prstGeom>
          <a:solidFill>
            <a:srgbClr val="96A48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忙碌與快步調的生活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節奏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競爭與生存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壓力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721922" y="5428359"/>
            <a:ext cx="8716488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D4F4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637D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因此我們需要一個安靜的角落，讓心靈能夠喘息休憩</a:t>
            </a:r>
          </a:p>
        </p:txBody>
      </p:sp>
    </p:spTree>
    <p:extLst>
      <p:ext uri="{BB962C8B-B14F-4D97-AF65-F5344CB8AC3E}">
        <p14:creationId xmlns:p14="http://schemas.microsoft.com/office/powerpoint/2010/main" val="4231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26918"/>
              </p:ext>
            </p:extLst>
          </p:nvPr>
        </p:nvGraphicFramePr>
        <p:xfrm>
          <a:off x="-153348" y="-22860"/>
          <a:ext cx="12498696" cy="708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764">
                  <a:extLst>
                    <a:ext uri="{9D8B030D-6E8A-4147-A177-3AD203B41FA5}">
                      <a16:colId xmlns:a16="http://schemas.microsoft.com/office/drawing/2014/main" xmlns="" val="3980997912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2616595910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1087813827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803728546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8619432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988404878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940215000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143634184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2340737631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4146262721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647155565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2770371077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2482904208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xmlns="" val="3112786150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2514818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4678766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283664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9767405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91231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54178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1607904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2157449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zh-TW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機會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2802796" y="4054644"/>
            <a:ext cx="2735236" cy="2028531"/>
            <a:chOff x="2291167" y="3952191"/>
            <a:chExt cx="2735236" cy="2028531"/>
          </a:xfrm>
        </p:grpSpPr>
        <p:grpSp>
          <p:nvGrpSpPr>
            <p:cNvPr id="28" name="群組 27"/>
            <p:cNvGrpSpPr/>
            <p:nvPr/>
          </p:nvGrpSpPr>
          <p:grpSpPr>
            <a:xfrm>
              <a:off x="2291167" y="3952191"/>
              <a:ext cx="2735236" cy="1508400"/>
              <a:chOff x="2291167" y="3952191"/>
              <a:chExt cx="2735236" cy="1508400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8003" y="3952191"/>
                <a:ext cx="1508400" cy="15084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167" y="3984591"/>
                <a:ext cx="1476000" cy="1476000"/>
              </a:xfrm>
              <a:prstGeom prst="rect">
                <a:avLst/>
              </a:prstGeom>
            </p:spPr>
          </p:pic>
        </p:grpSp>
        <p:sp>
          <p:nvSpPr>
            <p:cNvPr id="12" name="文字方塊 11"/>
            <p:cNvSpPr txBox="1"/>
            <p:nvPr/>
          </p:nvSpPr>
          <p:spPr>
            <a:xfrm>
              <a:off x="3104787" y="551905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438511" y="3966878"/>
            <a:ext cx="1509080" cy="2029211"/>
            <a:chOff x="6801702" y="3951511"/>
            <a:chExt cx="1509080" cy="202921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702" y="3951511"/>
              <a:ext cx="1509080" cy="1509080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6848356" y="551905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其他平台</a:t>
              </a:r>
              <a:endPara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6" name="圓角矩形 35"/>
          <p:cNvSpPr/>
          <p:nvPr/>
        </p:nvSpPr>
        <p:spPr>
          <a:xfrm>
            <a:off x="2035627" y="2362197"/>
            <a:ext cx="2862943" cy="900000"/>
          </a:xfrm>
          <a:prstGeom prst="round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掌握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藝文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87828" y="3777339"/>
            <a:ext cx="1905000" cy="900000"/>
          </a:xfrm>
          <a:prstGeom prst="roundRect">
            <a:avLst/>
          </a:prstGeom>
          <a:solidFill>
            <a:srgbClr val="9F9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大量資料</a:t>
            </a:r>
          </a:p>
        </p:txBody>
      </p:sp>
      <p:sp>
        <p:nvSpPr>
          <p:cNvPr id="39" name="圓角矩形 38"/>
          <p:cNvSpPr/>
          <p:nvPr/>
        </p:nvSpPr>
        <p:spPr>
          <a:xfrm>
            <a:off x="8476010" y="4321626"/>
            <a:ext cx="2601686" cy="900000"/>
          </a:xfrm>
          <a:prstGeom prst="roundRect">
            <a:avLst/>
          </a:prstGeom>
          <a:solidFill>
            <a:srgbClr val="96A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商業媒體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包裝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9143999" y="3189512"/>
            <a:ext cx="2362201" cy="900000"/>
          </a:xfrm>
          <a:prstGeom prst="roundRect">
            <a:avLst/>
          </a:prstGeom>
          <a:solidFill>
            <a:srgbClr val="96A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知名創作者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932516" y="1943585"/>
            <a:ext cx="2939144" cy="1349829"/>
          </a:xfrm>
          <a:prstGeom prst="roundRect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利用點擊率製作排行榜與推薦</a:t>
            </a:r>
          </a:p>
        </p:txBody>
      </p:sp>
    </p:spTree>
    <p:extLst>
      <p:ext uri="{BB962C8B-B14F-4D97-AF65-F5344CB8AC3E}">
        <p14:creationId xmlns:p14="http://schemas.microsoft.com/office/powerpoint/2010/main" val="71852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r="36475"/>
          <a:stretch/>
        </p:blipFill>
        <p:spPr>
          <a:xfrm>
            <a:off x="-83127" y="460063"/>
            <a:ext cx="1983179" cy="69546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1" y="-76201"/>
            <a:ext cx="10331669" cy="70321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0200" y="397782"/>
            <a:ext cx="1132114" cy="5155119"/>
          </a:xfrm>
        </p:spPr>
        <p:txBody>
          <a:bodyPr vert="eaVert" numCol="1">
            <a:norm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r>
              <a:rPr lang="zh-TW" altLang="zh-TW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系統探討</a:t>
            </a:r>
            <a:endParaRPr lang="zh-TW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94" y="1219404"/>
            <a:ext cx="2568621" cy="55623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t="237" b="4602"/>
          <a:stretch/>
        </p:blipFill>
        <p:spPr>
          <a:xfrm>
            <a:off x="4859201" y="1219404"/>
            <a:ext cx="5966296" cy="55620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830490" y="678315"/>
            <a:ext cx="1349829" cy="432000"/>
          </a:xfrm>
          <a:prstGeom prst="roundRect">
            <a:avLst/>
          </a:prstGeom>
          <a:solidFill>
            <a:srgbClr val="96A4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島讀</a:t>
            </a:r>
            <a:endParaRPr 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02349" y="678315"/>
            <a:ext cx="2880000" cy="432000"/>
          </a:xfrm>
          <a:prstGeom prst="roundRect">
            <a:avLst/>
          </a:prstGeom>
          <a:solidFill>
            <a:srgbClr val="96A4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citytalk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城市通</a:t>
            </a:r>
            <a:endParaRPr 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21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0" y="-248172"/>
            <a:ext cx="12230900" cy="735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07178" y="2828836"/>
            <a:ext cx="4977645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62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Owner\Desktop\project108405\public\imgs\background\bann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26908" r="11457" b="9943"/>
          <a:stretch/>
        </p:blipFill>
        <p:spPr bwMode="auto">
          <a:xfrm>
            <a:off x="5503902" y="2215966"/>
            <a:ext cx="5690059" cy="2838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▍紀錄偏好</a:t>
            </a:r>
          </a:p>
        </p:txBody>
      </p:sp>
      <p:pic>
        <p:nvPicPr>
          <p:cNvPr id="1027" name="Picture 3" descr="C:\Users\Owner\Desktop\he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30" y="2562224"/>
            <a:ext cx="2146301" cy="21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esktop\girl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4" y="3673475"/>
            <a:ext cx="20701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wner\Desktop\vide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15" y="4593830"/>
            <a:ext cx="911708" cy="91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Owner\Desktop\music-player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71" y="3427565"/>
            <a:ext cx="491819" cy="49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esktop\galler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66" y="4492312"/>
            <a:ext cx="1013226" cy="10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Owner\Desktop\open-boo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85" y="4593830"/>
            <a:ext cx="976262" cy="9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彎箭號 5"/>
          <p:cNvSpPr/>
          <p:nvPr/>
        </p:nvSpPr>
        <p:spPr>
          <a:xfrm rot="3637211" flipH="1" flipV="1">
            <a:off x="3706613" y="4212441"/>
            <a:ext cx="1939039" cy="1823550"/>
          </a:xfrm>
          <a:prstGeom prst="bentArrow">
            <a:avLst>
              <a:gd name="adj1" fmla="val 4306"/>
              <a:gd name="adj2" fmla="val 16959"/>
              <a:gd name="adj3" fmla="val 33695"/>
              <a:gd name="adj4" fmla="val 42784"/>
            </a:avLst>
          </a:prstGeom>
          <a:solidFill>
            <a:srgbClr val="FE9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2" name="Picture 7" descr="C:\Users\Owner\Desktop\music-player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25" y="4649686"/>
            <a:ext cx="864550" cy="86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橢圓 7"/>
          <p:cNvSpPr/>
          <p:nvPr/>
        </p:nvSpPr>
        <p:spPr>
          <a:xfrm>
            <a:off x="5747657" y="4396541"/>
            <a:ext cx="1306286" cy="1306286"/>
          </a:xfrm>
          <a:prstGeom prst="ellipse">
            <a:avLst/>
          </a:prstGeom>
          <a:noFill/>
          <a:ln w="57150">
            <a:solidFill>
              <a:srgbClr val="FE9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9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589689" y="1366223"/>
            <a:ext cx="3212999" cy="32129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情緒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專區</a:t>
            </a:r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▍文本分析</a:t>
            </a:r>
            <a:endParaRPr lang="zh-TW" altLang="en-US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Owner\Desktop\sharing-cont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2" y="2128495"/>
            <a:ext cx="3531280" cy="353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5433938" y="2328136"/>
            <a:ext cx="1578430" cy="700358"/>
          </a:xfrm>
          <a:prstGeom prst="round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正向詞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5433938" y="3286225"/>
            <a:ext cx="1580400" cy="702000"/>
          </a:xfrm>
          <a:prstGeom prst="round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負向詞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5433938" y="5102048"/>
            <a:ext cx="1580400" cy="702000"/>
          </a:xfrm>
          <a:prstGeom prst="round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不雅字</a:t>
            </a:r>
          </a:p>
        </p:txBody>
      </p:sp>
      <p:cxnSp>
        <p:nvCxnSpPr>
          <p:cNvPr id="8" name="直線單箭頭接點 7"/>
          <p:cNvCxnSpPr>
            <a:stCxn id="2050" idx="3"/>
            <a:endCxn id="11" idx="1"/>
          </p:cNvCxnSpPr>
          <p:nvPr/>
        </p:nvCxnSpPr>
        <p:spPr>
          <a:xfrm flipV="1">
            <a:off x="3965122" y="2678315"/>
            <a:ext cx="1468816" cy="121582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050" idx="3"/>
            <a:endCxn id="13" idx="1"/>
          </p:cNvCxnSpPr>
          <p:nvPr/>
        </p:nvCxnSpPr>
        <p:spPr>
          <a:xfrm flipV="1">
            <a:off x="3965122" y="3637225"/>
            <a:ext cx="1468816" cy="25691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2050" idx="3"/>
            <a:endCxn id="14" idx="1"/>
          </p:cNvCxnSpPr>
          <p:nvPr/>
        </p:nvCxnSpPr>
        <p:spPr>
          <a:xfrm>
            <a:off x="3965122" y="3894136"/>
            <a:ext cx="1468816" cy="155891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7964260" y="2856606"/>
            <a:ext cx="3212999" cy="321299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不雅字集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cxnSp>
        <p:nvCxnSpPr>
          <p:cNvPr id="38" name="直線單箭頭接點 37"/>
          <p:cNvCxnSpPr>
            <a:stCxn id="14" idx="3"/>
            <a:endCxn id="44" idx="2"/>
          </p:cNvCxnSpPr>
          <p:nvPr/>
        </p:nvCxnSpPr>
        <p:spPr>
          <a:xfrm flipV="1">
            <a:off x="7014338" y="4463106"/>
            <a:ext cx="949922" cy="98994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8222339" y="3988225"/>
            <a:ext cx="1580400" cy="702000"/>
          </a:xfrm>
          <a:prstGeom prst="round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不雅字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9323767" y="3765680"/>
            <a:ext cx="1580400" cy="70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不雅字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8315021" y="4486325"/>
            <a:ext cx="1580400" cy="70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不雅字</a:t>
            </a:r>
          </a:p>
        </p:txBody>
      </p:sp>
      <p:sp>
        <p:nvSpPr>
          <p:cNvPr id="50" name="圓角矩形 49"/>
          <p:cNvSpPr/>
          <p:nvPr/>
        </p:nvSpPr>
        <p:spPr>
          <a:xfrm>
            <a:off x="9483675" y="4387644"/>
            <a:ext cx="1580400" cy="70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不雅字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8923213" y="5038312"/>
            <a:ext cx="1580400" cy="702000"/>
          </a:xfrm>
          <a:prstGeom prst="roundRect">
            <a:avLst/>
          </a:prstGeom>
          <a:solidFill>
            <a:srgbClr val="96A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不雅字</a:t>
            </a:r>
          </a:p>
        </p:txBody>
      </p:sp>
    </p:spTree>
    <p:extLst>
      <p:ext uri="{BB962C8B-B14F-4D97-AF65-F5344CB8AC3E}">
        <p14:creationId xmlns:p14="http://schemas.microsoft.com/office/powerpoint/2010/main" val="420432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4" grpId="0" animBg="1"/>
      <p:bldP spid="44" grpId="0" animBg="1"/>
      <p:bldP spid="48" grpId="0" animBg="1"/>
      <p:bldP spid="52" grpId="0" animBg="1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364</Words>
  <Application>Microsoft Office PowerPoint</Application>
  <PresentationFormat>自訂</PresentationFormat>
  <Paragraphs>138</Paragraphs>
  <Slides>21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PowerPoint 簡報</vt:lpstr>
      <vt:lpstr>目錄 CONTENTS</vt:lpstr>
      <vt:lpstr>PowerPoint 簡報</vt:lpstr>
      <vt:lpstr>▍背景</vt:lpstr>
      <vt:lpstr>▍問題與機會</vt:lpstr>
      <vt:lpstr>▍相關系統探討</vt:lpstr>
      <vt:lpstr>PowerPoint 簡報</vt:lpstr>
      <vt:lpstr>▍紀錄偏好</vt:lpstr>
      <vt:lpstr>▍文本分析</vt:lpstr>
      <vt:lpstr>▍透過Tag連結其他文章</vt:lpstr>
      <vt:lpstr>▍LineBot</vt:lpstr>
      <vt:lpstr>PowerPoint 簡報</vt:lpstr>
      <vt:lpstr>▍系統目標</vt:lpstr>
      <vt:lpstr>PowerPoint 簡報</vt:lpstr>
      <vt:lpstr>▍系統架構圖</vt:lpstr>
      <vt:lpstr>▍系統開發環境</vt:lpstr>
      <vt:lpstr>PowerPoint 簡報</vt:lpstr>
      <vt:lpstr>PowerPoint 簡報</vt:lpstr>
      <vt:lpstr>▍未來展望-短期</vt:lpstr>
      <vt:lpstr>▍未來展望-長期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文藝富</dc:title>
  <dc:creator>shiuan19961126@gmail.com</dc:creator>
  <cp:lastModifiedBy>Owner</cp:lastModifiedBy>
  <cp:revision>166</cp:revision>
  <dcterms:created xsi:type="dcterms:W3CDTF">2019-05-17T12:33:21Z</dcterms:created>
  <dcterms:modified xsi:type="dcterms:W3CDTF">2019-10-25T16:41:08Z</dcterms:modified>
</cp:coreProperties>
</file>