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8"/>
  </p:notesMasterIdLst>
  <p:sldIdLst>
    <p:sldId id="287" r:id="rId2"/>
    <p:sldId id="300" r:id="rId3"/>
    <p:sldId id="258" r:id="rId4"/>
    <p:sldId id="285" r:id="rId5"/>
    <p:sldId id="286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8" r:id="rId14"/>
    <p:sldId id="269" r:id="rId15"/>
    <p:sldId id="284" r:id="rId16"/>
    <p:sldId id="270" r:id="rId17"/>
  </p:sldIdLst>
  <p:sldSz cx="12192000" cy="6858000"/>
  <p:notesSz cx="6858000" cy="9144000"/>
  <p:defaultTextStyle>
    <a:defPPr>
      <a:defRPr lang="zh-TW" alt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D74"/>
    <a:srgbClr val="2D4F41"/>
    <a:srgbClr val="96A48B"/>
    <a:srgbClr val="6B5152"/>
    <a:srgbClr val="BBAFA3"/>
    <a:srgbClr val="C8BEB4"/>
    <a:srgbClr val="BFB4A9"/>
    <a:srgbClr val="9F9289"/>
    <a:srgbClr val="336600"/>
    <a:srgbClr val="D3D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92448" autoAdjust="0"/>
  </p:normalViewPr>
  <p:slideViewPr>
    <p:cSldViewPr snapToGrid="0">
      <p:cViewPr varScale="1">
        <p:scale>
          <a:sx n="48" d="100"/>
          <a:sy n="48" d="100"/>
        </p:scale>
        <p:origin x="89" y="3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6629E5BE-0043-44A3-805C-AE95F7F5B533}" type="datetimeFigureOut">
              <a:rPr lang="en-US" altLang="zh-TW" smtClean="0"/>
              <a:t>5/23/2019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485DB7FB-E4C9-4AC1-83C6-30799B16A72F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5279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B7FB-E4C9-4AC1-83C6-30799B16A72F}" type="slidenum">
              <a:rPr lang="en-US" altLang="zh-TW" smtClean="0"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4448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B7FB-E4C9-4AC1-83C6-30799B16A72F}" type="slidenum">
              <a:rPr lang="en-US" altLang="zh-TW" smtClean="0"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395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DB7FB-E4C9-4AC1-83C6-30799B16A72F}" type="slidenum">
              <a:rPr lang="en-US" altLang="zh-TW" smtClean="0"/>
              <a:t>14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3417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5/23/2019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4739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5/23/2019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9610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5/23/2019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1189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5/23/2019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801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5/23/2019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6927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5/23/2019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9912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5/23/2019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121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5/23/2019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2748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5/23/2019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2439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5/23/2019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6926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98AD25C3-DC4E-46D5-BFC8-67B67F1CF54E}" type="datetimeFigureOut">
              <a:rPr lang="en-US" altLang="zh-TW" smtClean="0"/>
              <a:t>5/23/2019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1217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TW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 smtClean="0"/>
              <a:t>編輯母片文字樣式</a:t>
            </a:r>
          </a:p>
          <a:p>
            <a:pPr lvl="1"/>
            <a:r>
              <a:rPr lang="zh-TW" smtClean="0"/>
              <a:t>第二層</a:t>
            </a:r>
          </a:p>
          <a:p>
            <a:pPr lvl="2"/>
            <a:r>
              <a:rPr lang="zh-TW" smtClean="0"/>
              <a:t>第三層</a:t>
            </a:r>
          </a:p>
          <a:p>
            <a:pPr lvl="3"/>
            <a:r>
              <a:rPr lang="zh-TW" smtClean="0"/>
              <a:t>第四層</a:t>
            </a:r>
          </a:p>
          <a:p>
            <a:pPr lvl="4"/>
            <a:r>
              <a:rPr lang="zh-TW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25C3-DC4E-46D5-BFC8-67B67F1CF54E}" type="datetimeFigureOut">
              <a:rPr lang="en-US" altLang="zh-TW" smtClean="0"/>
              <a:t>5/23/2019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D19C5-C8DA-41D6-AC8A-A83D0E8E639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673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 alt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roject108405/logIn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990109"/>
            <a:ext cx="12192000" cy="2867890"/>
          </a:xfrm>
          <a:prstGeom prst="rect">
            <a:avLst/>
          </a:prstGeom>
          <a:solidFill>
            <a:srgbClr val="BBA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A0938A"/>
              </a:clrFrom>
              <a:clrTo>
                <a:srgbClr val="A0938A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7" b="48108"/>
          <a:stretch/>
        </p:blipFill>
        <p:spPr>
          <a:xfrm rot="10800000" flipV="1">
            <a:off x="-38900" y="3990106"/>
            <a:ext cx="12230900" cy="2859581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2677509" y="1759263"/>
            <a:ext cx="6858752" cy="2912822"/>
            <a:chOff x="2617074" y="935421"/>
            <a:chExt cx="6858752" cy="291282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0" t="41094" r="29035" b="40022"/>
            <a:stretch/>
          </p:blipFill>
          <p:spPr>
            <a:xfrm>
              <a:off x="2617074" y="935421"/>
              <a:ext cx="6858752" cy="2229605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3899714" y="3325023"/>
              <a:ext cx="41344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好作品值得被更多人看</a:t>
              </a:r>
              <a:r>
                <a:rPr lang="zh-TW" altLang="en-US" sz="2800" b="1" dirty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見</a:t>
              </a:r>
            </a:p>
          </p:txBody>
        </p: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8520" y="3513997"/>
              <a:ext cx="1104900" cy="1047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8720" y="3524883"/>
              <a:ext cx="1104900" cy="104775"/>
            </a:xfrm>
            <a:prstGeom prst="rect">
              <a:avLst/>
            </a:prstGeom>
          </p:spPr>
        </p:pic>
      </p:grpSp>
      <p:sp>
        <p:nvSpPr>
          <p:cNvPr id="7" name="副標題 2"/>
          <p:cNvSpPr txBox="1">
            <a:spLocks/>
          </p:cNvSpPr>
          <p:nvPr/>
        </p:nvSpPr>
        <p:spPr>
          <a:xfrm>
            <a:off x="3321268" y="4739733"/>
            <a:ext cx="5549464" cy="18580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專題組別：</a:t>
            </a:r>
            <a:r>
              <a:rPr lang="en-US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108405</a:t>
            </a:r>
          </a:p>
          <a:p>
            <a:pPr marL="0" indent="0">
              <a:buNone/>
            </a:pP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指導老師：林宏仁老師</a:t>
            </a:r>
            <a:endParaRPr lang="en-US" altLang="zh-TW" sz="1800" dirty="0" smtClean="0">
              <a:solidFill>
                <a:srgbClr val="6B515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</a:t>
            </a: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r>
              <a:rPr lang="en-US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10546004 </a:t>
            </a: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張惟</a:t>
            </a: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婷　</a:t>
            </a:r>
            <a:r>
              <a:rPr lang="en-US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N1056450 </a:t>
            </a: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閻逸瑄</a:t>
            </a:r>
            <a:endParaRPr lang="en-US" altLang="zh-TW" sz="1800" b="1" dirty="0" smtClean="0">
              <a:solidFill>
                <a:srgbClr val="6B515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</a:t>
            </a:r>
            <a:r>
              <a:rPr lang="en-US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10546007 </a:t>
            </a: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凌振欽</a:t>
            </a: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N1056457 </a:t>
            </a: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洪宇姍</a:t>
            </a:r>
            <a:endParaRPr lang="en-US" altLang="zh-TW" sz="1800" b="1" dirty="0" smtClean="0">
              <a:solidFill>
                <a:srgbClr val="6B515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</a:t>
            </a:r>
            <a:r>
              <a:rPr lang="en-US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10546017 </a:t>
            </a:r>
            <a:r>
              <a:rPr lang="zh-TW" altLang="zh-TW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楊育涵</a:t>
            </a:r>
            <a:r>
              <a:rPr lang="en-US" altLang="zh-TW" sz="1800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1" dirty="0" smtClean="0">
                <a:solidFill>
                  <a:srgbClr val="6B515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</a:t>
            </a:r>
            <a:endParaRPr lang="zh-TW" altLang="zh-TW" sz="1800" dirty="0">
              <a:solidFill>
                <a:srgbClr val="6B515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-133002"/>
            <a:ext cx="12192000" cy="1618974"/>
          </a:xfrm>
          <a:prstGeom prst="rect">
            <a:avLst/>
          </a:prstGeom>
          <a:solidFill>
            <a:srgbClr val="BBA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A0938A"/>
              </a:clrFrom>
              <a:clrTo>
                <a:srgbClr val="A0938A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932" r="-216" b="79266"/>
          <a:stretch/>
        </p:blipFill>
        <p:spPr>
          <a:xfrm rot="10800000" flipV="1">
            <a:off x="-32656" y="-120118"/>
            <a:ext cx="12257312" cy="16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0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Autofit/>
          </a:bodyPr>
          <a:lstStyle/>
          <a:p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zh-TW" sz="5400" b="1" dirty="0">
              <a:solidFill>
                <a:srgbClr val="2D4F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0635468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5368" y="1458687"/>
            <a:ext cx="1800000" cy="612000"/>
          </a:xfrm>
          <a:prstGeom prst="rect">
            <a:avLst/>
          </a:prstGeom>
          <a:solidFill>
            <a:srgbClr val="6B51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會員管理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55368" y="2248990"/>
            <a:ext cx="1800000" cy="612000"/>
          </a:xfrm>
          <a:prstGeom prst="rect">
            <a:avLst/>
          </a:prstGeom>
          <a:solidFill>
            <a:srgbClr val="6B51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</a:t>
            </a:r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章</a:t>
            </a:r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55368" y="3039293"/>
            <a:ext cx="1800000" cy="612000"/>
          </a:xfrm>
          <a:prstGeom prst="rect">
            <a:avLst/>
          </a:prstGeom>
          <a:solidFill>
            <a:srgbClr val="6B51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</a:t>
            </a:r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薦</a:t>
            </a:r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55368" y="3829596"/>
            <a:ext cx="1800000" cy="612000"/>
          </a:xfrm>
          <a:prstGeom prst="rect">
            <a:avLst/>
          </a:prstGeom>
          <a:solidFill>
            <a:srgbClr val="6B515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申報</a:t>
            </a:r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5155368" y="4922529"/>
            <a:ext cx="1800000" cy="612000"/>
          </a:xfrm>
          <a:prstGeom prst="rect">
            <a:avLst/>
          </a:prstGeom>
          <a:solidFill>
            <a:srgbClr val="9F92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</a:t>
            </a:r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提醒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55368" y="5712831"/>
            <a:ext cx="1800000" cy="612000"/>
          </a:xfrm>
          <a:prstGeom prst="rect">
            <a:avLst/>
          </a:prstGeom>
          <a:solidFill>
            <a:srgbClr val="9F92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個人推播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838200" y="3274159"/>
            <a:ext cx="1248416" cy="1891038"/>
            <a:chOff x="2513975" y="3984591"/>
            <a:chExt cx="1476001" cy="2030078"/>
          </a:xfrm>
        </p:grpSpPr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975" y="3984591"/>
              <a:ext cx="1476001" cy="1476000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2596984" y="5519060"/>
              <a:ext cx="1309983" cy="495609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pPr algn="ctr"/>
              <a:r>
                <a:rPr 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2893273" y="4782457"/>
            <a:ext cx="1358064" cy="1711112"/>
            <a:chOff x="3849610" y="4804228"/>
            <a:chExt cx="1358064" cy="1711112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063" b="87143" l="30917" r="68750">
                          <a14:foregroundMark x1="48750" y1="33968" x2="54833" y2="61270"/>
                          <a14:foregroundMark x1="38750" y1="29365" x2="60667" y2="30159"/>
                          <a14:foregroundMark x1="60833" y1="30159" x2="60250" y2="65397"/>
                          <a14:foregroundMark x1="40750" y1="31746" x2="60417" y2="63175"/>
                          <a14:foregroundMark x1="38083" y1="32222" x2="48000" y2="69206"/>
                          <a14:foregroundMark x1="40167" y1="60952" x2="57833" y2="63968"/>
                          <a14:foregroundMark x1="48417" y1="56032" x2="46167" y2="42698"/>
                          <a14:foregroundMark x1="44667" y1="43492" x2="45917" y2="55397"/>
                          <a14:foregroundMark x1="38917" y1="52698" x2="56500" y2="34921"/>
                          <a14:foregroundMark x1="41583" y1="55556" x2="59500" y2="40159"/>
                          <a14:foregroundMark x1="39083" y1="39365" x2="43167" y2="59048"/>
                          <a14:foregroundMark x1="47500" y1="71429" x2="55583" y2="64921"/>
                        </a14:backgroundRemoval>
                      </a14:imgEffect>
                    </a14:imgLayer>
                  </a14:imgProps>
                </a:ext>
              </a:extLst>
            </a:blip>
            <a:srcRect l="31553" t="14565" r="31729" b="15087"/>
            <a:stretch/>
          </p:blipFill>
          <p:spPr>
            <a:xfrm>
              <a:off x="3921272" y="4804228"/>
              <a:ext cx="1240972" cy="1248230"/>
            </a:xfrm>
            <a:prstGeom prst="rect">
              <a:avLst/>
            </a:prstGeom>
          </p:spPr>
        </p:pic>
        <p:sp>
          <p:nvSpPr>
            <p:cNvPr id="30" name="文字方塊 29"/>
            <p:cNvSpPr txBox="1"/>
            <p:nvPr/>
          </p:nvSpPr>
          <p:spPr>
            <a:xfrm>
              <a:off x="3849610" y="6053675"/>
              <a:ext cx="1358064" cy="461665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Line bot</a:t>
              </a: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7830545" y="3418114"/>
            <a:ext cx="1368000" cy="1815978"/>
            <a:chOff x="8725052" y="3570513"/>
            <a:chExt cx="1368000" cy="181597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052" y="3570513"/>
              <a:ext cx="1368000" cy="1368000"/>
            </a:xfrm>
            <a:prstGeom prst="rect">
              <a:avLst/>
            </a:prstGeom>
          </p:spPr>
        </p:pic>
        <p:sp>
          <p:nvSpPr>
            <p:cNvPr id="33" name="文字方塊 32"/>
            <p:cNvSpPr txBox="1"/>
            <p:nvPr/>
          </p:nvSpPr>
          <p:spPr>
            <a:xfrm>
              <a:off x="8857330" y="4924826"/>
              <a:ext cx="1103444" cy="461665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Server</a:t>
              </a: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9638293" y="3407229"/>
            <a:ext cx="1723549" cy="1859519"/>
            <a:chOff x="10468451" y="3200401"/>
            <a:chExt cx="1723549" cy="185951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225" y="3200401"/>
              <a:ext cx="1368000" cy="1368000"/>
            </a:xfrm>
            <a:prstGeom prst="rect">
              <a:avLst/>
            </a:prstGeom>
          </p:spPr>
        </p:pic>
        <p:sp>
          <p:nvSpPr>
            <p:cNvPr id="34" name="文字方塊 33"/>
            <p:cNvSpPr txBox="1"/>
            <p:nvPr/>
          </p:nvSpPr>
          <p:spPr>
            <a:xfrm>
              <a:off x="10468451" y="4598255"/>
              <a:ext cx="1723549" cy="461665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後端資料</a:t>
              </a:r>
              <a:r>
                <a:rPr lang="zh-TW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庫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7" name="直線接點 46"/>
          <p:cNvCxnSpPr>
            <a:stCxn id="62" idx="1"/>
            <a:endCxn id="29" idx="3"/>
          </p:cNvCxnSpPr>
          <p:nvPr/>
        </p:nvCxnSpPr>
        <p:spPr>
          <a:xfrm flipH="1">
            <a:off x="2086616" y="2896985"/>
            <a:ext cx="821393" cy="1064629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7" idx="1"/>
            <a:endCxn id="20" idx="3"/>
          </p:cNvCxnSpPr>
          <p:nvPr/>
        </p:nvCxnSpPr>
        <p:spPr>
          <a:xfrm flipH="1" flipV="1">
            <a:off x="6955368" y="2554990"/>
            <a:ext cx="875177" cy="1547124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3" idx="3"/>
            <a:endCxn id="7" idx="1"/>
          </p:cNvCxnSpPr>
          <p:nvPr/>
        </p:nvCxnSpPr>
        <p:spPr>
          <a:xfrm>
            <a:off x="6955368" y="1764687"/>
            <a:ext cx="875177" cy="2337427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24" idx="1"/>
            <a:endCxn id="17" idx="3"/>
          </p:cNvCxnSpPr>
          <p:nvPr/>
        </p:nvCxnSpPr>
        <p:spPr>
          <a:xfrm flipH="1" flipV="1">
            <a:off x="4205907" y="5406572"/>
            <a:ext cx="949461" cy="612259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23" idx="1"/>
            <a:endCxn id="17" idx="3"/>
          </p:cNvCxnSpPr>
          <p:nvPr/>
        </p:nvCxnSpPr>
        <p:spPr>
          <a:xfrm flipH="1">
            <a:off x="4205907" y="5228529"/>
            <a:ext cx="949461" cy="178043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62" idx="3"/>
            <a:endCxn id="21" idx="1"/>
          </p:cNvCxnSpPr>
          <p:nvPr/>
        </p:nvCxnSpPr>
        <p:spPr>
          <a:xfrm>
            <a:off x="4279728" y="2896985"/>
            <a:ext cx="875640" cy="448308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62" idx="3"/>
            <a:endCxn id="22" idx="1"/>
          </p:cNvCxnSpPr>
          <p:nvPr/>
        </p:nvCxnSpPr>
        <p:spPr>
          <a:xfrm>
            <a:off x="4279728" y="2896985"/>
            <a:ext cx="875640" cy="1238611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62" idx="3"/>
            <a:endCxn id="20" idx="1"/>
          </p:cNvCxnSpPr>
          <p:nvPr/>
        </p:nvCxnSpPr>
        <p:spPr>
          <a:xfrm flipV="1">
            <a:off x="4279728" y="2554990"/>
            <a:ext cx="875640" cy="341995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3" idx="1"/>
            <a:endCxn id="62" idx="3"/>
          </p:cNvCxnSpPr>
          <p:nvPr/>
        </p:nvCxnSpPr>
        <p:spPr>
          <a:xfrm flipH="1">
            <a:off x="4279728" y="1764687"/>
            <a:ext cx="875640" cy="1132298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stCxn id="7" idx="1"/>
            <a:endCxn id="21" idx="3"/>
          </p:cNvCxnSpPr>
          <p:nvPr/>
        </p:nvCxnSpPr>
        <p:spPr>
          <a:xfrm flipH="1" flipV="1">
            <a:off x="6955368" y="3345293"/>
            <a:ext cx="875177" cy="756821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>
            <a:stCxn id="7" idx="1"/>
            <a:endCxn id="23" idx="3"/>
          </p:cNvCxnSpPr>
          <p:nvPr/>
        </p:nvCxnSpPr>
        <p:spPr>
          <a:xfrm flipH="1">
            <a:off x="6955368" y="4102114"/>
            <a:ext cx="875177" cy="1126415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7" idx="1"/>
            <a:endCxn id="22" idx="3"/>
          </p:cNvCxnSpPr>
          <p:nvPr/>
        </p:nvCxnSpPr>
        <p:spPr>
          <a:xfrm flipH="1">
            <a:off x="6955368" y="4102114"/>
            <a:ext cx="875177" cy="33482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>
            <a:stCxn id="8" idx="1"/>
            <a:endCxn id="7" idx="3"/>
          </p:cNvCxnSpPr>
          <p:nvPr/>
        </p:nvCxnSpPr>
        <p:spPr>
          <a:xfrm flipH="1">
            <a:off x="9198545" y="4091229"/>
            <a:ext cx="617522" cy="10885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>
            <a:stCxn id="7" idx="1"/>
            <a:endCxn id="24" idx="3"/>
          </p:cNvCxnSpPr>
          <p:nvPr/>
        </p:nvCxnSpPr>
        <p:spPr>
          <a:xfrm flipH="1">
            <a:off x="6955368" y="4102114"/>
            <a:ext cx="875177" cy="1916717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>
            <a:stCxn id="17" idx="1"/>
            <a:endCxn id="29" idx="3"/>
          </p:cNvCxnSpPr>
          <p:nvPr/>
        </p:nvCxnSpPr>
        <p:spPr>
          <a:xfrm flipH="1" flipV="1">
            <a:off x="2086616" y="3961612"/>
            <a:ext cx="878319" cy="1444960"/>
          </a:xfrm>
          <a:prstGeom prst="line">
            <a:avLst/>
          </a:prstGeom>
          <a:ln w="19050">
            <a:solidFill>
              <a:srgbClr val="637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群組 78"/>
          <p:cNvGrpSpPr/>
          <p:nvPr/>
        </p:nvGrpSpPr>
        <p:grpSpPr>
          <a:xfrm>
            <a:off x="2864419" y="2400118"/>
            <a:ext cx="1415772" cy="1815479"/>
            <a:chOff x="2864419" y="2400118"/>
            <a:chExt cx="1415772" cy="1815479"/>
          </a:xfrm>
        </p:grpSpPr>
        <p:sp>
          <p:nvSpPr>
            <p:cNvPr id="31" name="文字方塊 30"/>
            <p:cNvSpPr txBox="1"/>
            <p:nvPr/>
          </p:nvSpPr>
          <p:spPr>
            <a:xfrm>
              <a:off x="2864419" y="3384600"/>
              <a:ext cx="1415772" cy="830997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r>
                <a:rPr 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文藝</a:t>
              </a:r>
              <a:r>
                <a:rPr lang="zh-TW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富</a:t>
              </a:r>
              <a:r>
                <a:rPr 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心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官方網站</a:t>
              </a:r>
              <a:endParaRPr 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2" name="圖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08009" y="2400118"/>
              <a:ext cx="1371719" cy="993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4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44234"/>
              </p:ext>
            </p:extLst>
          </p:nvPr>
        </p:nvGraphicFramePr>
        <p:xfrm>
          <a:off x="-153348" y="-22860"/>
          <a:ext cx="12498696" cy="708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764">
                  <a:extLst>
                    <a:ext uri="{9D8B030D-6E8A-4147-A177-3AD203B41FA5}">
                      <a16:colId xmlns:a16="http://schemas.microsoft.com/office/drawing/2014/main" val="3980997912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2616595910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1087813827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803728546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8619432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988404878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940215000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143634184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2340737631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4146262721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647155565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2770371077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2482904208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3112786150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514818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78766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83664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767405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12310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41780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607904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4494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01184"/>
              </p:ext>
            </p:extLst>
          </p:nvPr>
        </p:nvGraphicFramePr>
        <p:xfrm>
          <a:off x="1481958" y="1676254"/>
          <a:ext cx="8954814" cy="455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7407">
                  <a:extLst>
                    <a:ext uri="{9D8B030D-6E8A-4147-A177-3AD203B41FA5}">
                      <a16:colId xmlns:a16="http://schemas.microsoft.com/office/drawing/2014/main" val="1252048004"/>
                    </a:ext>
                  </a:extLst>
                </a:gridCol>
                <a:gridCol w="4477407">
                  <a:extLst>
                    <a:ext uri="{9D8B030D-6E8A-4147-A177-3AD203B41FA5}">
                      <a16:colId xmlns:a16="http://schemas.microsoft.com/office/drawing/2014/main" val="1306968859"/>
                    </a:ext>
                  </a:extLst>
                </a:gridCol>
              </a:tblGrid>
              <a:tr h="2278264"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00" dirty="0" smtClean="0">
                          <a:effectLst/>
                        </a:rPr>
                        <a:t> </a:t>
                      </a:r>
                      <a:endParaRPr lang="zh-TW" altLang="zh-TW" sz="16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Mangal"/>
                      </a:endParaRPr>
                    </a:p>
                    <a:p>
                      <a:endParaRPr lang="zh-TW" dirty="0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7137"/>
                  </a:ext>
                </a:extLst>
              </a:tr>
              <a:tr h="2278264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lnL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151634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endParaRPr lang="zh-TW" sz="5400" b="1" dirty="0">
              <a:solidFill>
                <a:srgbClr val="2D4F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49" y="2087616"/>
            <a:ext cx="1440000" cy="1440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49" y="4377557"/>
            <a:ext cx="1440000" cy="14400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84" y="2087616"/>
            <a:ext cx="1440000" cy="144000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84" y="4377557"/>
            <a:ext cx="1440000" cy="14400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7821987" y="2235340"/>
            <a:ext cx="2032929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zh-TW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處理器</a:t>
            </a:r>
            <a:r>
              <a:rPr 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Intel 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 i5 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 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1.6GHZ </a:t>
            </a:r>
            <a:endParaRPr lang="zh-TW" altLang="zh-TW" sz="2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Mangal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81054" y="2420006"/>
            <a:ext cx="1723549" cy="830997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zh-TW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</a:t>
            </a:r>
            <a:r>
              <a:rPr 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endParaRPr 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81054" y="4490545"/>
            <a:ext cx="2788392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>
              <a:spcAft>
                <a:spcPts val="0"/>
              </a:spcAft>
            </a:pPr>
            <a:r>
              <a:rPr 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瀏覽器測試：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Chrome</a:t>
            </a:r>
            <a:r>
              <a:rPr lang="zh-TW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Firefox</a:t>
            </a: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Safari</a:t>
            </a:r>
            <a:endParaRPr lang="zh-TW" altLang="zh-TW" sz="2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Mangal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21987" y="4305879"/>
            <a:ext cx="2345514" cy="1569660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>
              <a:spcAft>
                <a:spcPts val="0"/>
              </a:spcAft>
            </a:pPr>
            <a:r>
              <a:rPr 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網路：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有線</a:t>
            </a: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zh-TW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2400" kern="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0"/>
              </a:spcAft>
            </a:pPr>
            <a:r>
              <a:rPr lang="zh-TW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無線</a:t>
            </a: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WIFI </a:t>
            </a:r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</a:p>
          <a:p>
            <a:pPr>
              <a:spcAft>
                <a:spcPts val="0"/>
              </a:spcAft>
            </a:pPr>
            <a:r>
              <a:rPr lang="en-US" altLang="zh-TW" sz="2400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3G </a:t>
            </a: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4G </a:t>
            </a:r>
            <a:r>
              <a:rPr lang="zh-TW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zh-TW" altLang="zh-TW" sz="24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Mangal"/>
            </a:endParaRPr>
          </a:p>
        </p:txBody>
      </p:sp>
    </p:spTree>
    <p:extLst>
      <p:ext uri="{BB962C8B-B14F-4D97-AF65-F5344CB8AC3E}">
        <p14:creationId xmlns:p14="http://schemas.microsoft.com/office/powerpoint/2010/main" val="254047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156" y="-570288"/>
            <a:ext cx="13302313" cy="79985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83848" y="2828836"/>
            <a:ext cx="6824304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r>
              <a:rPr lang="zh-TW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zh-TW" altLang="en-US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畫面介紹</a:t>
            </a:r>
            <a:endParaRPr lang="en-US" altLang="zh-TW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73" y="4413059"/>
            <a:ext cx="2181655" cy="17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0" y="-248172"/>
            <a:ext cx="12230900" cy="7354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07178" y="2828836"/>
            <a:ext cx="4977645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</p:spTree>
    <p:extLst>
      <p:ext uri="{BB962C8B-B14F-4D97-AF65-F5344CB8AC3E}">
        <p14:creationId xmlns:p14="http://schemas.microsoft.com/office/powerpoint/2010/main" val="92460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r>
              <a:rPr lang="en-US" alt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短期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7088945" y="2202873"/>
            <a:ext cx="3709288" cy="8740"/>
          </a:xfrm>
          <a:prstGeom prst="line">
            <a:avLst/>
          </a:prstGeom>
          <a:ln w="28575">
            <a:solidFill>
              <a:srgbClr val="2D4F4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4933031" y="1780203"/>
            <a:ext cx="2437268" cy="2437268"/>
          </a:xfrm>
          <a:prstGeom prst="ellipse">
            <a:avLst/>
          </a:prstGeom>
          <a:solidFill>
            <a:srgbClr val="2D4F41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更加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</a:t>
            </a:r>
          </a:p>
        </p:txBody>
      </p:sp>
      <p:sp>
        <p:nvSpPr>
          <p:cNvPr id="40" name="橢圓 39"/>
          <p:cNvSpPr/>
          <p:nvPr/>
        </p:nvSpPr>
        <p:spPr>
          <a:xfrm>
            <a:off x="5898251" y="3468768"/>
            <a:ext cx="2437268" cy="2437268"/>
          </a:xfrm>
          <a:prstGeom prst="ellipse">
            <a:avLst/>
          </a:prstGeom>
          <a:solidFill>
            <a:srgbClr val="637D74">
              <a:alpha val="81000"/>
            </a:srgbClr>
          </a:solidFill>
          <a:ln>
            <a:solidFill>
              <a:srgbClr val="637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Bot</a:t>
            </a:r>
            <a:endParaRPr lang="en-US" altLang="zh-TW" sz="2800" b="1" dirty="0">
              <a:latin typeface="微軟正黑體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3895852" y="3468767"/>
            <a:ext cx="2437268" cy="2437268"/>
          </a:xfrm>
          <a:prstGeom prst="ellipse">
            <a:avLst/>
          </a:prstGeom>
          <a:solidFill>
            <a:srgbClr val="96A48B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強化瀏覽的便利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14567" y="1721248"/>
            <a:ext cx="3179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良好的發表留言環境</a:t>
            </a:r>
            <a:endParaRPr lang="zh-TW" altLang="en-US" sz="2400" dirty="0"/>
          </a:p>
        </p:txBody>
      </p:sp>
      <p:cxnSp>
        <p:nvCxnSpPr>
          <p:cNvPr id="44" name="直線接點 43"/>
          <p:cNvCxnSpPr/>
          <p:nvPr/>
        </p:nvCxnSpPr>
        <p:spPr>
          <a:xfrm flipV="1">
            <a:off x="8105841" y="5425440"/>
            <a:ext cx="2840832" cy="15920"/>
          </a:xfrm>
          <a:prstGeom prst="line">
            <a:avLst/>
          </a:prstGeom>
          <a:ln w="28575">
            <a:solidFill>
              <a:srgbClr val="2D4F4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442257" y="4610363"/>
            <a:ext cx="2744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網站完成後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開始建置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</a:t>
            </a:r>
            <a:endParaRPr lang="en-US" altLang="zh-TW" sz="2400" dirty="0">
              <a:latin typeface="微軟正黑體"/>
            </a:endParaRPr>
          </a:p>
        </p:txBody>
      </p:sp>
      <p:cxnSp>
        <p:nvCxnSpPr>
          <p:cNvPr id="48" name="直線接點 47"/>
          <p:cNvCxnSpPr/>
          <p:nvPr/>
        </p:nvCxnSpPr>
        <p:spPr>
          <a:xfrm flipV="1">
            <a:off x="864524" y="4651225"/>
            <a:ext cx="3019898" cy="3902"/>
          </a:xfrm>
          <a:prstGeom prst="line">
            <a:avLst/>
          </a:prstGeom>
          <a:ln w="28575">
            <a:solidFill>
              <a:srgbClr val="2D4F4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64985" y="4189560"/>
            <a:ext cx="3140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更完善的內容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99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19" grpId="0"/>
      <p:bldP spid="43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97584"/>
              </p:ext>
            </p:extLst>
          </p:nvPr>
        </p:nvGraphicFramePr>
        <p:xfrm>
          <a:off x="0" y="-4"/>
          <a:ext cx="12191998" cy="697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8099791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165959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878138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0372854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61943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8840487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40215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36341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407376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462627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4715556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703710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8290420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12786150"/>
                    </a:ext>
                  </a:extLst>
                </a:gridCol>
              </a:tblGrid>
              <a:tr h="87153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514818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78766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836642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767405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123102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417801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607904"/>
                  </a:ext>
                </a:extLst>
              </a:tr>
              <a:tr h="87153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4494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r>
              <a:rPr lang="en-US" alt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長期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85593" y="4337022"/>
            <a:ext cx="2707034" cy="5231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使用回饋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21903" y="3348563"/>
            <a:ext cx="1473698" cy="5231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贊助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85851" y="4416172"/>
            <a:ext cx="1712663" cy="5231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廣告行銷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800850" y="3360420"/>
            <a:ext cx="1972947" cy="1590365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6972300" y="3131821"/>
            <a:ext cx="1943100" cy="155447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881008" y="2857562"/>
            <a:ext cx="288630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sz="2800" dirty="0" err="1" smtClean="0">
                <a:latin typeface="微軟正黑體"/>
              </a:rPr>
              <a:t>提升會員忠誠度</a:t>
            </a:r>
            <a:endParaRPr sz="2800" dirty="0">
              <a:latin typeface="微軟正黑體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rot="677727" flipH="1">
            <a:off x="2935394" y="3194280"/>
            <a:ext cx="1332349" cy="180987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677727" flipV="1">
            <a:off x="2769882" y="2950955"/>
            <a:ext cx="1332347" cy="179403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4616275" y="1638844"/>
            <a:ext cx="2016000" cy="2016000"/>
            <a:chOff x="5588367" y="761999"/>
            <a:chExt cx="2016000" cy="2016000"/>
          </a:xfrm>
        </p:grpSpPr>
        <p:sp>
          <p:nvSpPr>
            <p:cNvPr id="12" name="橢圓 11"/>
            <p:cNvSpPr/>
            <p:nvPr/>
          </p:nvSpPr>
          <p:spPr>
            <a:xfrm>
              <a:off x="5588367" y="761999"/>
              <a:ext cx="2016000" cy="2016000"/>
            </a:xfrm>
            <a:prstGeom prst="ellipse">
              <a:avLst/>
            </a:prstGeom>
            <a:solidFill>
              <a:srgbClr val="96A48B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zh-TW" sz="28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5778175" y="994396"/>
              <a:ext cx="1636385" cy="1551207"/>
              <a:chOff x="5842101" y="999838"/>
              <a:chExt cx="1636385" cy="1551207"/>
            </a:xfrm>
          </p:grpSpPr>
          <p:pic>
            <p:nvPicPr>
              <p:cNvPr id="33" name="圖片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9064" y="999838"/>
                <a:ext cx="1122459" cy="1028871"/>
              </a:xfrm>
              <a:prstGeom prst="rect">
                <a:avLst/>
              </a:prstGeom>
            </p:spPr>
          </p:pic>
          <p:sp>
            <p:nvSpPr>
              <p:cNvPr id="42" name="文字方塊 41"/>
              <p:cNvSpPr txBox="1"/>
              <p:nvPr/>
            </p:nvSpPr>
            <p:spPr>
              <a:xfrm>
                <a:off x="5842101" y="2027825"/>
                <a:ext cx="1636385" cy="523220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r>
                  <a:rPr lang="zh-TW" sz="28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文藝</a:t>
                </a:r>
                <a:r>
                  <a:rPr lang="zh-TW" sz="28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富心</a:t>
                </a: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9123077" y="4454921"/>
            <a:ext cx="1455842" cy="1936456"/>
            <a:chOff x="9558506" y="4400492"/>
            <a:chExt cx="1455842" cy="1936456"/>
          </a:xfrm>
        </p:grpSpPr>
        <p:sp>
          <p:nvSpPr>
            <p:cNvPr id="25" name="文字方塊 24"/>
            <p:cNvSpPr txBox="1"/>
            <p:nvPr/>
          </p:nvSpPr>
          <p:spPr>
            <a:xfrm>
              <a:off x="9732430" y="5875283"/>
              <a:ext cx="1107996" cy="461665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pPr algn="ctr"/>
              <a:r>
                <a:rPr lang="zh-TW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9558506" y="4400492"/>
              <a:ext cx="1455842" cy="1474793"/>
              <a:chOff x="9199735" y="3326751"/>
              <a:chExt cx="1895182" cy="1919850"/>
            </a:xfrm>
          </p:grpSpPr>
          <p:pic>
            <p:nvPicPr>
              <p:cNvPr id="35" name="圖片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4910" y="3326751"/>
                <a:ext cx="1248416" cy="1374909"/>
              </a:xfrm>
              <a:prstGeom prst="rect">
                <a:avLst/>
              </a:prstGeom>
            </p:spPr>
          </p:pic>
          <p:pic>
            <p:nvPicPr>
              <p:cNvPr id="24" name="圖片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9735" y="3871692"/>
                <a:ext cx="1248416" cy="1374909"/>
              </a:xfrm>
              <a:prstGeom prst="rect">
                <a:avLst/>
              </a:prstGeom>
            </p:spPr>
          </p:pic>
          <p:pic>
            <p:nvPicPr>
              <p:cNvPr id="34" name="圖片 3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6501" y="3847974"/>
                <a:ext cx="1248416" cy="1374909"/>
              </a:xfrm>
              <a:prstGeom prst="rect">
                <a:avLst/>
              </a:prstGeom>
            </p:spPr>
          </p:pic>
        </p:grpSp>
      </p:grpSp>
      <p:grpSp>
        <p:nvGrpSpPr>
          <p:cNvPr id="6" name="群組 5"/>
          <p:cNvGrpSpPr/>
          <p:nvPr/>
        </p:nvGrpSpPr>
        <p:grpSpPr>
          <a:xfrm>
            <a:off x="876700" y="4382410"/>
            <a:ext cx="1460381" cy="1954538"/>
            <a:chOff x="876700" y="4382410"/>
            <a:chExt cx="1460381" cy="195453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700" y="4382410"/>
              <a:ext cx="1460381" cy="1460381"/>
            </a:xfrm>
            <a:prstGeom prst="rect">
              <a:avLst/>
            </a:prstGeom>
          </p:spPr>
        </p:pic>
        <p:sp>
          <p:nvSpPr>
            <p:cNvPr id="37" name="文字方塊 36"/>
            <p:cNvSpPr txBox="1"/>
            <p:nvPr/>
          </p:nvSpPr>
          <p:spPr>
            <a:xfrm>
              <a:off x="1206781" y="5875283"/>
              <a:ext cx="800219" cy="461665"/>
            </a:xfrm>
            <a:prstGeom prst="rect">
              <a:avLst/>
            </a:prstGeom>
            <a:noFill/>
          </p:spPr>
          <p:txBody>
            <a:bodyPr wrap="none" numCol="1" rtlCol="0">
              <a:spAutoFit/>
            </a:bodyPr>
            <a:lstStyle/>
            <a:p>
              <a:pPr algn="ctr"/>
              <a:r>
                <a:rPr lang="zh-TW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廠商</a:t>
              </a:r>
              <a:endParaRPr lang="en-US" alt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23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0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95" b="8783"/>
          <a:stretch/>
        </p:blipFill>
        <p:spPr>
          <a:xfrm>
            <a:off x="-48985" y="-65314"/>
            <a:ext cx="12289970" cy="696685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85498" y="2028617"/>
            <a:ext cx="4698722" cy="2800767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 algn="ctr"/>
            <a:r>
              <a:rPr lang="en-US" altLang="zh-TW" sz="88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br>
              <a:rPr lang="en-US" altLang="zh-TW" sz="88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88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  <a:endParaRPr lang="en-US" altLang="zh-TW" sz="8800" b="1" dirty="0">
              <a:solidFill>
                <a:srgbClr val="2D4F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035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95" r="53100" b="8783"/>
          <a:stretch/>
        </p:blipFill>
        <p:spPr>
          <a:xfrm>
            <a:off x="-80010" y="232757"/>
            <a:ext cx="12272011" cy="6400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48741" y="0"/>
            <a:ext cx="3509010" cy="6858000"/>
          </a:xfrm>
          <a:prstGeom prst="rect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06532" y="2212748"/>
            <a:ext cx="2819400" cy="2432504"/>
          </a:xfrm>
        </p:spPr>
        <p:txBody>
          <a:bodyPr numCol="1">
            <a:normAutofit/>
          </a:bodyPr>
          <a:lstStyle/>
          <a:p>
            <a:pPr algn="ctr"/>
            <a:r>
              <a:rPr lang="zh-TW" sz="8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r>
              <a:rPr lang="en-US" altLang="zh-TW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CONTENTS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635997" y="1696135"/>
            <a:ext cx="3575138" cy="3465731"/>
            <a:chOff x="7150347" y="1679199"/>
            <a:chExt cx="3575138" cy="3465731"/>
          </a:xfrm>
        </p:grpSpPr>
        <p:sp>
          <p:nvSpPr>
            <p:cNvPr id="14" name="橢圓 13"/>
            <p:cNvSpPr/>
            <p:nvPr/>
          </p:nvSpPr>
          <p:spPr>
            <a:xfrm>
              <a:off x="7150347" y="1721803"/>
              <a:ext cx="612000" cy="612000"/>
            </a:xfrm>
            <a:prstGeom prst="ellipse">
              <a:avLst/>
            </a:prstGeom>
            <a:solidFill>
              <a:srgbClr val="2D4F4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770830" y="2384049"/>
              <a:ext cx="2031325" cy="646331"/>
            </a:xfrm>
            <a:prstGeom prst="rect">
              <a:avLst/>
            </a:prstGeom>
          </p:spPr>
          <p:txBody>
            <a:bodyPr wrap="none" numCol="1">
              <a:spAutoFit/>
            </a:bodyPr>
            <a:lstStyle/>
            <a:p>
              <a:r>
                <a:rPr lang="zh-TW" altLang="zh-TW" sz="3600" b="1" dirty="0" smtClean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</a:t>
              </a:r>
              <a:r>
                <a:rPr lang="zh-TW" altLang="en-US" sz="3600" b="1" dirty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目標</a:t>
              </a:r>
              <a:endParaRPr lang="en-US" altLang="zh-TW" sz="36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770830" y="3088899"/>
              <a:ext cx="2031325" cy="646331"/>
            </a:xfrm>
            <a:prstGeom prst="rect">
              <a:avLst/>
            </a:prstGeom>
          </p:spPr>
          <p:txBody>
            <a:bodyPr wrap="none" numCol="1">
              <a:spAutoFit/>
            </a:bodyPr>
            <a:lstStyle/>
            <a:p>
              <a:r>
                <a:rPr lang="zh-TW" altLang="en-US" sz="3600" b="1" dirty="0" smtClean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系統架構</a:t>
              </a:r>
              <a:endParaRPr lang="en-US" altLang="zh-TW" sz="36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0830" y="3793749"/>
              <a:ext cx="2954655" cy="646331"/>
            </a:xfrm>
            <a:prstGeom prst="rect">
              <a:avLst/>
            </a:prstGeom>
          </p:spPr>
          <p:txBody>
            <a:bodyPr wrap="none" numCol="1">
              <a:spAutoFit/>
            </a:bodyPr>
            <a:lstStyle/>
            <a:p>
              <a:r>
                <a:rPr lang="zh-TW" altLang="en-US" sz="3600" b="1" dirty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網頁畫面介紹</a:t>
              </a:r>
              <a:endParaRPr lang="en-US" altLang="zh-TW" sz="36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770830" y="4498599"/>
              <a:ext cx="2031325" cy="646331"/>
            </a:xfrm>
            <a:prstGeom prst="rect">
              <a:avLst/>
            </a:prstGeom>
          </p:spPr>
          <p:txBody>
            <a:bodyPr wrap="none" numCol="1">
              <a:spAutoFit/>
            </a:bodyPr>
            <a:lstStyle/>
            <a:p>
              <a:r>
                <a:rPr lang="zh-TW" sz="3600" b="1" dirty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未來展望</a:t>
              </a:r>
            </a:p>
          </p:txBody>
        </p:sp>
        <p:sp>
          <p:nvSpPr>
            <p:cNvPr id="26" name="橢圓 25"/>
            <p:cNvSpPr/>
            <p:nvPr/>
          </p:nvSpPr>
          <p:spPr>
            <a:xfrm>
              <a:off x="7150347" y="2420293"/>
              <a:ext cx="612000" cy="612000"/>
            </a:xfrm>
            <a:prstGeom prst="ellipse">
              <a:avLst/>
            </a:prstGeom>
            <a:solidFill>
              <a:srgbClr val="2D4F4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>
              <a:off x="7150347" y="3118783"/>
              <a:ext cx="612000" cy="612000"/>
            </a:xfrm>
            <a:prstGeom prst="ellipse">
              <a:avLst/>
            </a:prstGeom>
            <a:solidFill>
              <a:srgbClr val="2D4F4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>
              <a:off x="7150347" y="3817273"/>
              <a:ext cx="612000" cy="612000"/>
            </a:xfrm>
            <a:prstGeom prst="ellipse">
              <a:avLst/>
            </a:prstGeom>
            <a:solidFill>
              <a:srgbClr val="2D4F4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7150347" y="4515764"/>
              <a:ext cx="612000" cy="612000"/>
            </a:xfrm>
            <a:prstGeom prst="ellipse">
              <a:avLst/>
            </a:prstGeom>
            <a:solidFill>
              <a:srgbClr val="2D4F4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770830" y="1679199"/>
              <a:ext cx="2492990" cy="646331"/>
            </a:xfrm>
            <a:prstGeom prst="rect">
              <a:avLst/>
            </a:prstGeom>
          </p:spPr>
          <p:txBody>
            <a:bodyPr wrap="none" numCol="1">
              <a:spAutoFit/>
            </a:bodyPr>
            <a:lstStyle/>
            <a:p>
              <a:r>
                <a:rPr lang="zh-TW" sz="3600" b="1" dirty="0" smtClean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背景與動</a:t>
              </a:r>
              <a:r>
                <a:rPr lang="zh-TW" sz="3600" b="1" dirty="0">
                  <a:solidFill>
                    <a:srgbClr val="2D4F4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</a:t>
              </a:r>
              <a:endParaRPr lang="en-US" altLang="zh-TW" sz="36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989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0" y="-248172"/>
            <a:ext cx="12230900" cy="7354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45513" y="2828836"/>
            <a:ext cx="5900974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背景與動機</a:t>
            </a:r>
            <a:endParaRPr lang="en-US" altLang="zh-TW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416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A0938A"/>
              </a:clrFrom>
              <a:clrTo>
                <a:srgbClr val="A093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7" b="8552"/>
          <a:stretch/>
        </p:blipFill>
        <p:spPr>
          <a:xfrm>
            <a:off x="0" y="-59377"/>
            <a:ext cx="12230900" cy="694706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lvl="0"/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▍背景</a:t>
            </a:r>
            <a:endParaRPr lang="zh-TW" sz="5400" b="1" dirty="0">
              <a:solidFill>
                <a:srgbClr val="2D4F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869640" y="1767636"/>
            <a:ext cx="2160000" cy="2160000"/>
            <a:chOff x="844062" y="1913207"/>
            <a:chExt cx="2250830" cy="2250830"/>
          </a:xfrm>
        </p:grpSpPr>
        <p:sp>
          <p:nvSpPr>
            <p:cNvPr id="4" name="淚滴形 3"/>
            <p:cNvSpPr/>
            <p:nvPr/>
          </p:nvSpPr>
          <p:spPr>
            <a:xfrm rot="8100000">
              <a:off x="844062" y="1913207"/>
              <a:ext cx="2250830" cy="2250830"/>
            </a:xfrm>
            <a:prstGeom prst="teardrop">
              <a:avLst/>
            </a:prstGeom>
            <a:solidFill>
              <a:srgbClr val="637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949568" y="2021627"/>
              <a:ext cx="2039817" cy="2039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350" b="1" dirty="0" smtClean="0">
                  <a:solidFill>
                    <a:srgbClr val="637D7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資訊</a:t>
              </a:r>
              <a:r>
                <a:rPr lang="zh-TW" altLang="en-US" sz="2350" b="1" dirty="0">
                  <a:solidFill>
                    <a:srgbClr val="637D7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發達的</a:t>
              </a:r>
              <a:r>
                <a:rPr lang="zh-TW" altLang="en-US" sz="2350" b="1" dirty="0" smtClean="0">
                  <a:solidFill>
                    <a:srgbClr val="637D7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世代</a:t>
              </a:r>
              <a:endParaRPr lang="zh-TW" altLang="en-US" sz="2350" b="1" dirty="0">
                <a:solidFill>
                  <a:srgbClr val="637D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1" name="圓角矩形 20"/>
          <p:cNvSpPr/>
          <p:nvPr/>
        </p:nvSpPr>
        <p:spPr>
          <a:xfrm>
            <a:off x="3146963" y="2165157"/>
            <a:ext cx="5759532" cy="1080366"/>
          </a:xfrm>
          <a:prstGeom prst="roundRect">
            <a:avLst/>
          </a:prstGeom>
          <a:solidFill>
            <a:srgbClr val="637D7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每分每秒從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Instagram 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等多方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管道接收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無數條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9074638" y="2534069"/>
            <a:ext cx="2160000" cy="2160000"/>
            <a:chOff x="844062" y="1913207"/>
            <a:chExt cx="2250830" cy="2250830"/>
          </a:xfrm>
        </p:grpSpPr>
        <p:sp>
          <p:nvSpPr>
            <p:cNvPr id="27" name="淚滴形 26"/>
            <p:cNvSpPr/>
            <p:nvPr/>
          </p:nvSpPr>
          <p:spPr>
            <a:xfrm rot="8100000">
              <a:off x="844062" y="1913207"/>
              <a:ext cx="2250830" cy="2250830"/>
            </a:xfrm>
            <a:prstGeom prst="teardrop">
              <a:avLst/>
            </a:prstGeom>
            <a:solidFill>
              <a:srgbClr val="96A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949568" y="2021627"/>
              <a:ext cx="2039817" cy="2039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350" b="1" dirty="0">
                  <a:solidFill>
                    <a:srgbClr val="637D7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快步調的生活型態</a:t>
              </a:r>
            </a:p>
          </p:txBody>
        </p:sp>
      </p:grpSp>
      <p:sp>
        <p:nvSpPr>
          <p:cNvPr id="33" name="圓角矩形 32"/>
          <p:cNvSpPr/>
          <p:nvPr/>
        </p:nvSpPr>
        <p:spPr>
          <a:xfrm>
            <a:off x="5290601" y="3804204"/>
            <a:ext cx="3676309" cy="1048793"/>
          </a:xfrm>
          <a:prstGeom prst="roundRect">
            <a:avLst/>
          </a:prstGeom>
          <a:solidFill>
            <a:srgbClr val="96A48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忙碌與快步調的生活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節奏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競爭與生存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壓力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721922" y="5428359"/>
            <a:ext cx="8716488" cy="9144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D4F4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rgbClr val="637D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因此我們需要一個安靜的角落，讓心靈能夠喘息休憩</a:t>
            </a:r>
          </a:p>
        </p:txBody>
      </p:sp>
    </p:spTree>
    <p:extLst>
      <p:ext uri="{BB962C8B-B14F-4D97-AF65-F5344CB8AC3E}">
        <p14:creationId xmlns:p14="http://schemas.microsoft.com/office/powerpoint/2010/main" val="4231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626918"/>
              </p:ext>
            </p:extLst>
          </p:nvPr>
        </p:nvGraphicFramePr>
        <p:xfrm>
          <a:off x="-153348" y="-22860"/>
          <a:ext cx="12498696" cy="708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764">
                  <a:extLst>
                    <a:ext uri="{9D8B030D-6E8A-4147-A177-3AD203B41FA5}">
                      <a16:colId xmlns:a16="http://schemas.microsoft.com/office/drawing/2014/main" val="3980997912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2616595910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1087813827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803728546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8619432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988404878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940215000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143634184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2340737631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4146262721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647155565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2770371077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2482904208"/>
                    </a:ext>
                  </a:extLst>
                </a:gridCol>
                <a:gridCol w="892764">
                  <a:extLst>
                    <a:ext uri="{9D8B030D-6E8A-4147-A177-3AD203B41FA5}">
                      <a16:colId xmlns:a16="http://schemas.microsoft.com/office/drawing/2014/main" val="3112786150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514818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78766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83664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767405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12310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417801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607904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3D4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574494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alt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TW" altLang="zh-TW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機會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2802796" y="4054644"/>
            <a:ext cx="2735236" cy="2028531"/>
            <a:chOff x="2291167" y="3952191"/>
            <a:chExt cx="2735236" cy="2028531"/>
          </a:xfrm>
        </p:grpSpPr>
        <p:grpSp>
          <p:nvGrpSpPr>
            <p:cNvPr id="28" name="群組 27"/>
            <p:cNvGrpSpPr/>
            <p:nvPr/>
          </p:nvGrpSpPr>
          <p:grpSpPr>
            <a:xfrm>
              <a:off x="2291167" y="3952191"/>
              <a:ext cx="2735236" cy="1508400"/>
              <a:chOff x="2291167" y="3952191"/>
              <a:chExt cx="2735236" cy="1508400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8003" y="3952191"/>
                <a:ext cx="1508400" cy="150840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1167" y="3984591"/>
                <a:ext cx="1476000" cy="1476000"/>
              </a:xfrm>
              <a:prstGeom prst="rect">
                <a:avLst/>
              </a:prstGeom>
            </p:spPr>
          </p:pic>
        </p:grpSp>
        <p:sp>
          <p:nvSpPr>
            <p:cNvPr id="12" name="文字方塊 11"/>
            <p:cNvSpPr txBox="1"/>
            <p:nvPr/>
          </p:nvSpPr>
          <p:spPr>
            <a:xfrm>
              <a:off x="3104787" y="551905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endPara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6438511" y="3966878"/>
            <a:ext cx="1509080" cy="2029211"/>
            <a:chOff x="6801702" y="3951511"/>
            <a:chExt cx="1509080" cy="202921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1702" y="3951511"/>
              <a:ext cx="1509080" cy="1509080"/>
            </a:xfrm>
            <a:prstGeom prst="rect">
              <a:avLst/>
            </a:prstGeom>
          </p:spPr>
        </p:pic>
        <p:sp>
          <p:nvSpPr>
            <p:cNvPr id="26" name="文字方塊 25"/>
            <p:cNvSpPr txBox="1"/>
            <p:nvPr/>
          </p:nvSpPr>
          <p:spPr>
            <a:xfrm>
              <a:off x="6848356" y="551905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其他平台</a:t>
              </a:r>
              <a:endPara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6" name="圓角矩形 35"/>
          <p:cNvSpPr/>
          <p:nvPr/>
        </p:nvSpPr>
        <p:spPr>
          <a:xfrm>
            <a:off x="2035627" y="2362197"/>
            <a:ext cx="2862943" cy="900000"/>
          </a:xfrm>
          <a:prstGeom prst="roundRect">
            <a:avLst/>
          </a:prstGeom>
          <a:solidFill>
            <a:srgbClr val="BBA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掌握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藝文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87828" y="3777339"/>
            <a:ext cx="1905000" cy="900000"/>
          </a:xfrm>
          <a:prstGeom prst="roundRect">
            <a:avLst/>
          </a:prstGeom>
          <a:solidFill>
            <a:srgbClr val="9F9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大量資料</a:t>
            </a:r>
          </a:p>
        </p:txBody>
      </p:sp>
      <p:sp>
        <p:nvSpPr>
          <p:cNvPr id="39" name="圓角矩形 38"/>
          <p:cNvSpPr/>
          <p:nvPr/>
        </p:nvSpPr>
        <p:spPr>
          <a:xfrm>
            <a:off x="8476010" y="4321626"/>
            <a:ext cx="2601686" cy="900000"/>
          </a:xfrm>
          <a:prstGeom prst="roundRect">
            <a:avLst/>
          </a:prstGeom>
          <a:solidFill>
            <a:srgbClr val="96A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商業媒體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包裝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9143999" y="3189512"/>
            <a:ext cx="2362201" cy="900000"/>
          </a:xfrm>
          <a:prstGeom prst="roundRect">
            <a:avLst/>
          </a:prstGeom>
          <a:solidFill>
            <a:srgbClr val="96A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知名創作者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932516" y="1943585"/>
            <a:ext cx="2939144" cy="1349829"/>
          </a:xfrm>
          <a:prstGeom prst="roundRect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利用點擊率製作排行榜與推薦</a:t>
            </a:r>
          </a:p>
        </p:txBody>
      </p:sp>
    </p:spTree>
    <p:extLst>
      <p:ext uri="{BB962C8B-B14F-4D97-AF65-F5344CB8AC3E}">
        <p14:creationId xmlns:p14="http://schemas.microsoft.com/office/powerpoint/2010/main" val="71852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04" r="36475"/>
          <a:stretch/>
        </p:blipFill>
        <p:spPr>
          <a:xfrm>
            <a:off x="-83127" y="460063"/>
            <a:ext cx="1983179" cy="695463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1" y="-76201"/>
            <a:ext cx="10331669" cy="70321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0200" y="397782"/>
            <a:ext cx="1132114" cy="5155119"/>
          </a:xfrm>
        </p:spPr>
        <p:txBody>
          <a:bodyPr vert="eaVert" numCol="1">
            <a:normAutofit/>
          </a:bodyPr>
          <a:lstStyle/>
          <a:p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alt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</a:t>
            </a:r>
            <a:r>
              <a:rPr lang="zh-TW" altLang="zh-TW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系統探討</a:t>
            </a:r>
            <a:endParaRPr lang="zh-TW" sz="5400" b="1" dirty="0">
              <a:solidFill>
                <a:srgbClr val="2D4F4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94" y="1219404"/>
            <a:ext cx="2568621" cy="55623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/>
          <a:srcRect t="237" b="4602"/>
          <a:stretch/>
        </p:blipFill>
        <p:spPr>
          <a:xfrm>
            <a:off x="4859201" y="1219404"/>
            <a:ext cx="5966296" cy="5562000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830490" y="678315"/>
            <a:ext cx="1349829" cy="432000"/>
          </a:xfrm>
          <a:prstGeom prst="roundRect">
            <a:avLst/>
          </a:prstGeom>
          <a:solidFill>
            <a:srgbClr val="96A48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島讀</a:t>
            </a:r>
            <a:endParaRPr 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02349" y="678315"/>
            <a:ext cx="2880000" cy="432000"/>
          </a:xfrm>
          <a:prstGeom prst="roundRect">
            <a:avLst/>
          </a:prstGeom>
          <a:solidFill>
            <a:srgbClr val="96A48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citytalk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城市通</a:t>
            </a:r>
            <a:endParaRPr 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21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0" y="-248172"/>
            <a:ext cx="12230900" cy="7354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07178" y="2828836"/>
            <a:ext cx="4977645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en-US" altLang="zh-TW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78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9" y="283955"/>
            <a:ext cx="11181735" cy="62900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altLang="en-US" sz="5400" b="1" dirty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▍</a:t>
            </a:r>
            <a:r>
              <a:rPr lang="zh-TW" altLang="zh-TW" sz="5400" b="1" dirty="0" smtClean="0">
                <a:solidFill>
                  <a:srgbClr val="2D4F4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系統目標</a:t>
            </a:r>
            <a:endParaRPr lang="zh-TW" dirty="0"/>
          </a:p>
        </p:txBody>
      </p:sp>
      <p:sp>
        <p:nvSpPr>
          <p:cNvPr id="4" name="橢圓 3"/>
          <p:cNvSpPr/>
          <p:nvPr/>
        </p:nvSpPr>
        <p:spPr>
          <a:xfrm>
            <a:off x="11084626" y="5814348"/>
            <a:ext cx="612000" cy="612000"/>
          </a:xfrm>
          <a:prstGeom prst="ellipse">
            <a:avLst/>
          </a:prstGeom>
          <a:solidFill>
            <a:srgbClr val="2D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515387" y="3374391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最佳留言</a:t>
            </a:r>
            <a:endParaRPr lang="en-US" altLang="zh-TW" sz="2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獎勵機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制</a:t>
            </a:r>
          </a:p>
        </p:txBody>
      </p:sp>
      <p:sp>
        <p:nvSpPr>
          <p:cNvPr id="21" name="圓角矩形 20"/>
          <p:cNvSpPr/>
          <p:nvPr/>
        </p:nvSpPr>
        <p:spPr>
          <a:xfrm>
            <a:off x="5172600" y="1235371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系統推選</a:t>
            </a:r>
            <a:endParaRPr lang="en-US" altLang="zh-TW" sz="2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多元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創作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7291365" y="2244937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關鍵字搜尋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8958935" y="3374391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主動發表文章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3091844" y="2244937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回顧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過去喜歡的內容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5172600" y="5452270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會員參與討論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7292098" y="4642044"/>
            <a:ext cx="1845335" cy="902225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內容獲得肯定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3091844" y="4642044"/>
            <a:ext cx="1846800" cy="903600"/>
          </a:xfrm>
          <a:prstGeom prst="roundRect">
            <a:avLst/>
          </a:prstGeom>
          <a:solidFill>
            <a:srgbClr val="637D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聚集相同</a:t>
            </a:r>
            <a:r>
              <a:rPr lang="zh-TW" altLang="en-US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興趣使用者</a:t>
            </a:r>
            <a:endParaRPr lang="zh-TW" altLang="en-US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4944000" y="2674191"/>
            <a:ext cx="2304000" cy="230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37D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637D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endParaRPr lang="en-US" altLang="zh-TW" sz="2800" b="1" dirty="0" smtClean="0">
              <a:solidFill>
                <a:srgbClr val="637D7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 smtClean="0">
                <a:solidFill>
                  <a:srgbClr val="637D7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持續使用</a:t>
            </a:r>
            <a:endParaRPr lang="zh-TW" altLang="en-US" sz="2800" b="1" dirty="0">
              <a:solidFill>
                <a:srgbClr val="637D7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8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7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50" y="-248172"/>
            <a:ext cx="12230900" cy="73543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07178" y="2828836"/>
            <a:ext cx="4977645" cy="1200329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alt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r>
              <a:rPr lang="zh-TW" sz="7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7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09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312</Words>
  <Application>Microsoft Office PowerPoint</Application>
  <PresentationFormat>寬螢幕</PresentationFormat>
  <Paragraphs>111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Mangal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目錄 CONTENTS</vt:lpstr>
      <vt:lpstr>PowerPoint 簡報</vt:lpstr>
      <vt:lpstr>▍背景</vt:lpstr>
      <vt:lpstr>▍問題與機會</vt:lpstr>
      <vt:lpstr>▍相關系統探討</vt:lpstr>
      <vt:lpstr>PowerPoint 簡報</vt:lpstr>
      <vt:lpstr>▍系統目標</vt:lpstr>
      <vt:lpstr>PowerPoint 簡報</vt:lpstr>
      <vt:lpstr>▍系統架構圖</vt:lpstr>
      <vt:lpstr>▍系統開發環境</vt:lpstr>
      <vt:lpstr>PowerPoint 簡報</vt:lpstr>
      <vt:lpstr>PowerPoint 簡報</vt:lpstr>
      <vt:lpstr>▍未來展望-短期</vt:lpstr>
      <vt:lpstr>▍未來展望-長期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文藝富</dc:title>
  <dc:creator>shiuan19961126@gmail.com</dc:creator>
  <cp:lastModifiedBy>shiuan19961126@gmail.com</cp:lastModifiedBy>
  <cp:revision>151</cp:revision>
  <dcterms:created xsi:type="dcterms:W3CDTF">2019-05-17T12:33:21Z</dcterms:created>
  <dcterms:modified xsi:type="dcterms:W3CDTF">2019-05-23T12:16:20Z</dcterms:modified>
</cp:coreProperties>
</file>